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9"/>
  </p:notesMasterIdLst>
  <p:sldIdLst>
    <p:sldId id="256" r:id="rId2"/>
    <p:sldId id="278" r:id="rId3"/>
    <p:sldId id="286" r:id="rId4"/>
    <p:sldId id="260" r:id="rId5"/>
    <p:sldId id="291" r:id="rId6"/>
    <p:sldId id="282" r:id="rId7"/>
    <p:sldId id="290" r:id="rId8"/>
    <p:sldId id="261" r:id="rId9"/>
    <p:sldId id="283" r:id="rId10"/>
    <p:sldId id="284" r:id="rId11"/>
    <p:sldId id="262" r:id="rId12"/>
    <p:sldId id="281" r:id="rId13"/>
    <p:sldId id="288" r:id="rId14"/>
    <p:sldId id="264" r:id="rId15"/>
    <p:sldId id="275" r:id="rId16"/>
    <p:sldId id="285" r:id="rId17"/>
    <p:sldId id="28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893" autoAdjust="0"/>
  </p:normalViewPr>
  <p:slideViewPr>
    <p:cSldViewPr showGuides="1">
      <p:cViewPr varScale="1">
        <p:scale>
          <a:sx n="77" d="100"/>
          <a:sy n="77" d="100"/>
        </p:scale>
        <p:origin x="179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826446-C21C-4D97-A657-A3537B667ECA}" type="datetimeFigureOut">
              <a:rPr lang="en-GB" smtClean="0"/>
              <a:t>28/06/2019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910B69-D3D6-4150-B698-B247923DEB94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350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You can search</a:t>
            </a:r>
            <a:r>
              <a:rPr lang="en-GB" baseline="0" dirty="0" smtClean="0"/>
              <a:t> through EDMED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10B69-D3D6-4150-B698-B247923DEB9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8415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Mapping  exercise from </a:t>
            </a:r>
            <a:r>
              <a:rPr lang="en-GB" dirty="0" err="1" smtClean="0"/>
              <a:t>dcat</a:t>
            </a:r>
            <a:r>
              <a:rPr lang="en-GB" dirty="0" smtClean="0"/>
              <a:t> to schema.org dataset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10B69-D3D6-4150-B698-B247923DEB9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7348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10B69-D3D6-4150-B698-B247923DEB9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6688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10B69-D3D6-4150-B698-B247923DEB9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1079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Bioschemas</a:t>
            </a:r>
            <a:endParaRPr lang="en-GB" dirty="0" smtClean="0"/>
          </a:p>
          <a:p>
            <a:r>
              <a:rPr lang="en-GB" dirty="0" smtClean="0"/>
              <a:t>Vocabularies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10B69-D3D6-4150-B698-B247923DEB94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9604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D3B4A-6097-FB45-A0CD-0CBBE2D005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230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10B69-D3D6-4150-B698-B247923DEB9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809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4e183c0c7f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4e183c0c7f_0_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10B69-D3D6-4150-B698-B247923DEB9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242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DCAT is an RDF vocabulary well-suited to representing data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catalogs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10B69-D3D6-4150-B698-B247923DEB9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2722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10B69-D3D6-4150-B698-B247923DEB9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9544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10B69-D3D6-4150-B698-B247923DEB9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5245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10B69-D3D6-4150-B698-B247923DEB9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6055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OC powerpoin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92425"/>
            <a:ext cx="7772400" cy="6381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6DA1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44900"/>
            <a:ext cx="6400800" cy="368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500"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77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08822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68601"/>
            <a:ext cx="7772400" cy="5842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3000" b="0" i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5501"/>
            <a:ext cx="7772400" cy="55879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500" b="1" i="0" cap="all">
                <a:solidFill>
                  <a:srgbClr val="3879AA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0805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7878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411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1806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5238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1707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ex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0035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Header Arial bold 30pt dark blue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99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 black</a:t>
            </a:r>
          </a:p>
          <a:p>
            <a:pPr lvl="2"/>
            <a:r>
              <a:rPr lang="en-GB" dirty="0" smtClean="0"/>
              <a:t>Second level whit</a:t>
            </a:r>
          </a:p>
        </p:txBody>
      </p:sp>
      <p:pic>
        <p:nvPicPr>
          <p:cNvPr id="6" name="Picture 5" descr="NOC powerpoint Ex footer.jp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5236"/>
            <a:ext cx="9144000" cy="104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33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3000" kern="1200">
          <a:solidFill>
            <a:srgbClr val="1F204A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2000" kern="1200">
          <a:solidFill>
            <a:srgbClr val="3879AA"/>
          </a:solidFill>
          <a:latin typeface="+mn-lt"/>
          <a:ea typeface="+mn-ea"/>
          <a:cs typeface="+mn-cs"/>
        </a:defRPr>
      </a:lvl1pPr>
      <a:lvl2pPr marL="0" indent="-216000" algn="l" defTabSz="457200" rtl="0" eaLnBrk="1" latinLnBrk="0" hangingPunct="1">
        <a:spcBef>
          <a:spcPts val="48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-216000" algn="l" defTabSz="4572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Enhancing discoverability of the European Directory of Marine Environmental Data (EDMED) with schema.org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4581128"/>
            <a:ext cx="8424936" cy="1152128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GB" dirty="0"/>
              <a:t>Alexandra Kokkinaki (1), Justin Buck (1), Adam </a:t>
            </a:r>
            <a:r>
              <a:rPr lang="en-GB" dirty="0" err="1"/>
              <a:t>Leadbetter</a:t>
            </a:r>
            <a:r>
              <a:rPr lang="en-GB" dirty="0"/>
              <a:t> (2), Rob Thomas (2), and Mark </a:t>
            </a:r>
            <a:r>
              <a:rPr lang="en-GB" dirty="0" err="1"/>
              <a:t>Hebden</a:t>
            </a:r>
            <a:r>
              <a:rPr lang="en-GB" dirty="0"/>
              <a:t> (1</a:t>
            </a:r>
            <a:r>
              <a:rPr lang="en-GB" dirty="0" smtClean="0"/>
              <a:t>)</a:t>
            </a:r>
          </a:p>
          <a:p>
            <a:endParaRPr lang="en-GB" dirty="0" smtClean="0"/>
          </a:p>
          <a:p>
            <a:pPr marL="342900" indent="-342900" algn="l">
              <a:buAutoNum type="arabicParenBoth"/>
            </a:pPr>
            <a:r>
              <a:rPr lang="en-GB" sz="1400" dirty="0" smtClean="0"/>
              <a:t>British </a:t>
            </a:r>
            <a:r>
              <a:rPr lang="en-GB" sz="1400" dirty="0"/>
              <a:t>Oceanographic Data Centre, National Oceanography Centre, LIVERPOOL, </a:t>
            </a:r>
            <a:r>
              <a:rPr lang="en-GB" sz="1400" dirty="0" smtClean="0"/>
              <a:t>UK </a:t>
            </a:r>
            <a:endParaRPr lang="en-GB" sz="1400" dirty="0"/>
          </a:p>
          <a:p>
            <a:pPr marL="342900" indent="-342900" algn="l">
              <a:buAutoNum type="arabicParenBoth"/>
            </a:pPr>
            <a:r>
              <a:rPr lang="en-GB" sz="1400" dirty="0" smtClean="0"/>
              <a:t> </a:t>
            </a:r>
            <a:r>
              <a:rPr lang="en-GB" sz="1400" dirty="0"/>
              <a:t>Marine Institute (Ireland)</a:t>
            </a:r>
          </a:p>
          <a:p>
            <a:endParaRPr lang="en-GB" sz="1400" dirty="0" smtClean="0"/>
          </a:p>
          <a:p>
            <a:endParaRPr lang="en-GB" sz="1400" dirty="0"/>
          </a:p>
          <a:p>
            <a:endParaRPr lang="en-GB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352" y="6334490"/>
            <a:ext cx="1138560" cy="334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1" y="6160621"/>
            <a:ext cx="648072" cy="521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542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1" t="12876" r="23722"/>
          <a:stretch/>
        </p:blipFill>
        <p:spPr bwMode="auto">
          <a:xfrm>
            <a:off x="898570" y="-34644"/>
            <a:ext cx="7742180" cy="6628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65668" y="1626187"/>
            <a:ext cx="1017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C00000"/>
                </a:solidFill>
              </a:rPr>
              <a:t>DCAT</a:t>
            </a:r>
            <a:endParaRPr lang="en-GB" sz="24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5856" y="1103511"/>
            <a:ext cx="5132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C00000"/>
                </a:solidFill>
              </a:rPr>
              <a:t>Yahoo, Microsoft, Google, </a:t>
            </a:r>
            <a:r>
              <a:rPr lang="en-GB" sz="2400" b="1" dirty="0" err="1" smtClean="0">
                <a:solidFill>
                  <a:srgbClr val="C00000"/>
                </a:solidFill>
              </a:rPr>
              <a:t>Yandex</a:t>
            </a:r>
            <a:endParaRPr lang="en-GB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43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 t="9594" r="29722" b="2440"/>
          <a:stretch/>
        </p:blipFill>
        <p:spPr bwMode="auto">
          <a:xfrm>
            <a:off x="60960" y="-73437"/>
            <a:ext cx="9022080" cy="6166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5" descr="Image result for json l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357437"/>
            <a:ext cx="107156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686" y="3717032"/>
            <a:ext cx="14287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990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5" b="6765"/>
          <a:stretch/>
        </p:blipFill>
        <p:spPr bwMode="auto">
          <a:xfrm>
            <a:off x="0" y="788276"/>
            <a:ext cx="9144000" cy="430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98" t="39693"/>
          <a:stretch/>
        </p:blipFill>
        <p:spPr bwMode="auto">
          <a:xfrm>
            <a:off x="18697" y="908720"/>
            <a:ext cx="8059205" cy="5211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1726"/>
          </a:xfrm>
        </p:spPr>
        <p:txBody>
          <a:bodyPr/>
          <a:lstStyle/>
          <a:p>
            <a:r>
              <a:rPr lang="en-GB" dirty="0" smtClean="0"/>
              <a:t>Validation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291140" y="1013213"/>
            <a:ext cx="18229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d</a:t>
            </a:r>
            <a:r>
              <a:rPr lang="en-US" sz="2000" b="1" dirty="0" smtClean="0">
                <a:solidFill>
                  <a:srgbClr val="C00000"/>
                </a:solidFill>
              </a:rPr>
              <a:t>ataset name</a:t>
            </a:r>
            <a:endParaRPr lang="en-GB" sz="20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76051" y="2023262"/>
            <a:ext cx="2534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d</a:t>
            </a:r>
            <a:r>
              <a:rPr lang="en-US" sz="2000" b="1" dirty="0" smtClean="0">
                <a:solidFill>
                  <a:srgbClr val="C00000"/>
                </a:solidFill>
              </a:rPr>
              <a:t>ataset description</a:t>
            </a:r>
            <a:endParaRPr lang="en-GB" sz="20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08131" y="4464062"/>
            <a:ext cx="12250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P</a:t>
            </a:r>
            <a:r>
              <a:rPr lang="en-US" sz="2000" b="1" dirty="0" smtClean="0">
                <a:solidFill>
                  <a:srgbClr val="C00000"/>
                </a:solidFill>
              </a:rPr>
              <a:t>rovider</a:t>
            </a:r>
            <a:endParaRPr lang="en-GB" sz="20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65464" y="3953894"/>
            <a:ext cx="1367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keywords</a:t>
            </a:r>
            <a:endParaRPr lang="en-GB" sz="20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61439" y="3228945"/>
            <a:ext cx="25172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Temporal coverage</a:t>
            </a:r>
            <a:endParaRPr lang="en-GB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90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17" t="45964" r="1548" b="9476"/>
          <a:stretch/>
        </p:blipFill>
        <p:spPr bwMode="auto">
          <a:xfrm>
            <a:off x="611560" y="1124744"/>
            <a:ext cx="8028383" cy="4088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76051" y="1602869"/>
            <a:ext cx="22509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Catalog included</a:t>
            </a:r>
            <a:endParaRPr lang="en-GB" sz="20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6051" y="2348880"/>
            <a:ext cx="22220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C00000"/>
                </a:solidFill>
              </a:rPr>
              <a:t>Spatial coverage</a:t>
            </a:r>
            <a:endParaRPr lang="en-GB" sz="20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73376" y="3717032"/>
            <a:ext cx="16225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Distribution</a:t>
            </a:r>
            <a:endParaRPr lang="en-GB" sz="20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73376" y="4611994"/>
            <a:ext cx="1140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License</a:t>
            </a:r>
            <a:endParaRPr lang="en-GB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44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7"/>
          <a:stretch/>
        </p:blipFill>
        <p:spPr bwMode="auto">
          <a:xfrm>
            <a:off x="31919" y="836712"/>
            <a:ext cx="9144000" cy="460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val 19"/>
          <p:cNvSpPr/>
          <p:nvPr/>
        </p:nvSpPr>
        <p:spPr>
          <a:xfrm>
            <a:off x="-36512" y="1484784"/>
            <a:ext cx="1197833" cy="4001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5" t="13737"/>
          <a:stretch/>
        </p:blipFill>
        <p:spPr bwMode="auto">
          <a:xfrm>
            <a:off x="-1" y="260648"/>
            <a:ext cx="9149599" cy="5223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113832" y="1196752"/>
            <a:ext cx="18517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D</a:t>
            </a:r>
            <a:r>
              <a:rPr lang="en-US" sz="2000" b="1" dirty="0" smtClean="0">
                <a:solidFill>
                  <a:srgbClr val="C00000"/>
                </a:solidFill>
              </a:rPr>
              <a:t>ataset name</a:t>
            </a:r>
            <a:endParaRPr lang="en-GB" sz="20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30704" y="2735222"/>
            <a:ext cx="25172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Temporal coverage</a:t>
            </a:r>
            <a:endParaRPr lang="en-GB" sz="20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20257328">
            <a:off x="3290239" y="3973926"/>
            <a:ext cx="2563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Dataset description</a:t>
            </a:r>
            <a:endParaRPr lang="en-GB" sz="2000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23728" y="1907623"/>
            <a:ext cx="12250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P</a:t>
            </a:r>
            <a:r>
              <a:rPr lang="en-US" sz="2000" b="1" dirty="0" smtClean="0">
                <a:solidFill>
                  <a:srgbClr val="C00000"/>
                </a:solidFill>
              </a:rPr>
              <a:t>rovider</a:t>
            </a:r>
            <a:endParaRPr lang="en-GB" sz="2000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97833" y="2335112"/>
            <a:ext cx="1140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License</a:t>
            </a:r>
            <a:endParaRPr lang="en-GB" sz="2000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03648" y="3140933"/>
            <a:ext cx="22220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Spatial coverage</a:t>
            </a:r>
            <a:endParaRPr lang="en-GB" sz="2000" b="1" dirty="0">
              <a:solidFill>
                <a:srgbClr val="C0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-1" y="2335112"/>
            <a:ext cx="1197833" cy="4001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5652120" y="2106968"/>
            <a:ext cx="20633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</a:rPr>
              <a:t>Made available </a:t>
            </a:r>
          </a:p>
          <a:p>
            <a:pPr algn="ctr"/>
            <a:r>
              <a:rPr lang="en-US" sz="2000" b="1" dirty="0" smtClean="0">
                <a:solidFill>
                  <a:schemeClr val="tx2"/>
                </a:solidFill>
              </a:rPr>
              <a:t>08/04/2019!!!</a:t>
            </a:r>
            <a:endParaRPr lang="en-GB" sz="2000" b="1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rot="21168720">
            <a:off x="2371140" y="1951193"/>
            <a:ext cx="5310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http://vocab.nerc.ac.uk/collection/L08/current/LS/</a:t>
            </a:r>
          </a:p>
        </p:txBody>
      </p:sp>
    </p:spTree>
    <p:extLst>
      <p:ext uri="{BB962C8B-B14F-4D97-AF65-F5344CB8AC3E}">
        <p14:creationId xmlns:p14="http://schemas.microsoft.com/office/powerpoint/2010/main" val="334143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2" grpId="0"/>
      <p:bldP spid="13" grpId="0"/>
      <p:bldP spid="14" grpId="0"/>
      <p:bldP spid="15" grpId="0"/>
      <p:bldP spid="16" grpId="0"/>
      <p:bldP spid="17" grpId="0"/>
      <p:bldP spid="4" grpId="0" animBg="1"/>
      <p:bldP spid="19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806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next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Structured metadata contain free text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Ideal feed NVS vocabularies in schema.org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Adding a layer of semantics in google dataset search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874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Acknowledgements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1212910"/>
              </p:ext>
            </p:extLst>
          </p:nvPr>
        </p:nvGraphicFramePr>
        <p:xfrm>
          <a:off x="457200" y="1600200"/>
          <a:ext cx="7571184" cy="25229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22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8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450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305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Marine Institute,</a:t>
                      </a:r>
                      <a:r>
                        <a:rPr lang="en-GB" baseline="0" dirty="0" smtClean="0"/>
                        <a:t> Ireland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409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r>
                        <a:rPr lang="en-GB" dirty="0" err="1" smtClean="0"/>
                        <a:t>SeaDataCloud</a:t>
                      </a:r>
                      <a:r>
                        <a:rPr lang="en-GB" dirty="0" smtClean="0"/>
                        <a:t>, EU H2020  programme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32856"/>
            <a:ext cx="229552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530" y="2996952"/>
            <a:ext cx="13716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149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3" t="14334" r="29722"/>
          <a:stretch/>
        </p:blipFill>
        <p:spPr bwMode="auto">
          <a:xfrm>
            <a:off x="5039544" y="2348880"/>
            <a:ext cx="4104456" cy="469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European Directory of Marine Environmental Data</a:t>
            </a:r>
            <a:r>
              <a:rPr lang="en-GB" dirty="0"/>
              <a:t> (EDMED)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“Is </a:t>
            </a:r>
            <a:r>
              <a:rPr lang="en-GB" dirty="0">
                <a:solidFill>
                  <a:schemeClr val="tx1"/>
                </a:solidFill>
              </a:rPr>
              <a:t>a comprehensive reference to the marine data sets and collections held within </a:t>
            </a:r>
            <a:r>
              <a:rPr lang="en-GB" b="1" dirty="0">
                <a:solidFill>
                  <a:schemeClr val="tx1"/>
                </a:solidFill>
              </a:rPr>
              <a:t>European research laboratories</a:t>
            </a:r>
            <a:r>
              <a:rPr lang="en-GB" dirty="0">
                <a:solidFill>
                  <a:schemeClr val="tx1"/>
                </a:solidFill>
              </a:rPr>
              <a:t>, so as to provide marine </a:t>
            </a:r>
            <a:r>
              <a:rPr lang="en-GB" b="1" dirty="0">
                <a:solidFill>
                  <a:schemeClr val="tx1"/>
                </a:solidFill>
              </a:rPr>
              <a:t>scientists</a:t>
            </a:r>
            <a:r>
              <a:rPr lang="en-GB" dirty="0">
                <a:solidFill>
                  <a:schemeClr val="tx1"/>
                </a:solidFill>
              </a:rPr>
              <a:t>, </a:t>
            </a:r>
            <a:r>
              <a:rPr lang="en-GB" b="1" dirty="0">
                <a:solidFill>
                  <a:schemeClr val="tx1"/>
                </a:solidFill>
              </a:rPr>
              <a:t>engineers</a:t>
            </a:r>
            <a:r>
              <a:rPr lang="en-GB" dirty="0">
                <a:solidFill>
                  <a:schemeClr val="tx1"/>
                </a:solidFill>
              </a:rPr>
              <a:t> and </a:t>
            </a:r>
            <a:r>
              <a:rPr lang="en-GB" b="1" dirty="0">
                <a:solidFill>
                  <a:schemeClr val="tx1"/>
                </a:solidFill>
              </a:rPr>
              <a:t>policy makers </a:t>
            </a:r>
            <a:r>
              <a:rPr lang="en-GB" dirty="0">
                <a:solidFill>
                  <a:schemeClr val="tx1"/>
                </a:solidFill>
              </a:rPr>
              <a:t>with a simple mechanism for their identification</a:t>
            </a:r>
            <a:r>
              <a:rPr lang="en-GB" dirty="0" smtClean="0">
                <a:solidFill>
                  <a:schemeClr val="tx1"/>
                </a:solidFill>
              </a:rPr>
              <a:t>.” </a:t>
            </a:r>
          </a:p>
          <a:p>
            <a:pPr marL="342900" indent="-342900" defTabSz="9144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GB" altLang="en-US" dirty="0" smtClean="0">
              <a:solidFill>
                <a:schemeClr val="tx1"/>
              </a:solidFill>
            </a:endParaRPr>
          </a:p>
          <a:p>
            <a:pPr marL="342900" indent="-342900" defTabSz="9144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dirty="0" smtClean="0">
                <a:solidFill>
                  <a:schemeClr val="tx1"/>
                </a:solidFill>
              </a:rPr>
              <a:t>Over </a:t>
            </a:r>
            <a:r>
              <a:rPr lang="en-GB" altLang="en-US" dirty="0">
                <a:solidFill>
                  <a:schemeClr val="tx1"/>
                </a:solidFill>
              </a:rPr>
              <a:t>4200 data </a:t>
            </a:r>
            <a:r>
              <a:rPr lang="en-GB" altLang="en-US" dirty="0" smtClean="0">
                <a:solidFill>
                  <a:schemeClr val="tx1"/>
                </a:solidFill>
              </a:rPr>
              <a:t>sets</a:t>
            </a:r>
          </a:p>
          <a:p>
            <a:pPr marL="342900" indent="-342900" defTabSz="9144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dirty="0">
                <a:solidFill>
                  <a:schemeClr val="tx1"/>
                </a:solidFill>
              </a:rPr>
              <a:t>O</a:t>
            </a:r>
            <a:r>
              <a:rPr lang="en-GB" altLang="en-US" dirty="0" smtClean="0">
                <a:solidFill>
                  <a:schemeClr val="tx1"/>
                </a:solidFill>
              </a:rPr>
              <a:t>ver </a:t>
            </a:r>
            <a:r>
              <a:rPr lang="en-GB" altLang="en-US" dirty="0">
                <a:solidFill>
                  <a:schemeClr val="tx1"/>
                </a:solidFill>
              </a:rPr>
              <a:t>700 </a:t>
            </a:r>
            <a:r>
              <a:rPr lang="en-GB" altLang="en-US" dirty="0" smtClean="0">
                <a:solidFill>
                  <a:schemeClr val="tx1"/>
                </a:solidFill>
              </a:rPr>
              <a:t>organisations</a:t>
            </a:r>
          </a:p>
          <a:p>
            <a:pPr marL="342900" indent="-342900" defTabSz="9144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dirty="0" smtClean="0">
                <a:solidFill>
                  <a:schemeClr val="tx1"/>
                </a:solidFill>
              </a:rPr>
              <a:t>Submitted to BODC </a:t>
            </a:r>
          </a:p>
          <a:p>
            <a:pPr marL="342900" indent="-342900" defTabSz="9144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solidFill>
                  <a:schemeClr val="tx1"/>
                </a:solidFill>
              </a:rPr>
              <a:t>As XML records</a:t>
            </a:r>
            <a:endParaRPr lang="en-GB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tx1"/>
              </a:solidFill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56" t="23770" r="31972" b="34915"/>
          <a:stretch/>
        </p:blipFill>
        <p:spPr bwMode="auto">
          <a:xfrm>
            <a:off x="3275856" y="3993112"/>
            <a:ext cx="4810540" cy="286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7086059" y="1647864"/>
            <a:ext cx="2016224" cy="144016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EDMED metadata format, based on </a:t>
            </a:r>
            <a:r>
              <a:rPr lang="en-GB" dirty="0"/>
              <a:t>ISO 19115</a:t>
            </a:r>
          </a:p>
        </p:txBody>
      </p:sp>
    </p:spTree>
    <p:extLst>
      <p:ext uri="{BB962C8B-B14F-4D97-AF65-F5344CB8AC3E}">
        <p14:creationId xmlns:p14="http://schemas.microsoft.com/office/powerpoint/2010/main" val="359397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SeaDataNet European Directory of Marine Environmental Data (EDMED) - Mozilla Firefox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6" t="11151" r="4600" b="16400"/>
          <a:stretch/>
        </p:blipFill>
        <p:spPr>
          <a:xfrm>
            <a:off x="6317362" y="3804501"/>
            <a:ext cx="1946659" cy="14924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7" name="Rectangle 46"/>
          <p:cNvSpPr/>
          <p:nvPr/>
        </p:nvSpPr>
        <p:spPr>
          <a:xfrm>
            <a:off x="102365" y="5889220"/>
            <a:ext cx="3893573" cy="311057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Espace réservé du contenu 2"/>
          <p:cNvSpPr txBox="1">
            <a:spLocks/>
          </p:cNvSpPr>
          <p:nvPr/>
        </p:nvSpPr>
        <p:spPr bwMode="auto">
          <a:xfrm>
            <a:off x="202787" y="5457171"/>
            <a:ext cx="887360" cy="322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>
                <a:solidFill>
                  <a:srgbClr val="00A7E5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0519D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rgbClr val="00A7E5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519D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○"/>
              <a:defRPr sz="2000">
                <a:solidFill>
                  <a:srgbClr val="00A7E5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○"/>
              <a:defRPr sz="2000">
                <a:solidFill>
                  <a:srgbClr val="00A7E5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○"/>
              <a:defRPr sz="2000">
                <a:solidFill>
                  <a:srgbClr val="00A7E5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○"/>
              <a:defRPr sz="2000">
                <a:solidFill>
                  <a:srgbClr val="00A7E5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○"/>
              <a:defRPr sz="2000">
                <a:solidFill>
                  <a:srgbClr val="00A7E5"/>
                </a:solidFill>
                <a:latin typeface="+mn-lt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1800" b="1" dirty="0" smtClean="0"/>
              <a:t>EDIOS</a:t>
            </a:r>
          </a:p>
        </p:txBody>
      </p:sp>
      <p:sp>
        <p:nvSpPr>
          <p:cNvPr id="22" name="Espace réservé du contenu 2"/>
          <p:cNvSpPr txBox="1">
            <a:spLocks/>
          </p:cNvSpPr>
          <p:nvPr/>
        </p:nvSpPr>
        <p:spPr bwMode="auto">
          <a:xfrm>
            <a:off x="3299086" y="5601187"/>
            <a:ext cx="750843" cy="322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>
                <a:solidFill>
                  <a:srgbClr val="00A7E5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0519D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rgbClr val="00A7E5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519D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○"/>
              <a:defRPr sz="2000">
                <a:solidFill>
                  <a:srgbClr val="00A7E5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○"/>
              <a:defRPr sz="2000">
                <a:solidFill>
                  <a:srgbClr val="00A7E5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○"/>
              <a:defRPr sz="2000">
                <a:solidFill>
                  <a:srgbClr val="00A7E5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○"/>
              <a:defRPr sz="2000">
                <a:solidFill>
                  <a:srgbClr val="00A7E5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○"/>
              <a:defRPr sz="2000">
                <a:solidFill>
                  <a:srgbClr val="00A7E5"/>
                </a:solidFill>
                <a:latin typeface="+mn-lt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1800" b="1" dirty="0" smtClean="0"/>
              <a:t>CDI</a:t>
            </a:r>
          </a:p>
        </p:txBody>
      </p:sp>
      <p:sp>
        <p:nvSpPr>
          <p:cNvPr id="23" name="Espace réservé du contenu 2"/>
          <p:cNvSpPr txBox="1">
            <a:spLocks/>
          </p:cNvSpPr>
          <p:nvPr/>
        </p:nvSpPr>
        <p:spPr bwMode="auto">
          <a:xfrm>
            <a:off x="6156178" y="5350504"/>
            <a:ext cx="750843" cy="322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>
                <a:solidFill>
                  <a:srgbClr val="00A7E5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0519D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rgbClr val="00A7E5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519D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○"/>
              <a:defRPr sz="2000">
                <a:solidFill>
                  <a:srgbClr val="00A7E5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○"/>
              <a:defRPr sz="2000">
                <a:solidFill>
                  <a:srgbClr val="00A7E5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○"/>
              <a:defRPr sz="2000">
                <a:solidFill>
                  <a:srgbClr val="00A7E5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○"/>
              <a:defRPr sz="2000">
                <a:solidFill>
                  <a:srgbClr val="00A7E5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○"/>
              <a:defRPr sz="2000">
                <a:solidFill>
                  <a:srgbClr val="00A7E5"/>
                </a:solidFill>
                <a:latin typeface="+mn-lt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1800" b="1" dirty="0" smtClean="0"/>
              <a:t>EDMED</a:t>
            </a:r>
          </a:p>
        </p:txBody>
      </p:sp>
      <p:sp>
        <p:nvSpPr>
          <p:cNvPr id="24" name="Espace réservé du contenu 2"/>
          <p:cNvSpPr txBox="1">
            <a:spLocks/>
          </p:cNvSpPr>
          <p:nvPr/>
        </p:nvSpPr>
        <p:spPr bwMode="auto">
          <a:xfrm>
            <a:off x="6084170" y="3118256"/>
            <a:ext cx="750843" cy="322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>
                <a:solidFill>
                  <a:srgbClr val="00A7E5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0519D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rgbClr val="00A7E5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519D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○"/>
              <a:defRPr sz="2000">
                <a:solidFill>
                  <a:srgbClr val="00A7E5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○"/>
              <a:defRPr sz="2000">
                <a:solidFill>
                  <a:srgbClr val="00A7E5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○"/>
              <a:defRPr sz="2000">
                <a:solidFill>
                  <a:srgbClr val="00A7E5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○"/>
              <a:defRPr sz="2000">
                <a:solidFill>
                  <a:srgbClr val="00A7E5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○"/>
              <a:defRPr sz="2000">
                <a:solidFill>
                  <a:srgbClr val="00A7E5"/>
                </a:solidFill>
                <a:latin typeface="+mn-lt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1800" b="1" dirty="0" smtClean="0"/>
              <a:t>CSR</a:t>
            </a:r>
          </a:p>
        </p:txBody>
      </p:sp>
      <p:sp>
        <p:nvSpPr>
          <p:cNvPr id="26" name="Espace réservé du contenu 2"/>
          <p:cNvSpPr txBox="1">
            <a:spLocks/>
          </p:cNvSpPr>
          <p:nvPr/>
        </p:nvSpPr>
        <p:spPr bwMode="auto">
          <a:xfrm>
            <a:off x="395536" y="3080907"/>
            <a:ext cx="1955032" cy="343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>
                <a:solidFill>
                  <a:srgbClr val="00A7E5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0519D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rgbClr val="00A7E5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519D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○"/>
              <a:defRPr sz="2000">
                <a:solidFill>
                  <a:srgbClr val="00A7E5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○"/>
              <a:defRPr sz="2000">
                <a:solidFill>
                  <a:srgbClr val="00A7E5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○"/>
              <a:defRPr sz="2000">
                <a:solidFill>
                  <a:srgbClr val="00A7E5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○"/>
              <a:defRPr sz="2000">
                <a:solidFill>
                  <a:srgbClr val="00A7E5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○"/>
              <a:defRPr sz="2000">
                <a:solidFill>
                  <a:srgbClr val="00A7E5"/>
                </a:solidFill>
                <a:latin typeface="+mn-lt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2000" b="1" i="1" dirty="0" smtClean="0">
                <a:solidFill>
                  <a:srgbClr val="00519D"/>
                </a:solidFill>
              </a:rPr>
              <a:t>Projects (3 079) </a:t>
            </a:r>
          </a:p>
        </p:txBody>
      </p:sp>
      <p:sp>
        <p:nvSpPr>
          <p:cNvPr id="27" name="Espace réservé du contenu 2"/>
          <p:cNvSpPr txBox="1">
            <a:spLocks/>
          </p:cNvSpPr>
          <p:nvPr/>
        </p:nvSpPr>
        <p:spPr bwMode="auto">
          <a:xfrm>
            <a:off x="6084168" y="3385743"/>
            <a:ext cx="2664296" cy="343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>
                <a:solidFill>
                  <a:srgbClr val="00A7E5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0519D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rgbClr val="00A7E5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519D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○"/>
              <a:defRPr sz="2000">
                <a:solidFill>
                  <a:srgbClr val="00A7E5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○"/>
              <a:defRPr sz="2000">
                <a:solidFill>
                  <a:srgbClr val="00A7E5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○"/>
              <a:defRPr sz="2000">
                <a:solidFill>
                  <a:srgbClr val="00A7E5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○"/>
              <a:defRPr sz="2000">
                <a:solidFill>
                  <a:srgbClr val="00A7E5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○"/>
              <a:defRPr sz="2000">
                <a:solidFill>
                  <a:srgbClr val="00A7E5"/>
                </a:solidFill>
                <a:latin typeface="+mn-lt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2000" b="1" i="1" dirty="0" smtClean="0">
                <a:solidFill>
                  <a:srgbClr val="00519D"/>
                </a:solidFill>
              </a:rPr>
              <a:t>Research cruises (48 836)</a:t>
            </a:r>
          </a:p>
        </p:txBody>
      </p:sp>
      <p:sp>
        <p:nvSpPr>
          <p:cNvPr id="28" name="Espace réservé du contenu 2"/>
          <p:cNvSpPr txBox="1">
            <a:spLocks/>
          </p:cNvSpPr>
          <p:nvPr/>
        </p:nvSpPr>
        <p:spPr bwMode="auto">
          <a:xfrm>
            <a:off x="179514" y="5762007"/>
            <a:ext cx="3081459" cy="343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>
                <a:solidFill>
                  <a:srgbClr val="00A7E5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0519D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rgbClr val="00A7E5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519D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○"/>
              <a:defRPr sz="2000">
                <a:solidFill>
                  <a:srgbClr val="00A7E5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○"/>
              <a:defRPr sz="2000">
                <a:solidFill>
                  <a:srgbClr val="00A7E5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○"/>
              <a:defRPr sz="2000">
                <a:solidFill>
                  <a:srgbClr val="00A7E5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○"/>
              <a:defRPr sz="2000">
                <a:solidFill>
                  <a:srgbClr val="00A7E5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○"/>
              <a:defRPr sz="2000">
                <a:solidFill>
                  <a:srgbClr val="00A7E5"/>
                </a:solidFill>
                <a:latin typeface="+mn-lt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2000" b="1" i="1" dirty="0" smtClean="0">
                <a:solidFill>
                  <a:srgbClr val="00519D"/>
                </a:solidFill>
              </a:rPr>
              <a:t>Observing programmes (363)</a:t>
            </a:r>
          </a:p>
        </p:txBody>
      </p:sp>
      <p:sp>
        <p:nvSpPr>
          <p:cNvPr id="29" name="Espace réservé du contenu 2"/>
          <p:cNvSpPr txBox="1">
            <a:spLocks/>
          </p:cNvSpPr>
          <p:nvPr/>
        </p:nvSpPr>
        <p:spPr bwMode="auto">
          <a:xfrm>
            <a:off x="3347864" y="5889436"/>
            <a:ext cx="3024336" cy="343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>
                <a:solidFill>
                  <a:srgbClr val="00A7E5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0519D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rgbClr val="00A7E5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519D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○"/>
              <a:defRPr sz="2000">
                <a:solidFill>
                  <a:srgbClr val="00A7E5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○"/>
              <a:defRPr sz="2000">
                <a:solidFill>
                  <a:srgbClr val="00A7E5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○"/>
              <a:defRPr sz="2000">
                <a:solidFill>
                  <a:srgbClr val="00A7E5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○"/>
              <a:defRPr sz="2000">
                <a:solidFill>
                  <a:srgbClr val="00A7E5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○"/>
              <a:defRPr sz="2000">
                <a:solidFill>
                  <a:srgbClr val="00A7E5"/>
                </a:solidFill>
                <a:latin typeface="+mn-lt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2000" b="1" i="1" dirty="0" smtClean="0">
                <a:solidFill>
                  <a:srgbClr val="00519D"/>
                </a:solidFill>
              </a:rPr>
              <a:t>Data index (2 151 046)</a:t>
            </a:r>
          </a:p>
        </p:txBody>
      </p:sp>
      <p:sp>
        <p:nvSpPr>
          <p:cNvPr id="30" name="Espace réservé du contenu 2"/>
          <p:cNvSpPr txBox="1">
            <a:spLocks/>
          </p:cNvSpPr>
          <p:nvPr/>
        </p:nvSpPr>
        <p:spPr bwMode="auto">
          <a:xfrm>
            <a:off x="6338307" y="5601187"/>
            <a:ext cx="2145475" cy="343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>
                <a:solidFill>
                  <a:srgbClr val="00A7E5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0519D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rgbClr val="00A7E5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519D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○"/>
              <a:defRPr sz="2000">
                <a:solidFill>
                  <a:srgbClr val="00A7E5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○"/>
              <a:defRPr sz="2000">
                <a:solidFill>
                  <a:srgbClr val="00A7E5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○"/>
              <a:defRPr sz="2000">
                <a:solidFill>
                  <a:srgbClr val="00A7E5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○"/>
              <a:defRPr sz="2000">
                <a:solidFill>
                  <a:srgbClr val="00A7E5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○"/>
              <a:defRPr sz="2000">
                <a:solidFill>
                  <a:srgbClr val="00A7E5"/>
                </a:solidFill>
                <a:latin typeface="+mn-lt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2000" b="1" i="1" dirty="0" smtClean="0">
                <a:solidFill>
                  <a:srgbClr val="00519D"/>
                </a:solidFill>
              </a:rPr>
              <a:t>Data sets (4 193)</a:t>
            </a:r>
          </a:p>
        </p:txBody>
      </p:sp>
      <p:pic>
        <p:nvPicPr>
          <p:cNvPr id="39" name="Image 38" descr="Seadatanet search - Mozilla Firefox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1"/>
          <a:stretch/>
        </p:blipFill>
        <p:spPr>
          <a:xfrm>
            <a:off x="3063075" y="1292858"/>
            <a:ext cx="1873605" cy="14280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" name="Image 39" descr="Seadatanet search - Mozilla Firefox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50"/>
          <a:stretch/>
        </p:blipFill>
        <p:spPr>
          <a:xfrm>
            <a:off x="3667823" y="1536800"/>
            <a:ext cx="2121043" cy="14000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6" name="AutoShape 105"/>
          <p:cNvSpPr>
            <a:spLocks noChangeArrowheads="1"/>
          </p:cNvSpPr>
          <p:nvPr/>
        </p:nvSpPr>
        <p:spPr bwMode="auto">
          <a:xfrm rot="3098397">
            <a:off x="5128913" y="3665232"/>
            <a:ext cx="1652835" cy="208421"/>
          </a:xfrm>
          <a:prstGeom prst="rightArrow">
            <a:avLst>
              <a:gd name="adj1" fmla="val 50000"/>
              <a:gd name="adj2" fmla="val 82847"/>
            </a:avLst>
          </a:prstGeom>
          <a:ln>
            <a:headEnd/>
            <a:tailEnd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fr-FR"/>
          </a:p>
        </p:txBody>
      </p:sp>
      <p:sp>
        <p:nvSpPr>
          <p:cNvPr id="41" name="Espace réservé du contenu 2"/>
          <p:cNvSpPr txBox="1">
            <a:spLocks/>
          </p:cNvSpPr>
          <p:nvPr/>
        </p:nvSpPr>
        <p:spPr bwMode="auto">
          <a:xfrm>
            <a:off x="2987826" y="2742229"/>
            <a:ext cx="750843" cy="322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>
                <a:solidFill>
                  <a:srgbClr val="00A7E5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0519D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rgbClr val="00A7E5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519D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○"/>
              <a:defRPr sz="2000">
                <a:solidFill>
                  <a:srgbClr val="00A7E5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○"/>
              <a:defRPr sz="2000">
                <a:solidFill>
                  <a:srgbClr val="00A7E5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○"/>
              <a:defRPr sz="2000">
                <a:solidFill>
                  <a:srgbClr val="00A7E5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○"/>
              <a:defRPr sz="2000">
                <a:solidFill>
                  <a:srgbClr val="00A7E5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○"/>
              <a:defRPr sz="2000">
                <a:solidFill>
                  <a:srgbClr val="00A7E5"/>
                </a:solidFill>
                <a:latin typeface="+mn-lt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1800" b="1" dirty="0" smtClean="0"/>
              <a:t>EDMO</a:t>
            </a:r>
          </a:p>
        </p:txBody>
      </p:sp>
      <p:pic>
        <p:nvPicPr>
          <p:cNvPr id="44" name="Image 43" descr="SeaDataNet European Directory of Marine Environmental Research Projects (EDMERP) - Mozilla Firefox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25"/>
          <a:stretch/>
        </p:blipFill>
        <p:spPr>
          <a:xfrm>
            <a:off x="102363" y="1541932"/>
            <a:ext cx="2108524" cy="1094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5" name="Image 44" descr="SeaDataNet European Directory of Marine Environmental Research Projects (EDMERP) - Mozilla Firefox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" t="13250" r="3757" b="650"/>
          <a:stretch/>
        </p:blipFill>
        <p:spPr>
          <a:xfrm>
            <a:off x="755576" y="1784763"/>
            <a:ext cx="1852392" cy="12658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2" name="AutoShape 105"/>
          <p:cNvSpPr>
            <a:spLocks noChangeArrowheads="1"/>
          </p:cNvSpPr>
          <p:nvPr/>
        </p:nvSpPr>
        <p:spPr bwMode="auto">
          <a:xfrm rot="9815540">
            <a:off x="2350738" y="2558964"/>
            <a:ext cx="814865" cy="217488"/>
          </a:xfrm>
          <a:prstGeom prst="rightArrow">
            <a:avLst>
              <a:gd name="adj1" fmla="val 50000"/>
              <a:gd name="adj2" fmla="val 82847"/>
            </a:avLst>
          </a:prstGeom>
          <a:ln>
            <a:headEnd/>
            <a:tailEnd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fr-FR"/>
          </a:p>
        </p:txBody>
      </p:sp>
      <p:pic>
        <p:nvPicPr>
          <p:cNvPr id="46" name="Image 45" descr="European Directory of ocean Observing Systems - EDIOS - Mozilla Firefox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9" t="13250" r="5351" b="1701"/>
          <a:stretch/>
        </p:blipFill>
        <p:spPr>
          <a:xfrm>
            <a:off x="94831" y="3935220"/>
            <a:ext cx="2032287" cy="14314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8" name="Image 47" descr="European Directory of ocean Observing Systems - EDIOS - Mozilla Firefox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5" t="13250" r="5351" b="650"/>
          <a:stretch/>
        </p:blipFill>
        <p:spPr>
          <a:xfrm>
            <a:off x="992224" y="4329567"/>
            <a:ext cx="1851585" cy="13436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3" name="AutoShape 105"/>
          <p:cNvSpPr>
            <a:spLocks noChangeArrowheads="1"/>
          </p:cNvSpPr>
          <p:nvPr/>
        </p:nvSpPr>
        <p:spPr bwMode="auto">
          <a:xfrm rot="8160009">
            <a:off x="2028667" y="3746805"/>
            <a:ext cx="1728968" cy="236595"/>
          </a:xfrm>
          <a:prstGeom prst="rightArrow">
            <a:avLst>
              <a:gd name="adj1" fmla="val 50000"/>
              <a:gd name="adj2" fmla="val 82847"/>
            </a:avLst>
          </a:prstGeom>
          <a:ln>
            <a:headEnd/>
            <a:tailEnd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fr-FR"/>
          </a:p>
        </p:txBody>
      </p:sp>
      <p:pic>
        <p:nvPicPr>
          <p:cNvPr id="49" name="Image 48" descr="SeaDataNet CSR Inventory - Mozilla Firefox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" t="13250" r="3757" b="12200"/>
          <a:stretch/>
        </p:blipFill>
        <p:spPr>
          <a:xfrm>
            <a:off x="6202853" y="1602677"/>
            <a:ext cx="2280929" cy="13841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5" name="AutoShape 105"/>
          <p:cNvSpPr>
            <a:spLocks noChangeArrowheads="1"/>
          </p:cNvSpPr>
          <p:nvPr/>
        </p:nvSpPr>
        <p:spPr bwMode="auto">
          <a:xfrm rot="872715">
            <a:off x="5467154" y="2655989"/>
            <a:ext cx="879936" cy="222696"/>
          </a:xfrm>
          <a:prstGeom prst="rightArrow">
            <a:avLst>
              <a:gd name="adj1" fmla="val 50000"/>
              <a:gd name="adj2" fmla="val 82847"/>
            </a:avLst>
          </a:prstGeom>
          <a:ln>
            <a:headEnd/>
            <a:tailEnd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fr-FR"/>
          </a:p>
        </p:txBody>
      </p:sp>
      <p:pic>
        <p:nvPicPr>
          <p:cNvPr id="50" name="Image 49" descr="SeaDataNet Common Data Index (CDI) V3 - Mozilla Firefox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3" t="13250" r="4555" b="650"/>
          <a:stretch/>
        </p:blipFill>
        <p:spPr>
          <a:xfrm>
            <a:off x="3083689" y="4053460"/>
            <a:ext cx="2134243" cy="14957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" name="Image 50" descr="SeaDataNet Common Data Index (CDI) V3 - Mozilla Firefox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" t="13250" r="2163"/>
          <a:stretch/>
        </p:blipFill>
        <p:spPr>
          <a:xfrm>
            <a:off x="3751615" y="4371414"/>
            <a:ext cx="2160910" cy="15002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" name="Espace réservé du contenu 2"/>
          <p:cNvSpPr txBox="1">
            <a:spLocks/>
          </p:cNvSpPr>
          <p:nvPr/>
        </p:nvSpPr>
        <p:spPr bwMode="auto">
          <a:xfrm>
            <a:off x="52842" y="3375218"/>
            <a:ext cx="917379" cy="353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>
                <a:solidFill>
                  <a:srgbClr val="00A7E5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0519D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rgbClr val="00A7E5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519D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○"/>
              <a:defRPr sz="2000">
                <a:solidFill>
                  <a:srgbClr val="00A7E5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○"/>
              <a:defRPr sz="2000">
                <a:solidFill>
                  <a:srgbClr val="00A7E5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○"/>
              <a:defRPr sz="2000">
                <a:solidFill>
                  <a:srgbClr val="00A7E5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○"/>
              <a:defRPr sz="2000">
                <a:solidFill>
                  <a:srgbClr val="00A7E5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○"/>
              <a:defRPr sz="2000">
                <a:solidFill>
                  <a:srgbClr val="00A7E5"/>
                </a:solidFill>
                <a:latin typeface="+mn-lt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1800" b="1" dirty="0" smtClean="0"/>
              <a:t>EDMERP</a:t>
            </a:r>
          </a:p>
        </p:txBody>
      </p:sp>
      <p:sp>
        <p:nvSpPr>
          <p:cNvPr id="34" name="AutoShape 105"/>
          <p:cNvSpPr>
            <a:spLocks noChangeArrowheads="1"/>
          </p:cNvSpPr>
          <p:nvPr/>
        </p:nvSpPr>
        <p:spPr bwMode="auto">
          <a:xfrm rot="5400000">
            <a:off x="3921454" y="3766065"/>
            <a:ext cx="1179547" cy="217488"/>
          </a:xfrm>
          <a:prstGeom prst="rightArrow">
            <a:avLst>
              <a:gd name="adj1" fmla="val 50000"/>
              <a:gd name="adj2" fmla="val 82847"/>
            </a:avLst>
          </a:prstGeom>
          <a:ln>
            <a:headEnd/>
            <a:tailEnd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fr-FR"/>
          </a:p>
        </p:txBody>
      </p:sp>
      <p:pic>
        <p:nvPicPr>
          <p:cNvPr id="52" name="Image 51" descr="SeaDataNet CSR Inventory - Mozilla Firefox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" t="13250" r="2163" b="15351"/>
          <a:stretch/>
        </p:blipFill>
        <p:spPr>
          <a:xfrm>
            <a:off x="6774939" y="2018626"/>
            <a:ext cx="2279388" cy="13025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age 4" descr="SeaDataNet European Directory of Marine Environmental Data (EDMED) - search results - Mozilla Firefox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6" t="11150" r="4600" b="17451"/>
          <a:stretch/>
        </p:blipFill>
        <p:spPr>
          <a:xfrm>
            <a:off x="6970259" y="3946327"/>
            <a:ext cx="2137780" cy="16152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Title 2"/>
          <p:cNvSpPr>
            <a:spLocks noGrp="1"/>
          </p:cNvSpPr>
          <p:nvPr>
            <p:ph type="title"/>
          </p:nvPr>
        </p:nvSpPr>
        <p:spPr>
          <a:xfrm>
            <a:off x="587721" y="516252"/>
            <a:ext cx="8064500" cy="660400"/>
          </a:xfrm>
        </p:spPr>
        <p:txBody>
          <a:bodyPr>
            <a:normAutofit/>
          </a:bodyPr>
          <a:lstStyle/>
          <a:p>
            <a:r>
              <a:rPr lang="en-IE" dirty="0" smtClean="0"/>
              <a:t>SEADATANET METADATA SERVICES</a:t>
            </a:r>
            <a:endParaRPr lang="en-US" dirty="0"/>
          </a:p>
        </p:txBody>
      </p:sp>
      <p:sp>
        <p:nvSpPr>
          <p:cNvPr id="42" name="Espace réservé du contenu 2"/>
          <p:cNvSpPr txBox="1">
            <a:spLocks/>
          </p:cNvSpPr>
          <p:nvPr/>
        </p:nvSpPr>
        <p:spPr bwMode="auto">
          <a:xfrm>
            <a:off x="3039028" y="3025715"/>
            <a:ext cx="2572472" cy="343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>
                <a:solidFill>
                  <a:srgbClr val="00A7E5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0519D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rgbClr val="00A7E5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519D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○"/>
              <a:defRPr sz="2000">
                <a:solidFill>
                  <a:srgbClr val="00A7E5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○"/>
              <a:defRPr sz="2000">
                <a:solidFill>
                  <a:srgbClr val="00A7E5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○"/>
              <a:defRPr sz="2000">
                <a:solidFill>
                  <a:srgbClr val="00A7E5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○"/>
              <a:defRPr sz="2000">
                <a:solidFill>
                  <a:srgbClr val="00A7E5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○"/>
              <a:defRPr sz="2000">
                <a:solidFill>
                  <a:srgbClr val="00A7E5"/>
                </a:solidFill>
                <a:latin typeface="+mn-lt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2000" b="1" i="1" dirty="0" smtClean="0">
                <a:solidFill>
                  <a:srgbClr val="00519D"/>
                </a:solidFill>
              </a:rPr>
              <a:t>Organisations (4 523)</a:t>
            </a:r>
          </a:p>
        </p:txBody>
      </p:sp>
    </p:spTree>
    <p:extLst>
      <p:ext uri="{BB962C8B-B14F-4D97-AF65-F5344CB8AC3E}">
        <p14:creationId xmlns:p14="http://schemas.microsoft.com/office/powerpoint/2010/main" val="346961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2" t="4928" r="13997" b="5933"/>
          <a:stretch/>
        </p:blipFill>
        <p:spPr bwMode="auto">
          <a:xfrm>
            <a:off x="11440" y="265470"/>
            <a:ext cx="9132560" cy="6181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7" t="14616" r="23997" b="6483"/>
          <a:stretch/>
        </p:blipFill>
        <p:spPr bwMode="auto">
          <a:xfrm>
            <a:off x="2771800" y="1315434"/>
            <a:ext cx="6378318" cy="49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7558152" y="3385811"/>
            <a:ext cx="1528232" cy="764116"/>
            <a:chOff x="7574051" y="2664884"/>
            <a:chExt cx="1528232" cy="764116"/>
          </a:xfrm>
        </p:grpSpPr>
        <p:grpSp>
          <p:nvGrpSpPr>
            <p:cNvPr id="12" name="Group 11"/>
            <p:cNvGrpSpPr/>
            <p:nvPr/>
          </p:nvGrpSpPr>
          <p:grpSpPr>
            <a:xfrm>
              <a:off x="7792976" y="2836246"/>
              <a:ext cx="1090382" cy="503556"/>
              <a:chOff x="7792976" y="2836246"/>
              <a:chExt cx="1090382" cy="503556"/>
            </a:xfrm>
          </p:grpSpPr>
          <p:sp>
            <p:nvSpPr>
              <p:cNvPr id="4" name="TextBox 3"/>
              <p:cNvSpPr txBox="1"/>
              <p:nvPr/>
            </p:nvSpPr>
            <p:spPr>
              <a:xfrm rot="19713783">
                <a:off x="7844413" y="2864372"/>
                <a:ext cx="9557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A50021"/>
                    </a:solidFill>
                  </a:rPr>
                  <a:t>HUMAN</a:t>
                </a:r>
                <a:endParaRPr lang="en-GB" dirty="0">
                  <a:solidFill>
                    <a:srgbClr val="A50021"/>
                  </a:solidFill>
                </a:endParaRPr>
              </a:p>
            </p:txBody>
          </p:sp>
          <p:sp>
            <p:nvSpPr>
              <p:cNvPr id="7" name="Rounded Rectangle 6"/>
              <p:cNvSpPr/>
              <p:nvPr/>
            </p:nvSpPr>
            <p:spPr>
              <a:xfrm rot="19786151">
                <a:off x="7792976" y="2836246"/>
                <a:ext cx="1090382" cy="503556"/>
              </a:xfrm>
              <a:prstGeom prst="roundRect">
                <a:avLst/>
              </a:prstGeom>
              <a:noFill/>
              <a:ln>
                <a:solidFill>
                  <a:srgbClr val="A5002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1028" name="Picture 4" descr="C:\Users\alexk\Downloads\PowerPoint Filter for Stamp Effect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4051" y="2664884"/>
              <a:ext cx="1528232" cy="7641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Rounded Rectangle 14"/>
          <p:cNvSpPr/>
          <p:nvPr/>
        </p:nvSpPr>
        <p:spPr>
          <a:xfrm>
            <a:off x="7086059" y="1647864"/>
            <a:ext cx="2016224" cy="144016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EDMED metadata format, based on ISO 19115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611560" y="1904256"/>
            <a:ext cx="792088" cy="2286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ounded Rectangle 28"/>
          <p:cNvSpPr/>
          <p:nvPr/>
        </p:nvSpPr>
        <p:spPr>
          <a:xfrm>
            <a:off x="4788024" y="2018556"/>
            <a:ext cx="2016224" cy="134461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Annotated NERC Vocabulary Server (NVS)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 rot="19713783">
            <a:off x="6201230" y="4060030"/>
            <a:ext cx="1634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A50021"/>
                </a:solidFill>
              </a:rPr>
              <a:t>MACHiNE</a:t>
            </a:r>
            <a:r>
              <a:rPr lang="en-US" dirty="0" smtClean="0">
                <a:solidFill>
                  <a:srgbClr val="A50021"/>
                </a:solidFill>
              </a:rPr>
              <a:t> </a:t>
            </a:r>
          </a:p>
          <a:p>
            <a:pPr algn="ctr"/>
            <a:r>
              <a:rPr lang="en-US" dirty="0" smtClean="0">
                <a:solidFill>
                  <a:srgbClr val="A50021"/>
                </a:solidFill>
              </a:rPr>
              <a:t>READABLE</a:t>
            </a:r>
            <a:endParaRPr lang="en-GB" dirty="0">
              <a:solidFill>
                <a:srgbClr val="A5002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 rot="19786151">
            <a:off x="6229720" y="3863803"/>
            <a:ext cx="1522961" cy="1003983"/>
          </a:xfrm>
          <a:prstGeom prst="roundRect">
            <a:avLst/>
          </a:prstGeom>
          <a:noFill/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/>
          <p:cNvCxnSpPr/>
          <p:nvPr/>
        </p:nvCxnSpPr>
        <p:spPr>
          <a:xfrm>
            <a:off x="6080533" y="4300984"/>
            <a:ext cx="1721808" cy="10406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660232" y="3548677"/>
            <a:ext cx="720080" cy="163423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764477" y="4186684"/>
            <a:ext cx="792088" cy="2286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763960" y="2859424"/>
            <a:ext cx="792088" cy="2286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1" name="Group 20"/>
          <p:cNvGrpSpPr/>
          <p:nvPr/>
        </p:nvGrpSpPr>
        <p:grpSpPr>
          <a:xfrm>
            <a:off x="5006949" y="4874488"/>
            <a:ext cx="1090382" cy="503556"/>
            <a:chOff x="7792976" y="2836246"/>
            <a:chExt cx="1090382" cy="503556"/>
          </a:xfrm>
        </p:grpSpPr>
        <p:sp>
          <p:nvSpPr>
            <p:cNvPr id="23" name="TextBox 22"/>
            <p:cNvSpPr txBox="1"/>
            <p:nvPr/>
          </p:nvSpPr>
          <p:spPr>
            <a:xfrm rot="19713783">
              <a:off x="7973423" y="2882812"/>
              <a:ext cx="6976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A50021"/>
                  </a:solidFill>
                </a:rPr>
                <a:t>FAIR</a:t>
              </a:r>
              <a:endParaRPr lang="en-GB" dirty="0">
                <a:solidFill>
                  <a:srgbClr val="A50021"/>
                </a:solidFill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 rot="19786151">
              <a:off x="7792976" y="2836246"/>
              <a:ext cx="1090382" cy="503556"/>
            </a:xfrm>
            <a:prstGeom prst="roundRect">
              <a:avLst/>
            </a:prstGeom>
            <a:noFill/>
            <a:ln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25" name="Straight Connector 24"/>
          <p:cNvCxnSpPr/>
          <p:nvPr/>
        </p:nvCxnSpPr>
        <p:spPr>
          <a:xfrm flipV="1">
            <a:off x="4954326" y="5105720"/>
            <a:ext cx="1126207" cy="7719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5230092" y="4634233"/>
            <a:ext cx="700105" cy="98406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162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9" grpId="0" animBg="1"/>
      <p:bldP spid="14" grpId="0"/>
      <p:bldP spid="17" grpId="0" animBg="1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Google Shape;323;p43"/>
          <p:cNvPicPr preferRelativeResize="0"/>
          <p:nvPr/>
        </p:nvPicPr>
        <p:blipFill rotWithShape="1">
          <a:blip r:embed="rId3">
            <a:alphaModFix/>
          </a:blip>
          <a:srcRect l="-1642" t="21624" r="51099" b="7079"/>
          <a:stretch/>
        </p:blipFill>
        <p:spPr>
          <a:xfrm>
            <a:off x="420905" y="673301"/>
            <a:ext cx="4007079" cy="5460368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43"/>
          <p:cNvSpPr txBox="1">
            <a:spLocks noGrp="1"/>
          </p:cNvSpPr>
          <p:nvPr>
            <p:ph type="title"/>
          </p:nvPr>
        </p:nvSpPr>
        <p:spPr>
          <a:xfrm>
            <a:off x="4427984" y="2904800"/>
            <a:ext cx="4012200" cy="1048400"/>
          </a:xfrm>
          <a:prstGeom prst="rect">
            <a:avLst/>
          </a:prstGeom>
        </p:spPr>
        <p:txBody>
          <a:bodyPr spcFirstLastPara="1" wrap="square" lIns="91403" tIns="91403" rIns="91403" bIns="91403" anchor="t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n" dirty="0"/>
              <a:t>FAIR data checklist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17826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Linked Open Data Clou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303" y="366752"/>
            <a:ext cx="6495041" cy="66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29022"/>
            <a:ext cx="19050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9022"/>
            <a:ext cx="19050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558" y="1649486"/>
            <a:ext cx="1393564" cy="1393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24128" y="3861048"/>
            <a:ext cx="2700294" cy="147732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Set </a:t>
            </a:r>
            <a:r>
              <a:rPr lang="en-GB" dirty="0"/>
              <a:t>of best practices for publishing and interlinking </a:t>
            </a:r>
            <a:r>
              <a:rPr lang="en-GB" b="1" dirty="0"/>
              <a:t>structured</a:t>
            </a:r>
            <a:r>
              <a:rPr lang="en-GB" dirty="0"/>
              <a:t> data for access by both </a:t>
            </a:r>
            <a:r>
              <a:rPr lang="en-GB" b="1" dirty="0"/>
              <a:t>humans</a:t>
            </a:r>
            <a:r>
              <a:rPr lang="en-GB" dirty="0"/>
              <a:t> and </a:t>
            </a:r>
            <a:r>
              <a:rPr lang="en-GB" b="1" dirty="0" smtClean="0"/>
              <a:t>machines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652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9270"/>
          </a:xfrm>
        </p:spPr>
        <p:txBody>
          <a:bodyPr/>
          <a:lstStyle/>
          <a:p>
            <a:r>
              <a:rPr lang="en-GB" dirty="0" smtClean="0"/>
              <a:t>Data </a:t>
            </a:r>
            <a:r>
              <a:rPr lang="en-GB" dirty="0" err="1" smtClean="0"/>
              <a:t>Catalog</a:t>
            </a:r>
            <a:r>
              <a:rPr lang="en-GB" dirty="0" smtClean="0"/>
              <a:t> Vocabulary (DCAT)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51" r="30977" b="15954"/>
          <a:stretch/>
        </p:blipFill>
        <p:spPr bwMode="auto">
          <a:xfrm>
            <a:off x="480901" y="1196752"/>
            <a:ext cx="8202010" cy="450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40160" y="5646285"/>
            <a:ext cx="7236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i="1" dirty="0" smtClean="0"/>
              <a:t>Thomas and </a:t>
            </a:r>
            <a:r>
              <a:rPr lang="en-GB" sz="1400" i="1" dirty="0" err="1" smtClean="0"/>
              <a:t>Leadbetter</a:t>
            </a:r>
            <a:r>
              <a:rPr lang="en-GB" sz="1400" i="1" dirty="0" smtClean="0"/>
              <a:t>, 2018, Exposing the SDN metadata catalogues as Linked Data: from metadata to data on the web, EGU, Vienna</a:t>
            </a:r>
            <a:endParaRPr lang="en-GB" sz="14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5292080" y="4168957"/>
            <a:ext cx="3539719" cy="1200329"/>
          </a:xfrm>
          <a:prstGeom prst="rect">
            <a:avLst/>
          </a:prstGeom>
          <a:solidFill>
            <a:schemeClr val="tx2">
              <a:alpha val="21000"/>
            </a:schemeClr>
          </a:solidFill>
          <a:ln w="4127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altLang="en-US" dirty="0" smtClean="0">
                <a:solidFill>
                  <a:srgbClr val="0000FF"/>
                </a:solidFill>
              </a:rPr>
              <a:t>Map EDMED Metadata format to standardized terms, ontologies, that humans and machines understand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62683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0" t="4835" r="19181" b="6374"/>
          <a:stretch/>
        </p:blipFill>
        <p:spPr bwMode="auto">
          <a:xfrm>
            <a:off x="207464" y="5316"/>
            <a:ext cx="8729072" cy="6365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5536" y="5554386"/>
            <a:ext cx="640871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i="1" dirty="0" smtClean="0"/>
              <a:t>Wood et al, 2018, Exposing </a:t>
            </a:r>
            <a:r>
              <a:rPr lang="en-GB" sz="1400" i="1" dirty="0"/>
              <a:t>the </a:t>
            </a:r>
            <a:r>
              <a:rPr lang="en-GB" sz="1400" i="1" dirty="0" err="1"/>
              <a:t>SeaDataNet</a:t>
            </a:r>
            <a:r>
              <a:rPr lang="en-GB" sz="1400" i="1" dirty="0"/>
              <a:t> metadata catalogues via SPARQL </a:t>
            </a:r>
            <a:r>
              <a:rPr lang="en-GB" sz="1400" i="1" dirty="0" smtClean="0"/>
              <a:t>endpoints, </a:t>
            </a:r>
            <a:r>
              <a:rPr lang="en-GB" sz="1400" i="1" dirty="0"/>
              <a:t>IMDIS </a:t>
            </a:r>
            <a:r>
              <a:rPr lang="en-GB" sz="1400" i="1" dirty="0" err="1"/>
              <a:t>Conf</a:t>
            </a:r>
            <a:r>
              <a:rPr lang="en-GB" sz="1400" i="1" dirty="0"/>
              <a:t>, Barcelona</a:t>
            </a:r>
            <a:r>
              <a:rPr lang="en-GB" sz="1600" i="1" dirty="0"/>
              <a:t>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5" y="2971952"/>
            <a:ext cx="1568119" cy="1516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232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1" t="34192" r="27124" b="30818"/>
          <a:stretch/>
        </p:blipFill>
        <p:spPr bwMode="auto">
          <a:xfrm>
            <a:off x="1925373" y="1519281"/>
            <a:ext cx="5824330" cy="242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en-GB" dirty="0" smtClean="0"/>
              <a:t>How will you discover EDMED?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3463" b="5050"/>
          <a:stretch/>
        </p:blipFill>
        <p:spPr>
          <a:xfrm>
            <a:off x="228597" y="1124744"/>
            <a:ext cx="8735891" cy="52819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15616" y="1844824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Search engine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35759" y="1844824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Over metadata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67484" y="1844824"/>
            <a:ext cx="3184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provided by data providers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96626" y="2754287"/>
            <a:ext cx="5006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Search engine to tell the user </a:t>
            </a:r>
            <a:r>
              <a:rPr lang="en-US" b="1" dirty="0" smtClean="0">
                <a:solidFill>
                  <a:schemeClr val="tx2"/>
                </a:solidFill>
              </a:rPr>
              <a:t>where</a:t>
            </a:r>
            <a:r>
              <a:rPr lang="en-US" dirty="0" smtClean="0"/>
              <a:t> the data is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811761" y="1844824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4"/>
                </a:solidFill>
              </a:rPr>
              <a:t>for datasets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596" y="5445224"/>
            <a:ext cx="62876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err="1" smtClean="0"/>
              <a:t>Leadbetter</a:t>
            </a:r>
            <a:r>
              <a:rPr lang="en-GB" sz="1400" dirty="0" smtClean="0"/>
              <a:t> et al, 2018, The place of schema.org in Linked Ocean Data, IMDIS </a:t>
            </a:r>
            <a:r>
              <a:rPr lang="en-GB" sz="1400" dirty="0" err="1" smtClean="0"/>
              <a:t>Conf</a:t>
            </a:r>
            <a:r>
              <a:rPr lang="en-GB" sz="1400" dirty="0" smtClean="0"/>
              <a:t>, Barcelona.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96830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Using URIs to effectively transmit sensor data and</Template>
  <TotalTime>4490</TotalTime>
  <Words>427</Words>
  <Application>Microsoft Office PowerPoint</Application>
  <PresentationFormat>Affichage à l'écran (4:3)</PresentationFormat>
  <Paragraphs>92</Paragraphs>
  <Slides>17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0" baseType="lpstr">
      <vt:lpstr>Arial</vt:lpstr>
      <vt:lpstr>Calibri</vt:lpstr>
      <vt:lpstr>Custom Design</vt:lpstr>
      <vt:lpstr>Enhancing discoverability of the European Directory of Marine Environmental Data (EDMED) with schema.org</vt:lpstr>
      <vt:lpstr>European Directory of Marine Environmental Data (EDMED)</vt:lpstr>
      <vt:lpstr>SEADATANET METADATA SERVICES</vt:lpstr>
      <vt:lpstr>Présentation PowerPoint</vt:lpstr>
      <vt:lpstr>FAIR data checklist</vt:lpstr>
      <vt:lpstr>Présentation PowerPoint</vt:lpstr>
      <vt:lpstr>Data Catalog Vocabulary (DCAT)</vt:lpstr>
      <vt:lpstr>Présentation PowerPoint</vt:lpstr>
      <vt:lpstr>How will you discover EDMED?</vt:lpstr>
      <vt:lpstr>Présentation PowerPoint</vt:lpstr>
      <vt:lpstr>Présentation PowerPoint</vt:lpstr>
      <vt:lpstr>Validation</vt:lpstr>
      <vt:lpstr>Présentation PowerPoint</vt:lpstr>
      <vt:lpstr>Présentation PowerPoint</vt:lpstr>
      <vt:lpstr>Présentation PowerPoint</vt:lpstr>
      <vt:lpstr>Where next</vt:lpstr>
      <vt:lpstr>Acknowledgements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Kokkinaki, Alexandra</dc:creator>
  <cp:lastModifiedBy>Marine VERNET, Ifremer Brest PDG-IRSI-SISMER</cp:lastModifiedBy>
  <cp:revision>86</cp:revision>
  <dcterms:created xsi:type="dcterms:W3CDTF">2019-04-05T12:59:04Z</dcterms:created>
  <dcterms:modified xsi:type="dcterms:W3CDTF">2019-06-28T11:20:28Z</dcterms:modified>
</cp:coreProperties>
</file>