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67" r:id="rId1"/>
    <p:sldMasterId id="2147484421" r:id="rId2"/>
  </p:sldMasterIdLst>
  <p:notesMasterIdLst>
    <p:notesMasterId r:id="rId105"/>
  </p:notesMasterIdLst>
  <p:handoutMasterIdLst>
    <p:handoutMasterId r:id="rId106"/>
  </p:handoutMasterIdLst>
  <p:sldIdLst>
    <p:sldId id="256" r:id="rId3"/>
    <p:sldId id="257" r:id="rId4"/>
    <p:sldId id="478" r:id="rId5"/>
    <p:sldId id="489" r:id="rId6"/>
    <p:sldId id="484" r:id="rId7"/>
    <p:sldId id="543" r:id="rId8"/>
    <p:sldId id="541" r:id="rId9"/>
    <p:sldId id="542" r:id="rId10"/>
    <p:sldId id="481" r:id="rId11"/>
    <p:sldId id="539" r:id="rId12"/>
    <p:sldId id="546" r:id="rId13"/>
    <p:sldId id="485" r:id="rId14"/>
    <p:sldId id="486" r:id="rId15"/>
    <p:sldId id="490" r:id="rId16"/>
    <p:sldId id="534" r:id="rId17"/>
    <p:sldId id="535" r:id="rId18"/>
    <p:sldId id="487" r:id="rId19"/>
    <p:sldId id="488" r:id="rId20"/>
    <p:sldId id="536" r:id="rId21"/>
    <p:sldId id="491" r:id="rId22"/>
    <p:sldId id="477" r:id="rId23"/>
    <p:sldId id="343" r:id="rId24"/>
    <p:sldId id="378" r:id="rId25"/>
    <p:sldId id="377" r:id="rId26"/>
    <p:sldId id="382" r:id="rId27"/>
    <p:sldId id="383" r:id="rId28"/>
    <p:sldId id="386" r:id="rId29"/>
    <p:sldId id="387" r:id="rId30"/>
    <p:sldId id="389" r:id="rId31"/>
    <p:sldId id="391" r:id="rId32"/>
    <p:sldId id="392" r:id="rId33"/>
    <p:sldId id="492" r:id="rId34"/>
    <p:sldId id="493" r:id="rId35"/>
    <p:sldId id="533" r:id="rId36"/>
    <p:sldId id="494" r:id="rId37"/>
    <p:sldId id="495" r:id="rId38"/>
    <p:sldId id="496" r:id="rId39"/>
    <p:sldId id="497" r:id="rId40"/>
    <p:sldId id="498" r:id="rId41"/>
    <p:sldId id="499" r:id="rId42"/>
    <p:sldId id="509" r:id="rId43"/>
    <p:sldId id="501" r:id="rId44"/>
    <p:sldId id="502" r:id="rId45"/>
    <p:sldId id="503" r:id="rId46"/>
    <p:sldId id="504" r:id="rId47"/>
    <p:sldId id="505" r:id="rId48"/>
    <p:sldId id="508" r:id="rId49"/>
    <p:sldId id="510" r:id="rId50"/>
    <p:sldId id="511" r:id="rId51"/>
    <p:sldId id="512" r:id="rId52"/>
    <p:sldId id="513" r:id="rId53"/>
    <p:sldId id="514" r:id="rId54"/>
    <p:sldId id="515" r:id="rId55"/>
    <p:sldId id="516" r:id="rId56"/>
    <p:sldId id="517" r:id="rId57"/>
    <p:sldId id="519" r:id="rId58"/>
    <p:sldId id="520" r:id="rId59"/>
    <p:sldId id="521" r:id="rId60"/>
    <p:sldId id="525" r:id="rId61"/>
    <p:sldId id="394" r:id="rId62"/>
    <p:sldId id="395" r:id="rId63"/>
    <p:sldId id="524" r:id="rId64"/>
    <p:sldId id="553" r:id="rId65"/>
    <p:sldId id="547" r:id="rId66"/>
    <p:sldId id="548" r:id="rId67"/>
    <p:sldId id="549" r:id="rId68"/>
    <p:sldId id="550" r:id="rId69"/>
    <p:sldId id="526" r:id="rId70"/>
    <p:sldId id="551" r:id="rId71"/>
    <p:sldId id="527" r:id="rId72"/>
    <p:sldId id="528" r:id="rId73"/>
    <p:sldId id="529" r:id="rId74"/>
    <p:sldId id="532" r:id="rId75"/>
    <p:sldId id="552" r:id="rId76"/>
    <p:sldId id="398" r:id="rId77"/>
    <p:sldId id="400" r:id="rId78"/>
    <p:sldId id="544" r:id="rId79"/>
    <p:sldId id="402" r:id="rId80"/>
    <p:sldId id="404" r:id="rId81"/>
    <p:sldId id="405" r:id="rId82"/>
    <p:sldId id="406" r:id="rId83"/>
    <p:sldId id="408" r:id="rId84"/>
    <p:sldId id="411" r:id="rId85"/>
    <p:sldId id="409" r:id="rId86"/>
    <p:sldId id="410" r:id="rId87"/>
    <p:sldId id="412" r:id="rId88"/>
    <p:sldId id="414" r:id="rId89"/>
    <p:sldId id="413" r:id="rId90"/>
    <p:sldId id="416" r:id="rId91"/>
    <p:sldId id="415" r:id="rId92"/>
    <p:sldId id="417" r:id="rId93"/>
    <p:sldId id="438" r:id="rId94"/>
    <p:sldId id="418" r:id="rId95"/>
    <p:sldId id="442" r:id="rId96"/>
    <p:sldId id="439" r:id="rId97"/>
    <p:sldId id="419" r:id="rId98"/>
    <p:sldId id="420" r:id="rId99"/>
    <p:sldId id="421" r:id="rId100"/>
    <p:sldId id="422" r:id="rId101"/>
    <p:sldId id="523" r:id="rId102"/>
    <p:sldId id="428" r:id="rId103"/>
    <p:sldId id="522" r:id="rId104"/>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519D"/>
    <a:srgbClr val="00A7E5"/>
    <a:srgbClr val="00339D"/>
    <a:srgbClr val="FF9900"/>
    <a:srgbClr val="33CC33"/>
    <a:srgbClr val="66FF33"/>
    <a:srgbClr val="FFFF66"/>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9" autoAdjust="0"/>
    <p:restoredTop sz="85432" autoAdjust="0"/>
  </p:normalViewPr>
  <p:slideViewPr>
    <p:cSldViewPr showGuides="1">
      <p:cViewPr>
        <p:scale>
          <a:sx n="60" d="100"/>
          <a:sy n="60" d="100"/>
        </p:scale>
        <p:origin x="-990" y="-78"/>
      </p:cViewPr>
      <p:guideLst>
        <p:guide orient="horz" pos="4065"/>
        <p:guide pos="2880"/>
      </p:guideLst>
    </p:cSldViewPr>
  </p:slideViewPr>
  <p:outlineViewPr>
    <p:cViewPr>
      <p:scale>
        <a:sx n="33" d="100"/>
        <a:sy n="33" d="100"/>
      </p:scale>
      <p:origin x="0" y="13098"/>
    </p:cViewPr>
  </p:outlineViewPr>
  <p:notesTextViewPr>
    <p:cViewPr>
      <p:scale>
        <a:sx n="100" d="100"/>
        <a:sy n="100" d="100"/>
      </p:scale>
      <p:origin x="0" y="0"/>
    </p:cViewPr>
  </p:notesTextViewPr>
  <p:sorterViewPr>
    <p:cViewPr>
      <p:scale>
        <a:sx n="70" d="100"/>
        <a:sy n="70" d="100"/>
      </p:scale>
      <p:origin x="0" y="0"/>
    </p:cViewPr>
  </p:sorterViewPr>
  <p:notesViewPr>
    <p:cSldViewPr showGuides="1">
      <p:cViewPr varScale="1">
        <p:scale>
          <a:sx n="54" d="100"/>
          <a:sy n="54" d="100"/>
        </p:scale>
        <p:origin x="-210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573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FA5E9A8B-EBEF-4E2C-9D45-A259FD83B7F9}" type="datetimeFigureOut">
              <a:rPr lang="en-US"/>
              <a:pPr>
                <a:defRPr/>
              </a:pPr>
              <a:t>7/2/2012</a:t>
            </a:fld>
            <a:endParaRPr lang="en-US"/>
          </a:p>
        </p:txBody>
      </p:sp>
      <p:sp>
        <p:nvSpPr>
          <p:cNvPr id="573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573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7D52AFE7-55F2-4F0D-932A-C0E4A1A0DC2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F662A97-640B-4435-B0FC-E923A775DC40}" type="datetimeFigureOut">
              <a:rPr lang="el-GR"/>
              <a:pPr>
                <a:defRPr/>
              </a:pPr>
              <a:t>2/7/2012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4536B38-AA05-4CBF-BC23-4FB679AB5EC3}"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7C70756E-538A-43B0-9D4B-538AAAADCB88}" type="slidenum">
              <a:rPr lang="el-GR" smtClean="0"/>
              <a:pPr>
                <a:defRPr/>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6110A092-D4C8-4463-94CC-C8B34ACFE623}" type="slidenum">
              <a:rPr lang="el-GR" smtClean="0"/>
              <a:pPr>
                <a:defRPr/>
              </a:pPr>
              <a:t>24</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322B2608-0594-40D5-B6EE-EA5601B7E2FA}" type="slidenum">
              <a:rPr lang="el-GR" smtClean="0"/>
              <a:pPr>
                <a:defRPr/>
              </a:pPr>
              <a:t>25</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A5448C46-605D-4452-9183-8EA62A21342E}" type="slidenum">
              <a:rPr lang="el-GR" smtClean="0"/>
              <a:pPr>
                <a:defRPr/>
              </a:pPr>
              <a:t>26</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B3A854C7-FE8B-4730-B2C8-B3F4FA89ABB9}" type="slidenum">
              <a:rPr lang="el-GR" smtClean="0"/>
              <a:pPr>
                <a:defRPr/>
              </a:pPr>
              <a:t>27</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3781074-77D9-4553-959D-4D9F1E2C1616}" type="slidenum">
              <a:rPr lang="el-GR" smtClean="0"/>
              <a:pPr>
                <a:defRPr/>
              </a:pPr>
              <a:t>28</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6DF6C7F0-4F29-4621-9A34-F4D58791F809}" type="slidenum">
              <a:rPr lang="el-GR" smtClean="0"/>
              <a:pPr>
                <a:defRPr/>
              </a:pPr>
              <a:t>29</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B9C2C01F-89F5-47B8-BBC9-0FCF110F407B}" type="slidenum">
              <a:rPr lang="el-GR" smtClean="0"/>
              <a:pPr>
                <a:defRPr/>
              </a:pPr>
              <a:t>30</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 name="Slide Number Placeholder 3"/>
          <p:cNvSpPr>
            <a:spLocks noGrp="1"/>
          </p:cNvSpPr>
          <p:nvPr>
            <p:ph type="sldNum" sz="quarter" idx="5"/>
          </p:nvPr>
        </p:nvSpPr>
        <p:spPr/>
        <p:txBody>
          <a:bodyPr/>
          <a:lstStyle/>
          <a:p>
            <a:pPr>
              <a:defRPr/>
            </a:pPr>
            <a:fld id="{45FD6890-A571-47BA-8669-D9D4C9C42304}" type="slidenum">
              <a:rPr lang="el-GR" smtClean="0"/>
              <a:pPr>
                <a:defRPr/>
              </a:pPr>
              <a:t>31</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4A5150B9-F5B3-4F9D-944B-57E4BDD24C91}" type="slidenum">
              <a:rPr lang="el-GR" smtClean="0"/>
              <a:pPr>
                <a:defRPr/>
              </a:pPr>
              <a:t>32</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9F82ACEE-3E45-43F1-BD4F-C20C7E9F4F80}" type="slidenum">
              <a:rPr lang="el-GR" smtClean="0"/>
              <a:pPr>
                <a:defRPr/>
              </a:pPr>
              <a:t>33</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7DB40E8-91FA-46DE-9A66-460CD3F4ADCD}" type="slidenum">
              <a:rPr lang="el-GR" smtClean="0"/>
              <a:pPr>
                <a:defRPr/>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9F82ACEE-3E45-43F1-BD4F-C20C7E9F4F80}" type="slidenum">
              <a:rPr lang="el-GR" smtClean="0"/>
              <a:pPr>
                <a:defRPr/>
              </a:pPr>
              <a:t>34</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642F95E-5075-4C9C-839B-8BEC8AB07609}" type="slidenum">
              <a:rPr lang="el-GR" smtClean="0"/>
              <a:pPr>
                <a:defRPr/>
              </a:pPr>
              <a:t>35</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642F95E-5075-4C9C-839B-8BEC8AB07609}" type="slidenum">
              <a:rPr lang="el-GR" smtClean="0"/>
              <a:pPr>
                <a:defRPr/>
              </a:pPr>
              <a:t>36</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F31B0292-8DF8-4270-8143-0D97FFD049B1}" type="slidenum">
              <a:rPr lang="el-GR" smtClean="0"/>
              <a:pPr>
                <a:defRPr/>
              </a:pPr>
              <a:t>37</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FAB3061C-08E6-46F9-8BBB-706C91ED36FC}" type="slidenum">
              <a:rPr lang="el-GR" smtClean="0"/>
              <a:pPr>
                <a:defRPr/>
              </a:pPr>
              <a:t>38</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A759D04A-71B2-455D-9066-B9A5D81F03FA}" type="slidenum">
              <a:rPr lang="el-GR" smtClean="0"/>
              <a:pPr>
                <a:defRPr/>
              </a:pPr>
              <a:t>39</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3A867F6B-F1A8-4066-9CDD-DA1DB62C000F}" type="slidenum">
              <a:rPr lang="el-GR" smtClean="0"/>
              <a:pPr>
                <a:defRPr/>
              </a:pPr>
              <a:t>40</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F31B0292-8DF8-4270-8143-0D97FFD049B1}" type="slidenum">
              <a:rPr lang="el-GR" smtClean="0"/>
              <a:pPr>
                <a:defRPr/>
              </a:pPr>
              <a:t>41</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9C0C4757-AC51-45EE-AFDC-3B81522BB972}" type="slidenum">
              <a:rPr lang="el-GR" smtClean="0"/>
              <a:pPr>
                <a:defRPr/>
              </a:pPr>
              <a:t>42</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753CBD27-3010-49F4-B7D8-44D5969AA7E8}" type="slidenum">
              <a:rPr lang="el-GR" smtClean="0"/>
              <a:pPr>
                <a:defRPr/>
              </a:pPr>
              <a:t>43</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C4536B38-AA05-4CBF-BC23-4FB679AB5EC3}" type="slidenum">
              <a:rPr lang="el-GR" smtClean="0"/>
              <a:pPr>
                <a:defRPr/>
              </a:pPr>
              <a:t>4</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E845F28D-01F0-4B13-9C03-199EEDA83A9F}" type="slidenum">
              <a:rPr lang="el-GR" smtClean="0"/>
              <a:pPr>
                <a:defRPr/>
              </a:pPr>
              <a:t>44</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07050DD-5CC6-4FE1-A2A7-D38EC7C4F444}" type="slidenum">
              <a:rPr lang="el-GR" smtClean="0"/>
              <a:pPr>
                <a:defRPr/>
              </a:pPr>
              <a:t>45</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35EC5E4D-0EBD-4CFE-AC94-B3AE60549F74}" type="slidenum">
              <a:rPr lang="el-GR" smtClean="0"/>
              <a:pPr>
                <a:defRPr/>
              </a:pPr>
              <a:t>46</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201D5CE0-D60E-49A7-828E-347439F45AAE}" type="slidenum">
              <a:rPr lang="el-GR" smtClean="0"/>
              <a:pPr>
                <a:defRPr/>
              </a:pPr>
              <a:t>47</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DD9B2012-440A-4E16-9702-BF7C2412D67A}" type="slidenum">
              <a:rPr lang="el-GR" smtClean="0"/>
              <a:pPr>
                <a:defRPr/>
              </a:pPr>
              <a:t>48</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DCEC93AA-4AF7-4292-90A1-EE8211F23AD2}" type="slidenum">
              <a:rPr lang="el-GR" smtClean="0"/>
              <a:pPr>
                <a:defRPr/>
              </a:pPr>
              <a:t>49</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9FF3C88-EEDB-4E5A-B577-802E9D9CC296}" type="slidenum">
              <a:rPr lang="el-GR" smtClean="0"/>
              <a:pPr>
                <a:defRPr/>
              </a:pPr>
              <a:t>50</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6D11A59E-5223-42D9-A4A1-4E2AC3F5ECF4}" type="slidenum">
              <a:rPr lang="el-GR" smtClean="0"/>
              <a:pPr>
                <a:defRPr/>
              </a:pPr>
              <a:t>51</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2053DE60-9F42-489B-B525-1ED0D1681020}" type="slidenum">
              <a:rPr lang="el-GR" smtClean="0"/>
              <a:pPr>
                <a:defRPr/>
              </a:pPr>
              <a:t>52</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4E3F62B-BAB7-4817-93F8-1C6636FD95CC}" type="slidenum">
              <a:rPr lang="el-GR" smtClean="0"/>
              <a:pPr>
                <a:defRPr/>
              </a:pPr>
              <a:t>53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C4536B38-AA05-4CBF-BC23-4FB679AB5EC3}" type="slidenum">
              <a:rPr lang="el-GR" smtClean="0"/>
              <a:pPr>
                <a:defRPr/>
              </a:pPr>
              <a:t>5</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9469EB47-4EE2-4949-9033-8C19EB7F6C65}" type="slidenum">
              <a:rPr lang="el-GR" smtClean="0"/>
              <a:pPr>
                <a:defRPr/>
              </a:pPr>
              <a:t>54</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30C4B19-2DC9-4935-ACD4-43786554D8F2}" type="slidenum">
              <a:rPr lang="el-GR" smtClean="0"/>
              <a:pPr>
                <a:defRPr/>
              </a:pPr>
              <a:t>55</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30C4B19-2DC9-4935-ACD4-43786554D8F2}" type="slidenum">
              <a:rPr lang="el-GR" smtClean="0"/>
              <a:pPr>
                <a:defRPr/>
              </a:pPr>
              <a:t>56</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30C4B19-2DC9-4935-ACD4-43786554D8F2}" type="slidenum">
              <a:rPr lang="el-GR" smtClean="0"/>
              <a:pPr>
                <a:defRPr/>
              </a:pPr>
              <a:t>57</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30C4B19-2DC9-4935-ACD4-43786554D8F2}" type="slidenum">
              <a:rPr lang="el-GR" smtClean="0"/>
              <a:pPr>
                <a:defRPr/>
              </a:pPr>
              <a:t>58</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 name="Slide Number Placeholder 3"/>
          <p:cNvSpPr>
            <a:spLocks noGrp="1"/>
          </p:cNvSpPr>
          <p:nvPr>
            <p:ph type="sldNum" sz="quarter" idx="5"/>
          </p:nvPr>
        </p:nvSpPr>
        <p:spPr/>
        <p:txBody>
          <a:bodyPr/>
          <a:lstStyle/>
          <a:p>
            <a:pPr>
              <a:defRPr/>
            </a:pPr>
            <a:fld id="{E4CB8287-CAC3-4DD9-A790-0BFB1771BFCD}" type="slidenum">
              <a:rPr lang="el-GR" smtClean="0"/>
              <a:pPr>
                <a:defRPr/>
              </a:pPr>
              <a:t>60</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28F3D892-1EFA-41B7-B7ED-5438175CB65F}" type="slidenum">
              <a:rPr lang="el-GR" smtClean="0"/>
              <a:pPr>
                <a:defRPr/>
              </a:pPr>
              <a:t>61</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28F3D892-1EFA-41B7-B7ED-5438175CB65F}" type="slidenum">
              <a:rPr lang="el-GR" smtClean="0"/>
              <a:pPr>
                <a:defRPr/>
              </a:pPr>
              <a:t>62</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094C84C5-4622-4F09-9296-ADAA5257EF15}" type="slidenum">
              <a:rPr lang="el-GR" smtClean="0"/>
              <a:pPr>
                <a:defRPr/>
              </a:pPr>
              <a:t>63</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6F134404-FDAD-400A-8C79-F2212E955B48}" type="slidenum">
              <a:rPr lang="el-GR" smtClean="0"/>
              <a:pPr>
                <a:defRPr/>
              </a:pPr>
              <a:t>68</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1175" lvl="1" indent="-230188"/>
            <a:r>
              <a:rPr lang="en-US" sz="1800" b="1" dirty="0" smtClean="0">
                <a:latin typeface="Arial" charset="0"/>
              </a:rPr>
              <a:t>High Level Directories</a:t>
            </a:r>
            <a:r>
              <a:rPr lang="en-US" sz="1800" dirty="0" smtClean="0">
                <a:latin typeface="Arial" charset="0"/>
              </a:rPr>
              <a:t> – EDMED, CSR, EDIOS  (for describing observational datasets collected by ships, by laboratories, by continuous observing systems)</a:t>
            </a:r>
          </a:p>
          <a:p>
            <a:pPr marL="511175" lvl="1" indent="-230188"/>
            <a:r>
              <a:rPr lang="en-US" sz="1800" b="1" dirty="0" smtClean="0">
                <a:latin typeface="Arial" charset="0"/>
              </a:rPr>
              <a:t>Common References</a:t>
            </a:r>
            <a:r>
              <a:rPr lang="en-US" sz="1800" dirty="0" smtClean="0">
                <a:latin typeface="Arial" charset="0"/>
              </a:rPr>
              <a:t> - EDMERP, EDMO and Common Vocabularies (available as </a:t>
            </a:r>
            <a:r>
              <a:rPr lang="en-US" sz="1800" b="1" dirty="0" smtClean="0">
                <a:latin typeface="Arial" charset="0"/>
              </a:rPr>
              <a:t>Web Services</a:t>
            </a:r>
            <a:r>
              <a:rPr lang="en-US" sz="1800" dirty="0" smtClean="0">
                <a:latin typeface="Arial" charset="0"/>
              </a:rPr>
              <a:t>) that</a:t>
            </a:r>
            <a:r>
              <a:rPr lang="en-US" sz="1800" b="1" dirty="0" smtClean="0">
                <a:latin typeface="Arial" charset="0"/>
              </a:rPr>
              <a:t> </a:t>
            </a:r>
            <a:r>
              <a:rPr lang="en-US" sz="1800" dirty="0" smtClean="0">
                <a:latin typeface="Arial" charset="0"/>
              </a:rPr>
              <a:t>interconnect the directories</a:t>
            </a:r>
          </a:p>
          <a:p>
            <a:pPr marL="511175" lvl="1" indent="-230188"/>
            <a:r>
              <a:rPr lang="en-US" sz="1800" dirty="0" smtClean="0">
                <a:latin typeface="Arial" charset="0"/>
              </a:rPr>
              <a:t>The </a:t>
            </a:r>
            <a:r>
              <a:rPr lang="en-US" sz="1800" b="1" dirty="0" smtClean="0">
                <a:latin typeface="Arial" charset="0"/>
              </a:rPr>
              <a:t>Common Data Index</a:t>
            </a:r>
            <a:r>
              <a:rPr lang="en-US" sz="1800" dirty="0" smtClean="0">
                <a:latin typeface="Arial" charset="0"/>
              </a:rPr>
              <a:t> (CDI) that gives access to the data distributed by the data platforms</a:t>
            </a:r>
          </a:p>
          <a:p>
            <a:endParaRPr lang="en-GB" dirty="0"/>
          </a:p>
        </p:txBody>
      </p:sp>
      <p:sp>
        <p:nvSpPr>
          <p:cNvPr id="4" name="Slide Number Placeholder 3"/>
          <p:cNvSpPr>
            <a:spLocks noGrp="1"/>
          </p:cNvSpPr>
          <p:nvPr>
            <p:ph type="sldNum" sz="quarter" idx="10"/>
          </p:nvPr>
        </p:nvSpPr>
        <p:spPr/>
        <p:txBody>
          <a:bodyPr/>
          <a:lstStyle/>
          <a:p>
            <a:pPr>
              <a:defRPr/>
            </a:pPr>
            <a:fld id="{C4536B38-AA05-4CBF-BC23-4FB679AB5EC3}" type="slidenum">
              <a:rPr lang="el-GR" smtClean="0"/>
              <a:pPr>
                <a:defRPr/>
              </a:pPr>
              <a:t>9</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CEFC3A93-C87B-4177-86D1-5F7170BD5192}" type="slidenum">
              <a:rPr lang="el-GR" smtClean="0"/>
              <a:pPr>
                <a:defRPr/>
              </a:pPr>
              <a:t>75</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A49149E-4994-4380-AE6E-27918E0943DA}" type="slidenum">
              <a:rPr lang="el-GR" smtClean="0"/>
              <a:pPr>
                <a:defRPr/>
              </a:pPr>
              <a:t>76</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4A2B8F4D-DEEB-4EA6-845F-569ED498EB27}" type="slidenum">
              <a:rPr lang="el-GR" smtClean="0"/>
              <a:pPr>
                <a:defRPr/>
              </a:pPr>
              <a:t>78</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21EE00F3-26D5-47AA-A64C-AB779372EEE4}" type="slidenum">
              <a:rPr lang="el-GR" smtClean="0"/>
              <a:pPr>
                <a:defRPr/>
              </a:pPr>
              <a:t>79</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F89DDA63-1C23-4875-B9B7-34315AD9BD91}" type="slidenum">
              <a:rPr lang="el-GR" smtClean="0"/>
              <a:pPr>
                <a:defRPr/>
              </a:pPr>
              <a:t>80</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70D866A7-90FD-4CF3-B0CB-62FEF56433D9}" type="slidenum">
              <a:rPr lang="el-GR" smtClean="0"/>
              <a:pPr>
                <a:defRPr/>
              </a:pPr>
              <a:t>81</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637735AC-0A3D-4194-8624-02DB36EBB07E}" type="slidenum">
              <a:rPr lang="el-GR" smtClean="0"/>
              <a:pPr>
                <a:defRPr/>
              </a:pPr>
              <a:t>82</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3EE5C72-804D-42C8-9A3A-77ED6C3FB77A}" type="slidenum">
              <a:rPr lang="el-GR" smtClean="0"/>
              <a:pPr>
                <a:defRPr/>
              </a:pPr>
              <a:t>83</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929EC5B0-08EE-4516-AEAD-EF89EE040DCE}" type="slidenum">
              <a:rPr lang="el-GR" smtClean="0"/>
              <a:pPr>
                <a:defRPr/>
              </a:pPr>
              <a:t>84</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ADFB908-76B4-4FF3-BE76-9C261623C8E1}" type="slidenum">
              <a:rPr lang="el-GR" smtClean="0"/>
              <a:pPr>
                <a:defRPr/>
              </a:pPr>
              <a:t>86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r>
              <a:rPr lang="en-GB" dirty="0" smtClean="0"/>
              <a:t>Step 1: data discovery</a:t>
            </a:r>
          </a:p>
          <a:p>
            <a:r>
              <a:rPr lang="en-GB" dirty="0" smtClean="0"/>
              <a:t>Step</a:t>
            </a:r>
            <a:r>
              <a:rPr lang="en-GB" baseline="0" dirty="0" smtClean="0"/>
              <a:t> 2: shopping (request data sets, </a:t>
            </a:r>
            <a:r>
              <a:rPr lang="en-GB" baseline="0" dirty="0" err="1" smtClean="0"/>
              <a:t>submit+authentication</a:t>
            </a:r>
            <a:r>
              <a:rPr lang="en-GB" baseline="0" dirty="0" smtClean="0"/>
              <a:t>)</a:t>
            </a:r>
          </a:p>
          <a:p>
            <a:r>
              <a:rPr lang="en-GB" baseline="0" dirty="0" smtClean="0"/>
              <a:t>Step 3: download</a:t>
            </a:r>
          </a:p>
          <a:p>
            <a:r>
              <a:rPr lang="en-GB" baseline="0" dirty="0" smtClean="0"/>
              <a:t>Step: viewing (</a:t>
            </a:r>
            <a:r>
              <a:rPr lang="en-GB" baseline="0" dirty="0" err="1" smtClean="0"/>
              <a:t>odv+diva</a:t>
            </a:r>
            <a:r>
              <a:rPr lang="en-GB" baseline="0" dirty="0" smtClean="0"/>
              <a:t>)</a:t>
            </a:r>
            <a:endParaRPr lang="en-GB"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AB7F527-30FE-4B4F-A6F3-3B656FFF876C}" type="slidenum">
              <a:rPr lang="el-GR" smtClean="0"/>
              <a:pPr>
                <a:defRPr/>
              </a:pPr>
              <a:t>87</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E7345864-41A5-4587-9E03-28D035DABB99}" type="slidenum">
              <a:rPr lang="el-GR" smtClean="0"/>
              <a:pPr>
                <a:defRPr/>
              </a:pPr>
              <a:t>88</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0FEB0973-11E0-4EC4-9F59-905A6C14401E}" type="slidenum">
              <a:rPr lang="el-GR" smtClean="0"/>
              <a:pPr>
                <a:defRPr/>
              </a:pPr>
              <a:t>89</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8893FD9-7CF6-49F0-BACC-9A38C3E8CF08}" type="slidenum">
              <a:rPr lang="el-GR" smtClean="0"/>
              <a:pPr>
                <a:defRPr/>
              </a:pPr>
              <a:t>90</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FC5AC9C6-A929-4345-919B-919AFEF8F55F}" type="slidenum">
              <a:rPr lang="el-GR" smtClean="0"/>
              <a:pPr>
                <a:defRPr/>
              </a:pPr>
              <a:t>91</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DF8067A5-2DF8-4488-9DB3-8A7E6D8936D2}" type="slidenum">
              <a:rPr lang="el-GR" smtClean="0"/>
              <a:pPr>
                <a:defRPr/>
              </a:pPr>
              <a:t>92</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7F668B1B-2DDC-451A-BD3D-56824EE794B4}" type="slidenum">
              <a:rPr lang="el-GR" smtClean="0"/>
              <a:pPr>
                <a:defRPr/>
              </a:pPr>
              <a:t>93</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034C720F-7D7E-4138-8519-9D01A1372583}" type="slidenum">
              <a:rPr lang="el-GR" smtClean="0"/>
              <a:pPr>
                <a:defRPr/>
              </a:pPr>
              <a:t>94</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D55069D3-F4FE-4E23-90C3-7B21301FD34B}" type="slidenum">
              <a:rPr lang="el-GR" smtClean="0"/>
              <a:pPr>
                <a:defRPr/>
              </a:pPr>
              <a:t>95</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795C3DE1-4C15-41F5-AE7D-B6DC1FF653D4}" type="slidenum">
              <a:rPr lang="el-GR" smtClean="0"/>
              <a:pPr>
                <a:defRPr/>
              </a:pPr>
              <a:t>96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 name="Slide Number Placeholder 3"/>
          <p:cNvSpPr>
            <a:spLocks noGrp="1"/>
          </p:cNvSpPr>
          <p:nvPr>
            <p:ph type="sldNum" sz="quarter" idx="5"/>
          </p:nvPr>
        </p:nvSpPr>
        <p:spPr/>
        <p:txBody>
          <a:bodyPr/>
          <a:lstStyle/>
          <a:p>
            <a:pPr>
              <a:defRPr/>
            </a:pPr>
            <a:fld id="{1F8F8230-80D6-4BF6-875B-B385088F3DFD}" type="slidenum">
              <a:rPr lang="el-GR" smtClean="0"/>
              <a:pPr>
                <a:defRPr/>
              </a:pPr>
              <a:t>21</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4A1CDE45-282F-46EF-96D6-C85535F9EEC7}" type="slidenum">
              <a:rPr lang="el-GR" smtClean="0"/>
              <a:pPr>
                <a:defRPr/>
              </a:pPr>
              <a:t>97</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1DAB0751-EA43-4564-835C-E612F0E63551}" type="slidenum">
              <a:rPr lang="el-GR" smtClean="0"/>
              <a:pPr>
                <a:defRPr/>
              </a:pPr>
              <a:t>98</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EFA0382A-2EAD-4743-8E03-B953274CE4CF}" type="slidenum">
              <a:rPr lang="el-GR" smtClean="0"/>
              <a:pPr>
                <a:defRPr/>
              </a:pPr>
              <a:t>99</a:t>
            </a:fld>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050AC164-CB7C-4689-9405-09F24DA3A3B6}" type="slidenum">
              <a:rPr lang="el-GR" smtClean="0"/>
              <a:pPr>
                <a:defRPr/>
              </a:pPr>
              <a:t>100</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7D6F9F4C-BF03-43DA-97F2-C7E57F70B9F9}" type="slidenum">
              <a:rPr lang="el-GR" smtClean="0"/>
              <a:pPr>
                <a:defRPr/>
              </a:pPr>
              <a:t>101</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094C84C5-4622-4F09-9296-ADAA5257EF15}" type="slidenum">
              <a:rPr lang="el-GR" smtClean="0"/>
              <a:pPr>
                <a:defRPr/>
              </a:pPr>
              <a:t>102</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5749B998-61B2-4230-ABB1-DD1E10750B7B}" type="slidenum">
              <a:rPr lang="el-GR" smtClean="0"/>
              <a:pPr>
                <a:defRPr/>
              </a:pPr>
              <a:t>22</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Slide Number Placeholder 3"/>
          <p:cNvSpPr>
            <a:spLocks noGrp="1"/>
          </p:cNvSpPr>
          <p:nvPr>
            <p:ph type="sldNum" sz="quarter" idx="5"/>
          </p:nvPr>
        </p:nvSpPr>
        <p:spPr/>
        <p:txBody>
          <a:bodyPr/>
          <a:lstStyle/>
          <a:p>
            <a:pPr>
              <a:defRPr/>
            </a:pPr>
            <a:fld id="{02C8D259-C45E-4BB1-BC0A-9F1259003A39}" type="slidenum">
              <a:rPr lang="el-GR" smtClean="0"/>
              <a:pPr>
                <a:defRPr/>
              </a:pPr>
              <a:t>23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FBA7252-51BE-4567-871B-2E21E1ADB29E}"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957DF5D-8083-42C4-8BF7-683950054833}"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B01D965-DF72-4543-970A-2476FD92314E}"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r="-8333"/>
          </a:stretch>
        </a:blipFill>
        <a:effectLst/>
      </p:bgPr>
    </p:bg>
    <p:spTree>
      <p:nvGrpSpPr>
        <p:cNvPr id="1" name=""/>
        <p:cNvGrpSpPr/>
        <p:nvPr/>
      </p:nvGrpSpPr>
      <p:grpSpPr>
        <a:xfrm>
          <a:off x="0" y="0"/>
          <a:ext cx="0" cy="0"/>
          <a:chOff x="0" y="0"/>
          <a:chExt cx="0" cy="0"/>
        </a:xfrm>
      </p:grpSpPr>
      <p:sp>
        <p:nvSpPr>
          <p:cNvPr id="4" name="ZoneTexte 8"/>
          <p:cNvSpPr txBox="1">
            <a:spLocks noChangeArrowheads="1"/>
          </p:cNvSpPr>
          <p:nvPr/>
        </p:nvSpPr>
        <p:spPr bwMode="auto">
          <a:xfrm>
            <a:off x="4716463" y="1196975"/>
            <a:ext cx="3384550" cy="584775"/>
          </a:xfrm>
          <a:prstGeom prst="rect">
            <a:avLst/>
          </a:prstGeom>
          <a:noFill/>
          <a:ln w="9525">
            <a:noFill/>
            <a:miter lim="800000"/>
            <a:headEnd/>
            <a:tailEnd/>
          </a:ln>
        </p:spPr>
        <p:txBody>
          <a:bodyPr>
            <a:spAutoFit/>
          </a:bodyPr>
          <a:lstStyle/>
          <a:p>
            <a:r>
              <a:rPr lang="fr-FR" sz="1600" i="1" dirty="0" smtClean="0">
                <a:solidFill>
                  <a:schemeClr val="bg1"/>
                </a:solidFill>
              </a:rPr>
              <a:t>SDN2 First Training Course, Oostende IODE-PO,</a:t>
            </a:r>
            <a:r>
              <a:rPr lang="fr-FR" sz="1600" i="1" baseline="0" dirty="0" smtClean="0">
                <a:solidFill>
                  <a:schemeClr val="bg1"/>
                </a:solidFill>
              </a:rPr>
              <a:t> </a:t>
            </a:r>
            <a:r>
              <a:rPr lang="fr-FR" sz="1600" i="1" dirty="0" smtClean="0">
                <a:solidFill>
                  <a:schemeClr val="bg1"/>
                </a:solidFill>
              </a:rPr>
              <a:t>2-6 July 2012</a:t>
            </a:r>
            <a:endParaRPr lang="fr-FR" sz="1600" i="1" dirty="0">
              <a:solidFill>
                <a:schemeClr val="bg1"/>
              </a:solidFill>
            </a:endParaRPr>
          </a:p>
        </p:txBody>
      </p:sp>
      <p:sp>
        <p:nvSpPr>
          <p:cNvPr id="5122" name="Rectangle 2"/>
          <p:cNvSpPr>
            <a:spLocks noGrp="1" noChangeArrowheads="1"/>
          </p:cNvSpPr>
          <p:nvPr>
            <p:ph type="ctrTitle"/>
          </p:nvPr>
        </p:nvSpPr>
        <p:spPr>
          <a:xfrm>
            <a:off x="1763713" y="4652963"/>
            <a:ext cx="7200900" cy="288925"/>
          </a:xfrm>
        </p:spPr>
        <p:txBody>
          <a:bodyPr/>
          <a:lstStyle>
            <a:lvl1pPr>
              <a:defRPr sz="2500"/>
            </a:lvl1pPr>
          </a:lstStyle>
          <a:p>
            <a:pPr lvl="0"/>
            <a:r>
              <a:rPr lang="en-US" noProof="0" smtClean="0"/>
              <a:t>Click to edit Master title style</a:t>
            </a:r>
            <a:endParaRPr lang="fr-FR" noProof="0" smtClean="0"/>
          </a:p>
        </p:txBody>
      </p:sp>
      <p:sp>
        <p:nvSpPr>
          <p:cNvPr id="5123" name="Rectangle 3"/>
          <p:cNvSpPr>
            <a:spLocks noGrp="1" noChangeArrowheads="1"/>
          </p:cNvSpPr>
          <p:nvPr>
            <p:ph type="subTitle" idx="1"/>
          </p:nvPr>
        </p:nvSpPr>
        <p:spPr>
          <a:xfrm>
            <a:off x="1763713" y="5013325"/>
            <a:ext cx="7200900" cy="215900"/>
          </a:xfrm>
        </p:spPr>
        <p:txBody>
          <a:bodyPr/>
          <a:lstStyle>
            <a:lvl1pPr marL="0" indent="0">
              <a:buFontTx/>
              <a:buNone/>
              <a:defRPr sz="1200">
                <a:solidFill>
                  <a:srgbClr val="00519D"/>
                </a:solidFill>
              </a:defRPr>
            </a:lvl1pPr>
          </a:lstStyle>
          <a:p>
            <a:pPr lvl="0"/>
            <a:r>
              <a:rPr lang="en-US" noProof="0" smtClean="0"/>
              <a:t>Click to edit Master subtitle style</a:t>
            </a:r>
            <a:endParaRPr lang="fr-FR" noProof="0" smtClean="0"/>
          </a:p>
        </p:txBody>
      </p:sp>
    </p:spTree>
  </p:cSld>
  <p:clrMapOvr>
    <a:masterClrMapping/>
  </p:clrMapOvr>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Click to edit Master title style</a:t>
            </a:r>
            <a:endParaRPr lang="fr-FR" dirty="0"/>
          </a:p>
        </p:txBody>
      </p:sp>
      <p:sp>
        <p:nvSpPr>
          <p:cNvPr id="3" name="Espace réservé du contenu 2"/>
          <p:cNvSpPr>
            <a:spLocks noGrp="1"/>
          </p:cNvSpPr>
          <p:nvPr>
            <p:ph idx="1"/>
          </p:nvPr>
        </p:nvSpPr>
        <p:spPr/>
        <p:txBody>
          <a:bodyPr/>
          <a:lstStyle>
            <a:lvl1pPr marL="457200" indent="-457200">
              <a:buFont typeface="Arial" pitchFamily="34" charset="0"/>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684213" y="2060575"/>
            <a:ext cx="4064000"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900613" y="2060575"/>
            <a:ext cx="4064000"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Click to edit Master title style</a:t>
            </a:r>
            <a:endParaRPr lang="fr-FR" dirty="0"/>
          </a:p>
        </p:txBody>
      </p:sp>
      <p:sp>
        <p:nvSpPr>
          <p:cNvPr id="3"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7D4DAB4-D1A4-4AB0-A38D-43645BA3BC14}"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94513" y="1484313"/>
            <a:ext cx="2070100" cy="453707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684213" y="1484313"/>
            <a:ext cx="6057900" cy="453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fld id="{3FE03A90-91CA-4493-96ED-FD9613092B81}" type="datetime1">
              <a:rPr lang="el-GR" smtClean="0"/>
              <a:pPr>
                <a:defRPr/>
              </a:pPr>
              <a:t>2/7/2012</a:t>
            </a:fld>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69C39-69CF-42FF-886B-5BB2258D700A}" type="slidenum">
              <a:rPr lang="el-GR" smtClean="0"/>
              <a:pPr>
                <a:defRPr/>
              </a:pPr>
              <a:t>‹#›</a:t>
            </a:fld>
            <a:endParaRPr lang="el-GR"/>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69CF78F-F302-47B0-9C2F-BB3367F3EF94}"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CD923F4-B72B-4B98-8D78-CB7A7181F0FE}"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1ED5A811-62EB-47DA-9769-25ACFE098784}"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223795DC-DB43-4D59-BD4E-E1F28686F4A2}"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0126964D-887B-42CB-9862-CDF03733FE4C}"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6BC803FC-B5ED-4120-B305-5FB5F9A66A42}"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A4B804-DF4B-4226-AC3C-DD56B953D7C6}" type="datetimeFigureOut">
              <a:rPr lang="el-GR"/>
              <a:pPr>
                <a:defRPr/>
              </a:pPr>
              <a:t>2/7/2012</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7F29F9E-D7D2-42FC-BB61-E87FE360B567}"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l-GR" smtClean="0"/>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a:defRPr/>
            </a:pPr>
            <a:fld id="{40A4B804-DF4B-4226-AC3C-DD56B953D7C6}" type="datetimeFigureOut">
              <a:rPr lang="el-GR"/>
              <a:pPr>
                <a:defRPr/>
              </a:pPr>
              <a:t>2/7/2012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a:defRPr/>
            </a:pPr>
            <a:fld id="{7AD4A4B8-45CD-43D2-B620-16F1FBAFCDF3}"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r="-8333"/>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1484313"/>
            <a:ext cx="8280400" cy="4953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684213" y="2060575"/>
            <a:ext cx="8280400" cy="39608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0" y="6232525"/>
            <a:ext cx="9144000" cy="21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00" smtClean="0">
                <a:solidFill>
                  <a:srgbClr val="808080"/>
                </a:solidFill>
              </a:defRPr>
            </a:lvl1pPr>
          </a:lstStyle>
          <a:p>
            <a:pPr>
              <a:defRPr/>
            </a:pPr>
            <a:fld id="{3FE03A90-91CA-4493-96ED-FD9613092B81}" type="datetime1">
              <a:rPr lang="el-GR" smtClean="0"/>
              <a:pPr>
                <a:defRPr/>
              </a:pPr>
              <a:t>2/7/2012</a:t>
            </a:fld>
            <a:endParaRPr lang="el-GR"/>
          </a:p>
        </p:txBody>
      </p:sp>
      <p:sp>
        <p:nvSpPr>
          <p:cNvPr id="1029" name="Rectangle 5"/>
          <p:cNvSpPr>
            <a:spLocks noGrp="1" noChangeArrowheads="1"/>
          </p:cNvSpPr>
          <p:nvPr>
            <p:ph type="ftr" sz="quarter" idx="3"/>
          </p:nvPr>
        </p:nvSpPr>
        <p:spPr bwMode="auto">
          <a:xfrm>
            <a:off x="0" y="6016625"/>
            <a:ext cx="9144000" cy="207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00" smtClean="0">
                <a:solidFill>
                  <a:srgbClr val="808080"/>
                </a:solidFill>
              </a:defRPr>
            </a:lvl1pPr>
          </a:lstStyle>
          <a:p>
            <a:pPr>
              <a:defRPr/>
            </a:pPr>
            <a:endParaRPr lang="en-US"/>
          </a:p>
        </p:txBody>
      </p:sp>
      <p:sp>
        <p:nvSpPr>
          <p:cNvPr id="1030" name="Rectangle 6"/>
          <p:cNvSpPr>
            <a:spLocks noGrp="1" noChangeArrowheads="1"/>
          </p:cNvSpPr>
          <p:nvPr>
            <p:ph type="sldNum" sz="quarter" idx="4"/>
          </p:nvPr>
        </p:nvSpPr>
        <p:spPr bwMode="auto">
          <a:xfrm>
            <a:off x="0" y="6640513"/>
            <a:ext cx="9144000" cy="217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smtClean="0">
                <a:solidFill>
                  <a:srgbClr val="00519D"/>
                </a:solidFill>
              </a:defRPr>
            </a:lvl1pPr>
          </a:lstStyle>
          <a:p>
            <a:pPr>
              <a:defRPr/>
            </a:pPr>
            <a:fld id="{95D69C39-69CF-42FF-886B-5BB2258D700A}" type="slidenum">
              <a:rPr lang="el-GR" smtClean="0"/>
              <a:pPr>
                <a:defRPr/>
              </a:pPr>
              <a:t>‹#›</a:t>
            </a:fld>
            <a:endParaRPr lang="el-GR"/>
          </a:p>
        </p:txBody>
      </p:sp>
      <p:sp>
        <p:nvSpPr>
          <p:cNvPr id="1031" name="Text Box 8"/>
          <p:cNvSpPr txBox="1">
            <a:spLocks noChangeArrowheads="1"/>
          </p:cNvSpPr>
          <p:nvPr/>
        </p:nvSpPr>
        <p:spPr bwMode="auto">
          <a:xfrm>
            <a:off x="0" y="6464300"/>
            <a:ext cx="9144000" cy="168275"/>
          </a:xfrm>
          <a:prstGeom prst="rect">
            <a:avLst/>
          </a:prstGeom>
          <a:noFill/>
          <a:ln w="9525">
            <a:noFill/>
            <a:miter lim="800000"/>
            <a:headEnd/>
            <a:tailEnd/>
          </a:ln>
          <a:effectLst/>
        </p:spPr>
        <p:txBody>
          <a:bodyPr lIns="0" tIns="0" rIns="0" bIns="0">
            <a:spAutoFit/>
          </a:bodyPr>
          <a:lstStyle/>
          <a:p>
            <a:pPr algn="ctr">
              <a:spcBef>
                <a:spcPct val="50000"/>
              </a:spcBef>
            </a:pPr>
            <a:r>
              <a:rPr lang="fr-FR" sz="1100" b="1">
                <a:solidFill>
                  <a:srgbClr val="00A7E5"/>
                </a:solidFill>
              </a:rPr>
              <a:t>sdn-userdesk@seadatanet.org – www.seadatanet.org</a:t>
            </a:r>
          </a:p>
        </p:txBody>
      </p:sp>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hf hdr="0" dt="0"/>
  <p:txStyles>
    <p:titleStyle>
      <a:lvl1pPr algn="l" rtl="0" eaLnBrk="1" fontAlgn="base" hangingPunct="1">
        <a:spcBef>
          <a:spcPct val="0"/>
        </a:spcBef>
        <a:spcAft>
          <a:spcPct val="0"/>
        </a:spcAft>
        <a:defRPr sz="3200" b="1" i="1">
          <a:solidFill>
            <a:srgbClr val="00519D"/>
          </a:solidFill>
          <a:latin typeface="+mj-lt"/>
          <a:ea typeface="+mj-ea"/>
          <a:cs typeface="+mj-cs"/>
        </a:defRPr>
      </a:lvl1pPr>
      <a:lvl2pPr algn="l" rtl="0" eaLnBrk="1" fontAlgn="base" hangingPunct="1">
        <a:spcBef>
          <a:spcPct val="0"/>
        </a:spcBef>
        <a:spcAft>
          <a:spcPct val="0"/>
        </a:spcAft>
        <a:defRPr sz="3200" b="1" i="1">
          <a:solidFill>
            <a:srgbClr val="00519D"/>
          </a:solidFill>
          <a:latin typeface="Arial" charset="0"/>
          <a:cs typeface="Arial" charset="0"/>
        </a:defRPr>
      </a:lvl2pPr>
      <a:lvl3pPr algn="l" rtl="0" eaLnBrk="1" fontAlgn="base" hangingPunct="1">
        <a:spcBef>
          <a:spcPct val="0"/>
        </a:spcBef>
        <a:spcAft>
          <a:spcPct val="0"/>
        </a:spcAft>
        <a:defRPr sz="3200" b="1" i="1">
          <a:solidFill>
            <a:srgbClr val="00519D"/>
          </a:solidFill>
          <a:latin typeface="Arial" charset="0"/>
          <a:cs typeface="Arial" charset="0"/>
        </a:defRPr>
      </a:lvl3pPr>
      <a:lvl4pPr algn="l" rtl="0" eaLnBrk="1" fontAlgn="base" hangingPunct="1">
        <a:spcBef>
          <a:spcPct val="0"/>
        </a:spcBef>
        <a:spcAft>
          <a:spcPct val="0"/>
        </a:spcAft>
        <a:defRPr sz="3200" b="1" i="1">
          <a:solidFill>
            <a:srgbClr val="00519D"/>
          </a:solidFill>
          <a:latin typeface="Arial" charset="0"/>
          <a:cs typeface="Arial" charset="0"/>
        </a:defRPr>
      </a:lvl4pPr>
      <a:lvl5pPr algn="l" rtl="0" eaLnBrk="1" fontAlgn="base" hangingPunct="1">
        <a:spcBef>
          <a:spcPct val="0"/>
        </a:spcBef>
        <a:spcAft>
          <a:spcPct val="0"/>
        </a:spcAft>
        <a:defRPr sz="3200" b="1" i="1">
          <a:solidFill>
            <a:srgbClr val="00519D"/>
          </a:solidFill>
          <a:latin typeface="Arial" charset="0"/>
          <a:cs typeface="Arial" charset="0"/>
        </a:defRPr>
      </a:lvl5pPr>
      <a:lvl6pPr marL="457200" algn="l" rtl="0" eaLnBrk="1" fontAlgn="base" hangingPunct="1">
        <a:spcBef>
          <a:spcPct val="0"/>
        </a:spcBef>
        <a:spcAft>
          <a:spcPct val="0"/>
        </a:spcAft>
        <a:defRPr sz="3200" b="1" i="1">
          <a:solidFill>
            <a:srgbClr val="00519D"/>
          </a:solidFill>
          <a:latin typeface="Arial" charset="0"/>
          <a:cs typeface="Arial" charset="0"/>
        </a:defRPr>
      </a:lvl6pPr>
      <a:lvl7pPr marL="914400" algn="l" rtl="0" eaLnBrk="1" fontAlgn="base" hangingPunct="1">
        <a:spcBef>
          <a:spcPct val="0"/>
        </a:spcBef>
        <a:spcAft>
          <a:spcPct val="0"/>
        </a:spcAft>
        <a:defRPr sz="3200" b="1" i="1">
          <a:solidFill>
            <a:srgbClr val="00519D"/>
          </a:solidFill>
          <a:latin typeface="Arial" charset="0"/>
          <a:cs typeface="Arial" charset="0"/>
        </a:defRPr>
      </a:lvl7pPr>
      <a:lvl8pPr marL="1371600" algn="l" rtl="0" eaLnBrk="1" fontAlgn="base" hangingPunct="1">
        <a:spcBef>
          <a:spcPct val="0"/>
        </a:spcBef>
        <a:spcAft>
          <a:spcPct val="0"/>
        </a:spcAft>
        <a:defRPr sz="3200" b="1" i="1">
          <a:solidFill>
            <a:srgbClr val="00519D"/>
          </a:solidFill>
          <a:latin typeface="Arial" charset="0"/>
          <a:cs typeface="Arial" charset="0"/>
        </a:defRPr>
      </a:lvl8pPr>
      <a:lvl9pPr marL="1828800" algn="l" rtl="0" eaLnBrk="1" fontAlgn="base" hangingPunct="1">
        <a:spcBef>
          <a:spcPct val="0"/>
        </a:spcBef>
        <a:spcAft>
          <a:spcPct val="0"/>
        </a:spcAft>
        <a:defRPr sz="3200" b="1" i="1">
          <a:solidFill>
            <a:srgbClr val="00519D"/>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rgbClr val="00A7E5"/>
          </a:solidFill>
          <a:latin typeface="+mn-lt"/>
          <a:ea typeface="+mn-ea"/>
          <a:cs typeface="+mn-cs"/>
        </a:defRPr>
      </a:lvl1pPr>
      <a:lvl2pPr marL="742950" indent="-285750" algn="l" rtl="0" eaLnBrk="1" fontAlgn="base" hangingPunct="1">
        <a:spcBef>
          <a:spcPct val="20000"/>
        </a:spcBef>
        <a:spcAft>
          <a:spcPct val="0"/>
        </a:spcAft>
        <a:buChar char="–"/>
        <a:defRPr sz="2400">
          <a:solidFill>
            <a:srgbClr val="00519D"/>
          </a:solidFill>
          <a:latin typeface="+mn-lt"/>
          <a:cs typeface="+mn-cs"/>
        </a:defRPr>
      </a:lvl2pPr>
      <a:lvl3pPr marL="1143000" indent="-228600" algn="l" rtl="0" eaLnBrk="1" fontAlgn="base" hangingPunct="1">
        <a:spcBef>
          <a:spcPct val="20000"/>
        </a:spcBef>
        <a:spcAft>
          <a:spcPct val="0"/>
        </a:spcAft>
        <a:buChar char="•"/>
        <a:defRPr sz="2200">
          <a:solidFill>
            <a:srgbClr val="00A7E5"/>
          </a:solidFill>
          <a:latin typeface="+mn-lt"/>
          <a:cs typeface="+mn-cs"/>
        </a:defRPr>
      </a:lvl3pPr>
      <a:lvl4pPr marL="1600200" indent="-228600" algn="l" rtl="0" eaLnBrk="1" fontAlgn="base" hangingPunct="1">
        <a:spcBef>
          <a:spcPct val="20000"/>
        </a:spcBef>
        <a:spcAft>
          <a:spcPct val="0"/>
        </a:spcAft>
        <a:buChar char="–"/>
        <a:defRPr sz="2000">
          <a:solidFill>
            <a:srgbClr val="00519D"/>
          </a:solidFill>
          <a:latin typeface="+mn-lt"/>
          <a:cs typeface="+mn-cs"/>
        </a:defRPr>
      </a:lvl4pPr>
      <a:lvl5pPr marL="2057400" indent="-228600" algn="l" rtl="0" eaLnBrk="1" fontAlgn="base" hangingPunct="1">
        <a:spcBef>
          <a:spcPct val="20000"/>
        </a:spcBef>
        <a:spcAft>
          <a:spcPct val="0"/>
        </a:spcAft>
        <a:buFont typeface="Arial" charset="0"/>
        <a:buChar char="○"/>
        <a:defRPr sz="2000">
          <a:solidFill>
            <a:srgbClr val="00A7E5"/>
          </a:solidFill>
          <a:latin typeface="+mn-lt"/>
          <a:cs typeface="+mn-cs"/>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www.seadatanet.org/Standards-Software/Software" TargetMode="External"/><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ec.europa.eu/environment/aarhus/index.htm"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7.jpeg"/><Relationship Id="rId39" Type="http://schemas.openxmlformats.org/officeDocument/2006/relationships/image" Target="../media/image40.png"/><Relationship Id="rId3" Type="http://schemas.openxmlformats.org/officeDocument/2006/relationships/image" Target="../media/image4.jpeg"/><Relationship Id="rId21" Type="http://schemas.openxmlformats.org/officeDocument/2006/relationships/image" Target="../media/image22.jpeg"/><Relationship Id="rId34" Type="http://schemas.openxmlformats.org/officeDocument/2006/relationships/image" Target="../media/image35.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jpeg"/><Relationship Id="rId33" Type="http://schemas.openxmlformats.org/officeDocument/2006/relationships/image" Target="../media/image34.png"/><Relationship Id="rId38" Type="http://schemas.openxmlformats.org/officeDocument/2006/relationships/image" Target="../media/image39.jpeg"/><Relationship Id="rId2" Type="http://schemas.openxmlformats.org/officeDocument/2006/relationships/image" Target="../media/image3.jpeg"/><Relationship Id="rId16" Type="http://schemas.openxmlformats.org/officeDocument/2006/relationships/image" Target="../media/image17.jpe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32" Type="http://schemas.openxmlformats.org/officeDocument/2006/relationships/image" Target="../media/image33.jpeg"/><Relationship Id="rId37" Type="http://schemas.openxmlformats.org/officeDocument/2006/relationships/image" Target="../media/image38.jpe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29.jpeg"/><Relationship Id="rId36" Type="http://schemas.openxmlformats.org/officeDocument/2006/relationships/image" Target="../media/image37.jpeg"/><Relationship Id="rId10" Type="http://schemas.openxmlformats.org/officeDocument/2006/relationships/image" Target="../media/image11.png"/><Relationship Id="rId19" Type="http://schemas.openxmlformats.org/officeDocument/2006/relationships/image" Target="../media/image20.jpe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png"/><Relationship Id="rId30" Type="http://schemas.openxmlformats.org/officeDocument/2006/relationships/image" Target="../media/image31.jpeg"/><Relationship Id="rId35"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www.seadatanet.org/Standards-Software/Data-Transport-Fformats"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eadatanet.maris2.nl/v_bodc_vocab/vocabrelations.aspx?list=P081"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hyperlink" Target="http://seadatanet.maris2.nl/v_bodc_vocab/search.asp?name=(C970)%20Vocabulary+Server+Mappings+Index&amp;l=C970"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vocab.ndg.nerc.ac.uk/" TargetMode="External"/><Relationship Id="rId2" Type="http://schemas.openxmlformats.org/officeDocument/2006/relationships/hyperlink" Target="http://seadatanet.maris2.nl/v_bodc_vocab/welcome.aspx"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3"/>
          <p:cNvSpPr>
            <a:spLocks noGrp="1"/>
          </p:cNvSpPr>
          <p:nvPr>
            <p:ph type="ctrTitle"/>
          </p:nvPr>
        </p:nvSpPr>
        <p:spPr>
          <a:xfrm>
            <a:off x="1436563" y="4437112"/>
            <a:ext cx="7527925" cy="990600"/>
          </a:xfrm>
        </p:spPr>
        <p:txBody>
          <a:bodyPr/>
          <a:lstStyle/>
          <a:p>
            <a:pPr eaLnBrk="1" hangingPunct="1"/>
            <a:r>
              <a:rPr lang="en-US" sz="2800" dirty="0" smtClean="0"/>
              <a:t/>
            </a:r>
            <a:br>
              <a:rPr lang="en-US" sz="2800" dirty="0" smtClean="0"/>
            </a:br>
            <a:r>
              <a:rPr lang="en-US" sz="3200" b="1" dirty="0" smtClean="0"/>
              <a:t>General Data Management Principles</a:t>
            </a:r>
            <a:br>
              <a:rPr lang="en-US" sz="3200" b="1" dirty="0" smtClean="0"/>
            </a:br>
            <a:r>
              <a:rPr lang="en-US" sz="3200" b="1" dirty="0" smtClean="0"/>
              <a:t>Implementation in </a:t>
            </a:r>
            <a:r>
              <a:rPr lang="en-US" sz="3200" b="1" dirty="0" err="1" smtClean="0"/>
              <a:t>SeaDataNet</a:t>
            </a:r>
            <a:endParaRPr lang="el-GR" sz="3200" b="1" dirty="0" smtClean="0"/>
          </a:p>
        </p:txBody>
      </p:sp>
      <p:sp>
        <p:nvSpPr>
          <p:cNvPr id="3" name="Subtitle 2"/>
          <p:cNvSpPr>
            <a:spLocks noGrp="1"/>
          </p:cNvSpPr>
          <p:nvPr>
            <p:ph type="subTitle" idx="1"/>
          </p:nvPr>
        </p:nvSpPr>
        <p:spPr>
          <a:xfrm>
            <a:off x="1435224" y="5775920"/>
            <a:ext cx="3136776" cy="533400"/>
          </a:xfrm>
        </p:spPr>
        <p:txBody>
          <a:bodyPr>
            <a:noAutofit/>
          </a:bodyPr>
          <a:lstStyle/>
          <a:p>
            <a:pPr eaLnBrk="1" hangingPunct="1">
              <a:defRPr/>
            </a:pPr>
            <a:r>
              <a:rPr lang="en-US" sz="1800" dirty="0" smtClean="0"/>
              <a:t>Sissy Iona, </a:t>
            </a:r>
            <a:r>
              <a:rPr lang="en-US" sz="1600" dirty="0" smtClean="0"/>
              <a:t>HCMR/HNODC</a:t>
            </a:r>
            <a:endParaRPr lang="el-GR" sz="1600" dirty="0" smtClean="0"/>
          </a:p>
        </p:txBody>
      </p:sp>
      <p:sp>
        <p:nvSpPr>
          <p:cNvPr id="8" name="Rectangle 7"/>
          <p:cNvSpPr/>
          <p:nvPr/>
        </p:nvSpPr>
        <p:spPr>
          <a:xfrm>
            <a:off x="1285875" y="1000125"/>
            <a:ext cx="6500813" cy="914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5127" name="Footer Placeholder 3"/>
          <p:cNvSpPr txBox="1">
            <a:spLocks noGrp="1"/>
          </p:cNvSpPr>
          <p:nvPr/>
        </p:nvSpPr>
        <p:spPr bwMode="auto">
          <a:xfrm>
            <a:off x="1042988" y="6381750"/>
            <a:ext cx="7056437" cy="360363"/>
          </a:xfrm>
          <a:prstGeom prst="rect">
            <a:avLst/>
          </a:prstGeom>
          <a:noFill/>
          <a:ln w="9525">
            <a:noFill/>
            <a:miter lim="800000"/>
            <a:headEnd/>
            <a:tailEnd/>
          </a:ln>
        </p:spPr>
        <p:txBody>
          <a:bodyPr/>
          <a:lstStyle/>
          <a:p>
            <a:endParaRPr lang="el-GR" sz="110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pPr eaLnBrk="1" hangingPunct="1"/>
            <a:r>
              <a:rPr lang="en-GB" dirty="0" smtClean="0"/>
              <a:t>Discovery and Viewing Services</a:t>
            </a:r>
          </a:p>
        </p:txBody>
      </p:sp>
      <p:sp>
        <p:nvSpPr>
          <p:cNvPr id="3" name="Espace réservé du contenu 2"/>
          <p:cNvSpPr>
            <a:spLocks noGrp="1"/>
          </p:cNvSpPr>
          <p:nvPr>
            <p:ph idx="1"/>
          </p:nvPr>
        </p:nvSpPr>
        <p:spPr/>
        <p:txBody>
          <a:bodyPr>
            <a:normAutofit lnSpcReduction="10000"/>
          </a:bodyPr>
          <a:lstStyle/>
          <a:p>
            <a:pPr marL="0" indent="0">
              <a:spcAft>
                <a:spcPts val="600"/>
              </a:spcAft>
              <a:buNone/>
              <a:defRPr/>
            </a:pPr>
            <a:r>
              <a:rPr lang="en-GB" sz="2000" b="1" u="sng" dirty="0" smtClean="0"/>
              <a:t>6 European catalogues maintained by NOCDs and published at Pan-European level:</a:t>
            </a:r>
          </a:p>
          <a:p>
            <a:pPr eaLnBrk="1" hangingPunct="1">
              <a:defRPr/>
            </a:pPr>
            <a:r>
              <a:rPr lang="en-GB" sz="2000" b="1" dirty="0" smtClean="0">
                <a:ea typeface="+mn-ea"/>
              </a:rPr>
              <a:t>EDMO </a:t>
            </a:r>
            <a:r>
              <a:rPr lang="en-GB" sz="2000" b="1" dirty="0">
                <a:ea typeface="+mn-ea"/>
              </a:rPr>
              <a:t>: </a:t>
            </a:r>
            <a:r>
              <a:rPr lang="en-GB" sz="2000" dirty="0">
                <a:ea typeface="+mn-ea"/>
              </a:rPr>
              <a:t>European Directory  of Marine </a:t>
            </a:r>
            <a:r>
              <a:rPr lang="en-GB" sz="2000" dirty="0" smtClean="0">
                <a:ea typeface="+mn-ea"/>
              </a:rPr>
              <a:t>Organisations (&lt;2200)</a:t>
            </a:r>
            <a:endParaRPr lang="en-GB" sz="2000" dirty="0">
              <a:ea typeface="+mn-ea"/>
            </a:endParaRPr>
          </a:p>
          <a:p>
            <a:pPr eaLnBrk="1" hangingPunct="1">
              <a:defRPr/>
            </a:pPr>
            <a:r>
              <a:rPr lang="en-GB" sz="2000" b="1" dirty="0" smtClean="0">
                <a:ea typeface="+mn-ea"/>
              </a:rPr>
              <a:t>CSR</a:t>
            </a:r>
            <a:r>
              <a:rPr lang="en-GB" sz="2000" dirty="0" smtClean="0">
                <a:ea typeface="+mn-ea"/>
              </a:rPr>
              <a:t> </a:t>
            </a:r>
            <a:r>
              <a:rPr lang="en-GB" sz="2000" dirty="0">
                <a:ea typeface="+mn-ea"/>
              </a:rPr>
              <a:t>: Cruise Summary </a:t>
            </a:r>
            <a:r>
              <a:rPr lang="en-GB" sz="2000" dirty="0" smtClean="0">
                <a:ea typeface="+mn-ea"/>
              </a:rPr>
              <a:t>Reports (&gt;31500)</a:t>
            </a:r>
            <a:endParaRPr lang="en-GB" sz="2000" dirty="0">
              <a:ea typeface="+mn-ea"/>
            </a:endParaRPr>
          </a:p>
          <a:p>
            <a:pPr eaLnBrk="1" hangingPunct="1">
              <a:defRPr/>
            </a:pPr>
            <a:r>
              <a:rPr lang="en-GB" sz="2000" b="1" dirty="0" smtClean="0">
                <a:ea typeface="+mn-ea"/>
              </a:rPr>
              <a:t>EDMED</a:t>
            </a:r>
            <a:r>
              <a:rPr lang="en-GB" sz="2000" dirty="0" smtClean="0">
                <a:ea typeface="+mn-ea"/>
              </a:rPr>
              <a:t> </a:t>
            </a:r>
            <a:r>
              <a:rPr lang="en-GB" sz="2000" dirty="0">
                <a:ea typeface="+mn-ea"/>
              </a:rPr>
              <a:t>: European Directory of Marine Environmental </a:t>
            </a:r>
            <a:r>
              <a:rPr lang="en-GB" sz="2000" dirty="0" smtClean="0">
                <a:ea typeface="+mn-ea"/>
              </a:rPr>
              <a:t>Datasets (&gt;3000)</a:t>
            </a:r>
            <a:endParaRPr lang="en-GB" sz="2000" dirty="0">
              <a:ea typeface="+mn-ea"/>
            </a:endParaRPr>
          </a:p>
          <a:p>
            <a:pPr eaLnBrk="1" hangingPunct="1">
              <a:defRPr/>
            </a:pPr>
            <a:r>
              <a:rPr lang="en-GB" sz="2000" b="1" dirty="0" smtClean="0">
                <a:ea typeface="+mn-ea"/>
              </a:rPr>
              <a:t>EDMERP</a:t>
            </a:r>
            <a:r>
              <a:rPr lang="en-GB" sz="2000" dirty="0" smtClean="0">
                <a:ea typeface="+mn-ea"/>
              </a:rPr>
              <a:t> </a:t>
            </a:r>
            <a:r>
              <a:rPr lang="en-GB" sz="2000" dirty="0">
                <a:ea typeface="+mn-ea"/>
              </a:rPr>
              <a:t>: European Directory of Marine Environmental Research </a:t>
            </a:r>
            <a:r>
              <a:rPr lang="en-GB" sz="2000" dirty="0" smtClean="0">
                <a:ea typeface="+mn-ea"/>
              </a:rPr>
              <a:t>projects (&gt;2500)</a:t>
            </a:r>
            <a:endParaRPr lang="en-GB" sz="2000" dirty="0">
              <a:ea typeface="+mn-ea"/>
            </a:endParaRPr>
          </a:p>
          <a:p>
            <a:pPr>
              <a:defRPr/>
            </a:pPr>
            <a:r>
              <a:rPr lang="en-GB" sz="2000" b="1" dirty="0" smtClean="0">
                <a:ea typeface="+mn-ea"/>
              </a:rPr>
              <a:t>EDIOS</a:t>
            </a:r>
            <a:r>
              <a:rPr lang="en-GB" sz="2000" dirty="0" smtClean="0">
                <a:ea typeface="+mn-ea"/>
              </a:rPr>
              <a:t> : European Directory of Ocean Observing Systems (&gt;270 </a:t>
            </a:r>
            <a:r>
              <a:rPr lang="en-GB" sz="2000" dirty="0" smtClean="0"/>
              <a:t>programmes for the UK alone and many underway for other European countries</a:t>
            </a:r>
            <a:r>
              <a:rPr lang="en-GB" sz="2000" dirty="0" smtClean="0">
                <a:ea typeface="+mn-ea"/>
              </a:rPr>
              <a:t>)</a:t>
            </a:r>
          </a:p>
          <a:p>
            <a:pPr eaLnBrk="1" hangingPunct="1">
              <a:defRPr/>
            </a:pPr>
            <a:r>
              <a:rPr lang="en-GB" sz="2000" b="1" dirty="0" smtClean="0">
                <a:ea typeface="+mn-ea"/>
              </a:rPr>
              <a:t>CDI</a:t>
            </a:r>
            <a:r>
              <a:rPr lang="en-GB" sz="2000" dirty="0" smtClean="0">
                <a:ea typeface="+mn-ea"/>
              </a:rPr>
              <a:t> : Common Data Index ( &gt;1000000) </a:t>
            </a:r>
            <a:endParaRPr lang="en-GB" sz="2000" dirty="0">
              <a:ea typeface="+mn-ea"/>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en-US" b="1" dirty="0" err="1" smtClean="0"/>
              <a:t>SeaDataNet</a:t>
            </a:r>
            <a:r>
              <a:rPr lang="en-US" b="1" dirty="0" smtClean="0"/>
              <a:t> QC Protocol</a:t>
            </a:r>
          </a:p>
        </p:txBody>
      </p:sp>
      <p:sp>
        <p:nvSpPr>
          <p:cNvPr id="7" name="Content Placeholder 6"/>
          <p:cNvSpPr>
            <a:spLocks noGrp="1"/>
          </p:cNvSpPr>
          <p:nvPr>
            <p:ph idx="1"/>
          </p:nvPr>
        </p:nvSpPr>
        <p:spPr>
          <a:xfrm>
            <a:off x="684213" y="2052000"/>
            <a:ext cx="8280400" cy="4185312"/>
          </a:xfrm>
          <a:noFill/>
        </p:spPr>
        <p:txBody>
          <a:bodyPr>
            <a:normAutofit fontScale="77500" lnSpcReduction="20000"/>
          </a:bodyPr>
          <a:lstStyle/>
          <a:p>
            <a:pPr indent="-361950" algn="just">
              <a:lnSpc>
                <a:spcPct val="120000"/>
              </a:lnSpc>
              <a:spcAft>
                <a:spcPts val="600"/>
              </a:spcAft>
              <a:defRPr/>
            </a:pPr>
            <a:r>
              <a:rPr lang="en-US" dirty="0" smtClean="0"/>
              <a:t>A guideline (V1) of recommended QC procedures has been compiled, reviewing NODC schemes and other known schemes (e.g. WGMDM guidelines, World Ocean Database, GTSPP, Argo, WOCE, QARTOD, ESEAS,SIMORC, etc.)</a:t>
            </a:r>
          </a:p>
          <a:p>
            <a:pPr indent="-361950" algn="just">
              <a:lnSpc>
                <a:spcPct val="120000"/>
              </a:lnSpc>
              <a:spcAft>
                <a:spcPts val="600"/>
              </a:spcAft>
              <a:defRPr/>
            </a:pPr>
            <a:r>
              <a:rPr lang="en-US" dirty="0" smtClean="0"/>
              <a:t>The guideline at present contains QC methods for CTD (temperature and salinity), current meter data (including ADCP), wave data and sea level data</a:t>
            </a:r>
          </a:p>
          <a:p>
            <a:pPr indent="-361950" algn="just">
              <a:lnSpc>
                <a:spcPct val="105000"/>
              </a:lnSpc>
              <a:spcBef>
                <a:spcPct val="40000"/>
              </a:spcBef>
              <a:tabLst>
                <a:tab pos="179388" algn="l"/>
                <a:tab pos="1703388" algn="l"/>
              </a:tabLst>
              <a:defRPr/>
            </a:pPr>
            <a:r>
              <a:rPr lang="en-US" dirty="0" smtClean="0"/>
              <a:t>The guideline (V1) has been compiled in discussion with IOC, ICES and JCOMM, to ensure an international acceptance and tuning</a:t>
            </a: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83BE07B-038D-457D-AB4F-79369E4CE02D}" type="slidenum">
              <a:rPr lang="el-GR" smtClean="0"/>
              <a:pPr fontAlgn="base">
                <a:spcBef>
                  <a:spcPct val="0"/>
                </a:spcBef>
                <a:spcAft>
                  <a:spcPct val="0"/>
                </a:spcAft>
                <a:defRPr/>
              </a:pPr>
              <a:t>100</a:t>
            </a:fld>
            <a:endParaRPr lang="el-GR"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4000" y="2052000"/>
            <a:ext cx="8280000" cy="4185312"/>
          </a:xfrm>
          <a:noFill/>
        </p:spPr>
        <p:txBody>
          <a:bodyPr>
            <a:noAutofit/>
          </a:bodyPr>
          <a:lstStyle/>
          <a:p>
            <a:pPr algn="just">
              <a:lnSpc>
                <a:spcPct val="120000"/>
              </a:lnSpc>
              <a:spcBef>
                <a:spcPts val="0"/>
              </a:spcBef>
              <a:spcAft>
                <a:spcPts val="600"/>
              </a:spcAft>
              <a:buFont typeface="Wingdings 3" pitchFamily="18" charset="2"/>
              <a:buNone/>
              <a:defRPr/>
            </a:pPr>
            <a:endParaRPr lang="en-US" sz="100" b="1" dirty="0" smtClean="0">
              <a:solidFill>
                <a:srgbClr val="C00000"/>
              </a:solidFill>
            </a:endParaRPr>
          </a:p>
          <a:p>
            <a:pPr marL="268288" indent="-268288" algn="just">
              <a:lnSpc>
                <a:spcPct val="120000"/>
              </a:lnSpc>
              <a:spcBef>
                <a:spcPts val="0"/>
              </a:spcBef>
              <a:spcAft>
                <a:spcPts val="600"/>
              </a:spcAft>
              <a:defRPr/>
            </a:pPr>
            <a:r>
              <a:rPr lang="en-US" sz="2000" b="1" dirty="0" smtClean="0"/>
              <a:t>Ocean Data View (ODV)</a:t>
            </a:r>
          </a:p>
          <a:p>
            <a:pPr lvl="1" algn="just">
              <a:lnSpc>
                <a:spcPct val="120000"/>
              </a:lnSpc>
              <a:spcBef>
                <a:spcPts val="0"/>
              </a:spcBef>
              <a:spcAft>
                <a:spcPts val="600"/>
              </a:spcAft>
              <a:buSzPct val="85000"/>
              <a:buFont typeface="Wingdings" pitchFamily="2" charset="2"/>
              <a:buChar char="q"/>
              <a:defRPr/>
            </a:pPr>
            <a:r>
              <a:rPr lang="en-US" sz="1800" dirty="0" smtClean="0"/>
              <a:t> QC, analysis and visualization of data sets</a:t>
            </a:r>
          </a:p>
          <a:p>
            <a:pPr marL="268288" indent="-268288" algn="just">
              <a:lnSpc>
                <a:spcPct val="120000"/>
              </a:lnSpc>
              <a:spcBef>
                <a:spcPts val="0"/>
              </a:spcBef>
              <a:spcAft>
                <a:spcPts val="600"/>
              </a:spcAft>
              <a:defRPr/>
            </a:pPr>
            <a:r>
              <a:rPr lang="en-US" sz="2000" b="1" dirty="0" smtClean="0"/>
              <a:t>DIVA</a:t>
            </a:r>
            <a:r>
              <a:rPr lang="en-US" sz="2000" dirty="0" smtClean="0"/>
              <a:t> software package</a:t>
            </a:r>
          </a:p>
          <a:p>
            <a:pPr marL="803275" indent="-361950" algn="just">
              <a:buSzPct val="85000"/>
              <a:buFont typeface="Wingdings" pitchFamily="2" charset="2"/>
              <a:buChar char="q"/>
              <a:defRPr/>
            </a:pPr>
            <a:r>
              <a:rPr lang="en-US" sz="1800" dirty="0" smtClean="0">
                <a:solidFill>
                  <a:srgbClr val="0070C0"/>
                </a:solidFill>
              </a:rPr>
              <a:t>QC=</a:t>
            </a:r>
            <a:r>
              <a:rPr lang="en-US" sz="700" dirty="0" smtClean="0">
                <a:solidFill>
                  <a:srgbClr val="0070C0"/>
                </a:solidFill>
              </a:rPr>
              <a:t> </a:t>
            </a:r>
            <a:r>
              <a:rPr lang="en-US" sz="1800" dirty="0" smtClean="0">
                <a:solidFill>
                  <a:srgbClr val="0070C0"/>
                </a:solidFill>
              </a:rPr>
              <a:t>compare the data-analysis misfit to a theoretically derived distribution of these misfits (residuals).</a:t>
            </a:r>
          </a:p>
          <a:p>
            <a:pPr lvl="1" algn="just">
              <a:lnSpc>
                <a:spcPct val="120000"/>
              </a:lnSpc>
              <a:spcBef>
                <a:spcPts val="0"/>
              </a:spcBef>
              <a:spcAft>
                <a:spcPts val="600"/>
              </a:spcAft>
              <a:buSzPct val="85000"/>
              <a:buFont typeface="Wingdings" pitchFamily="2" charset="2"/>
              <a:buChar char="q"/>
              <a:defRPr/>
            </a:pPr>
            <a:r>
              <a:rPr lang="en-US" sz="1800" dirty="0" smtClean="0">
                <a:solidFill>
                  <a:srgbClr val="0070C0"/>
                </a:solidFill>
              </a:rPr>
              <a:t>Interpolation and </a:t>
            </a:r>
            <a:r>
              <a:rPr lang="en-US" sz="1800" dirty="0" err="1" smtClean="0">
                <a:solidFill>
                  <a:srgbClr val="0070C0"/>
                </a:solidFill>
              </a:rPr>
              <a:t>variational</a:t>
            </a:r>
            <a:r>
              <a:rPr lang="en-US" sz="1800" dirty="0" smtClean="0">
                <a:solidFill>
                  <a:srgbClr val="0070C0"/>
                </a:solidFill>
              </a:rPr>
              <a:t> analysis of data sets</a:t>
            </a:r>
          </a:p>
          <a:p>
            <a:pPr lvl="1" algn="just">
              <a:lnSpc>
                <a:spcPct val="120000"/>
              </a:lnSpc>
              <a:spcBef>
                <a:spcPts val="0"/>
              </a:spcBef>
              <a:spcAft>
                <a:spcPts val="600"/>
              </a:spcAft>
              <a:buSzPct val="85000"/>
              <a:buFont typeface="Wingdings" pitchFamily="2" charset="2"/>
              <a:buChar char="q"/>
              <a:defRPr/>
            </a:pPr>
            <a:r>
              <a:rPr lang="en-US" sz="1800" dirty="0" smtClean="0">
                <a:solidFill>
                  <a:srgbClr val="0070C0"/>
                </a:solidFill>
              </a:rPr>
              <a:t>DIVA has been integrated into ODV</a:t>
            </a:r>
          </a:p>
          <a:p>
            <a:pPr lvl="2" algn="just">
              <a:lnSpc>
                <a:spcPct val="120000"/>
              </a:lnSpc>
              <a:spcBef>
                <a:spcPts val="0"/>
              </a:spcBef>
              <a:spcAft>
                <a:spcPts val="600"/>
              </a:spcAft>
              <a:buFont typeface="Courier New" pitchFamily="49" charset="0"/>
              <a:buChar char="o"/>
              <a:defRPr/>
            </a:pPr>
            <a:r>
              <a:rPr lang="en-US" sz="1800" dirty="0" smtClean="0">
                <a:solidFill>
                  <a:srgbClr val="0070C0"/>
                </a:solidFill>
              </a:rPr>
              <a:t>better interpolation scheme</a:t>
            </a:r>
          </a:p>
          <a:p>
            <a:pPr lvl="2" algn="just">
              <a:lnSpc>
                <a:spcPct val="120000"/>
              </a:lnSpc>
              <a:spcBef>
                <a:spcPts val="0"/>
              </a:spcBef>
              <a:spcAft>
                <a:spcPts val="600"/>
              </a:spcAft>
              <a:buFont typeface="Courier New" pitchFamily="49" charset="0"/>
              <a:buChar char="o"/>
              <a:defRPr/>
            </a:pPr>
            <a:r>
              <a:rPr lang="en-US" sz="1800" dirty="0" smtClean="0">
                <a:solidFill>
                  <a:srgbClr val="0070C0"/>
                </a:solidFill>
              </a:rPr>
              <a:t>proper treatment of domain separation due to land masses </a:t>
            </a:r>
          </a:p>
          <a:p>
            <a:pPr marL="268288" indent="-268288" algn="just">
              <a:lnSpc>
                <a:spcPct val="120000"/>
              </a:lnSpc>
              <a:spcBef>
                <a:spcPts val="0"/>
              </a:spcBef>
              <a:spcAft>
                <a:spcPts val="600"/>
              </a:spcAft>
              <a:defRPr/>
            </a:pPr>
            <a:r>
              <a:rPr lang="en-US" sz="2000" b="1" dirty="0" smtClean="0"/>
              <a:t>Available at:</a:t>
            </a:r>
          </a:p>
          <a:p>
            <a:pPr marL="271463" indent="0" algn="just">
              <a:lnSpc>
                <a:spcPct val="120000"/>
              </a:lnSpc>
              <a:spcBef>
                <a:spcPts val="0"/>
              </a:spcBef>
              <a:spcAft>
                <a:spcPts val="600"/>
              </a:spcAft>
              <a:buFont typeface="Wingdings 3" pitchFamily="18" charset="2"/>
              <a:buNone/>
              <a:defRPr/>
            </a:pPr>
            <a:r>
              <a:rPr lang="en-US" sz="1800" u="sng" dirty="0" smtClean="0"/>
              <a:t>http://www.seadatanet.org/Standards-Software/Software</a:t>
            </a:r>
            <a:endParaRPr lang="en-US" sz="1800" u="sng" dirty="0" smtClean="0">
              <a:hlinkClick r:id="rId3"/>
            </a:endParaRPr>
          </a:p>
          <a:p>
            <a:pPr marL="274320" lvl="1" algn="just">
              <a:lnSpc>
                <a:spcPct val="120000"/>
              </a:lnSpc>
              <a:spcBef>
                <a:spcPts val="0"/>
              </a:spcBef>
              <a:buClr>
                <a:schemeClr val="accent1"/>
              </a:buClr>
              <a:buNone/>
              <a:defRPr/>
            </a:pPr>
            <a:endParaRPr lang="en-US" sz="500" b="1" dirty="0" smtClean="0"/>
          </a:p>
        </p:txBody>
      </p:sp>
      <p:sp>
        <p:nvSpPr>
          <p:cNvPr id="2" name="Title 1"/>
          <p:cNvSpPr>
            <a:spLocks noGrp="1"/>
          </p:cNvSpPr>
          <p:nvPr>
            <p:ph type="title"/>
          </p:nvPr>
        </p:nvSpPr>
        <p:spPr/>
        <p:txBody>
          <a:bodyPr>
            <a:normAutofit/>
          </a:bodyPr>
          <a:lstStyle/>
          <a:p>
            <a:pPr eaLnBrk="1" fontAlgn="auto" hangingPunct="1">
              <a:spcAft>
                <a:spcPts val="0"/>
              </a:spcAft>
              <a:defRPr/>
            </a:pPr>
            <a:r>
              <a:rPr lang="fr-FR" b="1" dirty="0" err="1" smtClean="0"/>
              <a:t>SeaDataNet</a:t>
            </a:r>
            <a:r>
              <a:rPr lang="fr-FR" b="1" dirty="0" smtClean="0"/>
              <a:t> QC </a:t>
            </a:r>
            <a:r>
              <a:rPr lang="fr-FR" b="1" dirty="0" err="1" smtClean="0"/>
              <a:t>tools</a:t>
            </a:r>
            <a:endParaRPr lang="el-GR" b="1" dirty="0">
              <a:effectLst>
                <a:outerShdw blurRad="38100" dist="38100" dir="2700000" algn="tl">
                  <a:srgbClr val="000000">
                    <a:alpha val="43137"/>
                  </a:srgbClr>
                </a:outerShdw>
              </a:effectLst>
            </a:endParaRP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EFBC1824-8615-4704-96DC-9D393D8F92B1}" type="slidenum">
              <a:rPr lang="el-GR" smtClean="0"/>
              <a:pPr fontAlgn="base">
                <a:spcBef>
                  <a:spcPct val="0"/>
                </a:spcBef>
                <a:spcAft>
                  <a:spcPct val="0"/>
                </a:spcAft>
                <a:defRPr/>
              </a:pPr>
              <a:t>101</a:t>
            </a:fld>
            <a:endParaRPr lang="el-GR" smtClean="0"/>
          </a:p>
        </p:txBody>
      </p:sp>
      <p:pic>
        <p:nvPicPr>
          <p:cNvPr id="56326" name="Picture 12" descr="diva-logo.png"/>
          <p:cNvPicPr>
            <a:picLocks noChangeAspect="1"/>
          </p:cNvPicPr>
          <p:nvPr/>
        </p:nvPicPr>
        <p:blipFill>
          <a:blip r:embed="rId4" cstate="print"/>
          <a:srcRect/>
          <a:stretch>
            <a:fillRect/>
          </a:stretch>
        </p:blipFill>
        <p:spPr bwMode="auto">
          <a:xfrm>
            <a:off x="7572375" y="2571750"/>
            <a:ext cx="857250" cy="857250"/>
          </a:xfrm>
          <a:prstGeom prst="rect">
            <a:avLst/>
          </a:prstGeom>
          <a:noFill/>
          <a:ln w="9525">
            <a:noFill/>
            <a:miter lim="800000"/>
            <a:headEnd/>
            <a:tailEnd/>
          </a:ln>
        </p:spPr>
      </p:pic>
      <p:pic>
        <p:nvPicPr>
          <p:cNvPr id="56327" name="Picture 4"/>
          <p:cNvPicPr>
            <a:picLocks noChangeAspect="1" noChangeArrowheads="1"/>
          </p:cNvPicPr>
          <p:nvPr/>
        </p:nvPicPr>
        <p:blipFill>
          <a:blip r:embed="rId5" cstate="print"/>
          <a:srcRect/>
          <a:stretch>
            <a:fillRect/>
          </a:stretch>
        </p:blipFill>
        <p:spPr bwMode="auto">
          <a:xfrm>
            <a:off x="7572375" y="1214438"/>
            <a:ext cx="785813" cy="79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fr-FR" b="1" dirty="0" err="1" smtClean="0"/>
              <a:t>SeaDataNet</a:t>
            </a:r>
            <a:r>
              <a:rPr lang="fr-FR" b="1" dirty="0" smtClean="0"/>
              <a:t> QC </a:t>
            </a:r>
            <a:r>
              <a:rPr lang="fr-FR" b="1" dirty="0" err="1" smtClean="0"/>
              <a:t>tools</a:t>
            </a:r>
            <a:endParaRPr lang="el-GR" b="1" dirty="0">
              <a:effectLst>
                <a:outerShdw blurRad="38100" dist="38100" dir="2700000" algn="tl">
                  <a:srgbClr val="000000">
                    <a:alpha val="43137"/>
                  </a:srgbClr>
                </a:outerShdw>
              </a:effectLst>
            </a:endParaRP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56A763C-15BF-4610-9B54-3061D07D91FC}" type="slidenum">
              <a:rPr lang="el-GR" smtClean="0"/>
              <a:pPr fontAlgn="base">
                <a:spcBef>
                  <a:spcPct val="0"/>
                </a:spcBef>
                <a:spcAft>
                  <a:spcPct val="0"/>
                </a:spcAft>
                <a:defRPr/>
              </a:pPr>
              <a:t>102</a:t>
            </a:fld>
            <a:endParaRPr lang="el-GR" smtClean="0"/>
          </a:p>
        </p:txBody>
      </p:sp>
      <p:sp>
        <p:nvSpPr>
          <p:cNvPr id="8" name="Content Placeholder 2"/>
          <p:cNvSpPr txBox="1">
            <a:spLocks/>
          </p:cNvSpPr>
          <p:nvPr/>
        </p:nvSpPr>
        <p:spPr bwMode="auto">
          <a:xfrm>
            <a:off x="465138" y="1000125"/>
            <a:ext cx="8229600" cy="5214938"/>
          </a:xfrm>
          <a:prstGeom prst="rect">
            <a:avLst/>
          </a:prstGeom>
          <a:noFill/>
          <a:ln w="9525">
            <a:noFill/>
            <a:miter lim="800000"/>
            <a:headEnd/>
            <a:tailEnd/>
          </a:ln>
        </p:spPr>
        <p:txBody>
          <a:bodyPr/>
          <a:lstStyle/>
          <a:p>
            <a:pPr marL="731520" lvl="4" indent="-274320" algn="just" fontAlgn="auto">
              <a:lnSpc>
                <a:spcPct val="120000"/>
              </a:lnSpc>
              <a:spcBef>
                <a:spcPts val="600"/>
              </a:spcBef>
              <a:spcAft>
                <a:spcPts val="600"/>
              </a:spcAft>
              <a:buClr>
                <a:schemeClr val="accent1"/>
              </a:buClr>
              <a:buSzPct val="76000"/>
              <a:defRPr/>
            </a:pPr>
            <a:endParaRPr lang="en-GB" sz="2800" dirty="0">
              <a:solidFill>
                <a:srgbClr val="5A5A5A"/>
              </a:solidFill>
              <a:latin typeface="Helvetica" pitchFamily="34" charset="0"/>
            </a:endParaRPr>
          </a:p>
          <a:p>
            <a:pPr marL="731520" lvl="4" indent="-274320" algn="just" fontAlgn="auto">
              <a:lnSpc>
                <a:spcPct val="120000"/>
              </a:lnSpc>
              <a:spcBef>
                <a:spcPts val="600"/>
              </a:spcBef>
              <a:spcAft>
                <a:spcPts val="600"/>
              </a:spcAft>
              <a:buClr>
                <a:schemeClr val="accent1"/>
              </a:buClr>
              <a:buSzPct val="76000"/>
              <a:defRPr/>
            </a:pPr>
            <a:endParaRPr lang="en-GB" sz="2800" i="1" dirty="0">
              <a:solidFill>
                <a:srgbClr val="5A5A5A"/>
              </a:solidFill>
              <a:latin typeface="Helvetica" pitchFamily="34" charset="0"/>
            </a:endParaRPr>
          </a:p>
          <a:p>
            <a:pPr marL="0" lvl="4" algn="ctr" fontAlgn="auto">
              <a:lnSpc>
                <a:spcPct val="120000"/>
              </a:lnSpc>
              <a:spcBef>
                <a:spcPts val="600"/>
              </a:spcBef>
              <a:spcAft>
                <a:spcPts val="600"/>
              </a:spcAft>
              <a:buClr>
                <a:schemeClr val="accent1"/>
              </a:buClr>
              <a:buSzPct val="76000"/>
              <a:defRPr/>
            </a:pPr>
            <a:r>
              <a:rPr lang="en-GB" sz="2800" i="1" dirty="0">
                <a:solidFill>
                  <a:srgbClr val="5A5A5A"/>
                </a:solidFill>
                <a:latin typeface="+mn-lt"/>
              </a:rPr>
              <a:t>Practical work </a:t>
            </a:r>
            <a:r>
              <a:rPr lang="en-GB" sz="2800" i="1" dirty="0" smtClean="0">
                <a:solidFill>
                  <a:srgbClr val="5A5A5A"/>
                </a:solidFill>
                <a:latin typeface="+mn-lt"/>
              </a:rPr>
              <a:t>with ODV and Diva tools </a:t>
            </a:r>
          </a:p>
          <a:p>
            <a:pPr marL="0" lvl="4" algn="ctr" fontAlgn="auto">
              <a:lnSpc>
                <a:spcPct val="120000"/>
              </a:lnSpc>
              <a:spcBef>
                <a:spcPts val="600"/>
              </a:spcBef>
              <a:spcAft>
                <a:spcPts val="600"/>
              </a:spcAft>
              <a:buClr>
                <a:schemeClr val="accent1"/>
              </a:buClr>
              <a:buSzPct val="76000"/>
              <a:defRPr/>
            </a:pPr>
            <a:r>
              <a:rPr lang="en-GB" sz="2800" i="1" dirty="0" smtClean="0">
                <a:solidFill>
                  <a:srgbClr val="5A5A5A"/>
                </a:solidFill>
                <a:latin typeface="+mn-lt"/>
              </a:rPr>
              <a:t>by </a:t>
            </a:r>
            <a:endParaRPr lang="en-GB" sz="2800" i="1" dirty="0">
              <a:solidFill>
                <a:srgbClr val="5A5A5A"/>
              </a:solidFill>
              <a:latin typeface="+mn-lt"/>
            </a:endParaRPr>
          </a:p>
          <a:p>
            <a:pPr marL="0" lvl="4" algn="ctr" fontAlgn="auto">
              <a:lnSpc>
                <a:spcPct val="120000"/>
              </a:lnSpc>
              <a:spcBef>
                <a:spcPts val="600"/>
              </a:spcBef>
              <a:spcAft>
                <a:spcPts val="600"/>
              </a:spcAft>
              <a:buClr>
                <a:schemeClr val="accent1"/>
              </a:buClr>
              <a:buSzPct val="76000"/>
              <a:defRPr/>
            </a:pPr>
            <a:r>
              <a:rPr lang="en-GB" sz="2800" i="1" dirty="0" smtClean="0">
                <a:solidFill>
                  <a:srgbClr val="5A5A5A"/>
                </a:solidFill>
                <a:latin typeface="+mn-lt"/>
              </a:rPr>
              <a:t>Reiner </a:t>
            </a:r>
            <a:r>
              <a:rPr lang="en-GB" sz="2800" i="1" dirty="0" err="1" smtClean="0">
                <a:solidFill>
                  <a:srgbClr val="5A5A5A"/>
                </a:solidFill>
                <a:latin typeface="+mn-lt"/>
              </a:rPr>
              <a:t>Schlitzer</a:t>
            </a:r>
            <a:r>
              <a:rPr lang="en-GB" sz="2800" i="1" dirty="0" smtClean="0">
                <a:solidFill>
                  <a:srgbClr val="5A5A5A"/>
                </a:solidFill>
                <a:latin typeface="+mn-lt"/>
              </a:rPr>
              <a:t> , </a:t>
            </a:r>
            <a:r>
              <a:rPr lang="en-GB" sz="2800" i="1" dirty="0" smtClean="0">
                <a:solidFill>
                  <a:srgbClr val="5A5A5A"/>
                </a:solidFill>
              </a:rPr>
              <a:t>Mohamed </a:t>
            </a:r>
            <a:r>
              <a:rPr lang="en-GB" sz="2800" i="1" dirty="0" err="1" smtClean="0">
                <a:solidFill>
                  <a:srgbClr val="5A5A5A"/>
                </a:solidFill>
                <a:latin typeface="+mn-lt"/>
              </a:rPr>
              <a:t>Ouberdous</a:t>
            </a:r>
            <a:endParaRPr lang="en-GB" sz="2800" i="1" dirty="0" smtClean="0">
              <a:solidFill>
                <a:srgbClr val="5A5A5A"/>
              </a:solidFill>
              <a:latin typeface="+mn-lt"/>
            </a:endParaRPr>
          </a:p>
          <a:p>
            <a:pPr marL="0" lvl="4" algn="ctr" fontAlgn="auto">
              <a:lnSpc>
                <a:spcPct val="120000"/>
              </a:lnSpc>
              <a:spcBef>
                <a:spcPts val="600"/>
              </a:spcBef>
              <a:spcAft>
                <a:spcPts val="600"/>
              </a:spcAft>
              <a:buClr>
                <a:schemeClr val="accent1"/>
              </a:buClr>
              <a:buSzPct val="76000"/>
              <a:defRPr/>
            </a:pPr>
            <a:r>
              <a:rPr lang="en-GB" sz="2800" i="1" dirty="0" smtClean="0">
                <a:solidFill>
                  <a:srgbClr val="5A5A5A"/>
                </a:solidFill>
                <a:latin typeface="+mn-lt"/>
              </a:rPr>
              <a:t>on Wednesday, 4 July</a:t>
            </a:r>
          </a:p>
          <a:p>
            <a:pPr marL="731520" lvl="4" indent="-274320" algn="just" fontAlgn="auto">
              <a:lnSpc>
                <a:spcPct val="120000"/>
              </a:lnSpc>
              <a:spcBef>
                <a:spcPts val="600"/>
              </a:spcBef>
              <a:spcAft>
                <a:spcPts val="600"/>
              </a:spcAft>
              <a:buClr>
                <a:schemeClr val="accent1"/>
              </a:buClr>
              <a:buSzPct val="76000"/>
              <a:buFont typeface="Wingdings" pitchFamily="2" charset="2"/>
              <a:buChar char="q"/>
              <a:defRPr/>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defRPr/>
            </a:pPr>
            <a:endParaRPr lang="en-GB"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9" name="Rectangle 1031"/>
          <p:cNvSpPr>
            <a:spLocks noGrp="1" noChangeArrowheads="1"/>
          </p:cNvSpPr>
          <p:nvPr>
            <p:ph type="title"/>
          </p:nvPr>
        </p:nvSpPr>
        <p:spPr>
          <a:noFill/>
          <a:ln/>
        </p:spPr>
        <p:txBody>
          <a:bodyPr anchor="ctr"/>
          <a:lstStyle/>
          <a:p>
            <a:r>
              <a:rPr lang="de-DE" sz="2800" dirty="0"/>
              <a:t>General </a:t>
            </a:r>
            <a:r>
              <a:rPr lang="de-DE" sz="2800" dirty="0" smtClean="0"/>
              <a:t>maintenance workflow &amp; available tools</a:t>
            </a:r>
            <a:endParaRPr lang="de-DE" sz="2800"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295400" y="2084154"/>
            <a:ext cx="6553200" cy="424030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GB" dirty="0"/>
          </a:p>
        </p:txBody>
      </p:sp>
      <p:sp>
        <p:nvSpPr>
          <p:cNvPr id="17" name="Rectangle 2"/>
          <p:cNvSpPr txBox="1">
            <a:spLocks noChangeArrowheads="1"/>
          </p:cNvSpPr>
          <p:nvPr/>
        </p:nvSpPr>
        <p:spPr bwMode="auto">
          <a:xfrm>
            <a:off x="304800" y="1484313"/>
            <a:ext cx="8353425" cy="649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0" cap="none" spc="0" normalizeH="0" baseline="0" noProof="0" dirty="0" smtClean="0">
                <a:ln>
                  <a:noFill/>
                </a:ln>
                <a:solidFill>
                  <a:srgbClr val="00519D"/>
                </a:solidFill>
                <a:effectLst/>
                <a:uLnTx/>
                <a:uFillTx/>
                <a:latin typeface="Arial" charset="0"/>
                <a:ea typeface="+mj-ea"/>
                <a:cs typeface="+mj-cs"/>
              </a:rPr>
              <a:t>EDMO V1 search and retrieval</a:t>
            </a:r>
            <a:endParaRPr kumimoji="0" lang="fr-FR" sz="3200" b="1" i="1" u="none" strike="noStrike" kern="0" cap="none" spc="0" normalizeH="0" baseline="0" noProof="0" dirty="0" smtClean="0">
              <a:ln>
                <a:noFill/>
              </a:ln>
              <a:solidFill>
                <a:srgbClr val="00519D"/>
              </a:solidFill>
              <a:effectLst/>
              <a:uLnTx/>
              <a:uFillTx/>
              <a:latin typeface="Arial" charset="0"/>
              <a:ea typeface="+mj-ea"/>
              <a:cs typeface="+mj-cs"/>
            </a:endParaRPr>
          </a:p>
        </p:txBody>
      </p:sp>
      <p:sp>
        <p:nvSpPr>
          <p:cNvPr id="18" name="Rectangle 7"/>
          <p:cNvSpPr>
            <a:spLocks noChangeArrowheads="1"/>
          </p:cNvSpPr>
          <p:nvPr/>
        </p:nvSpPr>
        <p:spPr bwMode="auto">
          <a:xfrm>
            <a:off x="971550" y="1989138"/>
            <a:ext cx="4988866" cy="461665"/>
          </a:xfrm>
          <a:prstGeom prst="rect">
            <a:avLst/>
          </a:prstGeom>
          <a:noFill/>
          <a:ln w="9525">
            <a:noFill/>
            <a:miter lim="800000"/>
            <a:headEnd/>
            <a:tailEnd/>
          </a:ln>
        </p:spPr>
        <p:txBody>
          <a:bodyPr wrap="none">
            <a:spAutoFit/>
          </a:bodyPr>
          <a:lstStyle/>
          <a:p>
            <a:r>
              <a:rPr lang="de-DE" sz="2400" b="1" u="sng" dirty="0">
                <a:solidFill>
                  <a:srgbClr val="00B0F0"/>
                </a:solidFill>
              </a:rPr>
              <a:t>h</a:t>
            </a:r>
            <a:r>
              <a:rPr lang="en-US" sz="2400" b="1" u="sng" dirty="0">
                <a:solidFill>
                  <a:srgbClr val="00B0F0"/>
                </a:solidFill>
              </a:rPr>
              <a:t>ttp://seadatanet.maris2.nl/edmo</a:t>
            </a:r>
          </a:p>
        </p:txBody>
      </p:sp>
      <p:pic>
        <p:nvPicPr>
          <p:cNvPr id="19" name="Picture 10"/>
          <p:cNvPicPr>
            <a:picLocks noChangeAspect="1" noChangeArrowheads="1"/>
          </p:cNvPicPr>
          <p:nvPr/>
        </p:nvPicPr>
        <p:blipFill>
          <a:blip r:embed="rId2" cstate="print"/>
          <a:srcRect/>
          <a:stretch>
            <a:fillRect/>
          </a:stretch>
        </p:blipFill>
        <p:spPr bwMode="auto">
          <a:xfrm>
            <a:off x="228600" y="2438400"/>
            <a:ext cx="5105400" cy="3932238"/>
          </a:xfrm>
          <a:prstGeom prst="rect">
            <a:avLst/>
          </a:prstGeom>
          <a:noFill/>
          <a:ln w="9525">
            <a:noFill/>
            <a:miter lim="800000"/>
            <a:headEnd/>
            <a:tailEnd/>
          </a:ln>
        </p:spPr>
      </p:pic>
      <p:pic>
        <p:nvPicPr>
          <p:cNvPr id="20" name="Picture 25" descr="SDN-EDMO"/>
          <p:cNvPicPr>
            <a:picLocks noChangeAspect="1" noChangeArrowheads="1"/>
          </p:cNvPicPr>
          <p:nvPr/>
        </p:nvPicPr>
        <p:blipFill>
          <a:blip r:embed="rId3" cstate="print"/>
          <a:srcRect/>
          <a:stretch>
            <a:fillRect/>
          </a:stretch>
        </p:blipFill>
        <p:spPr bwMode="auto">
          <a:xfrm>
            <a:off x="990600" y="2743200"/>
            <a:ext cx="5518150" cy="3895725"/>
          </a:xfrm>
          <a:prstGeom prst="rect">
            <a:avLst/>
          </a:prstGeom>
          <a:noFill/>
          <a:ln w="9525">
            <a:noFill/>
            <a:miter lim="800000"/>
            <a:headEnd/>
            <a:tailEnd/>
          </a:ln>
        </p:spPr>
      </p:pic>
      <p:pic>
        <p:nvPicPr>
          <p:cNvPr id="21" name="Picture 11"/>
          <p:cNvPicPr>
            <a:picLocks noChangeAspect="1" noChangeArrowheads="1"/>
          </p:cNvPicPr>
          <p:nvPr/>
        </p:nvPicPr>
        <p:blipFill>
          <a:blip r:embed="rId4" cstate="print"/>
          <a:srcRect/>
          <a:stretch>
            <a:fillRect/>
          </a:stretch>
        </p:blipFill>
        <p:spPr bwMode="auto">
          <a:xfrm>
            <a:off x="3200400" y="2806700"/>
            <a:ext cx="4648200" cy="4051300"/>
          </a:xfrm>
          <a:prstGeom prst="rect">
            <a:avLst/>
          </a:prstGeom>
          <a:noFill/>
          <a:ln w="9525">
            <a:noFill/>
            <a:miter lim="800000"/>
            <a:headEnd/>
            <a:tailEnd/>
          </a:ln>
        </p:spPr>
      </p:pic>
    </p:spTree>
    <p:extLst>
      <p:ext uri="{BB962C8B-B14F-4D97-AF65-F5344CB8AC3E}">
        <p14:creationId xmlns="" xmlns:p14="http://schemas.microsoft.com/office/powerpoint/2010/main" val="3065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304800" y="1484313"/>
            <a:ext cx="8353425" cy="649287"/>
          </a:xfrm>
        </p:spPr>
        <p:txBody>
          <a:bodyPr/>
          <a:lstStyle/>
          <a:p>
            <a:pPr eaLnBrk="1" hangingPunct="1"/>
            <a:r>
              <a:rPr lang="en-GB" b="1" dirty="0" smtClean="0"/>
              <a:t>EDMO CMS</a:t>
            </a:r>
            <a:endParaRPr lang="fr-FR" b="1" dirty="0" smtClean="0"/>
          </a:p>
        </p:txBody>
      </p:sp>
      <p:pic>
        <p:nvPicPr>
          <p:cNvPr id="10" name="Picture 12" descr="EDMO-CMS-home"/>
          <p:cNvPicPr>
            <a:picLocks noChangeAspect="1" noChangeArrowheads="1"/>
          </p:cNvPicPr>
          <p:nvPr/>
        </p:nvPicPr>
        <p:blipFill>
          <a:blip r:embed="rId2" cstate="print"/>
          <a:srcRect/>
          <a:stretch>
            <a:fillRect/>
          </a:stretch>
        </p:blipFill>
        <p:spPr bwMode="auto">
          <a:xfrm>
            <a:off x="395288" y="1989138"/>
            <a:ext cx="5267325" cy="3076575"/>
          </a:xfrm>
          <a:prstGeom prst="rect">
            <a:avLst/>
          </a:prstGeom>
          <a:noFill/>
          <a:ln w="9525">
            <a:noFill/>
            <a:miter lim="800000"/>
            <a:headEnd/>
            <a:tailEnd/>
          </a:ln>
        </p:spPr>
      </p:pic>
      <p:pic>
        <p:nvPicPr>
          <p:cNvPr id="11" name="Picture 13" descr="EDMO-CMS-records"/>
          <p:cNvPicPr>
            <a:picLocks noChangeAspect="1" noChangeArrowheads="1"/>
          </p:cNvPicPr>
          <p:nvPr/>
        </p:nvPicPr>
        <p:blipFill>
          <a:blip r:embed="rId3" cstate="print"/>
          <a:srcRect/>
          <a:stretch>
            <a:fillRect/>
          </a:stretch>
        </p:blipFill>
        <p:spPr bwMode="auto">
          <a:xfrm>
            <a:off x="1331913" y="2924175"/>
            <a:ext cx="5267325" cy="2857500"/>
          </a:xfrm>
          <a:prstGeom prst="rect">
            <a:avLst/>
          </a:prstGeom>
          <a:noFill/>
          <a:ln w="9525">
            <a:noFill/>
            <a:miter lim="800000"/>
            <a:headEnd/>
            <a:tailEnd/>
          </a:ln>
        </p:spPr>
      </p:pic>
      <p:sp>
        <p:nvSpPr>
          <p:cNvPr id="13" name="Rectangle 15"/>
          <p:cNvSpPr>
            <a:spLocks noChangeArrowheads="1"/>
          </p:cNvSpPr>
          <p:nvPr/>
        </p:nvSpPr>
        <p:spPr bwMode="auto">
          <a:xfrm>
            <a:off x="4940300" y="6237312"/>
            <a:ext cx="4203700" cy="565150"/>
          </a:xfrm>
          <a:prstGeom prst="rect">
            <a:avLst/>
          </a:prstGeom>
          <a:noFill/>
          <a:ln w="9525" algn="ctr">
            <a:noFill/>
            <a:miter lim="800000"/>
            <a:headEnd/>
            <a:tailEnd/>
          </a:ln>
        </p:spPr>
        <p:txBody>
          <a:bodyPr wrap="none" bIns="0" anchor="ctr">
            <a:spAutoFit/>
          </a:bodyPr>
          <a:lstStyle/>
          <a:p>
            <a:r>
              <a:rPr lang="en-GB" sz="1600" dirty="0">
                <a:solidFill>
                  <a:srgbClr val="5F5F5F"/>
                </a:solidFill>
                <a:latin typeface="Helvetica" pitchFamily="34" charset="0"/>
              </a:rPr>
              <a:t>EDMO CMS geo-locator via Google maps </a:t>
            </a:r>
          </a:p>
          <a:p>
            <a:pPr eaLnBrk="0" hangingPunct="0"/>
            <a:endParaRPr lang="en-GB" sz="1800" b="0" dirty="0">
              <a:solidFill>
                <a:srgbClr val="5F5F5F"/>
              </a:solidFill>
              <a:latin typeface="Helvetica" pitchFamily="34" charset="0"/>
            </a:endParaRPr>
          </a:p>
        </p:txBody>
      </p:sp>
      <p:sp>
        <p:nvSpPr>
          <p:cNvPr id="14" name="Ellipse 8"/>
          <p:cNvSpPr/>
          <p:nvPr/>
        </p:nvSpPr>
        <p:spPr>
          <a:xfrm>
            <a:off x="5652120" y="3933056"/>
            <a:ext cx="504056" cy="288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 name="Picture 14" descr="EDMO-CMS-geo-locator"/>
          <p:cNvPicPr>
            <a:picLocks noChangeAspect="1" noChangeArrowheads="1"/>
          </p:cNvPicPr>
          <p:nvPr/>
        </p:nvPicPr>
        <p:blipFill>
          <a:blip r:embed="rId4" cstate="print"/>
          <a:srcRect/>
          <a:stretch>
            <a:fillRect/>
          </a:stretch>
        </p:blipFill>
        <p:spPr bwMode="auto">
          <a:xfrm>
            <a:off x="2175470" y="3429000"/>
            <a:ext cx="5276850" cy="2886075"/>
          </a:xfrm>
          <a:prstGeom prst="rect">
            <a:avLst/>
          </a:prstGeom>
          <a:noFill/>
          <a:ln w="9525">
            <a:noFill/>
            <a:miter lim="800000"/>
            <a:headEnd/>
            <a:tailEnd/>
          </a:ln>
        </p:spPr>
      </p:pic>
      <p:sp>
        <p:nvSpPr>
          <p:cNvPr id="9" name="Rectangle 3"/>
          <p:cNvSpPr>
            <a:spLocks noChangeArrowheads="1"/>
          </p:cNvSpPr>
          <p:nvPr/>
        </p:nvSpPr>
        <p:spPr bwMode="auto">
          <a:xfrm>
            <a:off x="2376264" y="1990581"/>
            <a:ext cx="6732240" cy="369332"/>
          </a:xfrm>
          <a:prstGeom prst="rect">
            <a:avLst/>
          </a:prstGeom>
          <a:noFill/>
          <a:ln w="9525">
            <a:noFill/>
            <a:miter lim="800000"/>
            <a:headEnd/>
            <a:tailEnd/>
          </a:ln>
        </p:spPr>
        <p:txBody>
          <a:bodyPr wrap="square">
            <a:spAutoFit/>
          </a:bodyPr>
          <a:lstStyle/>
          <a:p>
            <a:r>
              <a:rPr lang="de-DE" b="1" u="sng" dirty="0">
                <a:solidFill>
                  <a:srgbClr val="00B0F0"/>
                </a:solidFill>
              </a:rPr>
              <a:t>h</a:t>
            </a:r>
            <a:r>
              <a:rPr lang="en-US" b="1" u="sng" dirty="0">
                <a:solidFill>
                  <a:srgbClr val="00B0F0"/>
                </a:solidFill>
              </a:rPr>
              <a:t>ttp://seadatanet.maris2.nl/vu_organisations/welcome.asp</a:t>
            </a:r>
          </a:p>
        </p:txBody>
      </p:sp>
    </p:spTree>
    <p:extLst>
      <p:ext uri="{BB962C8B-B14F-4D97-AF65-F5344CB8AC3E}">
        <p14:creationId xmlns="" xmlns:p14="http://schemas.microsoft.com/office/powerpoint/2010/main" val="3065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02568" y="1124744"/>
            <a:ext cx="8841432" cy="993775"/>
          </a:xfrm>
        </p:spPr>
        <p:txBody>
          <a:bodyPr/>
          <a:lstStyle/>
          <a:p>
            <a:r>
              <a:rPr lang="en-GB" b="1" dirty="0" smtClean="0">
                <a:latin typeface="Arial" charset="0"/>
                <a:cs typeface="Arial" charset="0"/>
              </a:rPr>
              <a:t>The EDMED User Interface</a:t>
            </a:r>
            <a:endParaRPr lang="en-US" dirty="0" smtClean="0">
              <a:latin typeface="Arial" charset="0"/>
              <a:cs typeface="Arial" charset="0"/>
            </a:endParaRPr>
          </a:p>
        </p:txBody>
      </p:sp>
      <p:sp>
        <p:nvSpPr>
          <p:cNvPr id="20" name="Content Placeholder 2"/>
          <p:cNvSpPr>
            <a:spLocks noGrp="1"/>
          </p:cNvSpPr>
          <p:nvPr>
            <p:ph idx="1"/>
          </p:nvPr>
        </p:nvSpPr>
        <p:spPr>
          <a:xfrm>
            <a:off x="337592" y="1988840"/>
            <a:ext cx="8468816" cy="1106487"/>
          </a:xfrm>
        </p:spPr>
        <p:txBody>
          <a:bodyPr>
            <a:normAutofit fontScale="92500"/>
          </a:bodyPr>
          <a:lstStyle/>
          <a:p>
            <a:pPr>
              <a:lnSpc>
                <a:spcPct val="100000"/>
              </a:lnSpc>
              <a:spcBef>
                <a:spcPct val="0"/>
              </a:spcBef>
              <a:buNone/>
            </a:pPr>
            <a:r>
              <a:rPr lang="en-US" sz="1800" b="1" u="sng" dirty="0" smtClean="0">
                <a:latin typeface="Arial" charset="0"/>
                <a:cs typeface="Arial" charset="0"/>
              </a:rPr>
              <a:t>http://www.bodc.ac.uk/data/information_and_inventories/edmed/search/</a:t>
            </a:r>
          </a:p>
          <a:p>
            <a:pPr>
              <a:lnSpc>
                <a:spcPct val="100000"/>
              </a:lnSpc>
              <a:spcBef>
                <a:spcPct val="0"/>
              </a:spcBef>
            </a:pPr>
            <a:endParaRPr lang="en-US" sz="1800" dirty="0" smtClean="0">
              <a:latin typeface="Arial" charset="0"/>
              <a:cs typeface="Arial" charset="0"/>
            </a:endParaRPr>
          </a:p>
          <a:p>
            <a:pPr>
              <a:lnSpc>
                <a:spcPct val="100000"/>
              </a:lnSpc>
              <a:spcBef>
                <a:spcPct val="0"/>
              </a:spcBef>
            </a:pPr>
            <a:r>
              <a:rPr lang="en-US" sz="1800" dirty="0" smtClean="0">
                <a:latin typeface="Arial" charset="0"/>
                <a:cs typeface="Arial" charset="0"/>
              </a:rPr>
              <a:t>Query by data sets  (the interface  includes  time, geographical box search criteria) </a:t>
            </a:r>
          </a:p>
          <a:p>
            <a:pPr>
              <a:lnSpc>
                <a:spcPct val="100000"/>
              </a:lnSpc>
              <a:spcBef>
                <a:spcPct val="0"/>
              </a:spcBef>
            </a:pPr>
            <a:r>
              <a:rPr lang="en-US" sz="1800" dirty="0" smtClean="0">
                <a:latin typeface="Arial" charset="0"/>
                <a:cs typeface="Arial" charset="0"/>
              </a:rPr>
              <a:t>Query by Data Holding Centre</a:t>
            </a:r>
            <a:endParaRPr lang="el-GR" sz="1800" dirty="0" smtClean="0">
              <a:latin typeface="Arial" charset="0"/>
              <a:cs typeface="Arial" charset="0"/>
            </a:endParaRPr>
          </a:p>
        </p:txBody>
      </p:sp>
      <p:pic>
        <p:nvPicPr>
          <p:cNvPr id="146435" name="Picture 3"/>
          <p:cNvPicPr>
            <a:picLocks noChangeAspect="1" noChangeArrowheads="1"/>
          </p:cNvPicPr>
          <p:nvPr/>
        </p:nvPicPr>
        <p:blipFill>
          <a:blip r:embed="rId2" cstate="print"/>
          <a:srcRect/>
          <a:stretch>
            <a:fillRect/>
          </a:stretch>
        </p:blipFill>
        <p:spPr bwMode="auto">
          <a:xfrm>
            <a:off x="1403648" y="3068960"/>
            <a:ext cx="5746791" cy="3600400"/>
          </a:xfrm>
          <a:prstGeom prst="rect">
            <a:avLst/>
          </a:prstGeom>
          <a:noFill/>
          <a:ln w="9525">
            <a:noFill/>
            <a:miter lim="800000"/>
            <a:headEnd/>
            <a:tailEnd/>
          </a:ln>
        </p:spPr>
      </p:pic>
    </p:spTree>
    <p:extLst>
      <p:ext uri="{BB962C8B-B14F-4D97-AF65-F5344CB8AC3E}">
        <p14:creationId xmlns="" xmlns:p14="http://schemas.microsoft.com/office/powerpoint/2010/main" val="3065160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24544" y="1124744"/>
            <a:ext cx="9144000" cy="993775"/>
          </a:xfrm>
        </p:spPr>
        <p:txBody>
          <a:bodyPr/>
          <a:lstStyle/>
          <a:p>
            <a:r>
              <a:rPr lang="en-GB" b="1" dirty="0" smtClean="0">
                <a:latin typeface="Arial" charset="0"/>
                <a:cs typeface="Arial" charset="0"/>
              </a:rPr>
              <a:t>The EDMERP User Interface</a:t>
            </a:r>
            <a:endParaRPr lang="en-US" dirty="0" smtClean="0">
              <a:latin typeface="Arial" charset="0"/>
              <a:cs typeface="Arial" charset="0"/>
            </a:endParaRPr>
          </a:p>
        </p:txBody>
      </p:sp>
      <p:sp>
        <p:nvSpPr>
          <p:cNvPr id="20" name="Content Placeholder 2"/>
          <p:cNvSpPr>
            <a:spLocks noGrp="1"/>
          </p:cNvSpPr>
          <p:nvPr>
            <p:ph idx="1"/>
          </p:nvPr>
        </p:nvSpPr>
        <p:spPr>
          <a:xfrm>
            <a:off x="337592" y="1988840"/>
            <a:ext cx="8468816" cy="1106487"/>
          </a:xfrm>
        </p:spPr>
        <p:txBody>
          <a:bodyPr>
            <a:normAutofit/>
          </a:bodyPr>
          <a:lstStyle/>
          <a:p>
            <a:pPr>
              <a:lnSpc>
                <a:spcPct val="100000"/>
              </a:lnSpc>
              <a:spcBef>
                <a:spcPct val="0"/>
              </a:spcBef>
              <a:buNone/>
            </a:pPr>
            <a:r>
              <a:rPr lang="en-US" sz="2000" b="1" u="sng" dirty="0" smtClean="0">
                <a:latin typeface="Arial" charset="0"/>
                <a:cs typeface="Arial" charset="0"/>
              </a:rPr>
              <a:t>http://seadatanet.maris2.nl/v_edmerp/search.asp</a:t>
            </a:r>
            <a:endParaRPr lang="en-US" sz="2000" dirty="0" smtClean="0">
              <a:latin typeface="Arial" charset="0"/>
              <a:cs typeface="Arial" charset="0"/>
            </a:endParaRPr>
          </a:p>
        </p:txBody>
      </p:sp>
      <p:pic>
        <p:nvPicPr>
          <p:cNvPr id="146435" name="Picture 3"/>
          <p:cNvPicPr>
            <a:picLocks noChangeAspect="1" noChangeArrowheads="1"/>
          </p:cNvPicPr>
          <p:nvPr/>
        </p:nvPicPr>
        <p:blipFill>
          <a:blip r:embed="rId2" cstate="print"/>
          <a:srcRect/>
          <a:stretch>
            <a:fillRect/>
          </a:stretch>
        </p:blipFill>
        <p:spPr bwMode="auto">
          <a:xfrm>
            <a:off x="467544" y="2348880"/>
            <a:ext cx="5746791" cy="3600400"/>
          </a:xfrm>
          <a:prstGeom prst="rect">
            <a:avLst/>
          </a:prstGeom>
          <a:noFill/>
          <a:ln w="9525">
            <a:noFill/>
            <a:miter lim="800000"/>
            <a:headEnd/>
            <a:tailEnd/>
          </a:ln>
        </p:spPr>
      </p:pic>
      <p:sp>
        <p:nvSpPr>
          <p:cNvPr id="5" name="Rectangle 3"/>
          <p:cNvSpPr txBox="1">
            <a:spLocks noChangeArrowheads="1"/>
          </p:cNvSpPr>
          <p:nvPr/>
        </p:nvSpPr>
        <p:spPr bwMode="auto">
          <a:xfrm>
            <a:off x="663575" y="2420938"/>
            <a:ext cx="3462338" cy="3311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GB" sz="1500" b="0" i="0" u="none" strike="noStrike" kern="0" cap="none" spc="0" normalizeH="0" baseline="0" noProof="0" smtClean="0">
              <a:ln>
                <a:noFill/>
              </a:ln>
              <a:solidFill>
                <a:srgbClr val="00A7E5"/>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GB" sz="600" b="0" i="0" u="none" strike="noStrike" kern="0" cap="none" spc="0" normalizeH="0" baseline="0" noProof="0" smtClean="0">
              <a:ln>
                <a:noFill/>
              </a:ln>
              <a:solidFill>
                <a:srgbClr val="00A7E5"/>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500" b="0" i="0" u="none" strike="noStrike" kern="0" cap="none" spc="0" normalizeH="0" baseline="0" noProof="0" smtClean="0">
              <a:ln>
                <a:noFill/>
              </a:ln>
              <a:solidFill>
                <a:srgbClr val="00A7E5"/>
              </a:solidFill>
              <a:effectLst/>
              <a:uLnTx/>
              <a:uFillTx/>
              <a:latin typeface="+mn-lt"/>
              <a:ea typeface="+mn-ea"/>
              <a:cs typeface="+mn-cs"/>
            </a:endParaRPr>
          </a:p>
        </p:txBody>
      </p:sp>
      <p:sp>
        <p:nvSpPr>
          <p:cNvPr id="11" name="Text Box 9"/>
          <p:cNvSpPr txBox="1">
            <a:spLocks noChangeArrowheads="1"/>
          </p:cNvSpPr>
          <p:nvPr/>
        </p:nvSpPr>
        <p:spPr bwMode="auto">
          <a:xfrm>
            <a:off x="251520" y="6165304"/>
            <a:ext cx="2052638" cy="336550"/>
          </a:xfrm>
          <a:prstGeom prst="rect">
            <a:avLst/>
          </a:prstGeom>
          <a:noFill/>
          <a:ln w="9525" algn="ctr">
            <a:noFill/>
            <a:miter lim="800000"/>
            <a:headEnd/>
            <a:tailEnd/>
          </a:ln>
        </p:spPr>
        <p:txBody>
          <a:bodyPr>
            <a:spAutoFit/>
          </a:bodyPr>
          <a:lstStyle/>
          <a:p>
            <a:pPr marL="342900" indent="-342900">
              <a:spcBef>
                <a:spcPct val="50000"/>
              </a:spcBef>
            </a:pPr>
            <a:r>
              <a:rPr lang="en-US" sz="1600" b="0" dirty="0">
                <a:solidFill>
                  <a:srgbClr val="5F5F5F"/>
                </a:solidFill>
              </a:rPr>
              <a:t>Browse list</a:t>
            </a:r>
          </a:p>
        </p:txBody>
      </p:sp>
      <p:sp>
        <p:nvSpPr>
          <p:cNvPr id="15" name="Text Box 10"/>
          <p:cNvSpPr txBox="1">
            <a:spLocks noChangeArrowheads="1"/>
          </p:cNvSpPr>
          <p:nvPr/>
        </p:nvSpPr>
        <p:spPr bwMode="auto">
          <a:xfrm>
            <a:off x="6299200" y="2420888"/>
            <a:ext cx="2844800" cy="336550"/>
          </a:xfrm>
          <a:prstGeom prst="rect">
            <a:avLst/>
          </a:prstGeom>
          <a:noFill/>
          <a:ln w="9525" algn="ctr">
            <a:noFill/>
            <a:miter lim="800000"/>
            <a:headEnd/>
            <a:tailEnd/>
          </a:ln>
        </p:spPr>
        <p:txBody>
          <a:bodyPr>
            <a:spAutoFit/>
          </a:bodyPr>
          <a:lstStyle/>
          <a:p>
            <a:pPr marL="342900" indent="-342900">
              <a:spcBef>
                <a:spcPct val="50000"/>
              </a:spcBef>
            </a:pPr>
            <a:r>
              <a:rPr lang="en-US" sz="1600" b="0" dirty="0">
                <a:solidFill>
                  <a:srgbClr val="5F5F5F"/>
                </a:solidFill>
              </a:rPr>
              <a:t>Additional details</a:t>
            </a:r>
          </a:p>
        </p:txBody>
      </p:sp>
      <p:pic>
        <p:nvPicPr>
          <p:cNvPr id="148482" name="Picture 2"/>
          <p:cNvPicPr>
            <a:picLocks noChangeAspect="1" noChangeArrowheads="1"/>
          </p:cNvPicPr>
          <p:nvPr/>
        </p:nvPicPr>
        <p:blipFill>
          <a:blip r:embed="rId3" cstate="print"/>
          <a:srcRect/>
          <a:stretch>
            <a:fillRect/>
          </a:stretch>
        </p:blipFill>
        <p:spPr bwMode="auto">
          <a:xfrm>
            <a:off x="1224136" y="2924944"/>
            <a:ext cx="5897091" cy="3179456"/>
          </a:xfrm>
          <a:prstGeom prst="rect">
            <a:avLst/>
          </a:prstGeom>
          <a:noFill/>
          <a:ln w="9525">
            <a:noFill/>
            <a:miter lim="800000"/>
            <a:headEnd/>
            <a:tailEnd/>
          </a:ln>
        </p:spPr>
      </p:pic>
      <p:pic>
        <p:nvPicPr>
          <p:cNvPr id="148483" name="Picture 3"/>
          <p:cNvPicPr>
            <a:picLocks noChangeAspect="1" noChangeArrowheads="1"/>
          </p:cNvPicPr>
          <p:nvPr/>
        </p:nvPicPr>
        <p:blipFill>
          <a:blip r:embed="rId4" cstate="print"/>
          <a:srcRect/>
          <a:stretch>
            <a:fillRect/>
          </a:stretch>
        </p:blipFill>
        <p:spPr bwMode="auto">
          <a:xfrm>
            <a:off x="1907704" y="3068960"/>
            <a:ext cx="5886937" cy="3546348"/>
          </a:xfrm>
          <a:prstGeom prst="rect">
            <a:avLst/>
          </a:prstGeom>
          <a:noFill/>
          <a:ln w="9525">
            <a:noFill/>
            <a:miter lim="800000"/>
            <a:headEnd/>
            <a:tailEnd/>
          </a:ln>
        </p:spPr>
      </p:pic>
    </p:spTree>
    <p:extLst>
      <p:ext uri="{BB962C8B-B14F-4D97-AF65-F5344CB8AC3E}">
        <p14:creationId xmlns="" xmlns:p14="http://schemas.microsoft.com/office/powerpoint/2010/main" val="3065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84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a:spLocks noChangeArrowheads="1"/>
          </p:cNvSpPr>
          <p:nvPr/>
        </p:nvSpPr>
        <p:spPr bwMode="auto">
          <a:xfrm>
            <a:off x="0" y="5562600"/>
            <a:ext cx="8153400" cy="1108075"/>
          </a:xfrm>
          <a:prstGeom prst="rect">
            <a:avLst/>
          </a:prstGeom>
          <a:noFill/>
          <a:ln w="9525">
            <a:noFill/>
            <a:miter lim="800000"/>
            <a:headEnd/>
            <a:tailEnd/>
          </a:ln>
        </p:spPr>
        <p:txBody>
          <a:bodyPr>
            <a:spAutoFit/>
          </a:bodyPr>
          <a:lstStyle/>
          <a:p>
            <a:pPr marL="166688" indent="-166688" algn="just">
              <a:lnSpc>
                <a:spcPct val="110000"/>
              </a:lnSpc>
              <a:buSzPct val="150000"/>
              <a:buFontTx/>
              <a:buChar char="•"/>
              <a:tabLst>
                <a:tab pos="1703388" algn="l"/>
              </a:tabLst>
            </a:pPr>
            <a:r>
              <a:rPr lang="en-GB" b="0" dirty="0">
                <a:solidFill>
                  <a:srgbClr val="5A5A5A"/>
                </a:solidFill>
              </a:rPr>
              <a:t>capability of creation of  sub-accounts for institutes in the NODC’s country, while the NODC safeguards the quality by having the chief editor role before publishing</a:t>
            </a:r>
          </a:p>
        </p:txBody>
      </p:sp>
      <p:sp>
        <p:nvSpPr>
          <p:cNvPr id="16" name="Title 15"/>
          <p:cNvSpPr>
            <a:spLocks noGrp="1"/>
          </p:cNvSpPr>
          <p:nvPr>
            <p:ph type="title"/>
          </p:nvPr>
        </p:nvSpPr>
        <p:spPr/>
        <p:txBody>
          <a:bodyPr/>
          <a:lstStyle/>
          <a:p>
            <a:endParaRPr lang="en-GB"/>
          </a:p>
        </p:txBody>
      </p:sp>
      <p:sp>
        <p:nvSpPr>
          <p:cNvPr id="17" name="Rectangle 2"/>
          <p:cNvSpPr txBox="1">
            <a:spLocks noChangeArrowheads="1"/>
          </p:cNvSpPr>
          <p:nvPr/>
        </p:nvSpPr>
        <p:spPr bwMode="auto">
          <a:xfrm>
            <a:off x="663575" y="2420938"/>
            <a:ext cx="3462338" cy="3311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GB" sz="1500" b="0" i="0" u="none" strike="noStrike" kern="0" cap="none" spc="0" normalizeH="0" baseline="0" noProof="0" smtClean="0">
              <a:ln>
                <a:noFill/>
              </a:ln>
              <a:solidFill>
                <a:srgbClr val="00A7E5"/>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GB" sz="600" b="0" i="0" u="none" strike="noStrike" kern="0" cap="none" spc="0" normalizeH="0" baseline="0" noProof="0" smtClean="0">
              <a:ln>
                <a:noFill/>
              </a:ln>
              <a:solidFill>
                <a:srgbClr val="00A7E5"/>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500" b="0" i="0" u="none" strike="noStrike" kern="0" cap="none" spc="0" normalizeH="0" baseline="0" noProof="0" smtClean="0">
              <a:ln>
                <a:noFill/>
              </a:ln>
              <a:solidFill>
                <a:srgbClr val="00A7E5"/>
              </a:solidFill>
              <a:effectLst/>
              <a:uLnTx/>
              <a:uFillTx/>
              <a:latin typeface="+mn-lt"/>
              <a:ea typeface="+mn-ea"/>
              <a:cs typeface="+mn-cs"/>
            </a:endParaRPr>
          </a:p>
        </p:txBody>
      </p:sp>
      <p:sp>
        <p:nvSpPr>
          <p:cNvPr id="18" name="Rectangle 4"/>
          <p:cNvSpPr>
            <a:spLocks noChangeArrowheads="1"/>
          </p:cNvSpPr>
          <p:nvPr/>
        </p:nvSpPr>
        <p:spPr bwMode="auto">
          <a:xfrm>
            <a:off x="5105400" y="1179513"/>
            <a:ext cx="3581400" cy="649287"/>
          </a:xfrm>
          <a:prstGeom prst="rect">
            <a:avLst/>
          </a:prstGeom>
          <a:noFill/>
          <a:ln w="9525">
            <a:noFill/>
            <a:miter lim="800000"/>
            <a:headEnd/>
            <a:tailEnd/>
          </a:ln>
        </p:spPr>
        <p:txBody>
          <a:bodyPr anchor="ctr"/>
          <a:lstStyle/>
          <a:p>
            <a:pPr marL="536575" indent="-536575"/>
            <a:r>
              <a:rPr lang="de-DE" sz="3200" b="1" dirty="0">
                <a:solidFill>
                  <a:srgbClr val="00519D"/>
                </a:solidFill>
                <a:latin typeface="+mn-lt"/>
              </a:rPr>
              <a:t>EDMERP </a:t>
            </a:r>
            <a:r>
              <a:rPr lang="en-GB" sz="3200" b="1" dirty="0">
                <a:solidFill>
                  <a:srgbClr val="00519D"/>
                </a:solidFill>
                <a:latin typeface="+mn-lt"/>
              </a:rPr>
              <a:t>CMS</a:t>
            </a:r>
            <a:endParaRPr lang="fr-FR" sz="3200" b="1" dirty="0">
              <a:solidFill>
                <a:srgbClr val="00519D"/>
              </a:solidFill>
              <a:latin typeface="+mn-lt"/>
            </a:endParaRPr>
          </a:p>
        </p:txBody>
      </p:sp>
      <p:pic>
        <p:nvPicPr>
          <p:cNvPr id="19" name="Picture 22" descr="EDMERP-CMS-home"/>
          <p:cNvPicPr>
            <a:picLocks noChangeAspect="1" noChangeArrowheads="1"/>
          </p:cNvPicPr>
          <p:nvPr/>
        </p:nvPicPr>
        <p:blipFill>
          <a:blip r:embed="rId2" cstate="print"/>
          <a:srcRect/>
          <a:stretch>
            <a:fillRect/>
          </a:stretch>
        </p:blipFill>
        <p:spPr bwMode="auto">
          <a:xfrm>
            <a:off x="314325" y="1565275"/>
            <a:ext cx="5265738" cy="2930525"/>
          </a:xfrm>
          <a:prstGeom prst="rect">
            <a:avLst/>
          </a:prstGeom>
          <a:noFill/>
          <a:ln w="9525">
            <a:noFill/>
            <a:miter lim="800000"/>
            <a:headEnd/>
            <a:tailEnd/>
          </a:ln>
        </p:spPr>
      </p:pic>
      <p:sp>
        <p:nvSpPr>
          <p:cNvPr id="22" name="Rectangle 3"/>
          <p:cNvSpPr txBox="1">
            <a:spLocks noChangeArrowheads="1"/>
          </p:cNvSpPr>
          <p:nvPr/>
        </p:nvSpPr>
        <p:spPr>
          <a:xfrm>
            <a:off x="2267744" y="1752600"/>
            <a:ext cx="6636544" cy="47466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1" i="0" u="sng" strike="noStrike" kern="0" cap="none" spc="0" normalizeH="0" baseline="0" noProof="0" dirty="0" smtClean="0">
                <a:ln>
                  <a:noFill/>
                </a:ln>
                <a:solidFill>
                  <a:srgbClr val="00B0F0"/>
                </a:solidFill>
                <a:effectLst/>
                <a:uLnTx/>
                <a:uFillTx/>
                <a:latin typeface="Arial" charset="0"/>
                <a:ea typeface="+mn-ea"/>
                <a:cs typeface="+mn-cs"/>
              </a:rPr>
              <a:t>http://seadatanet.maris2.nl/vu_edmerp/welcome.asp</a:t>
            </a: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000000"/>
              </a:solidFill>
              <a:effectLst/>
              <a:uLnTx/>
              <a:uFillTx/>
              <a:latin typeface="Arial" charset="0"/>
              <a:ea typeface="+mn-ea"/>
              <a:cs typeface="+mn-cs"/>
            </a:endParaRPr>
          </a:p>
        </p:txBody>
      </p:sp>
      <p:pic>
        <p:nvPicPr>
          <p:cNvPr id="20" name="Picture 23" descr="EDMERP-CMS-overview"/>
          <p:cNvPicPr>
            <a:picLocks noChangeAspect="1" noChangeArrowheads="1"/>
          </p:cNvPicPr>
          <p:nvPr/>
        </p:nvPicPr>
        <p:blipFill>
          <a:blip r:embed="rId3" cstate="print"/>
          <a:srcRect/>
          <a:stretch>
            <a:fillRect/>
          </a:stretch>
        </p:blipFill>
        <p:spPr bwMode="auto">
          <a:xfrm>
            <a:off x="1177925" y="2420590"/>
            <a:ext cx="5265738" cy="3168650"/>
          </a:xfrm>
          <a:prstGeom prst="rect">
            <a:avLst/>
          </a:prstGeom>
          <a:noFill/>
          <a:ln w="9525">
            <a:noFill/>
            <a:miter lim="800000"/>
            <a:headEnd/>
            <a:tailEnd/>
          </a:ln>
        </p:spPr>
      </p:pic>
      <p:pic>
        <p:nvPicPr>
          <p:cNvPr id="21" name="Picture 24" descr="EDMERP-CMS-records"/>
          <p:cNvPicPr>
            <a:picLocks noChangeAspect="1" noChangeArrowheads="1"/>
          </p:cNvPicPr>
          <p:nvPr/>
        </p:nvPicPr>
        <p:blipFill>
          <a:blip r:embed="rId4" cstate="print"/>
          <a:srcRect/>
          <a:stretch>
            <a:fillRect/>
          </a:stretch>
        </p:blipFill>
        <p:spPr bwMode="auto">
          <a:xfrm>
            <a:off x="3167063" y="3581400"/>
            <a:ext cx="5273675" cy="2832100"/>
          </a:xfrm>
          <a:prstGeom prst="rect">
            <a:avLst/>
          </a:prstGeom>
          <a:noFill/>
          <a:ln w="9525">
            <a:noFill/>
            <a:miter lim="800000"/>
            <a:headEnd/>
            <a:tailEnd/>
          </a:ln>
        </p:spPr>
      </p:pic>
    </p:spTree>
    <p:extLst>
      <p:ext uri="{BB962C8B-B14F-4D97-AF65-F5344CB8AC3E}">
        <p14:creationId xmlns="" xmlns:p14="http://schemas.microsoft.com/office/powerpoint/2010/main" val="3065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268760"/>
            <a:ext cx="8280400" cy="495300"/>
          </a:xfrm>
        </p:spPr>
        <p:txBody>
          <a:bodyPr/>
          <a:lstStyle/>
          <a:p>
            <a:endParaRPr lang="en-GB" dirty="0"/>
          </a:p>
        </p:txBody>
      </p:sp>
      <p:pic>
        <p:nvPicPr>
          <p:cNvPr id="16" name="Picture 10"/>
          <p:cNvPicPr>
            <a:picLocks noChangeAspect="1" noChangeArrowheads="1"/>
          </p:cNvPicPr>
          <p:nvPr/>
        </p:nvPicPr>
        <p:blipFill>
          <a:blip r:embed="rId2" cstate="print"/>
          <a:srcRect/>
          <a:stretch>
            <a:fillRect/>
          </a:stretch>
        </p:blipFill>
        <p:spPr bwMode="auto">
          <a:xfrm>
            <a:off x="152400" y="136525"/>
            <a:ext cx="6223000" cy="6645275"/>
          </a:xfrm>
          <a:prstGeom prst="rect">
            <a:avLst/>
          </a:prstGeom>
          <a:noFill/>
          <a:ln w="9525">
            <a:noFill/>
            <a:miter lim="800000"/>
            <a:headEnd/>
            <a:tailEnd/>
          </a:ln>
        </p:spPr>
      </p:pic>
      <p:sp>
        <p:nvSpPr>
          <p:cNvPr id="17" name="Rectangle 2"/>
          <p:cNvSpPr txBox="1">
            <a:spLocks noChangeArrowheads="1"/>
          </p:cNvSpPr>
          <p:nvPr/>
        </p:nvSpPr>
        <p:spPr bwMode="auto">
          <a:xfrm>
            <a:off x="3733800" y="1524000"/>
            <a:ext cx="5257800" cy="64928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fr-FR" sz="2400" b="1" i="1" u="none" strike="noStrike" kern="0" cap="none" spc="0" normalizeH="0" noProof="0" dirty="0" smtClean="0">
                <a:ln>
                  <a:noFill/>
                </a:ln>
                <a:solidFill>
                  <a:srgbClr val="00519D"/>
                </a:solidFill>
                <a:effectLst/>
                <a:uLnTx/>
                <a:uFillTx/>
                <a:latin typeface="Arial" charset="0"/>
                <a:ea typeface="+mj-ea"/>
                <a:cs typeface="Arial" charset="0"/>
              </a:rPr>
              <a:t>CSR V1 </a:t>
            </a:r>
            <a:r>
              <a:rPr kumimoji="0" lang="fr-FR" sz="2400" b="1" i="1" u="none" strike="noStrike" kern="0" cap="none" spc="0" normalizeH="0" noProof="0" dirty="0" err="1" smtClean="0">
                <a:ln>
                  <a:noFill/>
                </a:ln>
                <a:solidFill>
                  <a:srgbClr val="00519D"/>
                </a:solidFill>
                <a:effectLst/>
                <a:uLnTx/>
                <a:uFillTx/>
                <a:latin typeface="Arial" charset="0"/>
                <a:ea typeface="+mj-ea"/>
                <a:cs typeface="Arial" charset="0"/>
              </a:rPr>
              <a:t>Query</a:t>
            </a:r>
            <a:r>
              <a:rPr kumimoji="0" lang="fr-FR" sz="2400" b="1" i="1" u="none" strike="noStrike" kern="0" cap="none" spc="0" normalizeH="0" noProof="0" dirty="0" smtClean="0">
                <a:ln>
                  <a:noFill/>
                </a:ln>
                <a:solidFill>
                  <a:srgbClr val="00519D"/>
                </a:solidFill>
                <a:effectLst/>
                <a:uLnTx/>
                <a:uFillTx/>
                <a:latin typeface="Arial" charset="0"/>
                <a:ea typeface="+mj-ea"/>
                <a:cs typeface="Arial" charset="0"/>
              </a:rPr>
              <a:t> and </a:t>
            </a:r>
            <a:r>
              <a:rPr kumimoji="0" lang="fr-FR" sz="2400" b="1" i="1" u="none" strike="noStrike" kern="0" cap="none" spc="0" normalizeH="0" noProof="0" dirty="0" err="1" smtClean="0">
                <a:ln>
                  <a:noFill/>
                </a:ln>
                <a:solidFill>
                  <a:srgbClr val="00519D"/>
                </a:solidFill>
                <a:effectLst/>
                <a:uLnTx/>
                <a:uFillTx/>
                <a:latin typeface="Arial" charset="0"/>
                <a:ea typeface="+mj-ea"/>
                <a:cs typeface="Arial" charset="0"/>
              </a:rPr>
              <a:t>Retrieval</a:t>
            </a:r>
            <a:r>
              <a:rPr kumimoji="0" lang="fr-FR" sz="2400" b="1" i="1" u="none" strike="noStrike" kern="0" cap="none" spc="0" normalizeH="0" baseline="0" noProof="0" dirty="0" smtClean="0">
                <a:ln>
                  <a:noFill/>
                </a:ln>
                <a:solidFill>
                  <a:srgbClr val="00B0F0"/>
                </a:solidFill>
                <a:effectLst/>
                <a:uLnTx/>
                <a:uFillTx/>
                <a:latin typeface="Arial" charset="0"/>
                <a:ea typeface="+mj-ea"/>
                <a:cs typeface="Arial" charset="0"/>
              </a:rPr>
              <a:t/>
            </a:r>
            <a:br>
              <a:rPr kumimoji="0" lang="fr-FR" sz="2400" b="1" i="1" u="none" strike="noStrike" kern="0" cap="none" spc="0" normalizeH="0" baseline="0" noProof="0" dirty="0" smtClean="0">
                <a:ln>
                  <a:noFill/>
                </a:ln>
                <a:solidFill>
                  <a:srgbClr val="00B0F0"/>
                </a:solidFill>
                <a:effectLst/>
                <a:uLnTx/>
                <a:uFillTx/>
                <a:latin typeface="Arial" charset="0"/>
                <a:ea typeface="+mj-ea"/>
                <a:cs typeface="Arial" charset="0"/>
              </a:rPr>
            </a:br>
            <a:r>
              <a:rPr kumimoji="0" lang="de-DE" sz="1800" b="1" i="1" u="none" strike="noStrike" kern="0" cap="none" spc="0" normalizeH="0" baseline="0" noProof="0" dirty="0" smtClean="0">
                <a:ln>
                  <a:noFill/>
                </a:ln>
                <a:solidFill>
                  <a:srgbClr val="00B0F0"/>
                </a:solidFill>
                <a:effectLst/>
                <a:uLnTx/>
                <a:uFillTx/>
                <a:latin typeface="Arial" charset="0"/>
                <a:ea typeface="+mj-ea"/>
                <a:cs typeface="Arial" charset="0"/>
              </a:rPr>
              <a:t>http://seadata.bsh.de/csr/retrieve/V1_index.html</a:t>
            </a:r>
            <a:r>
              <a:rPr kumimoji="0" lang="en-GB" sz="2400" b="1" i="1" u="none" strike="noStrike" kern="0" cap="none" spc="0" normalizeH="0" baseline="0" noProof="0" dirty="0" smtClean="0">
                <a:ln>
                  <a:noFill/>
                </a:ln>
                <a:solidFill>
                  <a:srgbClr val="00B0F0"/>
                </a:solidFill>
                <a:effectLst/>
                <a:uLnTx/>
                <a:uFillTx/>
                <a:latin typeface="Arial" charset="0"/>
                <a:ea typeface="+mj-ea"/>
                <a:cs typeface="Arial" charset="0"/>
              </a:rPr>
              <a:t> </a:t>
            </a:r>
            <a:endParaRPr kumimoji="0" lang="fr-FR" sz="2400" b="1" i="1" u="none" strike="noStrike" kern="0" cap="none" spc="0" normalizeH="0" baseline="0" noProof="0" dirty="0" smtClean="0">
              <a:ln>
                <a:noFill/>
              </a:ln>
              <a:solidFill>
                <a:srgbClr val="00B0F0"/>
              </a:solidFill>
              <a:effectLst/>
              <a:uLnTx/>
              <a:uFillTx/>
              <a:latin typeface="Arial" charset="0"/>
              <a:ea typeface="+mj-ea"/>
              <a:cs typeface="Arial" charset="0"/>
            </a:endParaRPr>
          </a:p>
        </p:txBody>
      </p:sp>
      <p:sp>
        <p:nvSpPr>
          <p:cNvPr id="18" name="Text Box 3"/>
          <p:cNvSpPr txBox="1">
            <a:spLocks noChangeArrowheads="1"/>
          </p:cNvSpPr>
          <p:nvPr/>
        </p:nvSpPr>
        <p:spPr bwMode="auto">
          <a:xfrm>
            <a:off x="1141413" y="2940050"/>
            <a:ext cx="7088187" cy="519113"/>
          </a:xfrm>
          <a:prstGeom prst="rect">
            <a:avLst/>
          </a:prstGeom>
          <a:noFill/>
          <a:ln w="9525">
            <a:noFill/>
            <a:miter lim="800000"/>
            <a:headEnd/>
            <a:tailEnd/>
          </a:ln>
        </p:spPr>
        <p:txBody>
          <a:bodyPr>
            <a:spAutoFit/>
          </a:bodyPr>
          <a:lstStyle/>
          <a:p>
            <a:pPr algn="ctr" eaLnBrk="0" hangingPunct="0">
              <a:spcBef>
                <a:spcPct val="50000"/>
              </a:spcBef>
            </a:pPr>
            <a:endParaRPr lang="el-GR" sz="2800" b="0">
              <a:latin typeface="Helvetica" pitchFamily="34" charset="0"/>
            </a:endParaRPr>
          </a:p>
        </p:txBody>
      </p:sp>
      <p:sp>
        <p:nvSpPr>
          <p:cNvPr id="19" name="Text Box 4"/>
          <p:cNvSpPr txBox="1">
            <a:spLocks noChangeArrowheads="1"/>
          </p:cNvSpPr>
          <p:nvPr/>
        </p:nvSpPr>
        <p:spPr bwMode="auto">
          <a:xfrm>
            <a:off x="838200" y="2817813"/>
            <a:ext cx="4724400" cy="579437"/>
          </a:xfrm>
          <a:prstGeom prst="rect">
            <a:avLst/>
          </a:prstGeom>
          <a:noFill/>
          <a:ln w="9525">
            <a:noFill/>
            <a:miter lim="800000"/>
            <a:headEnd/>
            <a:tailEnd/>
          </a:ln>
        </p:spPr>
        <p:txBody>
          <a:bodyPr anchor="b">
            <a:spAutoFit/>
          </a:bodyPr>
          <a:lstStyle/>
          <a:p>
            <a:pPr algn="ctr" eaLnBrk="0" hangingPunct="0">
              <a:spcBef>
                <a:spcPct val="50000"/>
              </a:spcBef>
            </a:pPr>
            <a:endParaRPr lang="el-GR" sz="3200" b="0">
              <a:solidFill>
                <a:srgbClr val="00216A"/>
              </a:solidFill>
            </a:endParaRPr>
          </a:p>
        </p:txBody>
      </p:sp>
      <p:sp>
        <p:nvSpPr>
          <p:cNvPr id="20" name="Text Box 5"/>
          <p:cNvSpPr txBox="1">
            <a:spLocks noChangeArrowheads="1"/>
          </p:cNvSpPr>
          <p:nvPr/>
        </p:nvSpPr>
        <p:spPr bwMode="auto">
          <a:xfrm>
            <a:off x="6324600" y="2540000"/>
            <a:ext cx="3048000" cy="646113"/>
          </a:xfrm>
          <a:prstGeom prst="rect">
            <a:avLst/>
          </a:prstGeom>
          <a:noFill/>
          <a:ln w="9525">
            <a:noFill/>
            <a:miter lim="800000"/>
            <a:headEnd/>
            <a:tailEnd/>
          </a:ln>
        </p:spPr>
        <p:txBody>
          <a:bodyPr anchor="b">
            <a:spAutoFit/>
          </a:bodyPr>
          <a:lstStyle/>
          <a:p>
            <a:pPr eaLnBrk="0" hangingPunct="0"/>
            <a:r>
              <a:rPr lang="en-GB" sz="1800" dirty="0">
                <a:solidFill>
                  <a:srgbClr val="FF3300"/>
                </a:solidFill>
              </a:rPr>
              <a:t>POGO/Ocean </a:t>
            </a:r>
            <a:r>
              <a:rPr lang="en-GB" sz="1800" dirty="0" smtClean="0">
                <a:solidFill>
                  <a:srgbClr val="FF3300"/>
                </a:solidFill>
              </a:rPr>
              <a:t>Going </a:t>
            </a:r>
            <a:r>
              <a:rPr lang="en-GB" sz="1800" dirty="0">
                <a:solidFill>
                  <a:srgbClr val="FF3300"/>
                </a:solidFill>
              </a:rPr>
              <a:t>RV database link</a:t>
            </a:r>
          </a:p>
        </p:txBody>
      </p:sp>
      <p:sp>
        <p:nvSpPr>
          <p:cNvPr id="21" name="Text Box 7"/>
          <p:cNvSpPr txBox="1">
            <a:spLocks noChangeArrowheads="1"/>
          </p:cNvSpPr>
          <p:nvPr/>
        </p:nvSpPr>
        <p:spPr bwMode="auto">
          <a:xfrm>
            <a:off x="6781800" y="3429000"/>
            <a:ext cx="1752600" cy="366713"/>
          </a:xfrm>
          <a:prstGeom prst="rect">
            <a:avLst/>
          </a:prstGeom>
          <a:noFill/>
          <a:ln w="9525">
            <a:noFill/>
            <a:miter lim="800000"/>
            <a:headEnd/>
            <a:tailEnd/>
          </a:ln>
        </p:spPr>
        <p:txBody>
          <a:bodyPr anchor="b">
            <a:spAutoFit/>
          </a:bodyPr>
          <a:lstStyle/>
          <a:p>
            <a:pPr eaLnBrk="0" hangingPunct="0"/>
            <a:r>
              <a:rPr lang="en-GB" sz="1800">
                <a:solidFill>
                  <a:srgbClr val="FF3300"/>
                </a:solidFill>
              </a:rPr>
              <a:t>EDMO link</a:t>
            </a:r>
          </a:p>
        </p:txBody>
      </p:sp>
      <p:sp>
        <p:nvSpPr>
          <p:cNvPr id="22" name="Line 12"/>
          <p:cNvSpPr>
            <a:spLocks noChangeShapeType="1"/>
          </p:cNvSpPr>
          <p:nvPr/>
        </p:nvSpPr>
        <p:spPr bwMode="auto">
          <a:xfrm flipH="1" flipV="1">
            <a:off x="2743200" y="3505200"/>
            <a:ext cx="4038600" cy="76200"/>
          </a:xfrm>
          <a:prstGeom prst="line">
            <a:avLst/>
          </a:prstGeom>
          <a:noFill/>
          <a:ln w="25400">
            <a:solidFill>
              <a:srgbClr val="FF0000"/>
            </a:solidFill>
            <a:round/>
            <a:headEnd/>
            <a:tailEnd type="triangle" w="med" len="med"/>
          </a:ln>
        </p:spPr>
        <p:txBody>
          <a:bodyPr wrap="none"/>
          <a:lstStyle/>
          <a:p>
            <a:endParaRPr lang="en-GB"/>
          </a:p>
        </p:txBody>
      </p:sp>
      <p:sp>
        <p:nvSpPr>
          <p:cNvPr id="23" name="Line 13"/>
          <p:cNvSpPr>
            <a:spLocks noChangeShapeType="1"/>
          </p:cNvSpPr>
          <p:nvPr/>
        </p:nvSpPr>
        <p:spPr bwMode="auto">
          <a:xfrm flipH="1">
            <a:off x="2057400" y="2895600"/>
            <a:ext cx="4038600" cy="0"/>
          </a:xfrm>
          <a:prstGeom prst="line">
            <a:avLst/>
          </a:prstGeom>
          <a:noFill/>
          <a:ln w="25400">
            <a:solidFill>
              <a:srgbClr val="FF0000"/>
            </a:solidFill>
            <a:round/>
            <a:headEnd/>
            <a:tailEnd type="triangle" w="med" len="med"/>
          </a:ln>
        </p:spPr>
        <p:txBody>
          <a:bodyPr wrap="none"/>
          <a:lstStyle/>
          <a:p>
            <a:endParaRPr lang="en-GB"/>
          </a:p>
        </p:txBody>
      </p:sp>
      <p:pic>
        <p:nvPicPr>
          <p:cNvPr id="24" name="Picture 14"/>
          <p:cNvPicPr>
            <a:picLocks noChangeAspect="1" noChangeArrowheads="1"/>
          </p:cNvPicPr>
          <p:nvPr/>
        </p:nvPicPr>
        <p:blipFill>
          <a:blip r:embed="rId3" cstate="print"/>
          <a:srcRect/>
          <a:stretch>
            <a:fillRect/>
          </a:stretch>
        </p:blipFill>
        <p:spPr bwMode="auto">
          <a:xfrm>
            <a:off x="5715000" y="4343400"/>
            <a:ext cx="3205163" cy="2149475"/>
          </a:xfrm>
          <a:prstGeom prst="rect">
            <a:avLst/>
          </a:prstGeom>
          <a:noFill/>
          <a:ln w="9525">
            <a:noFill/>
            <a:miter lim="800000"/>
            <a:headEnd/>
            <a:tailEnd/>
          </a:ln>
        </p:spPr>
      </p:pic>
      <p:sp>
        <p:nvSpPr>
          <p:cNvPr id="25" name="Line 15"/>
          <p:cNvSpPr>
            <a:spLocks noChangeShapeType="1"/>
          </p:cNvSpPr>
          <p:nvPr/>
        </p:nvSpPr>
        <p:spPr bwMode="auto">
          <a:xfrm flipH="1" flipV="1">
            <a:off x="1981200" y="4114800"/>
            <a:ext cx="4114800" cy="457200"/>
          </a:xfrm>
          <a:prstGeom prst="line">
            <a:avLst/>
          </a:prstGeom>
          <a:noFill/>
          <a:ln w="25400">
            <a:solidFill>
              <a:srgbClr val="FF0000"/>
            </a:solidFill>
            <a:round/>
            <a:headEnd/>
            <a:tailEnd type="triangle" w="med" len="med"/>
          </a:ln>
        </p:spPr>
        <p:txBody>
          <a:bodyPr wrap="none"/>
          <a:lstStyle/>
          <a:p>
            <a:endParaRPr lang="en-GB"/>
          </a:p>
        </p:txBody>
      </p:sp>
      <p:sp>
        <p:nvSpPr>
          <p:cNvPr id="26" name="Text Box 16"/>
          <p:cNvSpPr txBox="1">
            <a:spLocks noChangeArrowheads="1"/>
          </p:cNvSpPr>
          <p:nvPr/>
        </p:nvSpPr>
        <p:spPr bwMode="auto">
          <a:xfrm>
            <a:off x="6781800" y="3976688"/>
            <a:ext cx="1752600" cy="366712"/>
          </a:xfrm>
          <a:prstGeom prst="rect">
            <a:avLst/>
          </a:prstGeom>
          <a:noFill/>
          <a:ln w="9525">
            <a:noFill/>
            <a:miter lim="800000"/>
            <a:headEnd/>
            <a:tailEnd/>
          </a:ln>
        </p:spPr>
        <p:txBody>
          <a:bodyPr anchor="b">
            <a:spAutoFit/>
          </a:bodyPr>
          <a:lstStyle/>
          <a:p>
            <a:pPr eaLnBrk="0" hangingPunct="0"/>
            <a:r>
              <a:rPr lang="en-GB" sz="1800">
                <a:solidFill>
                  <a:srgbClr val="FF3300"/>
                </a:solidFill>
              </a:rPr>
              <a:t>Track chart</a:t>
            </a:r>
          </a:p>
        </p:txBody>
      </p:sp>
    </p:spTree>
    <p:extLst>
      <p:ext uri="{BB962C8B-B14F-4D97-AF65-F5344CB8AC3E}">
        <p14:creationId xmlns="" xmlns:p14="http://schemas.microsoft.com/office/powerpoint/2010/main" val="3065160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268760"/>
            <a:ext cx="8280400" cy="495300"/>
          </a:xfrm>
        </p:spPr>
        <p:txBody>
          <a:bodyPr/>
          <a:lstStyle/>
          <a:p>
            <a:endParaRPr lang="en-GB" dirty="0"/>
          </a:p>
        </p:txBody>
      </p:sp>
      <p:pic>
        <p:nvPicPr>
          <p:cNvPr id="14" name="Picture 11"/>
          <p:cNvPicPr>
            <a:picLocks noChangeAspect="1" noChangeArrowheads="1"/>
          </p:cNvPicPr>
          <p:nvPr/>
        </p:nvPicPr>
        <p:blipFill>
          <a:blip r:embed="rId2" cstate="print"/>
          <a:srcRect/>
          <a:stretch>
            <a:fillRect/>
          </a:stretch>
        </p:blipFill>
        <p:spPr bwMode="auto">
          <a:xfrm>
            <a:off x="77788" y="0"/>
            <a:ext cx="6456362" cy="6629400"/>
          </a:xfrm>
          <a:prstGeom prst="rect">
            <a:avLst/>
          </a:prstGeom>
          <a:noFill/>
          <a:ln w="9525">
            <a:noFill/>
            <a:miter lim="800000"/>
            <a:headEnd/>
            <a:tailEnd/>
          </a:ln>
        </p:spPr>
      </p:pic>
      <p:sp>
        <p:nvSpPr>
          <p:cNvPr id="15" name="Rectangle 3"/>
          <p:cNvSpPr txBox="1">
            <a:spLocks noChangeArrowheads="1"/>
          </p:cNvSpPr>
          <p:nvPr/>
        </p:nvSpPr>
        <p:spPr bwMode="auto">
          <a:xfrm>
            <a:off x="3733800" y="1524000"/>
            <a:ext cx="5257800" cy="64928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defRPr/>
            </a:pPr>
            <a:r>
              <a:rPr kumimoji="0" lang="fr-FR" sz="2800" b="1" u="none" strike="noStrike" kern="0" cap="none" spc="0" normalizeH="0" baseline="0" noProof="0" dirty="0" smtClean="0">
                <a:ln>
                  <a:noFill/>
                </a:ln>
                <a:solidFill>
                  <a:srgbClr val="00519D"/>
                </a:solidFill>
                <a:effectLst/>
                <a:uLnTx/>
                <a:uFillTx/>
                <a:latin typeface="Arial" charset="0"/>
                <a:ea typeface="+mj-ea"/>
                <a:cs typeface="Arial" charset="0"/>
              </a:rPr>
              <a:t>CSR V1 CMS for on-line entry </a:t>
            </a:r>
            <a:r>
              <a:rPr kumimoji="0" lang="fr-FR" sz="2400" b="1" u="none" strike="noStrike" kern="0" cap="none" spc="0" normalizeH="0" baseline="0" noProof="0" dirty="0" smtClean="0">
                <a:ln>
                  <a:noFill/>
                </a:ln>
                <a:solidFill>
                  <a:srgbClr val="00519D"/>
                </a:solidFill>
                <a:effectLst/>
                <a:uLnTx/>
                <a:uFillTx/>
                <a:latin typeface="+mj-lt"/>
                <a:ea typeface="+mj-ea"/>
                <a:cs typeface="+mj-cs"/>
              </a:rPr>
              <a:t/>
            </a:r>
            <a:br>
              <a:rPr kumimoji="0" lang="fr-FR" sz="2400" b="1" u="none" strike="noStrike" kern="0" cap="none" spc="0" normalizeH="0" baseline="0" noProof="0" dirty="0" smtClean="0">
                <a:ln>
                  <a:noFill/>
                </a:ln>
                <a:solidFill>
                  <a:srgbClr val="00519D"/>
                </a:solidFill>
                <a:effectLst/>
                <a:uLnTx/>
                <a:uFillTx/>
                <a:latin typeface="+mj-lt"/>
                <a:ea typeface="+mj-ea"/>
                <a:cs typeface="+mj-cs"/>
              </a:rPr>
            </a:br>
            <a:r>
              <a:rPr kumimoji="0" lang="fr-FR" sz="2400" b="1" u="none" strike="noStrike" kern="0" cap="none" spc="0" normalizeH="0" baseline="0" noProof="0" dirty="0" smtClean="0">
                <a:ln>
                  <a:noFill/>
                </a:ln>
                <a:solidFill>
                  <a:srgbClr val="00519D"/>
                </a:solidFill>
                <a:effectLst/>
                <a:uLnTx/>
                <a:uFillTx/>
                <a:latin typeface="+mj-lt"/>
                <a:ea typeface="+mj-ea"/>
                <a:cs typeface="+mj-cs"/>
              </a:rPr>
              <a:t> </a:t>
            </a:r>
            <a:r>
              <a:rPr kumimoji="0" lang="en-GB" sz="1800" b="1" u="sng" strike="noStrike" kern="0" cap="none" spc="0" normalizeH="0" baseline="0" noProof="0" dirty="0" smtClean="0">
                <a:ln>
                  <a:noFill/>
                </a:ln>
                <a:solidFill>
                  <a:srgbClr val="00B0F0"/>
                </a:solidFill>
                <a:effectLst/>
                <a:uLnTx/>
                <a:uFillTx/>
                <a:latin typeface="+mj-lt"/>
                <a:ea typeface="+mj-ea"/>
                <a:cs typeface="+mj-cs"/>
              </a:rPr>
              <a:t>http://seadata.bsh.de/csr/online/V1_index.html</a:t>
            </a:r>
            <a:endParaRPr kumimoji="0" lang="fr-FR" sz="1800" b="1" u="sng" strike="noStrike" kern="0" cap="none" spc="0" normalizeH="0" baseline="0" noProof="0" dirty="0" smtClean="0">
              <a:ln>
                <a:noFill/>
              </a:ln>
              <a:solidFill>
                <a:srgbClr val="00B0F0"/>
              </a:solidFill>
              <a:effectLst/>
              <a:uLnTx/>
              <a:uFillTx/>
              <a:latin typeface="+mj-lt"/>
              <a:ea typeface="+mj-ea"/>
              <a:cs typeface="+mj-cs"/>
            </a:endParaRPr>
          </a:p>
        </p:txBody>
      </p:sp>
      <p:sp>
        <p:nvSpPr>
          <p:cNvPr id="27" name="Text Box 4"/>
          <p:cNvSpPr txBox="1">
            <a:spLocks noChangeArrowheads="1"/>
          </p:cNvSpPr>
          <p:nvPr/>
        </p:nvSpPr>
        <p:spPr bwMode="auto">
          <a:xfrm>
            <a:off x="1141413" y="2940050"/>
            <a:ext cx="7088187" cy="519113"/>
          </a:xfrm>
          <a:prstGeom prst="rect">
            <a:avLst/>
          </a:prstGeom>
          <a:noFill/>
          <a:ln w="9525">
            <a:noFill/>
            <a:miter lim="800000"/>
            <a:headEnd/>
            <a:tailEnd/>
          </a:ln>
        </p:spPr>
        <p:txBody>
          <a:bodyPr>
            <a:spAutoFit/>
          </a:bodyPr>
          <a:lstStyle/>
          <a:p>
            <a:pPr algn="ctr" eaLnBrk="0" hangingPunct="0">
              <a:spcBef>
                <a:spcPct val="50000"/>
              </a:spcBef>
            </a:pPr>
            <a:endParaRPr lang="el-GR" sz="2800" b="0">
              <a:latin typeface="Helvetica" pitchFamily="34" charset="0"/>
            </a:endParaRPr>
          </a:p>
        </p:txBody>
      </p:sp>
      <p:sp>
        <p:nvSpPr>
          <p:cNvPr id="28" name="Text Box 5"/>
          <p:cNvSpPr txBox="1">
            <a:spLocks noChangeArrowheads="1"/>
          </p:cNvSpPr>
          <p:nvPr/>
        </p:nvSpPr>
        <p:spPr bwMode="auto">
          <a:xfrm>
            <a:off x="838200" y="2817813"/>
            <a:ext cx="4724400" cy="579437"/>
          </a:xfrm>
          <a:prstGeom prst="rect">
            <a:avLst/>
          </a:prstGeom>
          <a:noFill/>
          <a:ln w="9525">
            <a:noFill/>
            <a:miter lim="800000"/>
            <a:headEnd/>
            <a:tailEnd/>
          </a:ln>
        </p:spPr>
        <p:txBody>
          <a:bodyPr anchor="b">
            <a:spAutoFit/>
          </a:bodyPr>
          <a:lstStyle/>
          <a:p>
            <a:pPr algn="ctr" eaLnBrk="0" hangingPunct="0">
              <a:spcBef>
                <a:spcPct val="50000"/>
              </a:spcBef>
            </a:pPr>
            <a:endParaRPr lang="el-GR" sz="3200" b="0">
              <a:solidFill>
                <a:srgbClr val="00216A"/>
              </a:solidFill>
            </a:endParaRPr>
          </a:p>
        </p:txBody>
      </p:sp>
      <p:sp>
        <p:nvSpPr>
          <p:cNvPr id="29" name="Text Box 7"/>
          <p:cNvSpPr txBox="1">
            <a:spLocks noChangeArrowheads="1"/>
          </p:cNvSpPr>
          <p:nvPr/>
        </p:nvSpPr>
        <p:spPr bwMode="auto">
          <a:xfrm>
            <a:off x="6553200" y="2892425"/>
            <a:ext cx="2286000" cy="369888"/>
          </a:xfrm>
          <a:prstGeom prst="rect">
            <a:avLst/>
          </a:prstGeom>
          <a:noFill/>
          <a:ln w="9525">
            <a:noFill/>
            <a:miter lim="800000"/>
            <a:headEnd/>
            <a:tailEnd/>
          </a:ln>
        </p:spPr>
        <p:txBody>
          <a:bodyPr anchor="b">
            <a:spAutoFit/>
          </a:bodyPr>
          <a:lstStyle/>
          <a:p>
            <a:pPr eaLnBrk="0" hangingPunct="0"/>
            <a:r>
              <a:rPr lang="en-GB" sz="1800">
                <a:solidFill>
                  <a:srgbClr val="FF3300"/>
                </a:solidFill>
              </a:rPr>
              <a:t>Upload station list</a:t>
            </a:r>
          </a:p>
        </p:txBody>
      </p:sp>
      <p:sp>
        <p:nvSpPr>
          <p:cNvPr id="30" name="Line 8"/>
          <p:cNvSpPr>
            <a:spLocks noChangeShapeType="1"/>
          </p:cNvSpPr>
          <p:nvPr/>
        </p:nvSpPr>
        <p:spPr bwMode="auto">
          <a:xfrm flipH="1">
            <a:off x="1600200" y="3276600"/>
            <a:ext cx="5638800" cy="2590800"/>
          </a:xfrm>
          <a:prstGeom prst="line">
            <a:avLst/>
          </a:prstGeom>
          <a:noFill/>
          <a:ln w="25400">
            <a:solidFill>
              <a:srgbClr val="FF0000"/>
            </a:solidFill>
            <a:round/>
            <a:headEnd/>
            <a:tailEnd type="triangle" w="med" len="med"/>
          </a:ln>
        </p:spPr>
        <p:txBody>
          <a:bodyPr wrap="none"/>
          <a:lstStyle/>
          <a:p>
            <a:endParaRPr lang="en-GB"/>
          </a:p>
        </p:txBody>
      </p:sp>
      <p:sp>
        <p:nvSpPr>
          <p:cNvPr id="31" name="Line 12"/>
          <p:cNvSpPr>
            <a:spLocks noChangeShapeType="1"/>
          </p:cNvSpPr>
          <p:nvPr/>
        </p:nvSpPr>
        <p:spPr bwMode="auto">
          <a:xfrm flipH="1">
            <a:off x="3124200" y="3962400"/>
            <a:ext cx="3886200" cy="1905000"/>
          </a:xfrm>
          <a:prstGeom prst="line">
            <a:avLst/>
          </a:prstGeom>
          <a:noFill/>
          <a:ln w="25400">
            <a:solidFill>
              <a:srgbClr val="FF0000"/>
            </a:solidFill>
            <a:round/>
            <a:headEnd/>
            <a:tailEnd type="triangle" w="med" len="med"/>
          </a:ln>
        </p:spPr>
        <p:txBody>
          <a:bodyPr wrap="none"/>
          <a:lstStyle/>
          <a:p>
            <a:endParaRPr lang="en-GB"/>
          </a:p>
        </p:txBody>
      </p:sp>
      <p:sp>
        <p:nvSpPr>
          <p:cNvPr id="32" name="Text Box 14"/>
          <p:cNvSpPr txBox="1">
            <a:spLocks noChangeArrowheads="1"/>
          </p:cNvSpPr>
          <p:nvPr/>
        </p:nvSpPr>
        <p:spPr bwMode="auto">
          <a:xfrm>
            <a:off x="7010400" y="3733800"/>
            <a:ext cx="2133600" cy="366713"/>
          </a:xfrm>
          <a:prstGeom prst="rect">
            <a:avLst/>
          </a:prstGeom>
          <a:noFill/>
          <a:ln w="9525">
            <a:noFill/>
            <a:miter lim="800000"/>
            <a:headEnd/>
            <a:tailEnd/>
          </a:ln>
        </p:spPr>
        <p:txBody>
          <a:bodyPr anchor="b">
            <a:spAutoFit/>
          </a:bodyPr>
          <a:lstStyle/>
          <a:p>
            <a:pPr eaLnBrk="0" hangingPunct="0"/>
            <a:r>
              <a:rPr lang="en-GB" sz="1800">
                <a:solidFill>
                  <a:srgbClr val="FF3300"/>
                </a:solidFill>
              </a:rPr>
              <a:t>Upload reports</a:t>
            </a:r>
          </a:p>
        </p:txBody>
      </p:sp>
      <p:sp>
        <p:nvSpPr>
          <p:cNvPr id="33" name="Line 16"/>
          <p:cNvSpPr>
            <a:spLocks noChangeShapeType="1"/>
          </p:cNvSpPr>
          <p:nvPr/>
        </p:nvSpPr>
        <p:spPr bwMode="auto">
          <a:xfrm flipH="1">
            <a:off x="4953000" y="4724400"/>
            <a:ext cx="2438400" cy="1143000"/>
          </a:xfrm>
          <a:prstGeom prst="line">
            <a:avLst/>
          </a:prstGeom>
          <a:noFill/>
          <a:ln w="25400">
            <a:solidFill>
              <a:srgbClr val="FF0000"/>
            </a:solidFill>
            <a:round/>
            <a:headEnd/>
            <a:tailEnd type="triangle" w="med" len="med"/>
          </a:ln>
        </p:spPr>
        <p:txBody>
          <a:bodyPr wrap="none"/>
          <a:lstStyle/>
          <a:p>
            <a:endParaRPr lang="en-GB"/>
          </a:p>
        </p:txBody>
      </p:sp>
      <p:sp>
        <p:nvSpPr>
          <p:cNvPr id="34" name="Text Box 17"/>
          <p:cNvSpPr txBox="1">
            <a:spLocks noChangeArrowheads="1"/>
          </p:cNvSpPr>
          <p:nvPr/>
        </p:nvSpPr>
        <p:spPr bwMode="auto">
          <a:xfrm>
            <a:off x="6705600" y="4419600"/>
            <a:ext cx="2438400" cy="366713"/>
          </a:xfrm>
          <a:prstGeom prst="rect">
            <a:avLst/>
          </a:prstGeom>
          <a:noFill/>
          <a:ln w="9525">
            <a:noFill/>
            <a:miter lim="800000"/>
            <a:headEnd/>
            <a:tailEnd/>
          </a:ln>
        </p:spPr>
        <p:txBody>
          <a:bodyPr anchor="b">
            <a:spAutoFit/>
          </a:bodyPr>
          <a:lstStyle/>
          <a:p>
            <a:pPr eaLnBrk="0" hangingPunct="0"/>
            <a:r>
              <a:rPr lang="en-GB" sz="1800">
                <a:solidFill>
                  <a:srgbClr val="FF3300"/>
                </a:solidFill>
              </a:rPr>
              <a:t>Upload track charts</a:t>
            </a:r>
          </a:p>
        </p:txBody>
      </p:sp>
    </p:spTree>
    <p:extLst>
      <p:ext uri="{BB962C8B-B14F-4D97-AF65-F5344CB8AC3E}">
        <p14:creationId xmlns="" xmlns:p14="http://schemas.microsoft.com/office/powerpoint/2010/main" val="3065160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24544" y="1124744"/>
            <a:ext cx="9144000" cy="993775"/>
          </a:xfrm>
        </p:spPr>
        <p:txBody>
          <a:bodyPr/>
          <a:lstStyle/>
          <a:p>
            <a:r>
              <a:rPr lang="en-GB" b="1" dirty="0" smtClean="0">
                <a:latin typeface="Arial" charset="0"/>
                <a:cs typeface="Arial" charset="0"/>
              </a:rPr>
              <a:t>The EDIOS User Interface</a:t>
            </a:r>
            <a:endParaRPr lang="en-US" dirty="0" smtClean="0">
              <a:latin typeface="Arial" charset="0"/>
              <a:cs typeface="Arial" charset="0"/>
            </a:endParaRPr>
          </a:p>
        </p:txBody>
      </p:sp>
      <p:sp>
        <p:nvSpPr>
          <p:cNvPr id="20" name="Content Placeholder 2"/>
          <p:cNvSpPr>
            <a:spLocks noGrp="1"/>
          </p:cNvSpPr>
          <p:nvPr>
            <p:ph idx="1"/>
          </p:nvPr>
        </p:nvSpPr>
        <p:spPr>
          <a:xfrm>
            <a:off x="337592" y="1988840"/>
            <a:ext cx="8468816" cy="1106487"/>
          </a:xfrm>
        </p:spPr>
        <p:txBody>
          <a:bodyPr>
            <a:normAutofit/>
          </a:bodyPr>
          <a:lstStyle/>
          <a:p>
            <a:pPr>
              <a:lnSpc>
                <a:spcPct val="100000"/>
              </a:lnSpc>
              <a:spcBef>
                <a:spcPct val="0"/>
              </a:spcBef>
              <a:buNone/>
            </a:pPr>
            <a:r>
              <a:rPr lang="en-US" sz="2000" b="1" u="sng" dirty="0" smtClean="0">
                <a:latin typeface="Arial" charset="0"/>
                <a:cs typeface="Arial" charset="0"/>
              </a:rPr>
              <a:t>http://seadatanet.maris2.nl/v_edios_v2/search.asp</a:t>
            </a:r>
            <a:endParaRPr lang="en-US" sz="2000" dirty="0" smtClean="0">
              <a:latin typeface="Arial" charset="0"/>
              <a:cs typeface="Arial" charset="0"/>
            </a:endParaRPr>
          </a:p>
        </p:txBody>
      </p:sp>
      <p:sp>
        <p:nvSpPr>
          <p:cNvPr id="5" name="Rectangle 3"/>
          <p:cNvSpPr txBox="1">
            <a:spLocks noChangeArrowheads="1"/>
          </p:cNvSpPr>
          <p:nvPr/>
        </p:nvSpPr>
        <p:spPr bwMode="auto">
          <a:xfrm>
            <a:off x="663575" y="2420938"/>
            <a:ext cx="3462338" cy="3311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GB" sz="1500" b="0" i="0" u="none" strike="noStrike" kern="0" cap="none" spc="0" normalizeH="0" baseline="0" noProof="0" smtClean="0">
              <a:ln>
                <a:noFill/>
              </a:ln>
              <a:solidFill>
                <a:srgbClr val="00A7E5"/>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GB" sz="600" b="0" i="0" u="none" strike="noStrike" kern="0" cap="none" spc="0" normalizeH="0" baseline="0" noProof="0" smtClean="0">
              <a:ln>
                <a:noFill/>
              </a:ln>
              <a:solidFill>
                <a:srgbClr val="00A7E5"/>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500" b="0" i="0" u="none" strike="noStrike" kern="0" cap="none" spc="0" normalizeH="0" baseline="0" noProof="0" smtClean="0">
              <a:ln>
                <a:noFill/>
              </a:ln>
              <a:solidFill>
                <a:srgbClr val="00A7E5"/>
              </a:solidFill>
              <a:effectLst/>
              <a:uLnTx/>
              <a:uFillTx/>
              <a:latin typeface="+mn-lt"/>
              <a:ea typeface="+mn-ea"/>
              <a:cs typeface="+mn-cs"/>
            </a:endParaRPr>
          </a:p>
        </p:txBody>
      </p:sp>
      <p:pic>
        <p:nvPicPr>
          <p:cNvPr id="149507" name="Picture 3"/>
          <p:cNvPicPr>
            <a:picLocks noChangeAspect="1" noChangeArrowheads="1"/>
          </p:cNvPicPr>
          <p:nvPr/>
        </p:nvPicPr>
        <p:blipFill>
          <a:blip r:embed="rId2" cstate="print"/>
          <a:srcRect/>
          <a:stretch>
            <a:fillRect/>
          </a:stretch>
        </p:blipFill>
        <p:spPr bwMode="auto">
          <a:xfrm>
            <a:off x="489037" y="2348881"/>
            <a:ext cx="8129675" cy="4032448"/>
          </a:xfrm>
          <a:prstGeom prst="rect">
            <a:avLst/>
          </a:prstGeom>
          <a:noFill/>
          <a:ln w="9525">
            <a:noFill/>
            <a:miter lim="800000"/>
            <a:headEnd/>
            <a:tailEnd/>
          </a:ln>
        </p:spPr>
      </p:pic>
    </p:spTree>
    <p:extLst>
      <p:ext uri="{BB962C8B-B14F-4D97-AF65-F5344CB8AC3E}">
        <p14:creationId xmlns="" xmlns:p14="http://schemas.microsoft.com/office/powerpoint/2010/main" val="3065160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196752"/>
            <a:ext cx="8280400" cy="495300"/>
          </a:xfrm>
        </p:spPr>
        <p:txBody>
          <a:bodyPr>
            <a:normAutofit/>
          </a:bodyPr>
          <a:lstStyle/>
          <a:p>
            <a:pPr eaLnBrk="1" fontAlgn="auto" hangingPunct="1">
              <a:spcAft>
                <a:spcPts val="0"/>
              </a:spcAft>
              <a:defRPr/>
            </a:pPr>
            <a:r>
              <a:rPr lang="en-US" sz="2000" b="1" i="0" dirty="0" smtClean="0">
                <a:solidFill>
                  <a:schemeClr val="tx1"/>
                </a:solidFill>
              </a:rPr>
              <a:t>Morning Session</a:t>
            </a:r>
            <a:endParaRPr lang="el-GR" sz="2000" b="1" i="0" dirty="0">
              <a:solidFill>
                <a:schemeClr val="tx1"/>
              </a:solidFill>
            </a:endParaRPr>
          </a:p>
        </p:txBody>
      </p:sp>
      <p:sp>
        <p:nvSpPr>
          <p:cNvPr id="6147" name="Content Placeholder 2"/>
          <p:cNvSpPr>
            <a:spLocks noGrp="1"/>
          </p:cNvSpPr>
          <p:nvPr>
            <p:ph idx="1"/>
          </p:nvPr>
        </p:nvSpPr>
        <p:spPr>
          <a:xfrm>
            <a:off x="467544" y="1628800"/>
            <a:ext cx="8208912" cy="4968552"/>
          </a:xfrm>
        </p:spPr>
        <p:txBody>
          <a:bodyPr>
            <a:normAutofit fontScale="55000" lnSpcReduction="20000"/>
          </a:bodyPr>
          <a:lstStyle/>
          <a:p>
            <a:pPr marL="361950" indent="-361950" algn="just">
              <a:spcBef>
                <a:spcPts val="600"/>
              </a:spcBef>
              <a:spcAft>
                <a:spcPts val="600"/>
              </a:spcAft>
              <a:buNone/>
            </a:pPr>
            <a:r>
              <a:rPr lang="en-GB" sz="3300" b="1" dirty="0" smtClean="0"/>
              <a:t>1. General Data Management Principles-Implementation in </a:t>
            </a:r>
            <a:r>
              <a:rPr lang="en-GB" sz="3300" b="1" dirty="0" err="1" smtClean="0"/>
              <a:t>SeaDataNet</a:t>
            </a:r>
            <a:r>
              <a:rPr lang="en-GB" sz="3300" b="1" dirty="0" smtClean="0"/>
              <a:t> </a:t>
            </a:r>
            <a:br>
              <a:rPr lang="en-GB" sz="3300" b="1" dirty="0" smtClean="0"/>
            </a:br>
            <a:r>
              <a:rPr lang="en-GB" sz="3300" b="1" dirty="0" smtClean="0"/>
              <a:t>(S. Iona)</a:t>
            </a:r>
          </a:p>
          <a:p>
            <a:pPr marL="644525" lvl="1" indent="-358775" algn="just">
              <a:spcBef>
                <a:spcPts val="600"/>
              </a:spcBef>
              <a:spcAft>
                <a:spcPts val="600"/>
              </a:spcAft>
            </a:pPr>
            <a:r>
              <a:rPr lang="en-GB" sz="2900" dirty="0" err="1" smtClean="0"/>
              <a:t>SeaDataNet</a:t>
            </a:r>
            <a:r>
              <a:rPr lang="en-GB" sz="2900" dirty="0" smtClean="0"/>
              <a:t> General Overview</a:t>
            </a:r>
          </a:p>
          <a:p>
            <a:pPr marL="644525" lvl="1" indent="-358775" algn="just">
              <a:spcBef>
                <a:spcPts val="600"/>
              </a:spcBef>
              <a:spcAft>
                <a:spcPts val="600"/>
              </a:spcAft>
            </a:pPr>
            <a:r>
              <a:rPr lang="en-GB" sz="2900" dirty="0" smtClean="0"/>
              <a:t>Metadata Directories</a:t>
            </a:r>
          </a:p>
          <a:p>
            <a:pPr marL="644525" lvl="1" indent="-358775" algn="just">
              <a:spcBef>
                <a:spcPts val="600"/>
              </a:spcBef>
              <a:spcAft>
                <a:spcPts val="600"/>
              </a:spcAft>
            </a:pPr>
            <a:r>
              <a:rPr lang="en-GB" sz="2900" dirty="0" smtClean="0"/>
              <a:t>Data Policy and Data Licence</a:t>
            </a:r>
            <a:endParaRPr lang="el-GR" sz="2900" dirty="0" smtClean="0"/>
          </a:p>
          <a:p>
            <a:pPr marL="644525" lvl="1" indent="-358775" algn="just">
              <a:spcBef>
                <a:spcPts val="600"/>
              </a:spcBef>
              <a:spcAft>
                <a:spcPts val="600"/>
              </a:spcAft>
            </a:pPr>
            <a:r>
              <a:rPr lang="en-GB" sz="2900" dirty="0" smtClean="0"/>
              <a:t>Rules for metadata submission to prevent duplication</a:t>
            </a:r>
            <a:endParaRPr lang="el-GR" sz="2900" dirty="0" smtClean="0"/>
          </a:p>
          <a:p>
            <a:pPr marL="644525" lvl="1" indent="-358775" algn="just">
              <a:spcBef>
                <a:spcPts val="600"/>
              </a:spcBef>
              <a:spcAft>
                <a:spcPts val="600"/>
              </a:spcAft>
            </a:pPr>
            <a:r>
              <a:rPr lang="en-GB" sz="2900" dirty="0" smtClean="0"/>
              <a:t>Data Transport Formats , Reformatting Tools, </a:t>
            </a:r>
            <a:r>
              <a:rPr lang="en-GB" sz="2900" dirty="0" smtClean="0">
                <a:solidFill>
                  <a:srgbClr val="0070C0"/>
                </a:solidFill>
              </a:rPr>
              <a:t>Vocabularies</a:t>
            </a:r>
            <a:endParaRPr lang="el-GR" sz="2900" dirty="0" smtClean="0">
              <a:solidFill>
                <a:srgbClr val="0070C0"/>
              </a:solidFill>
            </a:endParaRPr>
          </a:p>
          <a:p>
            <a:pPr marL="644525" lvl="1" indent="-358775" algn="just">
              <a:lnSpc>
                <a:spcPct val="80000"/>
              </a:lnSpc>
              <a:spcBef>
                <a:spcPts val="600"/>
              </a:spcBef>
              <a:spcAft>
                <a:spcPts val="600"/>
              </a:spcAft>
            </a:pPr>
            <a:r>
              <a:rPr lang="en-GB" sz="2900" dirty="0" smtClean="0"/>
              <a:t>Quality Control and Flag Scale</a:t>
            </a:r>
          </a:p>
          <a:p>
            <a:pPr marL="358775" indent="-358775" algn="just" eaLnBrk="1" hangingPunct="1">
              <a:lnSpc>
                <a:spcPct val="80000"/>
              </a:lnSpc>
              <a:spcBef>
                <a:spcPts val="600"/>
              </a:spcBef>
              <a:spcAft>
                <a:spcPts val="600"/>
              </a:spcAft>
              <a:buNone/>
            </a:pPr>
            <a:r>
              <a:rPr lang="en-GB" sz="3300" b="1" dirty="0" smtClean="0"/>
              <a:t>2. Metadata Directories Management (S. Iona) </a:t>
            </a:r>
          </a:p>
          <a:p>
            <a:pPr marL="644525" lvl="1" indent="-358775" algn="just">
              <a:lnSpc>
                <a:spcPct val="80000"/>
              </a:lnSpc>
              <a:spcBef>
                <a:spcPts val="600"/>
              </a:spcBef>
              <a:spcAft>
                <a:spcPts val="600"/>
              </a:spcAft>
            </a:pPr>
            <a:r>
              <a:rPr lang="en-GB" sz="2900" dirty="0" smtClean="0"/>
              <a:t>Introduction</a:t>
            </a:r>
          </a:p>
          <a:p>
            <a:pPr marL="644525" lvl="1" indent="-358775" algn="just">
              <a:lnSpc>
                <a:spcPct val="80000"/>
              </a:lnSpc>
              <a:spcBef>
                <a:spcPts val="600"/>
              </a:spcBef>
              <a:spcAft>
                <a:spcPts val="600"/>
              </a:spcAft>
            </a:pPr>
            <a:r>
              <a:rPr lang="en-GB" sz="2900" dirty="0" smtClean="0"/>
              <a:t>Management  of EDMO, EDMERP</a:t>
            </a:r>
          </a:p>
          <a:p>
            <a:pPr marL="644525" lvl="1" indent="-358775" algn="just">
              <a:lnSpc>
                <a:spcPct val="80000"/>
              </a:lnSpc>
              <a:spcBef>
                <a:spcPts val="600"/>
              </a:spcBef>
              <a:spcAft>
                <a:spcPts val="600"/>
              </a:spcAft>
            </a:pPr>
            <a:r>
              <a:rPr lang="en-GB" sz="2900" dirty="0" smtClean="0"/>
              <a:t>On line Practice (1 hr) </a:t>
            </a:r>
          </a:p>
          <a:p>
            <a:pPr marL="358775" indent="-358775" algn="just">
              <a:lnSpc>
                <a:spcPct val="80000"/>
              </a:lnSpc>
              <a:spcBef>
                <a:spcPts val="1200"/>
              </a:spcBef>
              <a:spcAft>
                <a:spcPts val="1200"/>
              </a:spcAft>
              <a:buNone/>
            </a:pPr>
            <a:r>
              <a:rPr lang="en-US" sz="3600" b="1" dirty="0" smtClean="0">
                <a:solidFill>
                  <a:schemeClr val="tx1"/>
                </a:solidFill>
              </a:rPr>
              <a:t>Afternoon Session</a:t>
            </a:r>
          </a:p>
          <a:p>
            <a:pPr marL="644525" lvl="1" indent="-358775" algn="just">
              <a:lnSpc>
                <a:spcPct val="80000"/>
              </a:lnSpc>
              <a:spcBef>
                <a:spcPts val="600"/>
              </a:spcBef>
              <a:spcAft>
                <a:spcPts val="600"/>
              </a:spcAft>
            </a:pPr>
            <a:r>
              <a:rPr lang="en-GB" sz="2900" dirty="0" smtClean="0"/>
              <a:t>On line Practice (continuation)  (app.45 min)</a:t>
            </a:r>
          </a:p>
          <a:p>
            <a:pPr marL="358775" indent="-358775" algn="just">
              <a:lnSpc>
                <a:spcPct val="80000"/>
              </a:lnSpc>
              <a:spcBef>
                <a:spcPts val="600"/>
              </a:spcBef>
              <a:spcAft>
                <a:spcPts val="600"/>
              </a:spcAft>
              <a:buNone/>
            </a:pPr>
            <a:r>
              <a:rPr lang="en-GB" sz="3300" b="1" dirty="0" smtClean="0"/>
              <a:t>3. Management of EDIOS Metadata  (L. </a:t>
            </a:r>
            <a:r>
              <a:rPr lang="en-GB" sz="3300" b="1" dirty="0" err="1" smtClean="0"/>
              <a:t>Rickards</a:t>
            </a:r>
            <a:r>
              <a:rPr lang="en-GB" sz="3300" b="1" dirty="0" smtClean="0"/>
              <a:t>)</a:t>
            </a:r>
          </a:p>
          <a:p>
            <a:pPr algn="just" eaLnBrk="1" hangingPunct="1">
              <a:lnSpc>
                <a:spcPct val="80000"/>
              </a:lnSpc>
              <a:spcBef>
                <a:spcPts val="600"/>
              </a:spcBef>
              <a:spcAft>
                <a:spcPts val="600"/>
              </a:spcAft>
              <a:buNone/>
            </a:pPr>
            <a:endParaRPr lang="el-GR" sz="2800"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56FF172-AE8C-4EF0-9571-BFA102B33E9F}" type="slidenum">
              <a:rPr lang="el-GR" smtClean="0"/>
              <a:pPr fontAlgn="base">
                <a:spcBef>
                  <a:spcPct val="0"/>
                </a:spcBef>
                <a:spcAft>
                  <a:spcPct val="0"/>
                </a:spcAft>
                <a:defRPr/>
              </a:pPr>
              <a:t>2</a:t>
            </a:fld>
            <a:endParaRPr lang="el-GR"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50825" y="188913"/>
            <a:ext cx="8713788" cy="381000"/>
          </a:xfrm>
          <a:prstGeom prst="rect">
            <a:avLst/>
          </a:prstGeom>
          <a:solidFill>
            <a:schemeClr val="bg1"/>
          </a:solidFill>
          <a:ln w="12700">
            <a:noFill/>
            <a:miter lim="800000"/>
            <a:headEnd/>
            <a:tailEnd/>
          </a:ln>
          <a:effectLst/>
        </p:spPr>
        <p:txBody>
          <a:bodyPr lIns="90488" tIns="44450" rIns="90488" bIns="44450" anchor="ctr"/>
          <a:lstStyle/>
          <a:p>
            <a:pPr algn="l"/>
            <a:r>
              <a:rPr lang="en-GB" sz="2400" b="1" dirty="0">
                <a:solidFill>
                  <a:srgbClr val="00519D"/>
                </a:solidFill>
                <a:latin typeface="+mj-lt"/>
              </a:rPr>
              <a:t>Common Data Index  – Data Discovery and Access Service </a:t>
            </a:r>
          </a:p>
        </p:txBody>
      </p:sp>
      <p:sp>
        <p:nvSpPr>
          <p:cNvPr id="10243" name="Line 3"/>
          <p:cNvSpPr>
            <a:spLocks noChangeShapeType="1"/>
          </p:cNvSpPr>
          <p:nvPr/>
        </p:nvSpPr>
        <p:spPr bwMode="auto">
          <a:xfrm>
            <a:off x="2339975" y="1700213"/>
            <a:ext cx="1152525" cy="1368425"/>
          </a:xfrm>
          <a:prstGeom prst="line">
            <a:avLst/>
          </a:prstGeom>
          <a:noFill/>
          <a:ln w="57150">
            <a:solidFill>
              <a:schemeClr val="accent1"/>
            </a:solidFill>
            <a:round/>
            <a:headEnd type="none" w="sm" len="sm"/>
            <a:tailEnd type="triangle" w="sm" len="sm"/>
          </a:ln>
          <a:effectLst/>
        </p:spPr>
        <p:txBody>
          <a:bodyPr/>
          <a:lstStyle/>
          <a:p>
            <a:endParaRPr lang="en-GB"/>
          </a:p>
        </p:txBody>
      </p:sp>
      <p:pic>
        <p:nvPicPr>
          <p:cNvPr id="10244" name="Picture 4" descr="CDI-V1-home"/>
          <p:cNvPicPr>
            <a:picLocks noChangeAspect="1" noChangeArrowheads="1"/>
          </p:cNvPicPr>
          <p:nvPr/>
        </p:nvPicPr>
        <p:blipFill>
          <a:blip r:embed="rId3" cstate="print"/>
          <a:srcRect/>
          <a:stretch>
            <a:fillRect/>
          </a:stretch>
        </p:blipFill>
        <p:spPr bwMode="auto">
          <a:xfrm>
            <a:off x="250825" y="765175"/>
            <a:ext cx="2736850" cy="1624013"/>
          </a:xfrm>
          <a:prstGeom prst="rect">
            <a:avLst/>
          </a:prstGeom>
          <a:noFill/>
          <a:ln w="9525">
            <a:noFill/>
            <a:miter lim="800000"/>
            <a:headEnd/>
            <a:tailEnd/>
          </a:ln>
        </p:spPr>
      </p:pic>
      <p:pic>
        <p:nvPicPr>
          <p:cNvPr id="10245" name="Picture 5" descr="CDI-V1-results"/>
          <p:cNvPicPr>
            <a:picLocks noChangeAspect="1" noChangeArrowheads="1"/>
          </p:cNvPicPr>
          <p:nvPr/>
        </p:nvPicPr>
        <p:blipFill>
          <a:blip r:embed="rId4" cstate="print"/>
          <a:srcRect/>
          <a:stretch>
            <a:fillRect/>
          </a:stretch>
        </p:blipFill>
        <p:spPr bwMode="auto">
          <a:xfrm>
            <a:off x="1258888" y="1773238"/>
            <a:ext cx="3168650" cy="1882775"/>
          </a:xfrm>
          <a:prstGeom prst="rect">
            <a:avLst/>
          </a:prstGeom>
          <a:noFill/>
          <a:ln w="9525">
            <a:noFill/>
            <a:miter lim="800000"/>
            <a:headEnd/>
            <a:tailEnd/>
          </a:ln>
        </p:spPr>
      </p:pic>
      <p:sp>
        <p:nvSpPr>
          <p:cNvPr id="10246" name="Line 6"/>
          <p:cNvSpPr>
            <a:spLocks noChangeShapeType="1"/>
          </p:cNvSpPr>
          <p:nvPr/>
        </p:nvSpPr>
        <p:spPr bwMode="auto">
          <a:xfrm>
            <a:off x="2051050" y="1412875"/>
            <a:ext cx="1152525" cy="1008063"/>
          </a:xfrm>
          <a:prstGeom prst="line">
            <a:avLst/>
          </a:prstGeom>
          <a:noFill/>
          <a:ln w="63500">
            <a:solidFill>
              <a:srgbClr val="FF0000"/>
            </a:solidFill>
            <a:round/>
            <a:headEnd/>
            <a:tailEnd type="triangle" w="med" len="med"/>
          </a:ln>
          <a:effectLst/>
        </p:spPr>
        <p:txBody>
          <a:bodyPr/>
          <a:lstStyle/>
          <a:p>
            <a:endParaRPr lang="en-GB"/>
          </a:p>
        </p:txBody>
      </p:sp>
      <p:pic>
        <p:nvPicPr>
          <p:cNvPr id="10247" name="Picture 7" descr="CDI-V1-basket"/>
          <p:cNvPicPr>
            <a:picLocks noChangeAspect="1" noChangeArrowheads="1"/>
          </p:cNvPicPr>
          <p:nvPr/>
        </p:nvPicPr>
        <p:blipFill>
          <a:blip r:embed="rId5" cstate="print"/>
          <a:srcRect/>
          <a:stretch>
            <a:fillRect/>
          </a:stretch>
        </p:blipFill>
        <p:spPr bwMode="auto">
          <a:xfrm>
            <a:off x="1979613" y="3213100"/>
            <a:ext cx="2808287" cy="2228850"/>
          </a:xfrm>
          <a:prstGeom prst="rect">
            <a:avLst/>
          </a:prstGeom>
          <a:noFill/>
          <a:ln w="9525">
            <a:noFill/>
            <a:miter lim="800000"/>
            <a:headEnd/>
            <a:tailEnd/>
          </a:ln>
        </p:spPr>
      </p:pic>
      <p:sp>
        <p:nvSpPr>
          <p:cNvPr id="10248" name="Line 8"/>
          <p:cNvSpPr>
            <a:spLocks noChangeShapeType="1"/>
          </p:cNvSpPr>
          <p:nvPr/>
        </p:nvSpPr>
        <p:spPr bwMode="auto">
          <a:xfrm>
            <a:off x="1619250" y="2492375"/>
            <a:ext cx="1152525" cy="1657350"/>
          </a:xfrm>
          <a:prstGeom prst="line">
            <a:avLst/>
          </a:prstGeom>
          <a:noFill/>
          <a:ln w="63500">
            <a:solidFill>
              <a:srgbClr val="FF0000"/>
            </a:solidFill>
            <a:round/>
            <a:headEnd/>
            <a:tailEnd type="triangle" w="med" len="med"/>
          </a:ln>
          <a:effectLst/>
        </p:spPr>
        <p:txBody>
          <a:bodyPr/>
          <a:lstStyle/>
          <a:p>
            <a:endParaRPr lang="en-GB"/>
          </a:p>
        </p:txBody>
      </p:sp>
      <p:sp>
        <p:nvSpPr>
          <p:cNvPr id="10249" name="Text Box 9"/>
          <p:cNvSpPr txBox="1">
            <a:spLocks noChangeArrowheads="1"/>
          </p:cNvSpPr>
          <p:nvPr/>
        </p:nvSpPr>
        <p:spPr bwMode="auto">
          <a:xfrm>
            <a:off x="249238" y="2344738"/>
            <a:ext cx="974947" cy="369332"/>
          </a:xfrm>
          <a:prstGeom prst="rect">
            <a:avLst/>
          </a:prstGeom>
          <a:noFill/>
          <a:ln w="12700">
            <a:noFill/>
            <a:miter lim="800000"/>
            <a:headEnd/>
            <a:tailEnd/>
          </a:ln>
          <a:effectLst/>
        </p:spPr>
        <p:txBody>
          <a:bodyPr wrap="none">
            <a:spAutoFit/>
          </a:bodyPr>
          <a:lstStyle/>
          <a:p>
            <a:r>
              <a:rPr lang="en-US" sz="1800" b="1" dirty="0" smtClean="0">
                <a:solidFill>
                  <a:schemeClr val="accent2"/>
                </a:solidFill>
                <a:latin typeface="Tahoma" pitchFamily="34" charset="0"/>
              </a:rPr>
              <a:t>Search</a:t>
            </a:r>
            <a:endParaRPr lang="en-GB" sz="1800" b="1" dirty="0">
              <a:solidFill>
                <a:schemeClr val="accent2"/>
              </a:solidFill>
              <a:latin typeface="Tahoma" pitchFamily="34" charset="0"/>
            </a:endParaRPr>
          </a:p>
        </p:txBody>
      </p:sp>
      <p:sp>
        <p:nvSpPr>
          <p:cNvPr id="10250" name="Text Box 10"/>
          <p:cNvSpPr txBox="1">
            <a:spLocks noChangeArrowheads="1"/>
          </p:cNvSpPr>
          <p:nvPr/>
        </p:nvSpPr>
        <p:spPr bwMode="auto">
          <a:xfrm>
            <a:off x="899592" y="4005064"/>
            <a:ext cx="1040670" cy="369332"/>
          </a:xfrm>
          <a:prstGeom prst="rect">
            <a:avLst/>
          </a:prstGeom>
          <a:noFill/>
          <a:ln w="12700">
            <a:noFill/>
            <a:miter lim="800000"/>
            <a:headEnd/>
            <a:tailEnd/>
          </a:ln>
          <a:effectLst/>
        </p:spPr>
        <p:txBody>
          <a:bodyPr wrap="none">
            <a:spAutoFit/>
          </a:bodyPr>
          <a:lstStyle/>
          <a:p>
            <a:r>
              <a:rPr lang="en-US" sz="1800" b="1" dirty="0">
                <a:solidFill>
                  <a:schemeClr val="accent2"/>
                </a:solidFill>
                <a:latin typeface="Tahoma" pitchFamily="34" charset="0"/>
              </a:rPr>
              <a:t>Results</a:t>
            </a:r>
            <a:endParaRPr lang="en-GB" sz="1800" b="1" dirty="0">
              <a:solidFill>
                <a:schemeClr val="accent2"/>
              </a:solidFill>
              <a:latin typeface="Tahoma" pitchFamily="34" charset="0"/>
            </a:endParaRPr>
          </a:p>
        </p:txBody>
      </p:sp>
      <p:sp>
        <p:nvSpPr>
          <p:cNvPr id="10251" name="Line 11"/>
          <p:cNvSpPr>
            <a:spLocks noChangeShapeType="1"/>
          </p:cNvSpPr>
          <p:nvPr/>
        </p:nvSpPr>
        <p:spPr bwMode="auto">
          <a:xfrm flipV="1">
            <a:off x="827088" y="2997200"/>
            <a:ext cx="503237" cy="215900"/>
          </a:xfrm>
          <a:prstGeom prst="line">
            <a:avLst/>
          </a:prstGeom>
          <a:noFill/>
          <a:ln w="63500">
            <a:solidFill>
              <a:srgbClr val="FF0000"/>
            </a:solidFill>
            <a:round/>
            <a:headEnd/>
            <a:tailEnd type="triangle" w="med" len="med"/>
          </a:ln>
          <a:effectLst/>
        </p:spPr>
        <p:txBody>
          <a:bodyPr/>
          <a:lstStyle/>
          <a:p>
            <a:endParaRPr lang="en-GB"/>
          </a:p>
        </p:txBody>
      </p:sp>
      <p:sp>
        <p:nvSpPr>
          <p:cNvPr id="10252" name="Text Box 12"/>
          <p:cNvSpPr txBox="1">
            <a:spLocks noChangeArrowheads="1"/>
          </p:cNvSpPr>
          <p:nvPr/>
        </p:nvSpPr>
        <p:spPr bwMode="auto">
          <a:xfrm>
            <a:off x="179388" y="3141663"/>
            <a:ext cx="1338262" cy="641350"/>
          </a:xfrm>
          <a:prstGeom prst="rect">
            <a:avLst/>
          </a:prstGeom>
          <a:noFill/>
          <a:ln w="12700">
            <a:noFill/>
            <a:miter lim="800000"/>
            <a:headEnd/>
            <a:tailEnd/>
          </a:ln>
          <a:effectLst/>
        </p:spPr>
        <p:txBody>
          <a:bodyPr wrap="none">
            <a:spAutoFit/>
          </a:bodyPr>
          <a:lstStyle/>
          <a:p>
            <a:r>
              <a:rPr lang="en-US" sz="1800" b="1">
                <a:solidFill>
                  <a:srgbClr val="FF3300"/>
                </a:solidFill>
                <a:latin typeface="Tahoma" pitchFamily="34" charset="0"/>
              </a:rPr>
              <a:t>Include in</a:t>
            </a:r>
          </a:p>
          <a:p>
            <a:r>
              <a:rPr lang="en-US" sz="1800" b="1">
                <a:solidFill>
                  <a:srgbClr val="FF3300"/>
                </a:solidFill>
                <a:latin typeface="Tahoma" pitchFamily="34" charset="0"/>
              </a:rPr>
              <a:t>Basket</a:t>
            </a:r>
            <a:endParaRPr lang="en-GB" sz="1800" b="1">
              <a:solidFill>
                <a:srgbClr val="FF3300"/>
              </a:solidFill>
              <a:latin typeface="Tahoma" pitchFamily="34" charset="0"/>
            </a:endParaRPr>
          </a:p>
        </p:txBody>
      </p:sp>
      <p:sp>
        <p:nvSpPr>
          <p:cNvPr id="10253" name="Text Box 13"/>
          <p:cNvSpPr txBox="1">
            <a:spLocks noChangeArrowheads="1"/>
          </p:cNvSpPr>
          <p:nvPr/>
        </p:nvSpPr>
        <p:spPr bwMode="auto">
          <a:xfrm>
            <a:off x="1979613" y="5445125"/>
            <a:ext cx="1694695" cy="369332"/>
          </a:xfrm>
          <a:prstGeom prst="rect">
            <a:avLst/>
          </a:prstGeom>
          <a:noFill/>
          <a:ln w="12700">
            <a:noFill/>
            <a:miter lim="800000"/>
            <a:headEnd/>
            <a:tailEnd/>
          </a:ln>
          <a:effectLst/>
        </p:spPr>
        <p:txBody>
          <a:bodyPr wrap="none">
            <a:spAutoFit/>
          </a:bodyPr>
          <a:lstStyle/>
          <a:p>
            <a:r>
              <a:rPr lang="en-US" sz="1800" b="1" dirty="0">
                <a:solidFill>
                  <a:schemeClr val="accent2"/>
                </a:solidFill>
                <a:latin typeface="Tahoma" pitchFamily="34" charset="0"/>
              </a:rPr>
              <a:t>Shopping list</a:t>
            </a:r>
            <a:endParaRPr lang="en-GB" sz="1800" b="1" dirty="0">
              <a:solidFill>
                <a:schemeClr val="accent2"/>
              </a:solidFill>
              <a:latin typeface="Tahoma" pitchFamily="34" charset="0"/>
            </a:endParaRPr>
          </a:p>
        </p:txBody>
      </p:sp>
      <p:pic>
        <p:nvPicPr>
          <p:cNvPr id="10254" name="Picture 14" descr="aaa2"/>
          <p:cNvPicPr>
            <a:picLocks noChangeAspect="1" noChangeArrowheads="1"/>
          </p:cNvPicPr>
          <p:nvPr/>
        </p:nvPicPr>
        <p:blipFill>
          <a:blip r:embed="rId6" cstate="print"/>
          <a:srcRect/>
          <a:stretch>
            <a:fillRect/>
          </a:stretch>
        </p:blipFill>
        <p:spPr bwMode="auto">
          <a:xfrm>
            <a:off x="3563938" y="4508500"/>
            <a:ext cx="2016125" cy="1849438"/>
          </a:xfrm>
          <a:prstGeom prst="rect">
            <a:avLst/>
          </a:prstGeom>
          <a:noFill/>
          <a:ln w="9525">
            <a:noFill/>
            <a:miter lim="800000"/>
            <a:headEnd/>
            <a:tailEnd/>
          </a:ln>
        </p:spPr>
      </p:pic>
      <p:pic>
        <p:nvPicPr>
          <p:cNvPr id="10255" name="Picture 15" descr="CDI-V1-basket-confirmation"/>
          <p:cNvPicPr>
            <a:picLocks noChangeAspect="1" noChangeArrowheads="1"/>
          </p:cNvPicPr>
          <p:nvPr/>
        </p:nvPicPr>
        <p:blipFill>
          <a:blip r:embed="rId7" cstate="print"/>
          <a:srcRect/>
          <a:stretch>
            <a:fillRect/>
          </a:stretch>
        </p:blipFill>
        <p:spPr bwMode="auto">
          <a:xfrm>
            <a:off x="5148263" y="620713"/>
            <a:ext cx="2374900" cy="2195512"/>
          </a:xfrm>
          <a:prstGeom prst="rect">
            <a:avLst/>
          </a:prstGeom>
          <a:noFill/>
          <a:ln w="9525">
            <a:noFill/>
            <a:miter lim="800000"/>
            <a:headEnd/>
            <a:tailEnd/>
          </a:ln>
        </p:spPr>
      </p:pic>
      <p:sp>
        <p:nvSpPr>
          <p:cNvPr id="10256" name="Line 16"/>
          <p:cNvSpPr>
            <a:spLocks noChangeShapeType="1"/>
          </p:cNvSpPr>
          <p:nvPr/>
        </p:nvSpPr>
        <p:spPr bwMode="auto">
          <a:xfrm>
            <a:off x="3348038" y="5084763"/>
            <a:ext cx="431800" cy="504825"/>
          </a:xfrm>
          <a:prstGeom prst="line">
            <a:avLst/>
          </a:prstGeom>
          <a:noFill/>
          <a:ln w="63500">
            <a:solidFill>
              <a:srgbClr val="FF0000"/>
            </a:solidFill>
            <a:round/>
            <a:headEnd/>
            <a:tailEnd type="triangle" w="med" len="med"/>
          </a:ln>
          <a:effectLst/>
        </p:spPr>
        <p:txBody>
          <a:bodyPr/>
          <a:lstStyle/>
          <a:p>
            <a:endParaRPr lang="en-GB"/>
          </a:p>
        </p:txBody>
      </p:sp>
      <p:sp>
        <p:nvSpPr>
          <p:cNvPr id="10257" name="Text Box 17"/>
          <p:cNvSpPr txBox="1">
            <a:spLocks noChangeArrowheads="1"/>
          </p:cNvSpPr>
          <p:nvPr/>
        </p:nvSpPr>
        <p:spPr bwMode="auto">
          <a:xfrm>
            <a:off x="2267744" y="6237312"/>
            <a:ext cx="3047629" cy="369332"/>
          </a:xfrm>
          <a:prstGeom prst="rect">
            <a:avLst/>
          </a:prstGeom>
          <a:noFill/>
          <a:ln w="12700">
            <a:noFill/>
            <a:miter lim="800000"/>
            <a:headEnd/>
            <a:tailEnd/>
          </a:ln>
          <a:effectLst/>
        </p:spPr>
        <p:txBody>
          <a:bodyPr wrap="none">
            <a:spAutoFit/>
          </a:bodyPr>
          <a:lstStyle/>
          <a:p>
            <a:r>
              <a:rPr lang="en-US" sz="1800" b="1" dirty="0">
                <a:solidFill>
                  <a:schemeClr val="accent2"/>
                </a:solidFill>
                <a:latin typeface="Tahoma" pitchFamily="34" charset="0"/>
              </a:rPr>
              <a:t>Submit + Authentication</a:t>
            </a:r>
            <a:endParaRPr lang="en-GB" sz="1800" b="1" dirty="0">
              <a:solidFill>
                <a:schemeClr val="accent2"/>
              </a:solidFill>
              <a:latin typeface="Tahoma" pitchFamily="34" charset="0"/>
            </a:endParaRPr>
          </a:p>
        </p:txBody>
      </p:sp>
      <p:sp>
        <p:nvSpPr>
          <p:cNvPr id="10258" name="Line 18"/>
          <p:cNvSpPr>
            <a:spLocks noChangeShapeType="1"/>
          </p:cNvSpPr>
          <p:nvPr/>
        </p:nvSpPr>
        <p:spPr bwMode="auto">
          <a:xfrm flipV="1">
            <a:off x="4932363" y="2133600"/>
            <a:ext cx="576262" cy="3957638"/>
          </a:xfrm>
          <a:prstGeom prst="line">
            <a:avLst/>
          </a:prstGeom>
          <a:noFill/>
          <a:ln w="63500">
            <a:solidFill>
              <a:srgbClr val="FF0000"/>
            </a:solidFill>
            <a:round/>
            <a:headEnd/>
            <a:tailEnd type="triangle" w="med" len="med"/>
          </a:ln>
          <a:effectLst/>
        </p:spPr>
        <p:txBody>
          <a:bodyPr/>
          <a:lstStyle/>
          <a:p>
            <a:endParaRPr lang="en-GB"/>
          </a:p>
        </p:txBody>
      </p:sp>
      <p:sp>
        <p:nvSpPr>
          <p:cNvPr id="10259" name="Text Box 19"/>
          <p:cNvSpPr txBox="1">
            <a:spLocks noChangeArrowheads="1"/>
          </p:cNvSpPr>
          <p:nvPr/>
        </p:nvSpPr>
        <p:spPr bwMode="auto">
          <a:xfrm>
            <a:off x="4643438" y="2781300"/>
            <a:ext cx="1388522" cy="646331"/>
          </a:xfrm>
          <a:prstGeom prst="rect">
            <a:avLst/>
          </a:prstGeom>
          <a:noFill/>
          <a:ln w="12700">
            <a:noFill/>
            <a:miter lim="800000"/>
            <a:headEnd/>
            <a:tailEnd/>
          </a:ln>
          <a:effectLst/>
        </p:spPr>
        <p:txBody>
          <a:bodyPr wrap="none">
            <a:spAutoFit/>
          </a:bodyPr>
          <a:lstStyle/>
          <a:p>
            <a:r>
              <a:rPr lang="en-US" sz="1800" b="1" dirty="0">
                <a:solidFill>
                  <a:schemeClr val="accent2"/>
                </a:solidFill>
                <a:latin typeface="Tahoma" pitchFamily="34" charset="0"/>
              </a:rPr>
              <a:t>Request</a:t>
            </a:r>
          </a:p>
          <a:p>
            <a:r>
              <a:rPr lang="en-US" sz="1800" b="1" dirty="0">
                <a:solidFill>
                  <a:schemeClr val="accent2"/>
                </a:solidFill>
                <a:latin typeface="Tahoma" pitchFamily="34" charset="0"/>
              </a:rPr>
              <a:t>Confirmed</a:t>
            </a:r>
            <a:endParaRPr lang="en-GB" sz="1800" b="1" dirty="0">
              <a:solidFill>
                <a:schemeClr val="accent2"/>
              </a:solidFill>
              <a:latin typeface="Tahoma" pitchFamily="34" charset="0"/>
            </a:endParaRPr>
          </a:p>
        </p:txBody>
      </p:sp>
      <p:pic>
        <p:nvPicPr>
          <p:cNvPr id="10260" name="Picture 20" descr="CDI-V1-RSM-login"/>
          <p:cNvPicPr>
            <a:picLocks noChangeAspect="1" noChangeArrowheads="1"/>
          </p:cNvPicPr>
          <p:nvPr/>
        </p:nvPicPr>
        <p:blipFill>
          <a:blip r:embed="rId8" cstate="print"/>
          <a:srcRect/>
          <a:stretch>
            <a:fillRect/>
          </a:stretch>
        </p:blipFill>
        <p:spPr bwMode="auto">
          <a:xfrm>
            <a:off x="5867400" y="2133600"/>
            <a:ext cx="2197100" cy="1654175"/>
          </a:xfrm>
          <a:prstGeom prst="rect">
            <a:avLst/>
          </a:prstGeom>
          <a:noFill/>
          <a:ln w="9525">
            <a:noFill/>
            <a:miter lim="800000"/>
            <a:headEnd/>
            <a:tailEnd/>
          </a:ln>
        </p:spPr>
      </p:pic>
      <p:sp>
        <p:nvSpPr>
          <p:cNvPr id="10261" name="Line 21"/>
          <p:cNvSpPr>
            <a:spLocks noChangeShapeType="1"/>
          </p:cNvSpPr>
          <p:nvPr/>
        </p:nvSpPr>
        <p:spPr bwMode="auto">
          <a:xfrm>
            <a:off x="5724525" y="2133600"/>
            <a:ext cx="431800" cy="504825"/>
          </a:xfrm>
          <a:prstGeom prst="line">
            <a:avLst/>
          </a:prstGeom>
          <a:noFill/>
          <a:ln w="63500">
            <a:solidFill>
              <a:srgbClr val="FF0000"/>
            </a:solidFill>
            <a:round/>
            <a:headEnd/>
            <a:tailEnd type="triangle" w="med" len="med"/>
          </a:ln>
          <a:effectLst/>
        </p:spPr>
        <p:txBody>
          <a:bodyPr/>
          <a:lstStyle/>
          <a:p>
            <a:endParaRPr lang="en-GB"/>
          </a:p>
        </p:txBody>
      </p:sp>
      <p:pic>
        <p:nvPicPr>
          <p:cNvPr id="10262" name="Picture 22" descr="rsm-overview2"/>
          <p:cNvPicPr>
            <a:picLocks noChangeAspect="1" noChangeArrowheads="1"/>
          </p:cNvPicPr>
          <p:nvPr/>
        </p:nvPicPr>
        <p:blipFill>
          <a:blip r:embed="rId9" cstate="print"/>
          <a:srcRect/>
          <a:stretch>
            <a:fillRect/>
          </a:stretch>
        </p:blipFill>
        <p:spPr bwMode="auto">
          <a:xfrm>
            <a:off x="6156325" y="2924175"/>
            <a:ext cx="2376488" cy="1428750"/>
          </a:xfrm>
          <a:prstGeom prst="rect">
            <a:avLst/>
          </a:prstGeom>
          <a:noFill/>
          <a:ln w="9525">
            <a:noFill/>
            <a:miter lim="800000"/>
            <a:headEnd/>
            <a:tailEnd/>
          </a:ln>
        </p:spPr>
      </p:pic>
      <p:pic>
        <p:nvPicPr>
          <p:cNvPr id="10263" name="Picture 23" descr="rsm-userdownloadpage"/>
          <p:cNvPicPr>
            <a:picLocks noChangeAspect="1" noChangeArrowheads="1"/>
          </p:cNvPicPr>
          <p:nvPr/>
        </p:nvPicPr>
        <p:blipFill>
          <a:blip r:embed="rId10" cstate="print"/>
          <a:srcRect/>
          <a:stretch>
            <a:fillRect/>
          </a:stretch>
        </p:blipFill>
        <p:spPr bwMode="auto">
          <a:xfrm>
            <a:off x="6659563" y="4437063"/>
            <a:ext cx="2233612" cy="1457325"/>
          </a:xfrm>
          <a:prstGeom prst="rect">
            <a:avLst/>
          </a:prstGeom>
          <a:noFill/>
          <a:ln w="9525">
            <a:noFill/>
            <a:miter lim="800000"/>
            <a:headEnd/>
            <a:tailEnd/>
          </a:ln>
        </p:spPr>
      </p:pic>
      <p:sp>
        <p:nvSpPr>
          <p:cNvPr id="10264" name="Line 24"/>
          <p:cNvSpPr>
            <a:spLocks noChangeShapeType="1"/>
          </p:cNvSpPr>
          <p:nvPr/>
        </p:nvSpPr>
        <p:spPr bwMode="auto">
          <a:xfrm>
            <a:off x="6516688" y="4005263"/>
            <a:ext cx="431800" cy="720725"/>
          </a:xfrm>
          <a:prstGeom prst="line">
            <a:avLst/>
          </a:prstGeom>
          <a:noFill/>
          <a:ln w="63500">
            <a:solidFill>
              <a:srgbClr val="FF0000"/>
            </a:solidFill>
            <a:round/>
            <a:headEnd/>
            <a:tailEnd type="triangle" w="med" len="med"/>
          </a:ln>
          <a:effectLst/>
        </p:spPr>
        <p:txBody>
          <a:bodyPr/>
          <a:lstStyle/>
          <a:p>
            <a:endParaRPr lang="en-GB"/>
          </a:p>
        </p:txBody>
      </p:sp>
      <p:sp>
        <p:nvSpPr>
          <p:cNvPr id="10265" name="Line 25"/>
          <p:cNvSpPr>
            <a:spLocks noChangeShapeType="1"/>
          </p:cNvSpPr>
          <p:nvPr/>
        </p:nvSpPr>
        <p:spPr bwMode="auto">
          <a:xfrm>
            <a:off x="7019925" y="5084763"/>
            <a:ext cx="649288" cy="1008062"/>
          </a:xfrm>
          <a:prstGeom prst="line">
            <a:avLst/>
          </a:prstGeom>
          <a:noFill/>
          <a:ln w="63500">
            <a:solidFill>
              <a:srgbClr val="FF0000"/>
            </a:solidFill>
            <a:round/>
            <a:headEnd/>
            <a:tailEnd type="triangle" w="med" len="med"/>
          </a:ln>
          <a:effectLst/>
        </p:spPr>
        <p:txBody>
          <a:bodyPr/>
          <a:lstStyle/>
          <a:p>
            <a:endParaRPr lang="en-GB"/>
          </a:p>
        </p:txBody>
      </p:sp>
      <p:sp>
        <p:nvSpPr>
          <p:cNvPr id="10266" name="AutoShape 26"/>
          <p:cNvSpPr>
            <a:spLocks noChangeArrowheads="1"/>
          </p:cNvSpPr>
          <p:nvPr/>
        </p:nvSpPr>
        <p:spPr bwMode="auto">
          <a:xfrm>
            <a:off x="7019925" y="6165850"/>
            <a:ext cx="1079500" cy="503238"/>
          </a:xfrm>
          <a:prstGeom prst="flowChartInputOutput">
            <a:avLst/>
          </a:prstGeom>
          <a:solidFill>
            <a:srgbClr val="FFFF66"/>
          </a:solidFill>
          <a:ln w="12700">
            <a:solidFill>
              <a:schemeClr val="tx1"/>
            </a:solidFill>
            <a:miter lim="800000"/>
            <a:headEnd/>
            <a:tailEnd/>
          </a:ln>
          <a:effectLst/>
        </p:spPr>
        <p:txBody>
          <a:bodyPr wrap="none" anchor="ctr"/>
          <a:lstStyle/>
          <a:p>
            <a:r>
              <a:rPr lang="en-US" b="1">
                <a:solidFill>
                  <a:schemeClr val="tx1"/>
                </a:solidFill>
                <a:latin typeface="Tahoma" pitchFamily="34" charset="0"/>
              </a:rPr>
              <a:t>Data</a:t>
            </a:r>
            <a:endParaRPr lang="en-GB" b="1">
              <a:solidFill>
                <a:schemeClr val="tx1"/>
              </a:solidFill>
              <a:latin typeface="Tahoma" pitchFamily="34" charset="0"/>
            </a:endParaRPr>
          </a:p>
        </p:txBody>
      </p:sp>
      <p:sp>
        <p:nvSpPr>
          <p:cNvPr id="10267" name="Text Box 27"/>
          <p:cNvSpPr txBox="1">
            <a:spLocks noChangeArrowheads="1"/>
          </p:cNvSpPr>
          <p:nvPr/>
        </p:nvSpPr>
        <p:spPr bwMode="auto">
          <a:xfrm>
            <a:off x="6659563" y="2060575"/>
            <a:ext cx="1679575" cy="641350"/>
          </a:xfrm>
          <a:prstGeom prst="rect">
            <a:avLst/>
          </a:prstGeom>
          <a:noFill/>
          <a:ln w="12700">
            <a:noFill/>
            <a:miter lim="800000"/>
            <a:headEnd/>
            <a:tailEnd/>
          </a:ln>
          <a:effectLst/>
        </p:spPr>
        <p:txBody>
          <a:bodyPr wrap="none">
            <a:spAutoFit/>
          </a:bodyPr>
          <a:lstStyle/>
          <a:p>
            <a:r>
              <a:rPr lang="en-US" sz="1800" b="1">
                <a:solidFill>
                  <a:srgbClr val="FF3300"/>
                </a:solidFill>
                <a:latin typeface="Tahoma" pitchFamily="34" charset="0"/>
              </a:rPr>
              <a:t>Check Status</a:t>
            </a:r>
          </a:p>
          <a:p>
            <a:r>
              <a:rPr lang="en-US" sz="1800" b="1">
                <a:solidFill>
                  <a:srgbClr val="FF3300"/>
                </a:solidFill>
                <a:latin typeface="Tahoma" pitchFamily="34" charset="0"/>
              </a:rPr>
              <a:t>In RSM</a:t>
            </a:r>
            <a:endParaRPr lang="en-GB" sz="1800" b="1">
              <a:solidFill>
                <a:srgbClr val="FF3300"/>
              </a:solidFill>
              <a:latin typeface="Tahoma" pitchFamily="34" charset="0"/>
            </a:endParaRPr>
          </a:p>
        </p:txBody>
      </p:sp>
      <p:sp>
        <p:nvSpPr>
          <p:cNvPr id="10268" name="Text Box 28"/>
          <p:cNvSpPr txBox="1">
            <a:spLocks noChangeArrowheads="1"/>
          </p:cNvSpPr>
          <p:nvPr/>
        </p:nvSpPr>
        <p:spPr bwMode="auto">
          <a:xfrm>
            <a:off x="6732588" y="4005263"/>
            <a:ext cx="1438275" cy="304800"/>
          </a:xfrm>
          <a:prstGeom prst="rect">
            <a:avLst/>
          </a:prstGeom>
          <a:noFill/>
          <a:ln w="12700">
            <a:noFill/>
            <a:miter lim="800000"/>
            <a:headEnd/>
            <a:tailEnd/>
          </a:ln>
          <a:effectLst/>
        </p:spPr>
        <p:txBody>
          <a:bodyPr wrap="none">
            <a:spAutoFit/>
          </a:bodyPr>
          <a:lstStyle/>
          <a:p>
            <a:r>
              <a:rPr lang="en-US" sz="1400" b="1">
                <a:solidFill>
                  <a:srgbClr val="FF3300"/>
                </a:solidFill>
                <a:latin typeface="Tahoma" pitchFamily="34" charset="0"/>
              </a:rPr>
              <a:t>Ready at DC x</a:t>
            </a:r>
            <a:endParaRPr lang="en-GB" sz="1400" b="1">
              <a:solidFill>
                <a:srgbClr val="FF3300"/>
              </a:solidFill>
              <a:latin typeface="Tahoma" pitchFamily="34" charset="0"/>
            </a:endParaRPr>
          </a:p>
        </p:txBody>
      </p:sp>
      <p:sp>
        <p:nvSpPr>
          <p:cNvPr id="10269" name="Text Box 29"/>
          <p:cNvSpPr txBox="1">
            <a:spLocks noChangeArrowheads="1"/>
          </p:cNvSpPr>
          <p:nvPr/>
        </p:nvSpPr>
        <p:spPr bwMode="auto">
          <a:xfrm>
            <a:off x="7380288" y="5373688"/>
            <a:ext cx="1338262" cy="366712"/>
          </a:xfrm>
          <a:prstGeom prst="rect">
            <a:avLst/>
          </a:prstGeom>
          <a:noFill/>
          <a:ln w="12700">
            <a:noFill/>
            <a:miter lim="800000"/>
            <a:headEnd/>
            <a:tailEnd/>
          </a:ln>
          <a:effectLst/>
        </p:spPr>
        <p:txBody>
          <a:bodyPr wrap="none">
            <a:spAutoFit/>
          </a:bodyPr>
          <a:lstStyle/>
          <a:p>
            <a:r>
              <a:rPr lang="en-US" sz="1800" b="1">
                <a:solidFill>
                  <a:srgbClr val="FF3300"/>
                </a:solidFill>
                <a:latin typeface="Tahoma" pitchFamily="34" charset="0"/>
              </a:rPr>
              <a:t>Download</a:t>
            </a:r>
            <a:endParaRPr lang="en-GB" sz="1800" b="1">
              <a:solidFill>
                <a:srgbClr val="FF3300"/>
              </a:solidFill>
              <a:latin typeface="Tahoma" pitchFamily="34" charset="0"/>
            </a:endParaRPr>
          </a:p>
        </p:txBody>
      </p:sp>
      <p:sp>
        <p:nvSpPr>
          <p:cNvPr id="10270" name="Text Box 30"/>
          <p:cNvSpPr txBox="1">
            <a:spLocks noChangeArrowheads="1"/>
          </p:cNvSpPr>
          <p:nvPr/>
        </p:nvSpPr>
        <p:spPr bwMode="auto">
          <a:xfrm>
            <a:off x="8101013" y="6165850"/>
            <a:ext cx="797013" cy="523220"/>
          </a:xfrm>
          <a:prstGeom prst="rect">
            <a:avLst/>
          </a:prstGeom>
          <a:noFill/>
          <a:ln w="12700">
            <a:noFill/>
            <a:miter lim="800000"/>
            <a:headEnd/>
            <a:tailEnd/>
          </a:ln>
          <a:effectLst/>
        </p:spPr>
        <p:txBody>
          <a:bodyPr wrap="none">
            <a:spAutoFit/>
          </a:bodyPr>
          <a:lstStyle/>
          <a:p>
            <a:r>
              <a:rPr lang="en-US" sz="1400" b="1" dirty="0">
                <a:latin typeface="Tahoma" pitchFamily="34" charset="0"/>
              </a:rPr>
              <a:t>SDN </a:t>
            </a:r>
          </a:p>
          <a:p>
            <a:r>
              <a:rPr lang="en-US" sz="1400" b="1" dirty="0">
                <a:latin typeface="Tahoma" pitchFamily="34" charset="0"/>
              </a:rPr>
              <a:t>format</a:t>
            </a:r>
            <a:endParaRPr lang="en-GB" sz="1400" b="1" dirty="0">
              <a:latin typeface="Tahom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b="1" dirty="0" err="1" smtClean="0"/>
              <a:t>SeaDataNet</a:t>
            </a:r>
            <a:r>
              <a:rPr lang="en-GB" b="1" dirty="0" smtClean="0"/>
              <a:t> Data Policy History</a:t>
            </a:r>
            <a:endParaRPr lang="el-GR" b="1" dirty="0" smtClean="0"/>
          </a:p>
        </p:txBody>
      </p:sp>
      <p:sp>
        <p:nvSpPr>
          <p:cNvPr id="6148" name="Content Placeholder 6"/>
          <p:cNvSpPr>
            <a:spLocks noGrp="1"/>
          </p:cNvSpPr>
          <p:nvPr>
            <p:ph idx="1"/>
          </p:nvPr>
        </p:nvSpPr>
        <p:spPr>
          <a:noFill/>
        </p:spPr>
        <p:txBody>
          <a:bodyPr/>
          <a:lstStyle/>
          <a:p>
            <a:pPr algn="just" eaLnBrk="1" hangingPunct="1">
              <a:lnSpc>
                <a:spcPct val="120000"/>
              </a:lnSpc>
              <a:spcAft>
                <a:spcPts val="600"/>
              </a:spcAft>
              <a:defRPr/>
            </a:pPr>
            <a:r>
              <a:rPr lang="en-US" sz="2800" dirty="0" smtClean="0"/>
              <a:t>Drafted by Project Office, 02/2007</a:t>
            </a:r>
          </a:p>
          <a:p>
            <a:pPr algn="just" eaLnBrk="1" hangingPunct="1">
              <a:lnSpc>
                <a:spcPct val="120000"/>
              </a:lnSpc>
              <a:spcAft>
                <a:spcPts val="600"/>
              </a:spcAft>
              <a:defRPr/>
            </a:pPr>
            <a:r>
              <a:rPr lang="en-US" sz="2800" dirty="0" smtClean="0"/>
              <a:t>Reviewed by the Steering Committee</a:t>
            </a:r>
          </a:p>
          <a:p>
            <a:pPr algn="just" eaLnBrk="1" hangingPunct="1">
              <a:lnSpc>
                <a:spcPct val="120000"/>
              </a:lnSpc>
              <a:spcAft>
                <a:spcPts val="600"/>
              </a:spcAft>
              <a:defRPr/>
            </a:pPr>
            <a:r>
              <a:rPr lang="en-US" sz="2800" dirty="0" smtClean="0"/>
              <a:t>Validated by the Coordination Group</a:t>
            </a:r>
          </a:p>
          <a:p>
            <a:pPr algn="just" eaLnBrk="1" hangingPunct="1">
              <a:lnSpc>
                <a:spcPct val="120000"/>
              </a:lnSpc>
              <a:spcAft>
                <a:spcPts val="600"/>
              </a:spcAft>
              <a:defRPr/>
            </a:pPr>
            <a:r>
              <a:rPr lang="en-US" sz="2800" dirty="0" smtClean="0"/>
              <a:t>Published at April 2007</a:t>
            </a:r>
          </a:p>
          <a:p>
            <a:pPr algn="just" eaLnBrk="1" hangingPunct="1">
              <a:lnSpc>
                <a:spcPct val="120000"/>
              </a:lnSpc>
              <a:spcAft>
                <a:spcPts val="600"/>
              </a:spcAft>
              <a:defRPr/>
            </a:pPr>
            <a:r>
              <a:rPr lang="en-US" dirty="0" smtClean="0"/>
              <a:t>Available at: </a:t>
            </a:r>
            <a:endParaRPr lang="en-US" sz="2800" dirty="0" smtClean="0"/>
          </a:p>
          <a:p>
            <a:pPr marL="808038" indent="-366713" algn="just">
              <a:lnSpc>
                <a:spcPct val="120000"/>
              </a:lnSpc>
              <a:spcAft>
                <a:spcPts val="600"/>
              </a:spcAft>
              <a:buNone/>
              <a:defRPr/>
            </a:pPr>
            <a:r>
              <a:rPr lang="en-US" sz="2400" i="1" u="sng" dirty="0" smtClean="0"/>
              <a:t>http://www.seadatanet.org/Data-Access/Data-policy</a:t>
            </a: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4751069-D6B1-4057-AAAC-90BF0EF8FD69}" type="slidenum">
              <a:rPr lang="el-GR" smtClean="0"/>
              <a:pPr fontAlgn="base">
                <a:spcBef>
                  <a:spcPct val="0"/>
                </a:spcBef>
                <a:spcAft>
                  <a:spcPct val="0"/>
                </a:spcAft>
                <a:defRPr/>
              </a:pPr>
              <a:t>21</a:t>
            </a:fld>
            <a:endParaRPr lang="el-GR"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b="1" dirty="0" err="1" smtClean="0"/>
              <a:t>SeaDataNet</a:t>
            </a:r>
            <a:r>
              <a:rPr lang="en-GB" b="1" dirty="0" smtClean="0"/>
              <a:t> Data Policy</a:t>
            </a:r>
            <a:endParaRPr lang="el-GR" b="1" dirty="0" smtClean="0"/>
          </a:p>
        </p:txBody>
      </p:sp>
      <p:sp>
        <p:nvSpPr>
          <p:cNvPr id="6148" name="Content Placeholder 6"/>
          <p:cNvSpPr>
            <a:spLocks noGrp="1"/>
          </p:cNvSpPr>
          <p:nvPr>
            <p:ph idx="1"/>
          </p:nvPr>
        </p:nvSpPr>
        <p:spPr>
          <a:noFill/>
        </p:spPr>
        <p:txBody>
          <a:bodyPr wrap="square">
            <a:normAutofit fontScale="92500" lnSpcReduction="20000"/>
          </a:bodyPr>
          <a:lstStyle/>
          <a:p>
            <a:pPr algn="just" eaLnBrk="1" hangingPunct="1">
              <a:lnSpc>
                <a:spcPct val="120000"/>
              </a:lnSpc>
              <a:spcAft>
                <a:spcPts val="600"/>
              </a:spcAft>
              <a:defRPr/>
            </a:pPr>
            <a:r>
              <a:rPr lang="en-US" sz="2800" dirty="0" smtClean="0"/>
              <a:t>It is derived from the </a:t>
            </a:r>
            <a:r>
              <a:rPr lang="en-US" sz="2800" b="1" i="1" dirty="0" smtClean="0"/>
              <a:t>INSPIRE</a:t>
            </a:r>
            <a:r>
              <a:rPr lang="en-US" sz="2800" b="1" dirty="0" smtClean="0"/>
              <a:t> directive</a:t>
            </a:r>
            <a:r>
              <a:rPr lang="en-US" sz="2800" dirty="0" smtClean="0"/>
              <a:t> for spatial information taking into account the national rules and the </a:t>
            </a:r>
            <a:r>
              <a:rPr lang="en-US" sz="2800" dirty="0" err="1" smtClean="0"/>
              <a:t>SeaDataNet</a:t>
            </a:r>
            <a:r>
              <a:rPr lang="en-US" sz="2800" dirty="0" smtClean="0"/>
              <a:t> users needs.</a:t>
            </a:r>
          </a:p>
          <a:p>
            <a:pPr algn="just" eaLnBrk="1" hangingPunct="1">
              <a:lnSpc>
                <a:spcPct val="120000"/>
              </a:lnSpc>
              <a:spcAft>
                <a:spcPts val="600"/>
              </a:spcAft>
              <a:defRPr/>
            </a:pPr>
            <a:r>
              <a:rPr lang="en-US" sz="2800" b="1" dirty="0" smtClean="0"/>
              <a:t>Objectives</a:t>
            </a:r>
          </a:p>
          <a:p>
            <a:pPr marL="808038" lvl="2" indent="-366713" algn="just" eaLnBrk="1" hangingPunct="1">
              <a:lnSpc>
                <a:spcPct val="120000"/>
              </a:lnSpc>
              <a:spcBef>
                <a:spcPts val="600"/>
              </a:spcBef>
              <a:spcAft>
                <a:spcPts val="600"/>
              </a:spcAft>
              <a:buClr>
                <a:schemeClr val="accent1"/>
              </a:buClr>
              <a:buFont typeface="Wingdings" pitchFamily="2" charset="2"/>
              <a:buChar char="q"/>
              <a:defRPr/>
            </a:pPr>
            <a:r>
              <a:rPr lang="en-US" sz="2400" dirty="0" smtClean="0">
                <a:solidFill>
                  <a:schemeClr val="bg2">
                    <a:lumMod val="50000"/>
                  </a:schemeClr>
                </a:solidFill>
              </a:rPr>
              <a:t>to </a:t>
            </a:r>
            <a:r>
              <a:rPr lang="en-US" sz="2400" b="1" dirty="0" smtClean="0">
                <a:solidFill>
                  <a:schemeClr val="bg2">
                    <a:lumMod val="50000"/>
                  </a:schemeClr>
                </a:solidFill>
              </a:rPr>
              <a:t>serve</a:t>
            </a:r>
            <a:r>
              <a:rPr lang="en-US" sz="2400" dirty="0" smtClean="0">
                <a:solidFill>
                  <a:schemeClr val="bg2">
                    <a:lumMod val="50000"/>
                  </a:schemeClr>
                </a:solidFill>
              </a:rPr>
              <a:t> the scientific community, public organizations, environmental agencies</a:t>
            </a:r>
          </a:p>
          <a:p>
            <a:pPr marL="808038" lvl="2" indent="-366713" algn="just" eaLnBrk="1" hangingPunct="1">
              <a:lnSpc>
                <a:spcPct val="120000"/>
              </a:lnSpc>
              <a:spcBef>
                <a:spcPts val="600"/>
              </a:spcBef>
              <a:spcAft>
                <a:spcPts val="600"/>
              </a:spcAft>
              <a:buClr>
                <a:schemeClr val="accent1"/>
              </a:buClr>
              <a:buFont typeface="Wingdings" pitchFamily="2" charset="2"/>
              <a:buChar char="q"/>
              <a:defRPr/>
            </a:pPr>
            <a:r>
              <a:rPr lang="en-US" sz="2400" dirty="0" smtClean="0">
                <a:solidFill>
                  <a:schemeClr val="bg2">
                    <a:lumMod val="50000"/>
                  </a:schemeClr>
                </a:solidFill>
              </a:rPr>
              <a:t>to </a:t>
            </a:r>
            <a:r>
              <a:rPr lang="en-US" sz="2400" b="1" dirty="0" smtClean="0">
                <a:solidFill>
                  <a:schemeClr val="bg2">
                    <a:lumMod val="50000"/>
                  </a:schemeClr>
                </a:solidFill>
              </a:rPr>
              <a:t>facilitate the  data flow </a:t>
            </a:r>
            <a:r>
              <a:rPr lang="en-US" sz="2400" dirty="0" smtClean="0">
                <a:solidFill>
                  <a:schemeClr val="bg2">
                    <a:lumMod val="50000"/>
                  </a:schemeClr>
                </a:solidFill>
              </a:rPr>
              <a:t>through the Transnational Activities by stating clearly the conditions for submission, access and use of data, metadata and data-products </a:t>
            </a:r>
            <a:endParaRPr lang="en-US" sz="2400" b="1" dirty="0" smtClean="0">
              <a:solidFill>
                <a:schemeClr val="bg2">
                  <a:lumMod val="50000"/>
                </a:schemeClr>
              </a:solidFill>
            </a:endParaRPr>
          </a:p>
          <a:p>
            <a:pPr marL="808038" indent="-366713" algn="just" eaLnBrk="1" hangingPunct="1">
              <a:lnSpc>
                <a:spcPct val="120000"/>
              </a:lnSpc>
              <a:spcAft>
                <a:spcPts val="600"/>
              </a:spcAft>
              <a:buFont typeface="Wingdings" pitchFamily="2" charset="2"/>
              <a:buChar char="q"/>
              <a:defRPr/>
            </a:pPr>
            <a:endParaRPr lang="en-US" sz="2400"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1D77A31-47D9-4D42-8591-94B735ABCB5A}" type="slidenum">
              <a:rPr lang="el-GR" smtClean="0"/>
              <a:pPr fontAlgn="base">
                <a:spcBef>
                  <a:spcPct val="0"/>
                </a:spcBef>
                <a:spcAft>
                  <a:spcPct val="0"/>
                </a:spcAft>
                <a:defRPr/>
              </a:pPr>
              <a:t>22</a:t>
            </a:fld>
            <a:endParaRPr lang="el-GR"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b="1" dirty="0" err="1" smtClean="0"/>
              <a:t>SeaDataNet</a:t>
            </a:r>
            <a:r>
              <a:rPr lang="en-GB" b="1" dirty="0" smtClean="0"/>
              <a:t> Data Policy</a:t>
            </a:r>
            <a:endParaRPr lang="el-GR" b="1" dirty="0" smtClean="0"/>
          </a:p>
        </p:txBody>
      </p:sp>
      <p:sp>
        <p:nvSpPr>
          <p:cNvPr id="9220" name="Content Placeholder 6"/>
          <p:cNvSpPr>
            <a:spLocks noGrp="1"/>
          </p:cNvSpPr>
          <p:nvPr>
            <p:ph idx="1"/>
          </p:nvPr>
        </p:nvSpPr>
        <p:spPr>
          <a:xfrm>
            <a:off x="684000" y="2052000"/>
            <a:ext cx="8280000" cy="4545352"/>
          </a:xfrm>
          <a:noFill/>
        </p:spPr>
        <p:txBody>
          <a:bodyPr>
            <a:normAutofit fontScale="92500" lnSpcReduction="10000"/>
          </a:bodyPr>
          <a:lstStyle/>
          <a:p>
            <a:pPr algn="just" eaLnBrk="1" hangingPunct="1">
              <a:spcBef>
                <a:spcPts val="300"/>
              </a:spcBef>
              <a:spcAft>
                <a:spcPts val="300"/>
              </a:spcAft>
            </a:pPr>
            <a:r>
              <a:rPr lang="fr-FR" sz="2800" b="1" dirty="0" smtClean="0"/>
              <a:t>Links and Framework</a:t>
            </a:r>
            <a:endParaRPr lang="en-US" sz="2800" b="1" dirty="0" smtClean="0"/>
          </a:p>
          <a:p>
            <a:pPr marL="531813" lvl="3" indent="-265113" algn="just" eaLnBrk="1" hangingPunct="1">
              <a:spcBef>
                <a:spcPts val="300"/>
              </a:spcBef>
              <a:spcAft>
                <a:spcPts val="300"/>
              </a:spcAft>
              <a:buClr>
                <a:schemeClr val="accent1"/>
              </a:buClr>
              <a:buFont typeface="Wingdings" pitchFamily="2" charset="2"/>
              <a:buChar char="q"/>
            </a:pPr>
            <a:r>
              <a:rPr lang="en-US" sz="2200" dirty="0" err="1" smtClean="0"/>
              <a:t>SeaDataNet</a:t>
            </a:r>
            <a:r>
              <a:rPr lang="en-US" sz="2200" dirty="0" smtClean="0"/>
              <a:t> Data Policy is fully compatible with the EU Directives, International Policies, Laws and Data Principles:</a:t>
            </a:r>
          </a:p>
          <a:p>
            <a:pPr marL="814388" lvl="1" indent="-282575" algn="just" eaLnBrk="1" hangingPunct="1">
              <a:spcBef>
                <a:spcPts val="300"/>
              </a:spcBef>
              <a:spcAft>
                <a:spcPts val="300"/>
              </a:spcAft>
              <a:buFont typeface="Wingdings" pitchFamily="2" charset="2"/>
              <a:buChar char="§"/>
            </a:pPr>
            <a:r>
              <a:rPr lang="en-US" sz="1600" dirty="0" smtClean="0">
                <a:solidFill>
                  <a:schemeClr val="bg2">
                    <a:lumMod val="50000"/>
                  </a:schemeClr>
                </a:solidFill>
              </a:rPr>
              <a:t>Directive 2003/4/EC of the </a:t>
            </a:r>
            <a:r>
              <a:rPr lang="en-US" sz="1600" b="1" dirty="0" smtClean="0">
                <a:solidFill>
                  <a:schemeClr val="bg2">
                    <a:lumMod val="50000"/>
                  </a:schemeClr>
                </a:solidFill>
              </a:rPr>
              <a:t>European Parliament </a:t>
            </a:r>
            <a:r>
              <a:rPr lang="en-US" sz="1600" dirty="0" smtClean="0">
                <a:solidFill>
                  <a:schemeClr val="bg2">
                    <a:lumMod val="50000"/>
                  </a:schemeClr>
                </a:solidFill>
              </a:rPr>
              <a:t>and of the </a:t>
            </a:r>
            <a:r>
              <a:rPr lang="en-US" sz="1600" b="1" dirty="0" smtClean="0">
                <a:solidFill>
                  <a:schemeClr val="bg2">
                    <a:lumMod val="50000"/>
                  </a:schemeClr>
                </a:solidFill>
              </a:rPr>
              <a:t>Council</a:t>
            </a:r>
            <a:r>
              <a:rPr lang="en-US" sz="1600" dirty="0" smtClean="0">
                <a:solidFill>
                  <a:schemeClr val="bg2">
                    <a:lumMod val="50000"/>
                  </a:schemeClr>
                </a:solidFill>
              </a:rPr>
              <a:t> of 28 January 2003 </a:t>
            </a:r>
            <a:r>
              <a:rPr lang="en-US" sz="1600" b="1" dirty="0" smtClean="0">
                <a:solidFill>
                  <a:schemeClr val="bg2">
                    <a:lumMod val="50000"/>
                  </a:schemeClr>
                </a:solidFill>
              </a:rPr>
              <a:t>on public access to environmental information</a:t>
            </a:r>
            <a:r>
              <a:rPr lang="en-US" sz="1600" dirty="0" smtClean="0">
                <a:solidFill>
                  <a:schemeClr val="bg2">
                    <a:lumMod val="50000"/>
                  </a:schemeClr>
                </a:solidFill>
              </a:rPr>
              <a:t> and repealing Council Directive 90/313/EEC (</a:t>
            </a:r>
            <a:r>
              <a:rPr lang="en-US" sz="1600" u="sng" dirty="0" smtClean="0">
                <a:solidFill>
                  <a:schemeClr val="bg2">
                    <a:lumMod val="50000"/>
                  </a:schemeClr>
                </a:solidFill>
              </a:rPr>
              <a:t>http://ec.europa.eu/environment/aarhus/index.htm</a:t>
            </a:r>
            <a:r>
              <a:rPr lang="en-US" sz="1600" dirty="0" smtClean="0">
                <a:solidFill>
                  <a:schemeClr val="bg2">
                    <a:lumMod val="50000"/>
                  </a:schemeClr>
                </a:solidFill>
              </a:rPr>
              <a:t>).</a:t>
            </a:r>
          </a:p>
          <a:p>
            <a:pPr marL="814388" lvl="1" indent="-282575" algn="just" eaLnBrk="1" hangingPunct="1">
              <a:spcBef>
                <a:spcPts val="300"/>
              </a:spcBef>
              <a:spcAft>
                <a:spcPts val="300"/>
              </a:spcAft>
              <a:buFont typeface="Wingdings" pitchFamily="2" charset="2"/>
              <a:buChar char="§"/>
            </a:pPr>
            <a:r>
              <a:rPr lang="en-US" sz="1600" b="1" dirty="0" smtClean="0">
                <a:solidFill>
                  <a:schemeClr val="bg2">
                    <a:lumMod val="50000"/>
                  </a:schemeClr>
                </a:solidFill>
              </a:rPr>
              <a:t>INSPIRE</a:t>
            </a:r>
            <a:r>
              <a:rPr lang="en-US" sz="1600" dirty="0" smtClean="0">
                <a:solidFill>
                  <a:schemeClr val="bg2">
                    <a:lumMod val="50000"/>
                  </a:schemeClr>
                </a:solidFill>
              </a:rPr>
              <a:t> Directive for spatial information in the Community </a:t>
            </a:r>
            <a:r>
              <a:rPr lang="en-US" sz="1600" dirty="0" smtClean="0">
                <a:solidFill>
                  <a:schemeClr val="bg2">
                    <a:lumMod val="50000"/>
                  </a:schemeClr>
                </a:solidFill>
                <a:hlinkClick r:id="rId3"/>
              </a:rPr>
              <a:t>(</a:t>
            </a:r>
            <a:r>
              <a:rPr lang="en-US" sz="1600" u="sng" dirty="0" smtClean="0">
                <a:solidFill>
                  <a:schemeClr val="bg2">
                    <a:lumMod val="50000"/>
                  </a:schemeClr>
                </a:solidFill>
              </a:rPr>
              <a:t>http://inspire.jrc.it/home.html</a:t>
            </a:r>
            <a:r>
              <a:rPr lang="en-US" sz="1600" dirty="0" smtClean="0">
                <a:solidFill>
                  <a:schemeClr val="bg2">
                    <a:lumMod val="50000"/>
                  </a:schemeClr>
                </a:solidFill>
              </a:rPr>
              <a:t>)</a:t>
            </a:r>
          </a:p>
          <a:p>
            <a:pPr marL="814388" lvl="1" indent="-282575" algn="just" eaLnBrk="1" hangingPunct="1">
              <a:spcBef>
                <a:spcPts val="300"/>
              </a:spcBef>
              <a:spcAft>
                <a:spcPts val="300"/>
              </a:spcAft>
              <a:buFont typeface="Wingdings" pitchFamily="2" charset="2"/>
              <a:buChar char="§"/>
            </a:pPr>
            <a:r>
              <a:rPr lang="en-US" sz="1600" b="1" dirty="0" smtClean="0">
                <a:solidFill>
                  <a:schemeClr val="bg2">
                    <a:lumMod val="50000"/>
                  </a:schemeClr>
                </a:solidFill>
              </a:rPr>
              <a:t>IOC</a:t>
            </a:r>
            <a:r>
              <a:rPr lang="en-US" sz="1600" dirty="0" smtClean="0">
                <a:solidFill>
                  <a:schemeClr val="bg2">
                    <a:lumMod val="50000"/>
                  </a:schemeClr>
                </a:solidFill>
              </a:rPr>
              <a:t> Data Policy (</a:t>
            </a:r>
            <a:r>
              <a:rPr lang="en-US" sz="1600" u="sng" dirty="0" smtClean="0">
                <a:solidFill>
                  <a:schemeClr val="bg2">
                    <a:lumMod val="50000"/>
                  </a:schemeClr>
                </a:solidFill>
              </a:rPr>
              <a:t>http://ioc3.unesco.org/iode/contents.php?id=200</a:t>
            </a:r>
            <a:r>
              <a:rPr lang="en-US" sz="1600" dirty="0" smtClean="0">
                <a:solidFill>
                  <a:schemeClr val="bg2">
                    <a:lumMod val="50000"/>
                  </a:schemeClr>
                </a:solidFill>
              </a:rPr>
              <a:t>)</a:t>
            </a:r>
          </a:p>
          <a:p>
            <a:pPr marL="814388" lvl="1" indent="-282575" algn="just" eaLnBrk="1" hangingPunct="1">
              <a:spcBef>
                <a:spcPts val="300"/>
              </a:spcBef>
              <a:spcAft>
                <a:spcPts val="300"/>
              </a:spcAft>
              <a:buFont typeface="Wingdings" pitchFamily="2" charset="2"/>
              <a:buChar char="§"/>
            </a:pPr>
            <a:r>
              <a:rPr lang="en-US" sz="1600" b="1" dirty="0" smtClean="0">
                <a:solidFill>
                  <a:schemeClr val="bg2">
                    <a:lumMod val="50000"/>
                  </a:schemeClr>
                </a:solidFill>
              </a:rPr>
              <a:t>ICES</a:t>
            </a:r>
            <a:r>
              <a:rPr lang="en-US" sz="1600" dirty="0" smtClean="0">
                <a:solidFill>
                  <a:schemeClr val="bg2">
                    <a:lumMod val="50000"/>
                  </a:schemeClr>
                </a:solidFill>
              </a:rPr>
              <a:t> Data Policy 2006 </a:t>
            </a:r>
            <a:r>
              <a:rPr lang="en-US" sz="1600" dirty="0" smtClean="0">
                <a:solidFill>
                  <a:schemeClr val="bg2">
                    <a:lumMod val="50000"/>
                  </a:schemeClr>
                </a:solidFill>
                <a:hlinkClick r:id="rId3"/>
              </a:rPr>
              <a:t>(</a:t>
            </a:r>
            <a:r>
              <a:rPr lang="en-US" sz="1600" u="sng" dirty="0" smtClean="0">
                <a:solidFill>
                  <a:schemeClr val="bg2">
                    <a:lumMod val="50000"/>
                  </a:schemeClr>
                </a:solidFill>
              </a:rPr>
              <a:t>https://www.ices.dk/Datacentre/Data_Policy_2006.pdf</a:t>
            </a:r>
            <a:r>
              <a:rPr lang="en-US" sz="1600" dirty="0" smtClean="0">
                <a:solidFill>
                  <a:schemeClr val="bg2">
                    <a:lumMod val="50000"/>
                  </a:schemeClr>
                </a:solidFill>
              </a:rPr>
              <a:t>)</a:t>
            </a:r>
          </a:p>
          <a:p>
            <a:pPr marL="814388" lvl="1" indent="-282575" algn="just" eaLnBrk="1" hangingPunct="1">
              <a:spcBef>
                <a:spcPts val="300"/>
              </a:spcBef>
              <a:spcAft>
                <a:spcPts val="300"/>
              </a:spcAft>
              <a:buFont typeface="Wingdings" pitchFamily="2" charset="2"/>
              <a:buChar char="§"/>
            </a:pPr>
            <a:r>
              <a:rPr lang="en-US" sz="1600" b="1" dirty="0" smtClean="0">
                <a:solidFill>
                  <a:schemeClr val="bg2">
                    <a:lumMod val="50000"/>
                  </a:schemeClr>
                </a:solidFill>
              </a:rPr>
              <a:t>WMO</a:t>
            </a:r>
            <a:r>
              <a:rPr lang="en-US" sz="1600" dirty="0" smtClean="0">
                <a:solidFill>
                  <a:schemeClr val="bg2">
                    <a:lumMod val="50000"/>
                  </a:schemeClr>
                </a:solidFill>
              </a:rPr>
              <a:t> Resolution 40 (Cg-XII; see </a:t>
            </a:r>
            <a:r>
              <a:rPr lang="en-US" sz="1600" u="sng" dirty="0" smtClean="0">
                <a:solidFill>
                  <a:schemeClr val="bg2">
                    <a:lumMod val="50000"/>
                  </a:schemeClr>
                </a:solidFill>
              </a:rPr>
              <a:t>http://www.nws.noaa.gov/im/wmor40.htm</a:t>
            </a:r>
            <a:r>
              <a:rPr lang="en-US" sz="1600" dirty="0" smtClean="0">
                <a:solidFill>
                  <a:schemeClr val="bg2">
                    <a:lumMod val="50000"/>
                  </a:schemeClr>
                </a:solidFill>
              </a:rPr>
              <a:t>)</a:t>
            </a:r>
          </a:p>
          <a:p>
            <a:pPr marL="814388" lvl="1" indent="-282575" algn="just" eaLnBrk="1" hangingPunct="1">
              <a:spcBef>
                <a:spcPts val="300"/>
              </a:spcBef>
              <a:spcAft>
                <a:spcPts val="300"/>
              </a:spcAft>
              <a:buFont typeface="Wingdings" pitchFamily="2" charset="2"/>
              <a:buChar char="§"/>
            </a:pPr>
            <a:r>
              <a:rPr lang="en-US" sz="1600" dirty="0" smtClean="0">
                <a:solidFill>
                  <a:schemeClr val="bg2">
                    <a:lumMod val="50000"/>
                  </a:schemeClr>
                </a:solidFill>
              </a:rPr>
              <a:t>Implementation plan for the Global Observing System for Climate in support of the UNFCCC, 2004; </a:t>
            </a:r>
            <a:r>
              <a:rPr lang="en-US" sz="1600" b="1" dirty="0" smtClean="0">
                <a:solidFill>
                  <a:schemeClr val="bg2">
                    <a:lumMod val="50000"/>
                  </a:schemeClr>
                </a:solidFill>
              </a:rPr>
              <a:t>GCOS</a:t>
            </a:r>
            <a:r>
              <a:rPr lang="en-US" sz="1600" dirty="0" smtClean="0">
                <a:solidFill>
                  <a:schemeClr val="bg2">
                    <a:lumMod val="50000"/>
                  </a:schemeClr>
                </a:solidFill>
              </a:rPr>
              <a:t> – 92, WMO/TD No.1219.</a:t>
            </a:r>
          </a:p>
          <a:p>
            <a:pPr marL="814388" lvl="1" indent="-282575" algn="just" eaLnBrk="1" hangingPunct="1">
              <a:spcBef>
                <a:spcPts val="300"/>
              </a:spcBef>
              <a:spcAft>
                <a:spcPts val="300"/>
              </a:spcAft>
              <a:buFont typeface="Wingdings" pitchFamily="2" charset="2"/>
              <a:buChar char="§"/>
            </a:pPr>
            <a:r>
              <a:rPr lang="en-US" sz="1600" dirty="0" smtClean="0">
                <a:solidFill>
                  <a:schemeClr val="bg2">
                    <a:lumMod val="50000"/>
                  </a:schemeClr>
                </a:solidFill>
              </a:rPr>
              <a:t>Global Earth Observation System of Systems </a:t>
            </a:r>
            <a:r>
              <a:rPr lang="en-US" sz="1600" b="1" dirty="0" smtClean="0">
                <a:solidFill>
                  <a:schemeClr val="bg2">
                    <a:lumMod val="50000"/>
                  </a:schemeClr>
                </a:solidFill>
              </a:rPr>
              <a:t>GEOSS</a:t>
            </a:r>
            <a:r>
              <a:rPr lang="en-US" sz="1600" dirty="0" smtClean="0">
                <a:solidFill>
                  <a:schemeClr val="bg2">
                    <a:lumMod val="50000"/>
                  </a:schemeClr>
                </a:solidFill>
              </a:rPr>
              <a:t> 10-Year Implementation Plan Reference Document (Final Draft) 2005. GEO 204. February 2005.</a:t>
            </a:r>
          </a:p>
          <a:p>
            <a:pPr marL="814388" lvl="1" indent="-282575" algn="just" eaLnBrk="1" hangingPunct="1">
              <a:spcBef>
                <a:spcPts val="300"/>
              </a:spcBef>
              <a:spcAft>
                <a:spcPts val="300"/>
              </a:spcAft>
              <a:buFont typeface="Wingdings" pitchFamily="2" charset="2"/>
              <a:buChar char="§"/>
            </a:pPr>
            <a:r>
              <a:rPr lang="en-US" sz="1600" b="1" dirty="0" smtClean="0">
                <a:solidFill>
                  <a:schemeClr val="bg2">
                    <a:lumMod val="50000"/>
                  </a:schemeClr>
                </a:solidFill>
              </a:rPr>
              <a:t>CLIVAR</a:t>
            </a:r>
            <a:r>
              <a:rPr lang="en-US" sz="1600" dirty="0" smtClean="0">
                <a:solidFill>
                  <a:schemeClr val="bg2">
                    <a:lumMod val="50000"/>
                  </a:schemeClr>
                </a:solidFill>
              </a:rPr>
              <a:t> Initial Implementation Plan, 1998; WCRP No. 103, WMO/TS No. 869, ICPO No. 14. June 1998.</a:t>
            </a: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E3D16804-3B98-431E-8A1E-4966E54BDC10}" type="slidenum">
              <a:rPr lang="el-GR" smtClean="0"/>
              <a:pPr fontAlgn="base">
                <a:spcBef>
                  <a:spcPct val="0"/>
                </a:spcBef>
                <a:spcAft>
                  <a:spcPct val="0"/>
                </a:spcAft>
                <a:defRPr/>
              </a:pPr>
              <a:t>23</a:t>
            </a:fld>
            <a:endParaRPr lang="el-GR"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fr-FR" b="1" dirty="0" smtClean="0"/>
              <a:t>Policy for Data Access and Use</a:t>
            </a:r>
            <a:endParaRPr lang="el-GR" b="1" dirty="0" smtClean="0"/>
          </a:p>
        </p:txBody>
      </p:sp>
      <p:sp>
        <p:nvSpPr>
          <p:cNvPr id="10244" name="Content Placeholder 4"/>
          <p:cNvSpPr>
            <a:spLocks noGrp="1"/>
          </p:cNvSpPr>
          <p:nvPr>
            <p:ph idx="1"/>
          </p:nvPr>
        </p:nvSpPr>
        <p:spPr/>
        <p:txBody>
          <a:bodyPr>
            <a:noAutofit/>
          </a:bodyPr>
          <a:lstStyle/>
          <a:p>
            <a:pPr marL="268288" indent="-268288"/>
            <a:r>
              <a:rPr lang="en-GB" sz="1600" b="1" dirty="0" smtClean="0"/>
              <a:t>Metadata</a:t>
            </a:r>
            <a:endParaRPr lang="en-GB" sz="1500" b="1" dirty="0" smtClean="0"/>
          </a:p>
          <a:p>
            <a:pPr lvl="1">
              <a:buFont typeface="Wingdings" pitchFamily="2" charset="2"/>
              <a:buChar char="q"/>
            </a:pPr>
            <a:r>
              <a:rPr lang="en-US" sz="1500" b="1" dirty="0" smtClean="0"/>
              <a:t>free and open access, no registration required</a:t>
            </a:r>
          </a:p>
          <a:p>
            <a:pPr lvl="1">
              <a:buFont typeface="Wingdings" pitchFamily="2" charset="2"/>
              <a:buChar char="q"/>
            </a:pPr>
            <a:r>
              <a:rPr lang="en-US" sz="1500" dirty="0" smtClean="0"/>
              <a:t>each data centre is obliged to provide the meta-data in standardized format to populate the catalogue services</a:t>
            </a:r>
            <a:endParaRPr lang="el-GR" sz="1500" dirty="0" smtClean="0"/>
          </a:p>
          <a:p>
            <a:pPr marL="361950" indent="-361950"/>
            <a:r>
              <a:rPr lang="en-GB" sz="1600" b="1" dirty="0" smtClean="0"/>
              <a:t>Data and products</a:t>
            </a:r>
          </a:p>
          <a:p>
            <a:pPr lvl="1">
              <a:buFont typeface="Wingdings" pitchFamily="2" charset="2"/>
              <a:buChar char="q"/>
            </a:pPr>
            <a:r>
              <a:rPr lang="en-US" sz="1500" b="1" dirty="0" err="1" smtClean="0"/>
              <a:t>visualisation</a:t>
            </a:r>
            <a:r>
              <a:rPr lang="en-US" sz="1500" b="1" dirty="0" smtClean="0"/>
              <a:t> freely available</a:t>
            </a:r>
          </a:p>
          <a:p>
            <a:pPr lvl="1">
              <a:buFont typeface="Wingdings" pitchFamily="2" charset="2"/>
              <a:buChar char="q"/>
            </a:pPr>
            <a:r>
              <a:rPr lang="en-US" sz="1500" b="1" dirty="0" smtClean="0"/>
              <a:t>the general case is free and without restriction </a:t>
            </a:r>
            <a:r>
              <a:rPr lang="en-US" sz="1500" dirty="0" smtClean="0"/>
              <a:t>(e.g. academic purposes)</a:t>
            </a:r>
          </a:p>
          <a:p>
            <a:pPr lvl="1">
              <a:buFont typeface="Wingdings" pitchFamily="2" charset="2"/>
              <a:buChar char="q"/>
            </a:pPr>
            <a:r>
              <a:rPr lang="en-US" sz="1500" dirty="0" smtClean="0"/>
              <a:t>however (due to national policies) </a:t>
            </a:r>
            <a:r>
              <a:rPr lang="en-US" sz="1500" b="1" dirty="0" smtClean="0"/>
              <a:t>mandatory user registration is required </a:t>
            </a:r>
            <a:r>
              <a:rPr lang="en-US" sz="1500" dirty="0" smtClean="0"/>
              <a:t>(using Single Sign One (SSO) Service)</a:t>
            </a:r>
          </a:p>
          <a:p>
            <a:pPr lvl="1">
              <a:buFont typeface="Wingdings" pitchFamily="2" charset="2"/>
              <a:buChar char="q"/>
            </a:pPr>
            <a:r>
              <a:rPr lang="en-US" sz="1500" dirty="0" smtClean="0"/>
              <a:t>a “</a:t>
            </a:r>
            <a:r>
              <a:rPr lang="en-US" sz="1500" b="1" dirty="0" err="1" smtClean="0"/>
              <a:t>SeaDataNet</a:t>
            </a:r>
            <a:r>
              <a:rPr lang="en-US" sz="1500" dirty="0" smtClean="0"/>
              <a:t> </a:t>
            </a:r>
            <a:r>
              <a:rPr lang="en-US" sz="1500" b="1" dirty="0" smtClean="0"/>
              <a:t>role</a:t>
            </a:r>
            <a:r>
              <a:rPr lang="en-US" sz="1500" dirty="0" smtClean="0"/>
              <a:t>” (partner, academic, commercial etc.) is attributed to individual user  using  the Authentication, Authorization and Administration (AAA) Service</a:t>
            </a:r>
          </a:p>
          <a:p>
            <a:pPr lvl="2">
              <a:buFont typeface="Wingdings" pitchFamily="2" charset="2"/>
              <a:buChar char="§"/>
            </a:pPr>
            <a:r>
              <a:rPr lang="en-US" sz="1500" dirty="0" smtClean="0">
                <a:solidFill>
                  <a:schemeClr val="tx2"/>
                </a:solidFill>
              </a:rPr>
              <a:t>Each NODC attributes the roles to the users of its of country</a:t>
            </a:r>
          </a:p>
          <a:p>
            <a:pPr lvl="2">
              <a:buFont typeface="Wingdings" pitchFamily="2" charset="2"/>
              <a:buChar char="§"/>
            </a:pPr>
            <a:r>
              <a:rPr lang="en-US" sz="1500" dirty="0" smtClean="0">
                <a:solidFill>
                  <a:schemeClr val="tx2"/>
                </a:solidFill>
              </a:rPr>
              <a:t>Out of the partnership, the roles are assigned by </a:t>
            </a:r>
            <a:r>
              <a:rPr lang="en-US" sz="1500" dirty="0" err="1" smtClean="0">
                <a:solidFill>
                  <a:schemeClr val="tx2"/>
                </a:solidFill>
              </a:rPr>
              <a:t>SeaDataNet</a:t>
            </a:r>
            <a:r>
              <a:rPr lang="en-US" sz="1500" dirty="0" smtClean="0">
                <a:solidFill>
                  <a:schemeClr val="tx2"/>
                </a:solidFill>
              </a:rPr>
              <a:t> user-desk</a:t>
            </a:r>
          </a:p>
          <a:p>
            <a:pPr lvl="1">
              <a:buFont typeface="Wingdings" pitchFamily="2" charset="2"/>
              <a:buChar char="q"/>
            </a:pPr>
            <a:r>
              <a:rPr lang="en-US" sz="1500" b="1" dirty="0" smtClean="0"/>
              <a:t>When register, the user must accept the SDN </a:t>
            </a:r>
            <a:r>
              <a:rPr lang="en-US" sz="1500" b="1" dirty="0" err="1" smtClean="0"/>
              <a:t>licence</a:t>
            </a:r>
            <a:r>
              <a:rPr lang="en-US" sz="1500" b="1" dirty="0" smtClean="0"/>
              <a:t> agreement</a:t>
            </a:r>
          </a:p>
          <a:p>
            <a:pPr lvl="1">
              <a:buFont typeface="Wingdings" pitchFamily="2" charset="2"/>
              <a:buChar char="q"/>
            </a:pPr>
            <a:r>
              <a:rPr lang="en-US" sz="1500" dirty="0" smtClean="0"/>
              <a:t>each data centre node delivers data according to the user’s role and its local regulation</a:t>
            </a:r>
          </a:p>
          <a:p>
            <a:pPr lvl="1">
              <a:buFont typeface="Wingdings" pitchFamily="2" charset="2"/>
              <a:buChar char="q"/>
            </a:pPr>
            <a:r>
              <a:rPr lang="en-US" sz="1500" dirty="0" smtClean="0"/>
              <a:t>each data centre should provide freely the data sets necessary to develop the common products</a:t>
            </a:r>
            <a:endParaRPr lang="el-GR" sz="1500"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F866A56-96C5-49BF-856C-230211D14DF6}" type="slidenum">
              <a:rPr lang="el-GR" smtClean="0"/>
              <a:pPr fontAlgn="base">
                <a:spcBef>
                  <a:spcPct val="0"/>
                </a:spcBef>
                <a:spcAft>
                  <a:spcPct val="0"/>
                </a:spcAft>
                <a:defRPr/>
              </a:pPr>
              <a:t>24</a:t>
            </a:fld>
            <a:endParaRPr lang="el-GR"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b="1" dirty="0" smtClean="0"/>
              <a:t>SDN License Agreement</a:t>
            </a:r>
            <a:endParaRPr lang="el-GR" b="1" dirty="0" smtClean="0"/>
          </a:p>
        </p:txBody>
      </p:sp>
      <p:sp>
        <p:nvSpPr>
          <p:cNvPr id="13316" name="Content Placeholder 4"/>
          <p:cNvSpPr>
            <a:spLocks noGrp="1"/>
          </p:cNvSpPr>
          <p:nvPr>
            <p:ph idx="1"/>
          </p:nvPr>
        </p:nvSpPr>
        <p:spPr/>
        <p:txBody>
          <a:bodyPr>
            <a:normAutofit fontScale="92500" lnSpcReduction="10000"/>
          </a:bodyPr>
          <a:lstStyle/>
          <a:p>
            <a:r>
              <a:rPr lang="en-US" sz="1600" dirty="0" smtClean="0"/>
              <a:t>1. The Licensor grants to the Licensee a non-exclusive and non-transferable </a:t>
            </a:r>
            <a:r>
              <a:rPr lang="en-US" sz="1600" dirty="0" err="1" smtClean="0"/>
              <a:t>licence</a:t>
            </a:r>
            <a:r>
              <a:rPr lang="en-US" sz="1600" dirty="0" smtClean="0"/>
              <a:t> to retrieve and use data sets and products from the </a:t>
            </a:r>
            <a:r>
              <a:rPr lang="en-US" sz="1600" dirty="0" err="1" smtClean="0"/>
              <a:t>SeaDatanet</a:t>
            </a:r>
            <a:r>
              <a:rPr lang="en-US" sz="1600" dirty="0" smtClean="0"/>
              <a:t> service in accordance with this </a:t>
            </a:r>
            <a:r>
              <a:rPr lang="en-US" sz="1600" dirty="0" err="1" smtClean="0"/>
              <a:t>licence</a:t>
            </a:r>
            <a:r>
              <a:rPr lang="en-US" sz="1600" dirty="0" smtClean="0"/>
              <a:t>.</a:t>
            </a:r>
          </a:p>
          <a:p>
            <a:r>
              <a:rPr lang="en-US" sz="1600" dirty="0" smtClean="0"/>
              <a:t>2. Retrieval, by electronic download, and the use of Data Sets is free of charge, unless otherwise stipulated.</a:t>
            </a:r>
          </a:p>
          <a:p>
            <a:r>
              <a:rPr lang="en-US" sz="1600" dirty="0" smtClean="0"/>
              <a:t>3. Regardless of whether the data are quality controlled or not, </a:t>
            </a:r>
            <a:r>
              <a:rPr lang="en-US" sz="1600" dirty="0" err="1" smtClean="0"/>
              <a:t>SeaDataNet</a:t>
            </a:r>
            <a:r>
              <a:rPr lang="en-US" sz="1600" dirty="0" smtClean="0"/>
              <a:t> and the data source do not accept any liability for the correctness and/or appropriate interpretation of the data. Interpretation should follow scientific rules and is always the user’s responsibility. Correct and appropriate data interpretation is solely the responsibility of data users.</a:t>
            </a:r>
          </a:p>
          <a:p>
            <a:r>
              <a:rPr lang="en-US" sz="1600" dirty="0" smtClean="0"/>
              <a:t>4. Users must acknowledge data sources. It is not ethical to publish data without proper attribution or co-authorship. Any person making substantial use of data must communicate with the data source prior to publication, and should possibly consider the data source(s) for co-authorship of published results.</a:t>
            </a:r>
          </a:p>
          <a:p>
            <a:r>
              <a:rPr lang="en-US" sz="1600" dirty="0" smtClean="0"/>
              <a:t>5. Data Users should not give to third parties any </a:t>
            </a:r>
            <a:r>
              <a:rPr lang="en-US" sz="1600" dirty="0" err="1" smtClean="0"/>
              <a:t>SeaDataNet</a:t>
            </a:r>
            <a:r>
              <a:rPr lang="en-US" sz="1600" dirty="0" smtClean="0"/>
              <a:t> data or product without prior consent from the source Data Centre.</a:t>
            </a:r>
          </a:p>
          <a:p>
            <a:r>
              <a:rPr lang="en-US" sz="1600" dirty="0" smtClean="0"/>
              <a:t>6. Data Users must respect any and all restrictions on the use or reproduction of data. The use or reproduction of data for commercial purpose might require prior written permission from the data source.</a:t>
            </a:r>
            <a:endParaRPr lang="el-GR" sz="1600"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D446D806-F575-44EA-95FF-8E55BCB277E0}" type="slidenum">
              <a:rPr lang="el-GR" smtClean="0"/>
              <a:pPr fontAlgn="base">
                <a:spcBef>
                  <a:spcPct val="0"/>
                </a:spcBef>
                <a:spcAft>
                  <a:spcPct val="0"/>
                </a:spcAft>
                <a:defRPr/>
              </a:pPr>
              <a:t>25</a:t>
            </a:fld>
            <a:endParaRPr lang="el-GR"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b="1" dirty="0" smtClean="0"/>
              <a:t>SDN Roles</a:t>
            </a:r>
            <a:endParaRPr lang="el-GR" b="1" dirty="0" smtClean="0"/>
          </a:p>
        </p:txBody>
      </p:sp>
      <p:sp>
        <p:nvSpPr>
          <p:cNvPr id="14340" name="Content Placeholder 6"/>
          <p:cNvSpPr>
            <a:spLocks noGrp="1"/>
          </p:cNvSpPr>
          <p:nvPr>
            <p:ph idx="1"/>
          </p:nvPr>
        </p:nvSpPr>
        <p:spPr/>
        <p:txBody>
          <a:bodyPr/>
          <a:lstStyle/>
          <a:p>
            <a:pPr marL="0" indent="0">
              <a:buNone/>
            </a:pPr>
            <a:r>
              <a:rPr lang="en-US" dirty="0" smtClean="0"/>
              <a:t>on BODC Vocabulary Web Server, list C866.</a:t>
            </a:r>
          </a:p>
          <a:p>
            <a:pPr marL="0" indent="0">
              <a:buFont typeface="Wingdings 3" pitchFamily="18" charset="2"/>
              <a:buNone/>
            </a:pPr>
            <a:r>
              <a:rPr lang="en-US" sz="2400" u="sng" dirty="0" smtClean="0"/>
              <a:t>http://seadatanet.maris2.nl/v_bodc_vocab/welcome.aspx</a:t>
            </a:r>
            <a:endParaRPr lang="el-GR" u="sng"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5EDFEBD-C7F6-4BD5-BA2B-C5F2ABFF30E3}" type="slidenum">
              <a:rPr lang="el-GR" smtClean="0"/>
              <a:pPr fontAlgn="base">
                <a:spcBef>
                  <a:spcPct val="0"/>
                </a:spcBef>
                <a:spcAft>
                  <a:spcPct val="0"/>
                </a:spcAft>
                <a:defRPr/>
              </a:pPr>
              <a:t>26</a:t>
            </a:fld>
            <a:endParaRPr lang="el-GR" smtClean="0"/>
          </a:p>
        </p:txBody>
      </p:sp>
      <p:pic>
        <p:nvPicPr>
          <p:cNvPr id="14341" name="Picture 2"/>
          <p:cNvPicPr>
            <a:picLocks noChangeAspect="1" noChangeArrowheads="1"/>
          </p:cNvPicPr>
          <p:nvPr/>
        </p:nvPicPr>
        <p:blipFill>
          <a:blip r:embed="rId3" cstate="print"/>
          <a:srcRect/>
          <a:stretch>
            <a:fillRect/>
          </a:stretch>
        </p:blipFill>
        <p:spPr bwMode="auto">
          <a:xfrm>
            <a:off x="1917481" y="3068960"/>
            <a:ext cx="4886767" cy="3647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smtClean="0"/>
              <a:t>Causes of the duplicates</a:t>
            </a:r>
            <a:endParaRPr lang="el-GR" b="1" dirty="0"/>
          </a:p>
        </p:txBody>
      </p:sp>
      <p:sp>
        <p:nvSpPr>
          <p:cNvPr id="5" name="Content Placeholder 4"/>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D240187-D29F-411A-8A28-52E90C34DFD8}" type="slidenum">
              <a:rPr lang="el-GR" smtClean="0"/>
              <a:pPr fontAlgn="base">
                <a:spcBef>
                  <a:spcPct val="0"/>
                </a:spcBef>
                <a:spcAft>
                  <a:spcPct val="0"/>
                </a:spcAft>
                <a:defRPr/>
              </a:pPr>
              <a:t>27</a:t>
            </a:fld>
            <a:endParaRPr lang="el-GR" smtClean="0"/>
          </a:p>
        </p:txBody>
      </p:sp>
      <p:sp>
        <p:nvSpPr>
          <p:cNvPr id="7" name="Content Placeholder 2"/>
          <p:cNvSpPr txBox="1">
            <a:spLocks/>
          </p:cNvSpPr>
          <p:nvPr/>
        </p:nvSpPr>
        <p:spPr bwMode="auto">
          <a:xfrm>
            <a:off x="684000" y="2052000"/>
            <a:ext cx="8280000" cy="4185312"/>
          </a:xfrm>
          <a:prstGeom prst="rect">
            <a:avLst/>
          </a:prstGeom>
          <a:noFill/>
          <a:ln w="9525">
            <a:noFill/>
            <a:miter lim="800000"/>
            <a:headEnd/>
            <a:tailEnd/>
          </a:ln>
        </p:spPr>
        <p:txBody>
          <a:bodyPr>
            <a:normAutofit lnSpcReduction="10000"/>
          </a:bodyPr>
          <a:lstStyle/>
          <a:p>
            <a:pPr marL="273050" indent="-273050" eaLnBrk="0" hangingPunct="0">
              <a:spcBef>
                <a:spcPts val="600"/>
              </a:spcBef>
              <a:buClr>
                <a:srgbClr val="00B0F0"/>
              </a:buClr>
              <a:buSzPct val="100000"/>
              <a:buFont typeface="Arial" pitchFamily="34" charset="0"/>
              <a:buChar char="•"/>
              <a:defRPr/>
            </a:pPr>
            <a:r>
              <a:rPr lang="en-US" sz="2400" dirty="0">
                <a:solidFill>
                  <a:srgbClr val="00A7E5"/>
                </a:solidFill>
                <a:latin typeface="+mn-lt"/>
                <a:cs typeface="+mn-cs"/>
              </a:rPr>
              <a:t>RT and DM data sets from operational oceanography</a:t>
            </a:r>
          </a:p>
          <a:p>
            <a:pPr marL="273050" indent="-273050" eaLnBrk="0" hangingPunct="0">
              <a:spcBef>
                <a:spcPts val="600"/>
              </a:spcBef>
              <a:buClr>
                <a:srgbClr val="00B0F0"/>
              </a:buClr>
              <a:buSzPct val="100000"/>
              <a:buFont typeface="Arial" pitchFamily="34" charset="0"/>
              <a:buChar char="•"/>
              <a:defRPr/>
            </a:pPr>
            <a:r>
              <a:rPr lang="en-US" sz="2400" dirty="0">
                <a:solidFill>
                  <a:srgbClr val="00A7E5"/>
                </a:solidFill>
                <a:latin typeface="+mn-lt"/>
                <a:cs typeface="+mn-cs"/>
              </a:rPr>
              <a:t>Data sets from the GTS (real time transmission) with rounded values and poorly documented profiles</a:t>
            </a:r>
          </a:p>
          <a:p>
            <a:pPr marL="273050" indent="-273050" eaLnBrk="0" hangingPunct="0">
              <a:spcBef>
                <a:spcPts val="600"/>
              </a:spcBef>
              <a:buClr>
                <a:srgbClr val="00B0F0"/>
              </a:buClr>
              <a:buSzPct val="100000"/>
              <a:buFont typeface="Arial" pitchFamily="34" charset="0"/>
              <a:buChar char="•"/>
              <a:defRPr/>
            </a:pPr>
            <a:r>
              <a:rPr lang="en-US" sz="2400" dirty="0">
                <a:solidFill>
                  <a:srgbClr val="00A7E5"/>
                </a:solidFill>
                <a:latin typeface="+mn-lt"/>
                <a:cs typeface="+mn-cs"/>
              </a:rPr>
              <a:t>International </a:t>
            </a:r>
            <a:r>
              <a:rPr lang="en-US" sz="2400" dirty="0" err="1">
                <a:solidFill>
                  <a:srgbClr val="00A7E5"/>
                </a:solidFill>
                <a:latin typeface="+mn-lt"/>
                <a:cs typeface="+mn-cs"/>
              </a:rPr>
              <a:t>Programmes</a:t>
            </a:r>
            <a:r>
              <a:rPr lang="en-US" sz="2400" dirty="0">
                <a:solidFill>
                  <a:srgbClr val="00A7E5"/>
                </a:solidFill>
                <a:latin typeface="+mn-lt"/>
                <a:cs typeface="+mn-cs"/>
              </a:rPr>
              <a:t> and data </a:t>
            </a:r>
            <a:r>
              <a:rPr lang="en-US" sz="2400" dirty="0" smtClean="0">
                <a:solidFill>
                  <a:srgbClr val="00A7E5"/>
                </a:solidFill>
                <a:latin typeface="+mn-lt"/>
                <a:cs typeface="+mn-cs"/>
              </a:rPr>
              <a:t>exchange/dissemination</a:t>
            </a:r>
            <a:endParaRPr lang="en-US" sz="2400" dirty="0">
              <a:solidFill>
                <a:srgbClr val="00A7E5"/>
              </a:solidFill>
              <a:latin typeface="+mn-lt"/>
              <a:cs typeface="+mn-cs"/>
            </a:endParaRPr>
          </a:p>
          <a:p>
            <a:pPr marL="273050" indent="-273050" eaLnBrk="0" hangingPunct="0">
              <a:spcBef>
                <a:spcPts val="600"/>
              </a:spcBef>
              <a:buClr>
                <a:srgbClr val="00B0F0"/>
              </a:buClr>
              <a:buSzPct val="100000"/>
              <a:buFont typeface="Arial" pitchFamily="34" charset="0"/>
              <a:buChar char="•"/>
              <a:defRPr/>
            </a:pPr>
            <a:r>
              <a:rPr lang="en-US" sz="2400" dirty="0">
                <a:solidFill>
                  <a:srgbClr val="00A7E5"/>
                </a:solidFill>
                <a:latin typeface="+mn-lt"/>
                <a:cs typeface="+mn-cs"/>
              </a:rPr>
              <a:t>Data insufficiently documented and attributed to two different sources</a:t>
            </a:r>
          </a:p>
          <a:p>
            <a:pPr marL="273050" indent="-273050" eaLnBrk="0" hangingPunct="0">
              <a:spcBef>
                <a:spcPts val="600"/>
              </a:spcBef>
              <a:buClr>
                <a:srgbClr val="00B0F0"/>
              </a:buClr>
              <a:buSzPct val="100000"/>
              <a:buFont typeface="Arial" pitchFamily="34" charset="0"/>
              <a:buChar char="•"/>
              <a:defRPr/>
            </a:pPr>
            <a:r>
              <a:rPr lang="en-US" sz="2400" dirty="0">
                <a:solidFill>
                  <a:srgbClr val="00A7E5"/>
                </a:solidFill>
                <a:latin typeface="+mn-lt"/>
                <a:cs typeface="+mn-cs"/>
              </a:rPr>
              <a:t>Water sample files including the T,S station with other parameters</a:t>
            </a:r>
          </a:p>
          <a:p>
            <a:pPr marL="273050" indent="-273050" eaLnBrk="0" hangingPunct="0">
              <a:spcBef>
                <a:spcPts val="600"/>
              </a:spcBef>
              <a:buClr>
                <a:srgbClr val="00B0F0"/>
              </a:buClr>
              <a:buSzPct val="100000"/>
              <a:buFont typeface="Arial" pitchFamily="34" charset="0"/>
              <a:buChar char="•"/>
              <a:defRPr/>
            </a:pPr>
            <a:r>
              <a:rPr lang="en-US" sz="2400" dirty="0">
                <a:solidFill>
                  <a:srgbClr val="00A7E5"/>
                </a:solidFill>
                <a:latin typeface="+mn-lt"/>
                <a:cs typeface="+mn-cs"/>
              </a:rPr>
              <a:t>Data declassified by the Navies with poor meta-data</a:t>
            </a:r>
          </a:p>
          <a:p>
            <a:pPr marL="273050" indent="-273050" eaLnBrk="0" hangingPunct="0">
              <a:spcBef>
                <a:spcPts val="600"/>
              </a:spcBef>
              <a:buClr>
                <a:srgbClr val="00B0F0"/>
              </a:buClr>
              <a:buSzPct val="100000"/>
              <a:buFont typeface="Arial" pitchFamily="34" charset="0"/>
              <a:buChar char="•"/>
              <a:defRPr/>
            </a:pPr>
            <a:r>
              <a:rPr lang="en-US" sz="2400" dirty="0">
                <a:solidFill>
                  <a:srgbClr val="00A7E5"/>
                </a:solidFill>
                <a:latin typeface="+mn-lt"/>
                <a:cs typeface="+mn-cs"/>
              </a:rPr>
              <a:t>…</a:t>
            </a:r>
            <a:endParaRPr lang="el-GR" sz="2400" dirty="0">
              <a:solidFill>
                <a:srgbClr val="00A7E5"/>
              </a:solidFill>
              <a:latin typeface="+mn-l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smtClean="0"/>
              <a:t>Why to prevent duplications ?</a:t>
            </a:r>
            <a:endParaRPr lang="el-GR" b="1" dirty="0"/>
          </a:p>
        </p:txBody>
      </p:sp>
      <p:sp>
        <p:nvSpPr>
          <p:cNvPr id="5" name="Content Placeholder 4"/>
          <p:cNvSpPr>
            <a:spLocks noGrp="1"/>
          </p:cNvSpPr>
          <p:nvPr>
            <p:ph idx="1"/>
          </p:nvPr>
        </p:nvSpPr>
        <p:spPr/>
        <p:txBody>
          <a:bodyPr/>
          <a:lstStyle/>
          <a:p>
            <a:endParaRPr lang="en-GB"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B6415E7-AB60-4FB8-9C28-260FE9D90BD6}" type="slidenum">
              <a:rPr lang="el-GR" smtClean="0"/>
              <a:pPr fontAlgn="base">
                <a:spcBef>
                  <a:spcPct val="0"/>
                </a:spcBef>
                <a:spcAft>
                  <a:spcPct val="0"/>
                </a:spcAft>
                <a:defRPr/>
              </a:pPr>
              <a:t>28</a:t>
            </a:fld>
            <a:endParaRPr lang="el-GR" smtClean="0"/>
          </a:p>
        </p:txBody>
      </p:sp>
      <p:sp>
        <p:nvSpPr>
          <p:cNvPr id="17413" name="Content Placeholder 2"/>
          <p:cNvSpPr txBox="1">
            <a:spLocks/>
          </p:cNvSpPr>
          <p:nvPr/>
        </p:nvSpPr>
        <p:spPr bwMode="auto">
          <a:xfrm>
            <a:off x="684000" y="2052000"/>
            <a:ext cx="8280000" cy="3960000"/>
          </a:xfrm>
          <a:prstGeom prst="rect">
            <a:avLst/>
          </a:prstGeom>
          <a:noFill/>
          <a:ln w="9525">
            <a:noFill/>
            <a:miter lim="800000"/>
            <a:headEnd/>
            <a:tailEnd/>
          </a:ln>
        </p:spPr>
        <p:txBody>
          <a:bodyPr/>
          <a:lstStyle/>
          <a:p>
            <a:pPr marL="273050" indent="-273050" eaLnBrk="0" hangingPunct="0">
              <a:spcBef>
                <a:spcPts val="600"/>
              </a:spcBef>
              <a:spcAft>
                <a:spcPts val="1200"/>
              </a:spcAft>
              <a:buClr>
                <a:srgbClr val="00B0F0"/>
              </a:buClr>
              <a:buSzPct val="100000"/>
              <a:buFont typeface="Arial" pitchFamily="34" charset="0"/>
              <a:buChar char="•"/>
            </a:pPr>
            <a:r>
              <a:rPr lang="en-GB" sz="2800" dirty="0">
                <a:solidFill>
                  <a:srgbClr val="00B0F0"/>
                </a:solidFill>
              </a:rPr>
              <a:t>Avoid statistical biases in data products</a:t>
            </a:r>
          </a:p>
          <a:p>
            <a:pPr marL="730250" lvl="1" indent="-273050" eaLnBrk="0" hangingPunct="0">
              <a:spcBef>
                <a:spcPts val="600"/>
              </a:spcBef>
              <a:spcAft>
                <a:spcPts val="1200"/>
              </a:spcAft>
              <a:buClr>
                <a:schemeClr val="accent1"/>
              </a:buClr>
              <a:buSzPct val="76000"/>
              <a:buFont typeface="Wingdings" pitchFamily="2" charset="2"/>
              <a:buChar char="q"/>
            </a:pPr>
            <a:r>
              <a:rPr lang="en-GB" sz="2400" dirty="0">
                <a:solidFill>
                  <a:srgbClr val="0070C0"/>
                </a:solidFill>
              </a:rPr>
              <a:t>One measurement could be replicated several times!</a:t>
            </a:r>
            <a:endParaRPr lang="en-GB" sz="2800" dirty="0">
              <a:solidFill>
                <a:srgbClr val="0070C0"/>
              </a:solidFill>
            </a:endParaRPr>
          </a:p>
          <a:p>
            <a:pPr marL="273050" indent="-273050" eaLnBrk="0" hangingPunct="0">
              <a:spcBef>
                <a:spcPts val="600"/>
              </a:spcBef>
              <a:spcAft>
                <a:spcPts val="1200"/>
              </a:spcAft>
              <a:buClr>
                <a:srgbClr val="00B0F0"/>
              </a:buClr>
              <a:buSzPct val="100000"/>
              <a:buFont typeface="Arial" pitchFamily="34" charset="0"/>
              <a:buChar char="•"/>
            </a:pPr>
            <a:r>
              <a:rPr lang="en-GB" sz="2800" dirty="0">
                <a:solidFill>
                  <a:srgbClr val="00B0F0"/>
                </a:solidFill>
              </a:rPr>
              <a:t>Avoid </a:t>
            </a:r>
            <a:r>
              <a:rPr lang="en-US" sz="2800" dirty="0">
                <a:solidFill>
                  <a:srgbClr val="00B0F0"/>
                </a:solidFill>
              </a:rPr>
              <a:t>mistakenly reported and disseminated data</a:t>
            </a:r>
          </a:p>
          <a:p>
            <a:pPr marL="273050" indent="-273050" eaLnBrk="0" hangingPunct="0">
              <a:spcBef>
                <a:spcPts val="600"/>
              </a:spcBef>
              <a:buClr>
                <a:schemeClr val="accent1"/>
              </a:buClr>
              <a:buSzPct val="76000"/>
            </a:pPr>
            <a:endParaRPr lang="en-GB"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7" name="Content Placeholder 6"/>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9763EE1-08CE-4AC2-AE2C-8C65B04F25BF}" type="slidenum">
              <a:rPr lang="el-GR" smtClean="0"/>
              <a:pPr fontAlgn="base">
                <a:spcBef>
                  <a:spcPct val="0"/>
                </a:spcBef>
                <a:spcAft>
                  <a:spcPct val="0"/>
                </a:spcAft>
                <a:defRPr/>
              </a:pPr>
              <a:t>29</a:t>
            </a:fld>
            <a:endParaRPr lang="el-GR" smtClean="0"/>
          </a:p>
        </p:txBody>
      </p:sp>
      <p:sp>
        <p:nvSpPr>
          <p:cNvPr id="18437" name="Content Placeholder 2"/>
          <p:cNvSpPr txBox="1">
            <a:spLocks/>
          </p:cNvSpPr>
          <p:nvPr/>
        </p:nvSpPr>
        <p:spPr bwMode="auto">
          <a:xfrm>
            <a:off x="684000" y="2052000"/>
            <a:ext cx="8280000" cy="4185312"/>
          </a:xfrm>
          <a:prstGeom prst="rect">
            <a:avLst/>
          </a:prstGeom>
          <a:noFill/>
          <a:ln w="9525">
            <a:noFill/>
            <a:miter lim="800000"/>
            <a:headEnd/>
            <a:tailEnd/>
          </a:ln>
        </p:spPr>
        <p:txBody>
          <a:bodyPr>
            <a:normAutofit fontScale="92500" lnSpcReduction="10000"/>
          </a:bodyPr>
          <a:lstStyle/>
          <a:p>
            <a:pPr marL="273050" indent="-273050" algn="just" eaLnBrk="0" hangingPunct="0">
              <a:spcBef>
                <a:spcPts val="600"/>
              </a:spcBef>
              <a:spcAft>
                <a:spcPts val="600"/>
              </a:spcAft>
              <a:buClr>
                <a:srgbClr val="00B0F0"/>
              </a:buClr>
              <a:buSzPct val="100000"/>
              <a:buFont typeface="Arial" pitchFamily="34" charset="0"/>
              <a:buChar char="•"/>
            </a:pPr>
            <a:r>
              <a:rPr lang="en-US" sz="2800" i="1" dirty="0">
                <a:solidFill>
                  <a:srgbClr val="00B0F0"/>
                </a:solidFill>
              </a:rPr>
              <a:t>Duplicates checks as applied locally by partners will be described later on the QC topic</a:t>
            </a:r>
          </a:p>
          <a:p>
            <a:pPr marL="273050" indent="-273050" algn="just" eaLnBrk="0" hangingPunct="0">
              <a:spcBef>
                <a:spcPts val="600"/>
              </a:spcBef>
              <a:spcAft>
                <a:spcPts val="600"/>
              </a:spcAft>
              <a:buClr>
                <a:srgbClr val="00B0F0"/>
              </a:buClr>
              <a:buSzPct val="100000"/>
              <a:buFont typeface="Arial" pitchFamily="34" charset="0"/>
              <a:buChar char="•"/>
            </a:pPr>
            <a:r>
              <a:rPr lang="en-US" sz="2800" dirty="0">
                <a:solidFill>
                  <a:srgbClr val="00B0F0"/>
                </a:solidFill>
              </a:rPr>
              <a:t>But, since there are copies of one data set in several regional databases (ICES), Black Sea databases, projects (MEDAR),  global databases (WOD05), national databases, etc:</a:t>
            </a:r>
          </a:p>
          <a:p>
            <a:pPr marL="730250" lvl="1" indent="-273050" eaLnBrk="0" hangingPunct="0">
              <a:spcBef>
                <a:spcPts val="600"/>
              </a:spcBef>
              <a:spcAft>
                <a:spcPts val="600"/>
              </a:spcAft>
              <a:buClr>
                <a:srgbClr val="00B0F0"/>
              </a:buClr>
              <a:buSzPct val="76000"/>
              <a:buFont typeface="Wingdings 3" pitchFamily="18" charset="2"/>
              <a:buChar char=""/>
            </a:pPr>
            <a:r>
              <a:rPr lang="en-US" sz="2800" b="1" dirty="0">
                <a:solidFill>
                  <a:srgbClr val="0070C0"/>
                </a:solidFill>
              </a:rPr>
              <a:t>The simplest way to prevent duplication </a:t>
            </a:r>
            <a:r>
              <a:rPr lang="en-US" sz="2800" dirty="0">
                <a:solidFill>
                  <a:srgbClr val="0070C0"/>
                </a:solidFill>
              </a:rPr>
              <a:t>within </a:t>
            </a:r>
            <a:r>
              <a:rPr lang="en-US" sz="2800" dirty="0" err="1">
                <a:solidFill>
                  <a:srgbClr val="0070C0"/>
                </a:solidFill>
              </a:rPr>
              <a:t>SeaDataNet</a:t>
            </a:r>
            <a:r>
              <a:rPr lang="en-US" sz="2800" dirty="0">
                <a:solidFill>
                  <a:srgbClr val="0070C0"/>
                </a:solidFill>
              </a:rPr>
              <a:t> management System is:</a:t>
            </a:r>
          </a:p>
          <a:p>
            <a:pPr marL="1271588" lvl="2" indent="-357188" eaLnBrk="0" hangingPunct="0">
              <a:spcBef>
                <a:spcPts val="600"/>
              </a:spcBef>
              <a:spcAft>
                <a:spcPts val="600"/>
              </a:spcAft>
              <a:buClr>
                <a:srgbClr val="00B0F0"/>
              </a:buClr>
              <a:buSzPct val="76000"/>
              <a:buFont typeface="Wingdings" pitchFamily="2" charset="2"/>
              <a:buChar char="q"/>
            </a:pPr>
            <a:r>
              <a:rPr lang="en-US" sz="2800" b="1" i="1" dirty="0">
                <a:solidFill>
                  <a:srgbClr val="C00000"/>
                </a:solidFill>
              </a:rPr>
              <a:t>partners to submit only their national data </a:t>
            </a:r>
          </a:p>
          <a:p>
            <a:pPr marL="273050" indent="-273050" eaLnBrk="0" hangingPunct="0">
              <a:spcBef>
                <a:spcPts val="600"/>
              </a:spcBef>
              <a:buClr>
                <a:schemeClr val="accent1"/>
              </a:buClr>
              <a:buSzPct val="76000"/>
              <a:buFont typeface="Wingdings 3" pitchFamily="18" charset="2"/>
              <a:buChar char=""/>
            </a:pPr>
            <a:endParaRPr lang="en-US" sz="2800" dirty="0"/>
          </a:p>
          <a:p>
            <a:pPr marL="273050" indent="-273050" eaLnBrk="0" hangingPunct="0">
              <a:spcBef>
                <a:spcPts val="600"/>
              </a:spcBef>
              <a:buClr>
                <a:schemeClr val="accent1"/>
              </a:buClr>
              <a:buSzPct val="76000"/>
            </a:pPr>
            <a:endParaRPr lang="en-GB" sz="2400" dirty="0"/>
          </a:p>
        </p:txBody>
      </p:sp>
      <p:sp>
        <p:nvSpPr>
          <p:cNvPr id="5" name="Title 1"/>
          <p:cNvSpPr txBox="1">
            <a:spLocks/>
          </p:cNvSpPr>
          <p:nvPr/>
        </p:nvSpPr>
        <p:spPr bwMode="auto">
          <a:xfrm>
            <a:off x="684213" y="1484313"/>
            <a:ext cx="8280400" cy="495300"/>
          </a:xfrm>
          <a:prstGeom prst="rect">
            <a:avLst/>
          </a:prstGeom>
          <a:noFill/>
          <a:ln w="9525">
            <a:noFill/>
            <a:miter lim="800000"/>
            <a:headEnd/>
            <a:tailEnd/>
          </a:ln>
          <a:effectLst/>
        </p:spPr>
        <p:txBody>
          <a:bodyPr vert="horz" wrap="square" lIns="0" tIns="0" rIns="0" bIns="0" numCol="1" anchor="ctr" anchorCtr="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1" u="none" strike="noStrike" kern="0" cap="none" spc="0" normalizeH="0" baseline="0" noProof="0" dirty="0" smtClean="0">
                <a:ln>
                  <a:noFill/>
                </a:ln>
                <a:solidFill>
                  <a:srgbClr val="00519D"/>
                </a:solidFill>
                <a:effectLst/>
                <a:uLnTx/>
                <a:uFillTx/>
                <a:latin typeface="+mj-lt"/>
                <a:ea typeface="+mj-ea"/>
                <a:cs typeface="+mj-cs"/>
              </a:rPr>
              <a:t>How to handle duplications ?</a:t>
            </a:r>
            <a:endParaRPr kumimoji="0" lang="el-GR" sz="3200" b="1" i="1" u="none" strike="noStrike" kern="0" cap="none" spc="0" normalizeH="0" baseline="0" noProof="0" dirty="0">
              <a:ln>
                <a:noFill/>
              </a:ln>
              <a:solidFill>
                <a:srgbClr val="00519D"/>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323850" y="2708920"/>
            <a:ext cx="1439863" cy="2528888"/>
          </a:xfrm>
        </p:spPr>
        <p:txBody>
          <a:bodyPr/>
          <a:lstStyle/>
          <a:p>
            <a:pPr eaLnBrk="1" hangingPunct="1"/>
            <a:r>
              <a:rPr lang="en-GB" sz="2000" dirty="0" smtClean="0"/>
              <a:t>EU-FP5</a:t>
            </a:r>
            <a:br>
              <a:rPr lang="en-GB" sz="2000" dirty="0" smtClean="0"/>
            </a:br>
            <a:r>
              <a:rPr lang="en-GB" sz="2000" dirty="0" smtClean="0"/>
              <a:t/>
            </a:r>
            <a:br>
              <a:rPr lang="en-GB" sz="2000" dirty="0" smtClean="0"/>
            </a:br>
            <a:r>
              <a:rPr lang="en-GB" sz="2000" dirty="0" smtClean="0"/>
              <a:t>EU-FP6</a:t>
            </a:r>
            <a:br>
              <a:rPr lang="en-GB" sz="2000" dirty="0" smtClean="0"/>
            </a:br>
            <a:r>
              <a:rPr lang="en-GB" sz="2000" dirty="0" smtClean="0"/>
              <a:t/>
            </a:r>
            <a:br>
              <a:rPr lang="en-GB" sz="2000" dirty="0" smtClean="0"/>
            </a:br>
            <a:r>
              <a:rPr lang="en-GB" sz="2000" dirty="0" smtClean="0"/>
              <a:t>EU-FP7</a:t>
            </a:r>
          </a:p>
        </p:txBody>
      </p:sp>
      <p:sp>
        <p:nvSpPr>
          <p:cNvPr id="54" name="Rectangle 53"/>
          <p:cNvSpPr/>
          <p:nvPr/>
        </p:nvSpPr>
        <p:spPr>
          <a:xfrm>
            <a:off x="2755900" y="6381750"/>
            <a:ext cx="3619500"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00" name="Espace réservé du contenu 2"/>
          <p:cNvSpPr>
            <a:spLocks noGrp="1"/>
          </p:cNvSpPr>
          <p:nvPr>
            <p:ph idx="1"/>
          </p:nvPr>
        </p:nvSpPr>
        <p:spPr>
          <a:xfrm>
            <a:off x="250825" y="5473079"/>
            <a:ext cx="8748713" cy="1484313"/>
          </a:xfrm>
        </p:spPr>
        <p:txBody>
          <a:bodyPr/>
          <a:lstStyle/>
          <a:p>
            <a:pPr marL="0" indent="0" eaLnBrk="1" hangingPunct="1">
              <a:buFontTx/>
              <a:buNone/>
            </a:pPr>
            <a:r>
              <a:rPr lang="en-GB" sz="2000" dirty="0" err="1" smtClean="0"/>
              <a:t>SeaDataNet</a:t>
            </a:r>
            <a:r>
              <a:rPr lang="en-GB" sz="2000" dirty="0" smtClean="0"/>
              <a:t> has set up and operates a pan-European infrastructure for managing marine and ocean data by connecting National Oceanographic Data Centres (NODCs) and oceanographic data focal points from 35 countries bordering European seas</a:t>
            </a:r>
          </a:p>
        </p:txBody>
      </p:sp>
      <p:grpSp>
        <p:nvGrpSpPr>
          <p:cNvPr id="2" name="Groupe 51"/>
          <p:cNvGrpSpPr>
            <a:grpSpLocks/>
          </p:cNvGrpSpPr>
          <p:nvPr/>
        </p:nvGrpSpPr>
        <p:grpSpPr bwMode="auto">
          <a:xfrm>
            <a:off x="2051050" y="1052513"/>
            <a:ext cx="5113338" cy="4392612"/>
            <a:chOff x="2471142" y="1110440"/>
            <a:chExt cx="6637362" cy="5696242"/>
          </a:xfrm>
        </p:grpSpPr>
        <p:pic>
          <p:nvPicPr>
            <p:cNvPr id="5" name="Image 4"/>
            <p:cNvPicPr>
              <a:picLocks noChangeAspect="1"/>
            </p:cNvPicPr>
            <p:nvPr/>
          </p:nvPicPr>
          <p:blipFill>
            <a:blip r:embed="rId2" cstate="print"/>
            <a:stretch>
              <a:fillRect/>
            </a:stretch>
          </p:blipFill>
          <p:spPr>
            <a:xfrm>
              <a:off x="2471142" y="1110440"/>
              <a:ext cx="6637362" cy="5696242"/>
            </a:xfrm>
            <a:prstGeom prst="rect">
              <a:avLst/>
            </a:prstGeom>
            <a:ln>
              <a:noFill/>
            </a:ln>
            <a:effectLst>
              <a:outerShdw blurRad="190500" algn="tl" rotWithShape="0">
                <a:srgbClr val="000000">
                  <a:alpha val="70000"/>
                </a:srgbClr>
              </a:outerShdw>
            </a:effectLst>
          </p:spPr>
        </p:pic>
        <p:grpSp>
          <p:nvGrpSpPr>
            <p:cNvPr id="3" name="Groupe 5"/>
            <p:cNvGrpSpPr>
              <a:grpSpLocks/>
            </p:cNvGrpSpPr>
            <p:nvPr/>
          </p:nvGrpSpPr>
          <p:grpSpPr bwMode="auto">
            <a:xfrm>
              <a:off x="2975198" y="1412776"/>
              <a:ext cx="6120680" cy="4858324"/>
              <a:chOff x="2771800" y="1412776"/>
              <a:chExt cx="6120680" cy="4858324"/>
            </a:xfrm>
          </p:grpSpPr>
          <p:pic>
            <p:nvPicPr>
              <p:cNvPr id="7" name="Image 6"/>
              <p:cNvPicPr>
                <a:picLocks noChangeAspect="1"/>
              </p:cNvPicPr>
              <p:nvPr/>
            </p:nvPicPr>
            <p:blipFill>
              <a:blip r:embed="rId3" cstate="print"/>
              <a:stretch>
                <a:fillRect/>
              </a:stretch>
            </p:blipFill>
            <p:spPr>
              <a:xfrm>
                <a:off x="6461172" y="5493273"/>
                <a:ext cx="272006" cy="181160"/>
              </a:xfrm>
              <a:prstGeom prst="rect">
                <a:avLst/>
              </a:prstGeom>
              <a:ln>
                <a:noFill/>
              </a:ln>
              <a:effectLst>
                <a:outerShdw blurRad="190500" algn="tl" rotWithShape="0">
                  <a:srgbClr val="000000">
                    <a:alpha val="70000"/>
                  </a:srgbClr>
                </a:outerShdw>
              </a:effectLst>
            </p:spPr>
          </p:pic>
          <p:pic>
            <p:nvPicPr>
              <p:cNvPr id="8" name="Image 7"/>
              <p:cNvPicPr>
                <a:picLocks noChangeAspect="1"/>
              </p:cNvPicPr>
              <p:nvPr/>
            </p:nvPicPr>
            <p:blipFill>
              <a:blip r:embed="rId4" cstate="print"/>
              <a:stretch>
                <a:fillRect/>
              </a:stretch>
            </p:blipFill>
            <p:spPr>
              <a:xfrm flipV="1">
                <a:off x="4573615" y="4437194"/>
                <a:ext cx="286430" cy="191452"/>
              </a:xfrm>
              <a:prstGeom prst="rect">
                <a:avLst/>
              </a:prstGeom>
              <a:ln>
                <a:noFill/>
              </a:ln>
              <a:effectLst>
                <a:outerShdw blurRad="190500" algn="tl" rotWithShape="0">
                  <a:srgbClr val="000000">
                    <a:alpha val="70000"/>
                  </a:srgbClr>
                </a:outerShdw>
              </a:effectLst>
            </p:spPr>
          </p:pic>
          <p:pic>
            <p:nvPicPr>
              <p:cNvPr id="9" name="Image 8"/>
              <p:cNvPicPr>
                <a:picLocks noChangeAspect="1"/>
              </p:cNvPicPr>
              <p:nvPr/>
            </p:nvPicPr>
            <p:blipFill>
              <a:blip r:embed="rId5" cstate="print"/>
              <a:stretch>
                <a:fillRect/>
              </a:stretch>
            </p:blipFill>
            <p:spPr>
              <a:xfrm flipV="1">
                <a:off x="5004291" y="3621975"/>
                <a:ext cx="288491" cy="191452"/>
              </a:xfrm>
              <a:prstGeom prst="rect">
                <a:avLst/>
              </a:prstGeom>
              <a:ln>
                <a:noFill/>
              </a:ln>
              <a:effectLst>
                <a:outerShdw blurRad="190500" algn="tl" rotWithShape="0">
                  <a:srgbClr val="000000">
                    <a:alpha val="70000"/>
                  </a:srgbClr>
                </a:outerShdw>
              </a:effectLst>
            </p:spPr>
          </p:pic>
          <p:pic>
            <p:nvPicPr>
              <p:cNvPr id="10" name="Image 9"/>
              <p:cNvPicPr>
                <a:picLocks noChangeAspect="1"/>
              </p:cNvPicPr>
              <p:nvPr/>
            </p:nvPicPr>
            <p:blipFill>
              <a:blip r:embed="rId6" cstate="print"/>
              <a:stretch>
                <a:fillRect/>
              </a:stretch>
            </p:blipFill>
            <p:spPr>
              <a:xfrm flipV="1">
                <a:off x="4283062" y="3564333"/>
                <a:ext cx="290553" cy="181160"/>
              </a:xfrm>
              <a:prstGeom prst="rect">
                <a:avLst/>
              </a:prstGeom>
              <a:ln>
                <a:noFill/>
              </a:ln>
              <a:effectLst>
                <a:outerShdw blurRad="190500" algn="tl" rotWithShape="0">
                  <a:srgbClr val="000000">
                    <a:alpha val="70000"/>
                  </a:srgbClr>
                </a:outerShdw>
              </a:effectLst>
            </p:spPr>
          </p:pic>
          <p:pic>
            <p:nvPicPr>
              <p:cNvPr id="11" name="Image 10"/>
              <p:cNvPicPr>
                <a:picLocks noChangeAspect="1"/>
              </p:cNvPicPr>
              <p:nvPr/>
            </p:nvPicPr>
            <p:blipFill>
              <a:blip r:embed="rId7" cstate="print"/>
              <a:stretch>
                <a:fillRect/>
              </a:stretch>
            </p:blipFill>
            <p:spPr>
              <a:xfrm flipV="1">
                <a:off x="5148536" y="3932828"/>
                <a:ext cx="288491" cy="172925"/>
              </a:xfrm>
              <a:prstGeom prst="rect">
                <a:avLst/>
              </a:prstGeom>
              <a:ln>
                <a:noFill/>
              </a:ln>
              <a:effectLst>
                <a:outerShdw blurRad="190500" algn="tl" rotWithShape="0">
                  <a:srgbClr val="000000">
                    <a:alpha val="70000"/>
                  </a:srgbClr>
                </a:outerShdw>
              </a:effectLst>
            </p:spPr>
          </p:pic>
          <p:pic>
            <p:nvPicPr>
              <p:cNvPr id="12" name="Image 11"/>
              <p:cNvPicPr>
                <a:picLocks noChangeAspect="1"/>
              </p:cNvPicPr>
              <p:nvPr/>
            </p:nvPicPr>
            <p:blipFill>
              <a:blip r:embed="rId8" cstate="print"/>
              <a:stretch>
                <a:fillRect/>
              </a:stretch>
            </p:blipFill>
            <p:spPr>
              <a:xfrm flipV="1">
                <a:off x="5869765" y="2467080"/>
                <a:ext cx="286431" cy="179102"/>
              </a:xfrm>
              <a:prstGeom prst="rect">
                <a:avLst/>
              </a:prstGeom>
              <a:ln>
                <a:noFill/>
              </a:ln>
              <a:effectLst>
                <a:outerShdw blurRad="190500" algn="tl" rotWithShape="0">
                  <a:srgbClr val="000000">
                    <a:alpha val="70000"/>
                  </a:srgbClr>
                </a:outerShdw>
              </a:effectLst>
            </p:spPr>
          </p:pic>
          <p:pic>
            <p:nvPicPr>
              <p:cNvPr id="13" name="Image 12"/>
              <p:cNvPicPr>
                <a:picLocks noChangeAspect="1"/>
              </p:cNvPicPr>
              <p:nvPr/>
            </p:nvPicPr>
            <p:blipFill>
              <a:blip r:embed="rId9" cstate="print"/>
              <a:stretch>
                <a:fillRect/>
              </a:stretch>
            </p:blipFill>
            <p:spPr>
              <a:xfrm flipV="1">
                <a:off x="4039905" y="5326524"/>
                <a:ext cx="387403" cy="236742"/>
              </a:xfrm>
              <a:prstGeom prst="rect">
                <a:avLst/>
              </a:prstGeom>
              <a:ln>
                <a:noFill/>
              </a:ln>
              <a:effectLst>
                <a:outerShdw blurRad="190500" algn="tl" rotWithShape="0">
                  <a:srgbClr val="000000">
                    <a:alpha val="70000"/>
                  </a:srgbClr>
                </a:outerShdw>
              </a:effectLst>
            </p:spPr>
          </p:pic>
          <p:pic>
            <p:nvPicPr>
              <p:cNvPr id="14" name="Image 13"/>
              <p:cNvPicPr>
                <a:picLocks noChangeAspect="1"/>
              </p:cNvPicPr>
              <p:nvPr/>
            </p:nvPicPr>
            <p:blipFill>
              <a:blip r:embed="rId10" cstate="print"/>
              <a:stretch>
                <a:fillRect/>
              </a:stretch>
            </p:blipFill>
            <p:spPr>
              <a:xfrm flipV="1">
                <a:off x="5725519" y="5157716"/>
                <a:ext cx="286431" cy="191452"/>
              </a:xfrm>
              <a:prstGeom prst="rect">
                <a:avLst/>
              </a:prstGeom>
              <a:ln>
                <a:noFill/>
              </a:ln>
              <a:effectLst>
                <a:outerShdw blurRad="190500" algn="tl" rotWithShape="0">
                  <a:srgbClr val="000000">
                    <a:alpha val="70000"/>
                  </a:srgbClr>
                </a:outerShdw>
              </a:effectLst>
            </p:spPr>
          </p:pic>
          <p:pic>
            <p:nvPicPr>
              <p:cNvPr id="15" name="Image 14"/>
              <p:cNvPicPr>
                <a:picLocks noChangeAspect="1"/>
              </p:cNvPicPr>
              <p:nvPr/>
            </p:nvPicPr>
            <p:blipFill>
              <a:blip r:embed="rId11" cstate="print"/>
              <a:stretch>
                <a:fillRect/>
              </a:stretch>
            </p:blipFill>
            <p:spPr>
              <a:xfrm>
                <a:off x="8173574" y="2512370"/>
                <a:ext cx="286431" cy="191454"/>
              </a:xfrm>
              <a:prstGeom prst="rect">
                <a:avLst/>
              </a:prstGeom>
              <a:ln>
                <a:noFill/>
              </a:ln>
              <a:effectLst>
                <a:outerShdw blurRad="190500" algn="tl" rotWithShape="0">
                  <a:srgbClr val="000000">
                    <a:alpha val="70000"/>
                  </a:srgbClr>
                </a:outerShdw>
              </a:effectLst>
            </p:spPr>
          </p:pic>
          <p:pic>
            <p:nvPicPr>
              <p:cNvPr id="16" name="Image 15"/>
              <p:cNvPicPr>
                <a:picLocks noChangeAspect="1"/>
              </p:cNvPicPr>
              <p:nvPr/>
            </p:nvPicPr>
            <p:blipFill>
              <a:blip r:embed="rId12" cstate="print"/>
              <a:stretch>
                <a:fillRect/>
              </a:stretch>
            </p:blipFill>
            <p:spPr>
              <a:xfrm flipV="1">
                <a:off x="7332828" y="5462394"/>
                <a:ext cx="408009" cy="271740"/>
              </a:xfrm>
              <a:prstGeom prst="rect">
                <a:avLst/>
              </a:prstGeom>
              <a:ln>
                <a:noFill/>
              </a:ln>
              <a:effectLst>
                <a:outerShdw blurRad="190500" algn="tl" rotWithShape="0">
                  <a:srgbClr val="000000">
                    <a:alpha val="70000"/>
                  </a:srgbClr>
                </a:outerShdw>
              </a:effectLst>
            </p:spPr>
          </p:pic>
          <p:pic>
            <p:nvPicPr>
              <p:cNvPr id="17" name="Image 16"/>
              <p:cNvPicPr>
                <a:picLocks noChangeAspect="1"/>
              </p:cNvPicPr>
              <p:nvPr/>
            </p:nvPicPr>
            <p:blipFill>
              <a:blip r:embed="rId13" cstate="print"/>
              <a:stretch>
                <a:fillRect/>
              </a:stretch>
            </p:blipFill>
            <p:spPr>
              <a:xfrm flipV="1">
                <a:off x="4744648" y="3932828"/>
                <a:ext cx="259642" cy="172925"/>
              </a:xfrm>
              <a:prstGeom prst="rect">
                <a:avLst/>
              </a:prstGeom>
              <a:ln>
                <a:noFill/>
              </a:ln>
              <a:effectLst>
                <a:outerShdw blurRad="190500" algn="tl" rotWithShape="0">
                  <a:srgbClr val="000000">
                    <a:alpha val="70000"/>
                  </a:srgbClr>
                </a:outerShdw>
              </a:effectLst>
            </p:spPr>
          </p:pic>
          <p:pic>
            <p:nvPicPr>
              <p:cNvPr id="18" name="Image 17"/>
              <p:cNvPicPr>
                <a:picLocks noChangeAspect="1"/>
              </p:cNvPicPr>
              <p:nvPr/>
            </p:nvPicPr>
            <p:blipFill>
              <a:blip r:embed="rId14" cstate="print"/>
              <a:stretch>
                <a:fillRect/>
              </a:stretch>
            </p:blipFill>
            <p:spPr>
              <a:xfrm flipV="1">
                <a:off x="5364905" y="1935952"/>
                <a:ext cx="282309" cy="197629"/>
              </a:xfrm>
              <a:prstGeom prst="rect">
                <a:avLst/>
              </a:prstGeom>
              <a:ln>
                <a:noFill/>
              </a:ln>
              <a:effectLst>
                <a:outerShdw blurRad="190500" algn="tl" rotWithShape="0">
                  <a:srgbClr val="000000">
                    <a:alpha val="70000"/>
                  </a:srgbClr>
                </a:outerShdw>
              </a:effectLst>
            </p:spPr>
          </p:pic>
          <p:pic>
            <p:nvPicPr>
              <p:cNvPr id="19" name="Image 18"/>
              <p:cNvPicPr>
                <a:picLocks noChangeAspect="1"/>
              </p:cNvPicPr>
              <p:nvPr/>
            </p:nvPicPr>
            <p:blipFill>
              <a:blip r:embed="rId15" cstate="print"/>
              <a:stretch>
                <a:fillRect/>
              </a:stretch>
            </p:blipFill>
            <p:spPr>
              <a:xfrm flipV="1">
                <a:off x="5321631" y="3146429"/>
                <a:ext cx="331766" cy="220275"/>
              </a:xfrm>
              <a:prstGeom prst="rect">
                <a:avLst/>
              </a:prstGeom>
              <a:ln>
                <a:noFill/>
              </a:ln>
              <a:effectLst>
                <a:outerShdw blurRad="190500" algn="tl" rotWithShape="0">
                  <a:srgbClr val="000000">
                    <a:alpha val="70000"/>
                  </a:srgbClr>
                </a:outerShdw>
              </a:effectLst>
            </p:spPr>
          </p:pic>
          <p:pic>
            <p:nvPicPr>
              <p:cNvPr id="20" name="Image 19"/>
              <p:cNvPicPr>
                <a:picLocks noChangeAspect="1"/>
              </p:cNvPicPr>
              <p:nvPr/>
            </p:nvPicPr>
            <p:blipFill>
              <a:blip r:embed="rId16" cstate="print"/>
              <a:stretch>
                <a:fillRect/>
              </a:stretch>
            </p:blipFill>
            <p:spPr>
              <a:xfrm flipV="1">
                <a:off x="3666928" y="3514926"/>
                <a:ext cx="401827" cy="201746"/>
              </a:xfrm>
              <a:prstGeom prst="rect">
                <a:avLst/>
              </a:prstGeom>
              <a:ln>
                <a:noFill/>
              </a:ln>
              <a:effectLst>
                <a:outerShdw blurRad="190500" algn="tl" rotWithShape="0">
                  <a:srgbClr val="000000">
                    <a:alpha val="70000"/>
                  </a:srgbClr>
                </a:outerShdw>
              </a:effectLst>
            </p:spPr>
          </p:pic>
          <p:pic>
            <p:nvPicPr>
              <p:cNvPr id="21" name="Image 20"/>
              <p:cNvPicPr>
                <a:picLocks noChangeAspect="1"/>
              </p:cNvPicPr>
              <p:nvPr/>
            </p:nvPicPr>
            <p:blipFill>
              <a:blip r:embed="rId17" cstate="print"/>
              <a:stretch>
                <a:fillRect/>
              </a:stretch>
            </p:blipFill>
            <p:spPr>
              <a:xfrm flipV="1">
                <a:off x="3526804" y="5349169"/>
                <a:ext cx="352371" cy="234684"/>
              </a:xfrm>
              <a:prstGeom prst="rect">
                <a:avLst/>
              </a:prstGeom>
              <a:ln>
                <a:noFill/>
              </a:ln>
              <a:effectLst>
                <a:outerShdw blurRad="190500" algn="tl" rotWithShape="0">
                  <a:srgbClr val="000000">
                    <a:alpha val="70000"/>
                  </a:srgbClr>
                </a:outerShdw>
              </a:effectLst>
            </p:spPr>
          </p:pic>
          <p:pic>
            <p:nvPicPr>
              <p:cNvPr id="22" name="Image 21"/>
              <p:cNvPicPr>
                <a:picLocks noChangeAspect="1"/>
              </p:cNvPicPr>
              <p:nvPr/>
            </p:nvPicPr>
            <p:blipFill>
              <a:blip r:embed="rId18" cstate="print"/>
              <a:stretch>
                <a:fillRect/>
              </a:stretch>
            </p:blipFill>
            <p:spPr>
              <a:xfrm flipV="1">
                <a:off x="2772605" y="1413059"/>
                <a:ext cx="331764" cy="238802"/>
              </a:xfrm>
              <a:prstGeom prst="rect">
                <a:avLst/>
              </a:prstGeom>
              <a:ln>
                <a:noFill/>
              </a:ln>
              <a:effectLst>
                <a:outerShdw blurRad="190500" algn="tl" rotWithShape="0">
                  <a:srgbClr val="000000">
                    <a:alpha val="70000"/>
                  </a:srgbClr>
                </a:outerShdw>
              </a:effectLst>
            </p:spPr>
          </p:pic>
          <p:pic>
            <p:nvPicPr>
              <p:cNvPr id="23" name="Image 22"/>
              <p:cNvPicPr>
                <a:picLocks noChangeAspect="1"/>
              </p:cNvPicPr>
              <p:nvPr/>
            </p:nvPicPr>
            <p:blipFill>
              <a:blip r:embed="rId19" cstate="print"/>
              <a:stretch>
                <a:fillRect/>
              </a:stretch>
            </p:blipFill>
            <p:spPr>
              <a:xfrm flipV="1">
                <a:off x="6733179" y="2073881"/>
                <a:ext cx="288491" cy="174983"/>
              </a:xfrm>
              <a:prstGeom prst="rect">
                <a:avLst/>
              </a:prstGeom>
              <a:ln>
                <a:noFill/>
              </a:ln>
              <a:effectLst>
                <a:outerShdw blurRad="190500" algn="tl" rotWithShape="0">
                  <a:srgbClr val="000000">
                    <a:alpha val="70000"/>
                  </a:srgbClr>
                </a:outerShdw>
              </a:effectLst>
            </p:spPr>
          </p:pic>
          <p:pic>
            <p:nvPicPr>
              <p:cNvPr id="24" name="Image 23"/>
              <p:cNvPicPr>
                <a:picLocks noChangeAspect="1"/>
              </p:cNvPicPr>
              <p:nvPr/>
            </p:nvPicPr>
            <p:blipFill>
              <a:blip r:embed="rId20" cstate="print"/>
              <a:stretch>
                <a:fillRect/>
              </a:stretch>
            </p:blipFill>
            <p:spPr>
              <a:xfrm>
                <a:off x="6084072" y="3500515"/>
                <a:ext cx="329704" cy="166750"/>
              </a:xfrm>
              <a:prstGeom prst="rect">
                <a:avLst/>
              </a:prstGeom>
              <a:ln>
                <a:noFill/>
              </a:ln>
              <a:effectLst>
                <a:outerShdw blurRad="190500" algn="tl" rotWithShape="0">
                  <a:srgbClr val="000000">
                    <a:alpha val="70000"/>
                  </a:srgbClr>
                </a:outerShdw>
              </a:effectLst>
            </p:spPr>
          </p:pic>
          <p:pic>
            <p:nvPicPr>
              <p:cNvPr id="25" name="Image 24"/>
              <p:cNvPicPr>
                <a:picLocks noChangeAspect="1"/>
              </p:cNvPicPr>
              <p:nvPr/>
            </p:nvPicPr>
            <p:blipFill>
              <a:blip r:embed="rId21" cstate="print"/>
              <a:stretch>
                <a:fillRect/>
              </a:stretch>
            </p:blipFill>
            <p:spPr>
              <a:xfrm>
                <a:off x="6877424" y="2493843"/>
                <a:ext cx="358554" cy="228508"/>
              </a:xfrm>
              <a:prstGeom prst="rect">
                <a:avLst/>
              </a:prstGeom>
              <a:ln>
                <a:noFill/>
              </a:ln>
              <a:effectLst>
                <a:outerShdw blurRad="190500" algn="tl" rotWithShape="0">
                  <a:srgbClr val="000000">
                    <a:alpha val="70000"/>
                  </a:srgbClr>
                </a:outerShdw>
              </a:effectLst>
            </p:spPr>
          </p:pic>
          <p:pic>
            <p:nvPicPr>
              <p:cNvPr id="26" name="Image 25"/>
              <p:cNvPicPr>
                <a:picLocks noChangeAspect="1"/>
              </p:cNvPicPr>
              <p:nvPr/>
            </p:nvPicPr>
            <p:blipFill>
              <a:blip r:embed="rId22" cstate="print"/>
              <a:stretch>
                <a:fillRect/>
              </a:stretch>
            </p:blipFill>
            <p:spPr>
              <a:xfrm flipV="1">
                <a:off x="6733179" y="2782052"/>
                <a:ext cx="342068" cy="170866"/>
              </a:xfrm>
              <a:prstGeom prst="rect">
                <a:avLst/>
              </a:prstGeom>
              <a:ln>
                <a:noFill/>
              </a:ln>
              <a:effectLst>
                <a:outerShdw blurRad="190500" algn="tl" rotWithShape="0">
                  <a:srgbClr val="000000">
                    <a:alpha val="70000"/>
                  </a:srgbClr>
                </a:outerShdw>
              </a:effectLst>
            </p:spPr>
          </p:pic>
          <p:pic>
            <p:nvPicPr>
              <p:cNvPr id="27" name="Image 26"/>
              <p:cNvPicPr>
                <a:picLocks noChangeAspect="1"/>
              </p:cNvPicPr>
              <p:nvPr/>
            </p:nvPicPr>
            <p:blipFill>
              <a:blip r:embed="rId23" cstate="print"/>
              <a:stretch>
                <a:fillRect/>
              </a:stretch>
            </p:blipFill>
            <p:spPr>
              <a:xfrm>
                <a:off x="6473536" y="3074378"/>
                <a:ext cx="300855" cy="181160"/>
              </a:xfrm>
              <a:prstGeom prst="rect">
                <a:avLst/>
              </a:prstGeom>
              <a:ln>
                <a:noFill/>
              </a:ln>
              <a:effectLst>
                <a:outerShdw blurRad="190500" algn="tl" rotWithShape="0">
                  <a:srgbClr val="000000">
                    <a:alpha val="70000"/>
                  </a:srgbClr>
                </a:outerShdw>
              </a:effectLst>
            </p:spPr>
          </p:pic>
          <p:pic>
            <p:nvPicPr>
              <p:cNvPr id="28" name="Image 27"/>
              <p:cNvPicPr>
                <a:picLocks noChangeAspect="1"/>
              </p:cNvPicPr>
              <p:nvPr/>
            </p:nvPicPr>
            <p:blipFill>
              <a:blip r:embed="rId24" cstate="print"/>
              <a:stretch>
                <a:fillRect/>
              </a:stretch>
            </p:blipFill>
            <p:spPr>
              <a:xfrm>
                <a:off x="7526529" y="4317793"/>
                <a:ext cx="286431" cy="191452"/>
              </a:xfrm>
              <a:prstGeom prst="rect">
                <a:avLst/>
              </a:prstGeom>
              <a:ln>
                <a:noFill/>
              </a:ln>
              <a:effectLst>
                <a:outerShdw blurRad="190500" algn="tl" rotWithShape="0">
                  <a:srgbClr val="000000">
                    <a:alpha val="70000"/>
                  </a:srgbClr>
                </a:outerShdw>
              </a:effectLst>
            </p:spPr>
          </p:pic>
          <p:pic>
            <p:nvPicPr>
              <p:cNvPr id="29" name="Image 28"/>
              <p:cNvPicPr>
                <a:picLocks noChangeAspect="1"/>
              </p:cNvPicPr>
              <p:nvPr/>
            </p:nvPicPr>
            <p:blipFill>
              <a:blip r:embed="rId25" cstate="print"/>
              <a:stretch>
                <a:fillRect/>
              </a:stretch>
            </p:blipFill>
            <p:spPr>
              <a:xfrm>
                <a:off x="6877424" y="5013612"/>
                <a:ext cx="286430" cy="170866"/>
              </a:xfrm>
              <a:prstGeom prst="rect">
                <a:avLst/>
              </a:prstGeom>
              <a:ln>
                <a:noFill/>
              </a:ln>
              <a:effectLst>
                <a:outerShdw blurRad="190500" algn="tl" rotWithShape="0">
                  <a:srgbClr val="000000">
                    <a:alpha val="70000"/>
                  </a:srgbClr>
                </a:outerShdw>
              </a:effectLst>
            </p:spPr>
          </p:pic>
          <p:pic>
            <p:nvPicPr>
              <p:cNvPr id="30" name="Image 29"/>
              <p:cNvPicPr>
                <a:picLocks noChangeAspect="1"/>
              </p:cNvPicPr>
              <p:nvPr/>
            </p:nvPicPr>
            <p:blipFill>
              <a:blip r:embed="rId26" cstate="print"/>
              <a:stretch>
                <a:fillRect/>
              </a:stretch>
            </p:blipFill>
            <p:spPr>
              <a:xfrm>
                <a:off x="6893909" y="4702757"/>
                <a:ext cx="269945" cy="179102"/>
              </a:xfrm>
              <a:prstGeom prst="rect">
                <a:avLst/>
              </a:prstGeom>
              <a:ln>
                <a:noFill/>
              </a:ln>
              <a:effectLst>
                <a:outerShdw blurRad="190500" algn="tl" rotWithShape="0">
                  <a:srgbClr val="000000">
                    <a:alpha val="70000"/>
                  </a:srgbClr>
                </a:outerShdw>
              </a:effectLst>
            </p:spPr>
          </p:pic>
          <p:pic>
            <p:nvPicPr>
              <p:cNvPr id="31" name="Image 30"/>
              <p:cNvPicPr>
                <a:picLocks noChangeAspect="1"/>
              </p:cNvPicPr>
              <p:nvPr/>
            </p:nvPicPr>
            <p:blipFill>
              <a:blip r:embed="rId27" cstate="print"/>
              <a:stretch>
                <a:fillRect/>
              </a:stretch>
            </p:blipFill>
            <p:spPr>
              <a:xfrm>
                <a:off x="8548613" y="5073312"/>
                <a:ext cx="344130" cy="228509"/>
              </a:xfrm>
              <a:prstGeom prst="rect">
                <a:avLst/>
              </a:prstGeom>
              <a:ln>
                <a:noFill/>
              </a:ln>
              <a:effectLst>
                <a:outerShdw blurRad="190500" algn="tl" rotWithShape="0">
                  <a:srgbClr val="000000">
                    <a:alpha val="70000"/>
                  </a:srgbClr>
                </a:outerShdw>
              </a:effectLst>
            </p:spPr>
          </p:pic>
          <p:pic>
            <p:nvPicPr>
              <p:cNvPr id="32" name="Image 31"/>
              <p:cNvPicPr>
                <a:picLocks noChangeAspect="1"/>
              </p:cNvPicPr>
              <p:nvPr/>
            </p:nvPicPr>
            <p:blipFill>
              <a:blip r:embed="rId28" cstate="print"/>
              <a:stretch>
                <a:fillRect/>
              </a:stretch>
            </p:blipFill>
            <p:spPr>
              <a:xfrm>
                <a:off x="5867705" y="4842745"/>
                <a:ext cx="344128" cy="170867"/>
              </a:xfrm>
              <a:prstGeom prst="rect">
                <a:avLst/>
              </a:prstGeom>
              <a:ln>
                <a:noFill/>
              </a:ln>
              <a:effectLst>
                <a:outerShdw blurRad="190500" algn="tl" rotWithShape="0">
                  <a:srgbClr val="000000">
                    <a:alpha val="70000"/>
                  </a:srgbClr>
                </a:outerShdw>
              </a:effectLst>
            </p:spPr>
          </p:pic>
          <p:pic>
            <p:nvPicPr>
              <p:cNvPr id="33" name="Image 32"/>
              <p:cNvPicPr>
                <a:picLocks noChangeAspect="1"/>
              </p:cNvPicPr>
              <p:nvPr/>
            </p:nvPicPr>
            <p:blipFill>
              <a:blip r:embed="rId29" cstate="print"/>
              <a:stretch>
                <a:fillRect/>
              </a:stretch>
            </p:blipFill>
            <p:spPr>
              <a:xfrm>
                <a:off x="5797642" y="4533949"/>
                <a:ext cx="286430" cy="191454"/>
              </a:xfrm>
              <a:prstGeom prst="rect">
                <a:avLst/>
              </a:prstGeom>
              <a:ln>
                <a:noFill/>
              </a:ln>
              <a:effectLst>
                <a:outerShdw blurRad="190500" algn="tl" rotWithShape="0">
                  <a:srgbClr val="000000">
                    <a:alpha val="70000"/>
                  </a:srgbClr>
                </a:outerShdw>
              </a:effectLst>
            </p:spPr>
          </p:pic>
          <p:pic>
            <p:nvPicPr>
              <p:cNvPr id="34" name="Image 33"/>
              <p:cNvPicPr>
                <a:picLocks noChangeAspect="1"/>
              </p:cNvPicPr>
              <p:nvPr/>
            </p:nvPicPr>
            <p:blipFill>
              <a:blip r:embed="rId30" cstate="print"/>
              <a:stretch>
                <a:fillRect/>
              </a:stretch>
            </p:blipFill>
            <p:spPr>
              <a:xfrm>
                <a:off x="5993404" y="5878239"/>
                <a:ext cx="333826" cy="222333"/>
              </a:xfrm>
              <a:prstGeom prst="rect">
                <a:avLst/>
              </a:prstGeom>
              <a:ln>
                <a:noFill/>
              </a:ln>
              <a:effectLst>
                <a:outerShdw blurRad="190500" algn="tl" rotWithShape="0">
                  <a:srgbClr val="000000">
                    <a:alpha val="70000"/>
                  </a:srgbClr>
                </a:outerShdw>
              </a:effectLst>
            </p:spPr>
          </p:pic>
          <p:pic>
            <p:nvPicPr>
              <p:cNvPr id="35" name="Image 34"/>
              <p:cNvPicPr>
                <a:picLocks noChangeAspect="1"/>
              </p:cNvPicPr>
              <p:nvPr/>
            </p:nvPicPr>
            <p:blipFill>
              <a:blip r:embed="rId31" cstate="print"/>
              <a:stretch>
                <a:fillRect/>
              </a:stretch>
            </p:blipFill>
            <p:spPr>
              <a:xfrm>
                <a:off x="7452346" y="5997639"/>
                <a:ext cx="360615" cy="240860"/>
              </a:xfrm>
              <a:prstGeom prst="rect">
                <a:avLst/>
              </a:prstGeom>
              <a:ln>
                <a:noFill/>
              </a:ln>
              <a:effectLst>
                <a:outerShdw blurRad="190500" algn="tl" rotWithShape="0">
                  <a:srgbClr val="000000">
                    <a:alpha val="70000"/>
                  </a:srgbClr>
                </a:outerShdw>
              </a:effectLst>
            </p:spPr>
          </p:pic>
          <p:pic>
            <p:nvPicPr>
              <p:cNvPr id="36" name="Image 35"/>
              <p:cNvPicPr>
                <a:picLocks noChangeAspect="1"/>
              </p:cNvPicPr>
              <p:nvPr/>
            </p:nvPicPr>
            <p:blipFill>
              <a:blip r:embed="rId32" cstate="print"/>
              <a:stretch>
                <a:fillRect/>
              </a:stretch>
            </p:blipFill>
            <p:spPr>
              <a:xfrm flipV="1">
                <a:off x="7901568" y="6022343"/>
                <a:ext cx="344130" cy="249094"/>
              </a:xfrm>
              <a:prstGeom prst="rect">
                <a:avLst/>
              </a:prstGeom>
              <a:ln>
                <a:noFill/>
              </a:ln>
              <a:effectLst>
                <a:outerShdw blurRad="190500" algn="tl" rotWithShape="0">
                  <a:srgbClr val="000000">
                    <a:alpha val="70000"/>
                  </a:srgbClr>
                </a:outerShdw>
              </a:effectLst>
            </p:spPr>
          </p:pic>
        </p:grpSp>
        <p:grpSp>
          <p:nvGrpSpPr>
            <p:cNvPr id="4" name="Groupe 36"/>
            <p:cNvGrpSpPr>
              <a:grpSpLocks/>
            </p:cNvGrpSpPr>
            <p:nvPr/>
          </p:nvGrpSpPr>
          <p:grpSpPr bwMode="auto">
            <a:xfrm>
              <a:off x="3870056" y="2492896"/>
              <a:ext cx="4793108" cy="4007502"/>
              <a:chOff x="3666658" y="2492896"/>
              <a:chExt cx="4793108" cy="4007502"/>
            </a:xfrm>
          </p:grpSpPr>
          <p:pic>
            <p:nvPicPr>
              <p:cNvPr id="38" name="Image 37"/>
              <p:cNvPicPr>
                <a:picLocks noChangeAspect="1"/>
              </p:cNvPicPr>
              <p:nvPr/>
            </p:nvPicPr>
            <p:blipFill>
              <a:blip r:embed="rId33" cstate="print"/>
              <a:stretch>
                <a:fillRect/>
              </a:stretch>
            </p:blipFill>
            <p:spPr>
              <a:xfrm flipV="1">
                <a:off x="3666928" y="6271438"/>
                <a:ext cx="352371" cy="228509"/>
              </a:xfrm>
              <a:prstGeom prst="rect">
                <a:avLst/>
              </a:prstGeom>
              <a:ln>
                <a:noFill/>
              </a:ln>
              <a:effectLst>
                <a:outerShdw blurRad="190500" algn="tl" rotWithShape="0">
                  <a:srgbClr val="000000">
                    <a:alpha val="70000"/>
                  </a:srgbClr>
                </a:outerShdw>
              </a:effectLst>
            </p:spPr>
          </p:pic>
          <p:pic>
            <p:nvPicPr>
              <p:cNvPr id="39" name="Image 38"/>
              <p:cNvPicPr>
                <a:picLocks noChangeAspect="1"/>
              </p:cNvPicPr>
              <p:nvPr/>
            </p:nvPicPr>
            <p:blipFill>
              <a:blip r:embed="rId34" cstate="print"/>
              <a:stretch>
                <a:fillRect/>
              </a:stretch>
            </p:blipFill>
            <p:spPr>
              <a:xfrm>
                <a:off x="5371087" y="6049105"/>
                <a:ext cx="352372" cy="234684"/>
              </a:xfrm>
              <a:prstGeom prst="rect">
                <a:avLst/>
              </a:prstGeom>
              <a:ln>
                <a:noFill/>
              </a:ln>
              <a:effectLst>
                <a:outerShdw blurRad="190500" algn="tl" rotWithShape="0">
                  <a:srgbClr val="000000">
                    <a:alpha val="70000"/>
                  </a:srgbClr>
                </a:outerShdw>
              </a:effectLst>
            </p:spPr>
          </p:pic>
          <p:pic>
            <p:nvPicPr>
              <p:cNvPr id="40" name="Image 39"/>
              <p:cNvPicPr>
                <a:picLocks noChangeAspect="1"/>
              </p:cNvPicPr>
              <p:nvPr/>
            </p:nvPicPr>
            <p:blipFill>
              <a:blip r:embed="rId35" cstate="print"/>
              <a:stretch>
                <a:fillRect/>
              </a:stretch>
            </p:blipFill>
            <p:spPr>
              <a:xfrm flipV="1">
                <a:off x="4643677" y="5948232"/>
                <a:ext cx="302915" cy="199687"/>
              </a:xfrm>
              <a:prstGeom prst="rect">
                <a:avLst/>
              </a:prstGeom>
              <a:ln>
                <a:noFill/>
              </a:ln>
              <a:effectLst>
                <a:outerShdw blurRad="190500" algn="tl" rotWithShape="0">
                  <a:srgbClr val="000000">
                    <a:alpha val="70000"/>
                  </a:srgbClr>
                </a:outerShdw>
              </a:effectLst>
            </p:spPr>
          </p:pic>
          <p:pic>
            <p:nvPicPr>
              <p:cNvPr id="41" name="Image 40"/>
              <p:cNvPicPr>
                <a:picLocks noChangeAspect="1"/>
              </p:cNvPicPr>
              <p:nvPr/>
            </p:nvPicPr>
            <p:blipFill>
              <a:blip r:embed="rId36" cstate="print"/>
              <a:stretch>
                <a:fillRect/>
              </a:stretch>
            </p:blipFill>
            <p:spPr>
              <a:xfrm>
                <a:off x="6290138" y="5238003"/>
                <a:ext cx="333826" cy="222333"/>
              </a:xfrm>
              <a:prstGeom prst="rect">
                <a:avLst/>
              </a:prstGeom>
              <a:ln>
                <a:noFill/>
              </a:ln>
              <a:effectLst>
                <a:outerShdw blurRad="190500" algn="tl" rotWithShape="0">
                  <a:srgbClr val="000000">
                    <a:alpha val="70000"/>
                  </a:srgbClr>
                </a:outerShdw>
              </a:effectLst>
            </p:spPr>
          </p:pic>
          <p:pic>
            <p:nvPicPr>
              <p:cNvPr id="42" name="Image 41"/>
              <p:cNvPicPr>
                <a:picLocks noChangeAspect="1"/>
              </p:cNvPicPr>
              <p:nvPr/>
            </p:nvPicPr>
            <p:blipFill>
              <a:blip r:embed="rId37" cstate="print"/>
              <a:stretch>
                <a:fillRect/>
              </a:stretch>
            </p:blipFill>
            <p:spPr>
              <a:xfrm>
                <a:off x="6261288" y="4976557"/>
                <a:ext cx="438920" cy="218215"/>
              </a:xfrm>
              <a:prstGeom prst="rect">
                <a:avLst/>
              </a:prstGeom>
              <a:ln>
                <a:noFill/>
              </a:ln>
              <a:effectLst>
                <a:outerShdw blurRad="190500" algn="tl" rotWithShape="0">
                  <a:srgbClr val="000000">
                    <a:alpha val="70000"/>
                  </a:srgbClr>
                </a:outerShdw>
              </a:effectLst>
            </p:spPr>
          </p:pic>
          <p:pic>
            <p:nvPicPr>
              <p:cNvPr id="43" name="Image 42"/>
              <p:cNvPicPr>
                <a:picLocks noChangeAspect="1"/>
              </p:cNvPicPr>
              <p:nvPr/>
            </p:nvPicPr>
            <p:blipFill>
              <a:blip r:embed="rId9" cstate="print"/>
              <a:stretch>
                <a:fillRect/>
              </a:stretch>
            </p:blipFill>
            <p:spPr>
              <a:xfrm flipV="1">
                <a:off x="4039905" y="5326525"/>
                <a:ext cx="387403" cy="236742"/>
              </a:xfrm>
              <a:prstGeom prst="rect">
                <a:avLst/>
              </a:prstGeom>
              <a:ln>
                <a:noFill/>
              </a:ln>
              <a:effectLst>
                <a:outerShdw blurRad="190500" algn="tl" rotWithShape="0">
                  <a:srgbClr val="000000">
                    <a:alpha val="70000"/>
                  </a:srgbClr>
                </a:outerShdw>
              </a:effectLst>
            </p:spPr>
          </p:pic>
          <p:pic>
            <p:nvPicPr>
              <p:cNvPr id="44" name="Image 43"/>
              <p:cNvPicPr>
                <a:picLocks noChangeAspect="1"/>
              </p:cNvPicPr>
              <p:nvPr/>
            </p:nvPicPr>
            <p:blipFill>
              <a:blip r:embed="rId4" cstate="print"/>
              <a:stretch>
                <a:fillRect/>
              </a:stretch>
            </p:blipFill>
            <p:spPr>
              <a:xfrm flipV="1">
                <a:off x="4571554" y="4437194"/>
                <a:ext cx="286431" cy="191452"/>
              </a:xfrm>
              <a:prstGeom prst="rect">
                <a:avLst/>
              </a:prstGeom>
              <a:ln>
                <a:noFill/>
              </a:ln>
              <a:effectLst>
                <a:outerShdw blurRad="190500" algn="tl" rotWithShape="0">
                  <a:srgbClr val="000000">
                    <a:alpha val="70000"/>
                  </a:srgbClr>
                </a:outerShdw>
              </a:effectLst>
            </p:spPr>
          </p:pic>
          <p:pic>
            <p:nvPicPr>
              <p:cNvPr id="45" name="Image 44"/>
              <p:cNvPicPr>
                <a:picLocks noChangeAspect="1"/>
              </p:cNvPicPr>
              <p:nvPr/>
            </p:nvPicPr>
            <p:blipFill>
              <a:blip r:embed="rId5" cstate="print"/>
              <a:stretch>
                <a:fillRect/>
              </a:stretch>
            </p:blipFill>
            <p:spPr>
              <a:xfrm flipV="1">
                <a:off x="5004291" y="3597271"/>
                <a:ext cx="288491" cy="191452"/>
              </a:xfrm>
              <a:prstGeom prst="rect">
                <a:avLst/>
              </a:prstGeom>
              <a:ln>
                <a:noFill/>
              </a:ln>
              <a:effectLst>
                <a:outerShdw blurRad="190500" algn="tl" rotWithShape="0">
                  <a:srgbClr val="000000">
                    <a:alpha val="70000"/>
                  </a:srgbClr>
                </a:outerShdw>
              </a:effectLst>
            </p:spPr>
          </p:pic>
          <p:pic>
            <p:nvPicPr>
              <p:cNvPr id="46" name="Image 45"/>
              <p:cNvPicPr>
                <a:picLocks noChangeAspect="1"/>
              </p:cNvPicPr>
              <p:nvPr/>
            </p:nvPicPr>
            <p:blipFill>
              <a:blip r:embed="rId13" cstate="print"/>
              <a:stretch>
                <a:fillRect/>
              </a:stretch>
            </p:blipFill>
            <p:spPr>
              <a:xfrm flipV="1">
                <a:off x="4744648" y="3932828"/>
                <a:ext cx="259642" cy="172925"/>
              </a:xfrm>
              <a:prstGeom prst="rect">
                <a:avLst/>
              </a:prstGeom>
              <a:ln>
                <a:noFill/>
              </a:ln>
              <a:effectLst>
                <a:outerShdw blurRad="190500" algn="tl" rotWithShape="0">
                  <a:srgbClr val="000000">
                    <a:alpha val="70000"/>
                  </a:srgbClr>
                </a:outerShdw>
              </a:effectLst>
            </p:spPr>
          </p:pic>
          <p:pic>
            <p:nvPicPr>
              <p:cNvPr id="47" name="Image 46"/>
              <p:cNvPicPr>
                <a:picLocks noChangeAspect="1"/>
              </p:cNvPicPr>
              <p:nvPr/>
            </p:nvPicPr>
            <p:blipFill>
              <a:blip r:embed="rId38" cstate="print"/>
              <a:stretch>
                <a:fillRect/>
              </a:stretch>
            </p:blipFill>
            <p:spPr>
              <a:xfrm flipV="1">
                <a:off x="4285124" y="3572567"/>
                <a:ext cx="288491" cy="181160"/>
              </a:xfrm>
              <a:prstGeom prst="rect">
                <a:avLst/>
              </a:prstGeom>
              <a:ln>
                <a:noFill/>
              </a:ln>
              <a:effectLst>
                <a:outerShdw blurRad="190500" algn="tl" rotWithShape="0">
                  <a:srgbClr val="000000">
                    <a:alpha val="70000"/>
                  </a:srgbClr>
                </a:outerShdw>
              </a:effectLst>
            </p:spPr>
          </p:pic>
          <p:pic>
            <p:nvPicPr>
              <p:cNvPr id="48" name="Image 47"/>
              <p:cNvPicPr>
                <a:picLocks noChangeAspect="1"/>
              </p:cNvPicPr>
              <p:nvPr/>
            </p:nvPicPr>
            <p:blipFill>
              <a:blip r:embed="rId10" cstate="print"/>
              <a:stretch>
                <a:fillRect/>
              </a:stretch>
            </p:blipFill>
            <p:spPr>
              <a:xfrm flipV="1">
                <a:off x="5723459" y="5157717"/>
                <a:ext cx="288491" cy="191452"/>
              </a:xfrm>
              <a:prstGeom prst="rect">
                <a:avLst/>
              </a:prstGeom>
              <a:ln>
                <a:noFill/>
              </a:ln>
              <a:effectLst>
                <a:outerShdw blurRad="190500" algn="tl" rotWithShape="0">
                  <a:srgbClr val="000000">
                    <a:alpha val="70000"/>
                  </a:srgbClr>
                </a:outerShdw>
              </a:effectLst>
            </p:spPr>
          </p:pic>
          <p:pic>
            <p:nvPicPr>
              <p:cNvPr id="49" name="Image 48"/>
              <p:cNvPicPr>
                <a:picLocks noChangeAspect="1"/>
              </p:cNvPicPr>
              <p:nvPr/>
            </p:nvPicPr>
            <p:blipFill>
              <a:blip r:embed="rId12" cstate="print"/>
              <a:stretch>
                <a:fillRect/>
              </a:stretch>
            </p:blipFill>
            <p:spPr>
              <a:xfrm flipV="1">
                <a:off x="7330767" y="5460335"/>
                <a:ext cx="410069" cy="271740"/>
              </a:xfrm>
              <a:prstGeom prst="rect">
                <a:avLst/>
              </a:prstGeom>
              <a:ln>
                <a:noFill/>
              </a:ln>
              <a:effectLst>
                <a:outerShdw blurRad="190500" algn="tl" rotWithShape="0">
                  <a:srgbClr val="000000">
                    <a:alpha val="70000"/>
                  </a:srgbClr>
                </a:outerShdw>
              </a:effectLst>
            </p:spPr>
          </p:pic>
          <p:pic>
            <p:nvPicPr>
              <p:cNvPr id="50" name="Image 49"/>
              <p:cNvPicPr>
                <a:picLocks noChangeAspect="1"/>
              </p:cNvPicPr>
              <p:nvPr/>
            </p:nvPicPr>
            <p:blipFill>
              <a:blip r:embed="rId11" cstate="print"/>
              <a:stretch>
                <a:fillRect/>
              </a:stretch>
            </p:blipFill>
            <p:spPr>
              <a:xfrm>
                <a:off x="8173574" y="2493843"/>
                <a:ext cx="286431" cy="191452"/>
              </a:xfrm>
              <a:prstGeom prst="rect">
                <a:avLst/>
              </a:prstGeom>
              <a:ln>
                <a:noFill/>
              </a:ln>
              <a:effectLst>
                <a:outerShdw blurRad="190500" algn="tl" rotWithShape="0">
                  <a:srgbClr val="000000">
                    <a:alpha val="70000"/>
                  </a:srgbClr>
                </a:outerShdw>
              </a:effectLst>
            </p:spPr>
          </p:pic>
        </p:grpSp>
        <p:pic>
          <p:nvPicPr>
            <p:cNvPr id="51" name="Image 50"/>
            <p:cNvPicPr>
              <a:picLocks noChangeAspect="1"/>
            </p:cNvPicPr>
            <p:nvPr/>
          </p:nvPicPr>
          <p:blipFill>
            <a:blip r:embed="rId22" cstate="print"/>
            <a:stretch>
              <a:fillRect/>
            </a:stretch>
          </p:blipFill>
          <p:spPr>
            <a:xfrm flipV="1">
              <a:off x="6948940" y="2779992"/>
              <a:ext cx="342068" cy="172925"/>
            </a:xfrm>
            <a:prstGeom prst="rect">
              <a:avLst/>
            </a:prstGeom>
            <a:ln>
              <a:noFill/>
            </a:ln>
            <a:effectLst>
              <a:outerShdw blurRad="190500" algn="tl" rotWithShape="0">
                <a:srgbClr val="000000">
                  <a:alpha val="70000"/>
                </a:srgbClr>
              </a:outerShdw>
            </a:effectLst>
          </p:spPr>
        </p:pic>
      </p:grpSp>
      <p:sp>
        <p:nvSpPr>
          <p:cNvPr id="4102" name="Titre 1"/>
          <p:cNvSpPr txBox="1">
            <a:spLocks/>
          </p:cNvSpPr>
          <p:nvPr/>
        </p:nvSpPr>
        <p:spPr bwMode="auto">
          <a:xfrm>
            <a:off x="7237413" y="2679700"/>
            <a:ext cx="1906587" cy="2528888"/>
          </a:xfrm>
          <a:prstGeom prst="rect">
            <a:avLst/>
          </a:prstGeom>
          <a:noFill/>
          <a:ln w="9525">
            <a:noFill/>
            <a:miter lim="800000"/>
            <a:headEnd/>
            <a:tailEnd/>
          </a:ln>
          <a:effectLst/>
        </p:spPr>
        <p:txBody>
          <a:bodyPr lIns="0" tIns="0" rIns="0" bIns="0" anchor="ctr"/>
          <a:lstStyle/>
          <a:p>
            <a:r>
              <a:rPr lang="en-GB" sz="2000" b="1" i="1" dirty="0">
                <a:solidFill>
                  <a:srgbClr val="00519D"/>
                </a:solidFill>
                <a:latin typeface="+mj-lt"/>
              </a:rPr>
              <a:t>2002-2005</a:t>
            </a:r>
          </a:p>
          <a:p>
            <a:r>
              <a:rPr lang="en-GB" sz="2000" i="1" dirty="0">
                <a:solidFill>
                  <a:srgbClr val="00519D"/>
                </a:solidFill>
                <a:latin typeface="+mj-lt"/>
              </a:rPr>
              <a:t>Sea-Search</a:t>
            </a:r>
            <a:r>
              <a:rPr lang="en-GB" sz="2000" b="1" i="1" dirty="0">
                <a:solidFill>
                  <a:srgbClr val="00519D"/>
                </a:solidFill>
                <a:latin typeface="+mj-lt"/>
              </a:rPr>
              <a:t/>
            </a:r>
            <a:br>
              <a:rPr lang="en-GB" sz="2000" b="1" i="1" dirty="0">
                <a:solidFill>
                  <a:srgbClr val="00519D"/>
                </a:solidFill>
                <a:latin typeface="+mj-lt"/>
              </a:rPr>
            </a:br>
            <a:r>
              <a:rPr lang="en-GB" sz="2000" b="1" i="1" dirty="0">
                <a:solidFill>
                  <a:srgbClr val="00519D"/>
                </a:solidFill>
                <a:latin typeface="+mj-lt"/>
              </a:rPr>
              <a:t>2006-2011</a:t>
            </a:r>
          </a:p>
          <a:p>
            <a:r>
              <a:rPr lang="en-GB" sz="2000" i="1" dirty="0" err="1">
                <a:solidFill>
                  <a:srgbClr val="00519D"/>
                </a:solidFill>
                <a:latin typeface="+mj-lt"/>
              </a:rPr>
              <a:t>SeaDataNet</a:t>
            </a:r>
            <a:r>
              <a:rPr lang="en-GB" sz="2000" b="1" i="1" dirty="0">
                <a:solidFill>
                  <a:srgbClr val="00519D"/>
                </a:solidFill>
                <a:latin typeface="+mj-lt"/>
              </a:rPr>
              <a:t/>
            </a:r>
            <a:br>
              <a:rPr lang="en-GB" sz="2000" b="1" i="1" dirty="0">
                <a:solidFill>
                  <a:srgbClr val="00519D"/>
                </a:solidFill>
                <a:latin typeface="+mj-lt"/>
              </a:rPr>
            </a:br>
            <a:r>
              <a:rPr lang="en-GB" sz="2000" b="1" i="1" dirty="0">
                <a:solidFill>
                  <a:srgbClr val="00519D"/>
                </a:solidFill>
                <a:latin typeface="+mj-lt"/>
              </a:rPr>
              <a:t>2011-2015</a:t>
            </a:r>
          </a:p>
          <a:p>
            <a:r>
              <a:rPr lang="en-GB" sz="2000" i="1" dirty="0" err="1">
                <a:solidFill>
                  <a:srgbClr val="00519D"/>
                </a:solidFill>
                <a:latin typeface="+mj-lt"/>
              </a:rPr>
              <a:t>SeaDataNet</a:t>
            </a:r>
            <a:r>
              <a:rPr lang="en-GB" sz="2000" i="1" dirty="0">
                <a:solidFill>
                  <a:srgbClr val="00519D"/>
                </a:solidFill>
                <a:latin typeface="+mj-lt"/>
              </a:rPr>
              <a:t> II</a:t>
            </a:r>
          </a:p>
        </p:txBody>
      </p:sp>
      <p:pic>
        <p:nvPicPr>
          <p:cNvPr id="4103" name="Image 54"/>
          <p:cNvPicPr>
            <a:picLocks noChangeAspect="1"/>
          </p:cNvPicPr>
          <p:nvPr/>
        </p:nvPicPr>
        <p:blipFill>
          <a:blip r:embed="rId39" cstate="print"/>
          <a:srcRect/>
          <a:stretch>
            <a:fillRect/>
          </a:stretch>
        </p:blipFill>
        <p:spPr bwMode="auto">
          <a:xfrm>
            <a:off x="220663" y="1489075"/>
            <a:ext cx="1614487" cy="107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fr-FR" b="1" dirty="0" smtClean="0"/>
              <a:t>Data </a:t>
            </a:r>
            <a:r>
              <a:rPr lang="fr-FR" b="1" dirty="0" err="1" smtClean="0"/>
              <a:t>reformatting</a:t>
            </a:r>
            <a:endParaRPr lang="el-GR" b="1" dirty="0"/>
          </a:p>
        </p:txBody>
      </p:sp>
      <p:sp>
        <p:nvSpPr>
          <p:cNvPr id="7" name="Content Placeholder 6"/>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48E44F5-3D78-48E8-895E-624F36117EAC}" type="slidenum">
              <a:rPr lang="el-GR" smtClean="0"/>
              <a:pPr fontAlgn="base">
                <a:spcBef>
                  <a:spcPct val="0"/>
                </a:spcBef>
                <a:spcAft>
                  <a:spcPct val="0"/>
                </a:spcAft>
                <a:defRPr/>
              </a:pPr>
              <a:t>30</a:t>
            </a:fld>
            <a:endParaRPr lang="el-GR" smtClean="0"/>
          </a:p>
        </p:txBody>
      </p:sp>
      <p:sp>
        <p:nvSpPr>
          <p:cNvPr id="20485" name="Content Placeholder 2"/>
          <p:cNvSpPr txBox="1">
            <a:spLocks/>
          </p:cNvSpPr>
          <p:nvPr/>
        </p:nvSpPr>
        <p:spPr bwMode="auto">
          <a:xfrm>
            <a:off x="684000" y="2052000"/>
            <a:ext cx="8280000" cy="3960000"/>
          </a:xfrm>
          <a:prstGeom prst="rect">
            <a:avLst/>
          </a:prstGeom>
          <a:noFill/>
          <a:ln w="9525">
            <a:noFill/>
            <a:miter lim="800000"/>
            <a:headEnd/>
            <a:tailEnd/>
          </a:ln>
        </p:spPr>
        <p:txBody>
          <a:bodyPr wrap="square">
            <a:normAutofit fontScale="92500" lnSpcReduction="20000"/>
          </a:bodyPr>
          <a:lstStyle/>
          <a:p>
            <a:pPr marL="273050" indent="-273050" algn="just" eaLnBrk="0" hangingPunct="0">
              <a:spcBef>
                <a:spcPts val="600"/>
              </a:spcBef>
              <a:spcAft>
                <a:spcPts val="600"/>
              </a:spcAft>
              <a:buClr>
                <a:srgbClr val="00B0F0"/>
              </a:buClr>
              <a:buSzPct val="76000"/>
              <a:buFont typeface="Wingdings 3" pitchFamily="18" charset="2"/>
              <a:buChar char=""/>
            </a:pPr>
            <a:r>
              <a:rPr lang="en-GB" sz="2800" dirty="0">
                <a:solidFill>
                  <a:srgbClr val="00B0F0"/>
                </a:solidFill>
              </a:rPr>
              <a:t>In general the original formats of the data files cannot be used in data management</a:t>
            </a:r>
            <a:endParaRPr lang="en-US" sz="2800" dirty="0">
              <a:solidFill>
                <a:srgbClr val="00B0F0"/>
              </a:solidFill>
            </a:endParaRPr>
          </a:p>
          <a:p>
            <a:pPr marL="714375" lvl="2" indent="-349250" algn="just" eaLnBrk="0" hangingPunct="0">
              <a:spcBef>
                <a:spcPts val="600"/>
              </a:spcBef>
              <a:spcAft>
                <a:spcPts val="600"/>
              </a:spcAft>
              <a:buClr>
                <a:srgbClr val="00B0F0"/>
              </a:buClr>
              <a:buSzPct val="76000"/>
              <a:buFont typeface="Wingdings" pitchFamily="2" charset="2"/>
              <a:buChar char="q"/>
            </a:pPr>
            <a:r>
              <a:rPr lang="en-GB" sz="2400" dirty="0">
                <a:solidFill>
                  <a:srgbClr val="0070C0"/>
                </a:solidFill>
              </a:rPr>
              <a:t>Include incomplete/not standardized meta-data</a:t>
            </a:r>
          </a:p>
          <a:p>
            <a:pPr marL="714375" lvl="2" indent="-349250" algn="just" eaLnBrk="0" hangingPunct="0">
              <a:spcBef>
                <a:spcPts val="600"/>
              </a:spcBef>
              <a:spcAft>
                <a:spcPts val="600"/>
              </a:spcAft>
              <a:buClr>
                <a:srgbClr val="00B0F0"/>
              </a:buClr>
              <a:buSzPct val="76000"/>
              <a:buFont typeface="Wingdings" pitchFamily="2" charset="2"/>
              <a:buChar char="q"/>
            </a:pPr>
            <a:r>
              <a:rPr lang="en-GB" sz="2400" dirty="0">
                <a:solidFill>
                  <a:srgbClr val="0070C0"/>
                </a:solidFill>
              </a:rPr>
              <a:t>There is incompatibility with the input format needed by Quality Control and other processing tools</a:t>
            </a:r>
          </a:p>
          <a:p>
            <a:pPr marL="714375" lvl="2" indent="-349250" algn="just" eaLnBrk="0" hangingPunct="0">
              <a:spcBef>
                <a:spcPts val="600"/>
              </a:spcBef>
              <a:spcAft>
                <a:spcPts val="600"/>
              </a:spcAft>
              <a:buClr>
                <a:srgbClr val="00B0F0"/>
              </a:buClr>
              <a:buSzPct val="76000"/>
              <a:buFont typeface="Wingdings" pitchFamily="2" charset="2"/>
              <a:buChar char="q"/>
            </a:pPr>
            <a:r>
              <a:rPr lang="en-GB" sz="2400" dirty="0">
                <a:solidFill>
                  <a:srgbClr val="0070C0"/>
                </a:solidFill>
              </a:rPr>
              <a:t>There is need of a unique format for safeguarding and exchanging the data sets</a:t>
            </a:r>
          </a:p>
          <a:p>
            <a:pPr marL="273050" indent="-273050" algn="just" eaLnBrk="0" hangingPunct="0">
              <a:spcBef>
                <a:spcPts val="600"/>
              </a:spcBef>
              <a:spcAft>
                <a:spcPts val="600"/>
              </a:spcAft>
              <a:buClr>
                <a:srgbClr val="00B0F0"/>
              </a:buClr>
              <a:buSzPct val="76000"/>
              <a:buFont typeface="Wingdings 3" pitchFamily="18" charset="2"/>
              <a:buChar char=""/>
            </a:pPr>
            <a:r>
              <a:rPr lang="en-US" sz="2800" dirty="0">
                <a:solidFill>
                  <a:srgbClr val="00B0F0"/>
                </a:solidFill>
              </a:rPr>
              <a:t>Data management format, archiving format and transport (exchange) format may be not necessarily the same</a:t>
            </a:r>
          </a:p>
          <a:p>
            <a:pPr marL="273050" indent="-273050" eaLnBrk="0" hangingPunct="0">
              <a:spcBef>
                <a:spcPts val="600"/>
              </a:spcBef>
              <a:spcAft>
                <a:spcPts val="600"/>
              </a:spcAft>
              <a:buClr>
                <a:schemeClr val="accent1"/>
              </a:buClr>
              <a:buSzPct val="76000"/>
              <a:buFont typeface="Wingdings 3" pitchFamily="18" charset="2"/>
              <a:buChar char=""/>
            </a:pPr>
            <a:endParaRPr lang="en-US" sz="2800" i="1" dirty="0"/>
          </a:p>
          <a:p>
            <a:pPr marL="273050" indent="-273050" eaLnBrk="0" hangingPunct="0">
              <a:spcBef>
                <a:spcPts val="600"/>
              </a:spcBef>
              <a:buClr>
                <a:schemeClr val="accent1"/>
              </a:buClr>
              <a:buSzPct val="76000"/>
              <a:buFont typeface="Wingdings 3" pitchFamily="18" charset="2"/>
              <a:buChar char=""/>
            </a:pPr>
            <a:endParaRPr lang="en-US" sz="2800" dirty="0"/>
          </a:p>
          <a:p>
            <a:pPr marL="273050" indent="-273050" eaLnBrk="0" hangingPunct="0">
              <a:spcBef>
                <a:spcPts val="600"/>
              </a:spcBef>
              <a:buClr>
                <a:schemeClr val="accent1"/>
              </a:buClr>
              <a:buSzPct val="76000"/>
            </a:pPr>
            <a:endParaRPr lang="en-GB"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fr-FR" b="1" dirty="0" err="1" smtClean="0"/>
              <a:t>Sustainability</a:t>
            </a:r>
            <a:r>
              <a:rPr lang="fr-FR" b="1" dirty="0" smtClean="0"/>
              <a:t> of the </a:t>
            </a:r>
            <a:r>
              <a:rPr lang="fr-FR" b="1" dirty="0" err="1" smtClean="0"/>
              <a:t>archiving</a:t>
            </a:r>
            <a:r>
              <a:rPr lang="fr-FR" b="1" dirty="0" smtClean="0"/>
              <a:t> format</a:t>
            </a:r>
            <a:endParaRPr lang="el-GR" b="1"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446D4E28-E7A9-4FEF-8A2D-D3E7CAB35405}" type="slidenum">
              <a:rPr lang="el-GR" smtClean="0"/>
              <a:pPr fontAlgn="base">
                <a:spcBef>
                  <a:spcPct val="0"/>
                </a:spcBef>
                <a:spcAft>
                  <a:spcPct val="0"/>
                </a:spcAft>
                <a:defRPr/>
              </a:pPr>
              <a:t>31</a:t>
            </a:fld>
            <a:endParaRPr lang="el-GR" smtClean="0"/>
          </a:p>
        </p:txBody>
      </p:sp>
      <p:sp>
        <p:nvSpPr>
          <p:cNvPr id="21509" name="Content Placeholder 2"/>
          <p:cNvSpPr txBox="1">
            <a:spLocks/>
          </p:cNvSpPr>
          <p:nvPr/>
        </p:nvSpPr>
        <p:spPr bwMode="auto">
          <a:xfrm>
            <a:off x="684000" y="2052000"/>
            <a:ext cx="8280000" cy="3960000"/>
          </a:xfrm>
          <a:prstGeom prst="rect">
            <a:avLst/>
          </a:prstGeom>
          <a:noFill/>
          <a:ln w="9525">
            <a:noFill/>
            <a:miter lim="800000"/>
            <a:headEnd/>
            <a:tailEnd/>
          </a:ln>
        </p:spPr>
        <p:txBody>
          <a:bodyPr>
            <a:normAutofit fontScale="92500" lnSpcReduction="20000"/>
          </a:bodyPr>
          <a:lstStyle/>
          <a:p>
            <a:pPr marL="273050" indent="-273050" algn="just" eaLnBrk="0" hangingPunct="0">
              <a:spcAft>
                <a:spcPts val="600"/>
              </a:spcAft>
              <a:buClr>
                <a:schemeClr val="accent1"/>
              </a:buClr>
              <a:buSzPct val="76000"/>
              <a:buFont typeface="Wingdings 3" pitchFamily="18" charset="2"/>
              <a:buChar char=""/>
            </a:pPr>
            <a:r>
              <a:rPr lang="en-GB" sz="2800" dirty="0">
                <a:solidFill>
                  <a:srgbClr val="00B0F0"/>
                </a:solidFill>
              </a:rPr>
              <a:t>The archiving format should:</a:t>
            </a:r>
          </a:p>
          <a:p>
            <a:pPr marL="714375" lvl="2" indent="-349250" algn="just" eaLnBrk="0" hangingPunct="0">
              <a:spcAft>
                <a:spcPts val="600"/>
              </a:spcAft>
              <a:buClr>
                <a:schemeClr val="accent1"/>
              </a:buClr>
              <a:buSzPct val="76000"/>
              <a:buFont typeface="Arial" pitchFamily="34" charset="0"/>
              <a:buChar char="•"/>
            </a:pPr>
            <a:r>
              <a:rPr lang="en-GB" sz="2200" dirty="0">
                <a:solidFill>
                  <a:srgbClr val="0070C0"/>
                </a:solidFill>
              </a:rPr>
              <a:t>be independent from the computer (and libraries) </a:t>
            </a:r>
            <a:endParaRPr lang="en-GB" sz="2200" b="1" dirty="0">
              <a:solidFill>
                <a:srgbClr val="0070C0"/>
              </a:solidFill>
            </a:endParaRPr>
          </a:p>
          <a:p>
            <a:pPr marL="714375" lvl="2" indent="-349250" algn="just" eaLnBrk="0" hangingPunct="0">
              <a:spcAft>
                <a:spcPts val="600"/>
              </a:spcAft>
              <a:buClr>
                <a:schemeClr val="accent1"/>
              </a:buClr>
              <a:buSzPct val="76000"/>
              <a:buFont typeface="Arial" pitchFamily="34" charset="0"/>
              <a:buChar char="•"/>
            </a:pPr>
            <a:r>
              <a:rPr lang="en-GB" sz="2200" dirty="0">
                <a:solidFill>
                  <a:srgbClr val="0070C0"/>
                </a:solidFill>
              </a:rPr>
              <a:t>insure that includes enough meta-data to be processed (</a:t>
            </a:r>
            <a:r>
              <a:rPr lang="en-GB" sz="2200" dirty="0" err="1">
                <a:solidFill>
                  <a:srgbClr val="0070C0"/>
                </a:solidFill>
              </a:rPr>
              <a:t>eg</a:t>
            </a:r>
            <a:r>
              <a:rPr lang="en-GB" sz="2200" dirty="0">
                <a:solidFill>
                  <a:srgbClr val="0070C0"/>
                </a:solidFill>
              </a:rPr>
              <a:t>. Location and date)</a:t>
            </a:r>
          </a:p>
          <a:p>
            <a:pPr marL="714375" lvl="2" indent="-349250" algn="just" eaLnBrk="0" hangingPunct="0">
              <a:spcAft>
                <a:spcPts val="600"/>
              </a:spcAft>
              <a:buClr>
                <a:schemeClr val="accent1"/>
              </a:buClr>
              <a:buSzPct val="76000"/>
              <a:buFont typeface="Arial" pitchFamily="34" charset="0"/>
              <a:buChar char="•"/>
            </a:pPr>
            <a:r>
              <a:rPr lang="en-GB" sz="2200" dirty="0">
                <a:solidFill>
                  <a:srgbClr val="0070C0"/>
                </a:solidFill>
              </a:rPr>
              <a:t>be compatible and include at least the mandatory fields (meta-data) requested for the internationally agreed exchange format(s)</a:t>
            </a:r>
          </a:p>
          <a:p>
            <a:pPr marL="714375" lvl="2" indent="-349250" algn="just" eaLnBrk="0" hangingPunct="0">
              <a:spcAft>
                <a:spcPts val="600"/>
              </a:spcAft>
              <a:buClr>
                <a:schemeClr val="accent1"/>
              </a:buClr>
              <a:buSzPct val="76000"/>
              <a:buFont typeface="Arial" pitchFamily="34" charset="0"/>
              <a:buChar char="•"/>
            </a:pPr>
            <a:r>
              <a:rPr lang="en-GB" sz="2200" dirty="0">
                <a:solidFill>
                  <a:srgbClr val="0070C0"/>
                </a:solidFill>
              </a:rPr>
              <a:t>Include additional textual or standardized “history” or “comment” fields to prevent any loss of information</a:t>
            </a:r>
          </a:p>
          <a:p>
            <a:pPr marL="714375" lvl="2" indent="-349250" algn="just" eaLnBrk="0" hangingPunct="0">
              <a:spcAft>
                <a:spcPts val="600"/>
              </a:spcAft>
              <a:buClr>
                <a:schemeClr val="accent1"/>
              </a:buClr>
              <a:buSzPct val="76000"/>
              <a:buFont typeface="Arial" pitchFamily="34" charset="0"/>
              <a:buChar char="•"/>
            </a:pPr>
            <a:r>
              <a:rPr lang="en-GB" sz="2200" dirty="0">
                <a:solidFill>
                  <a:srgbClr val="0070C0"/>
                </a:solidFill>
              </a:rPr>
              <a:t>Provide similar structure and meta-data for different data type such as vertical profiles and time series</a:t>
            </a:r>
          </a:p>
          <a:p>
            <a:pPr marL="273050" indent="-273050" algn="just" eaLnBrk="0" hangingPunct="0">
              <a:spcAft>
                <a:spcPts val="600"/>
              </a:spcAft>
              <a:buClr>
                <a:schemeClr val="accent1"/>
              </a:buClr>
              <a:buSzPct val="76000"/>
              <a:buFont typeface="Wingdings 3" pitchFamily="18" charset="2"/>
              <a:buChar char=""/>
            </a:pPr>
            <a:r>
              <a:rPr lang="fr-FR" sz="2800" dirty="0" err="1">
                <a:solidFill>
                  <a:srgbClr val="00B0F0"/>
                </a:solidFill>
              </a:rPr>
              <a:t>These</a:t>
            </a:r>
            <a:r>
              <a:rPr lang="fr-FR" sz="2800" dirty="0">
                <a:solidFill>
                  <a:srgbClr val="00B0F0"/>
                </a:solidFill>
              </a:rPr>
              <a:t> are </a:t>
            </a:r>
            <a:r>
              <a:rPr lang="fr-FR" sz="2800" dirty="0" err="1">
                <a:solidFill>
                  <a:srgbClr val="00B0F0"/>
                </a:solidFill>
              </a:rPr>
              <a:t>normally</a:t>
            </a:r>
            <a:r>
              <a:rPr lang="fr-FR" sz="2800" dirty="0">
                <a:solidFill>
                  <a:srgbClr val="00B0F0"/>
                </a:solidFill>
              </a:rPr>
              <a:t> </a:t>
            </a:r>
            <a:r>
              <a:rPr lang="fr-FR" sz="2800" dirty="0" err="1">
                <a:solidFill>
                  <a:srgbClr val="00B0F0"/>
                </a:solidFill>
              </a:rPr>
              <a:t>followed</a:t>
            </a:r>
            <a:r>
              <a:rPr lang="fr-FR" sz="2800" dirty="0">
                <a:solidFill>
                  <a:srgbClr val="00B0F0"/>
                </a:solidFill>
              </a:rPr>
              <a:t> </a:t>
            </a:r>
            <a:r>
              <a:rPr lang="fr-FR" sz="2800" dirty="0" err="1">
                <a:solidFill>
                  <a:srgbClr val="00B0F0"/>
                </a:solidFill>
              </a:rPr>
              <a:t>also</a:t>
            </a:r>
            <a:r>
              <a:rPr lang="fr-FR" sz="2800" dirty="0">
                <a:solidFill>
                  <a:srgbClr val="00B0F0"/>
                </a:solidFill>
              </a:rPr>
              <a:t> for the exchange formats.</a:t>
            </a:r>
            <a:endParaRPr lang="en-US" sz="2800" b="1" dirty="0">
              <a:solidFill>
                <a:srgbClr val="00B0F0"/>
              </a:solidFill>
            </a:endParaRPr>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Data Transport Formats</a:t>
            </a:r>
            <a:endParaRPr lang="el-GR" b="1" dirty="0"/>
          </a:p>
        </p:txBody>
      </p:sp>
      <p:sp>
        <p:nvSpPr>
          <p:cNvPr id="7" name="Content Placeholder 6"/>
          <p:cNvSpPr>
            <a:spLocks noGrp="1"/>
          </p:cNvSpPr>
          <p:nvPr>
            <p:ph idx="1"/>
          </p:nvPr>
        </p:nvSpPr>
        <p:spPr>
          <a:noFill/>
        </p:spPr>
        <p:txBody>
          <a:bodyPr>
            <a:normAutofit fontScale="92500" lnSpcReduction="10000"/>
          </a:bodyPr>
          <a:lstStyle/>
          <a:p>
            <a:pPr marL="0" lvl="3" indent="0" algn="just" fontAlgn="auto">
              <a:spcBef>
                <a:spcPts val="600"/>
              </a:spcBef>
              <a:spcAft>
                <a:spcPts val="600"/>
              </a:spcAft>
              <a:buClr>
                <a:schemeClr val="accent1"/>
              </a:buClr>
              <a:buSzPct val="76000"/>
              <a:buNone/>
              <a:defRPr/>
            </a:pPr>
            <a:r>
              <a:rPr lang="en-US" sz="3000" dirty="0" smtClean="0">
                <a:solidFill>
                  <a:srgbClr val="00B0F0"/>
                </a:solidFill>
              </a:rPr>
              <a:t>Data are available from </a:t>
            </a:r>
            <a:r>
              <a:rPr lang="en-US" sz="3000" dirty="0" err="1" smtClean="0">
                <a:solidFill>
                  <a:srgbClr val="00B0F0"/>
                </a:solidFill>
              </a:rPr>
              <a:t>SeaDataNet</a:t>
            </a:r>
            <a:r>
              <a:rPr lang="en-US" sz="3000" dirty="0" smtClean="0">
                <a:solidFill>
                  <a:srgbClr val="00B0F0"/>
                </a:solidFill>
              </a:rPr>
              <a:t> delivery services in two </a:t>
            </a:r>
            <a:r>
              <a:rPr lang="en-US" sz="3000" b="1" dirty="0" smtClean="0">
                <a:solidFill>
                  <a:srgbClr val="00B0F0"/>
                </a:solidFill>
              </a:rPr>
              <a:t>ASCII</a:t>
            </a:r>
            <a:r>
              <a:rPr lang="en-US" sz="3000" dirty="0" smtClean="0">
                <a:solidFill>
                  <a:srgbClr val="00B0F0"/>
                </a:solidFill>
              </a:rPr>
              <a:t> formats and one </a:t>
            </a:r>
            <a:r>
              <a:rPr lang="en-US" sz="3000" b="1" dirty="0" smtClean="0">
                <a:solidFill>
                  <a:srgbClr val="00B0F0"/>
                </a:solidFill>
              </a:rPr>
              <a:t>BINARY</a:t>
            </a:r>
            <a:r>
              <a:rPr lang="en-US" sz="3000" dirty="0" smtClean="0">
                <a:solidFill>
                  <a:srgbClr val="00B0F0"/>
                </a:solidFill>
              </a:rPr>
              <a:t>:</a:t>
            </a:r>
            <a:endParaRPr lang="en-US" sz="3000" b="1" dirty="0" smtClean="0">
              <a:solidFill>
                <a:srgbClr val="00B0F0"/>
              </a:solidFill>
            </a:endParaRPr>
          </a:p>
          <a:p>
            <a:pPr marL="548957" lvl="4" indent="-274320" algn="just" fontAlgn="auto">
              <a:spcBef>
                <a:spcPts val="600"/>
              </a:spcBef>
              <a:spcAft>
                <a:spcPts val="600"/>
              </a:spcAft>
              <a:buClr>
                <a:schemeClr val="accent1"/>
              </a:buClr>
              <a:buSzPct val="76000"/>
              <a:buFont typeface="Arial" pitchFamily="34" charset="0"/>
              <a:buChar char="•"/>
              <a:defRPr/>
            </a:pPr>
            <a:r>
              <a:rPr lang="en-US" sz="2800" b="1" dirty="0" smtClean="0">
                <a:solidFill>
                  <a:srgbClr val="0070C0"/>
                </a:solidFill>
              </a:rPr>
              <a:t>ASCII formats</a:t>
            </a:r>
            <a:r>
              <a:rPr lang="en-US" sz="2800" dirty="0" smtClean="0">
                <a:solidFill>
                  <a:srgbClr val="0070C0"/>
                </a:solidFill>
              </a:rPr>
              <a:t> for profiles, point series and trajectories </a:t>
            </a:r>
          </a:p>
          <a:p>
            <a:pPr marL="1524000" lvl="4" indent="-182563" algn="just" fontAlgn="auto">
              <a:spcBef>
                <a:spcPts val="600"/>
              </a:spcBef>
              <a:spcAft>
                <a:spcPts val="600"/>
              </a:spcAft>
              <a:buClr>
                <a:schemeClr val="accent1"/>
              </a:buClr>
              <a:buSzPct val="76000"/>
              <a:tabLst>
                <a:tab pos="1073150" algn="l"/>
              </a:tabLst>
              <a:defRPr/>
            </a:pPr>
            <a:r>
              <a:rPr lang="en-US" sz="2400" b="1" dirty="0" smtClean="0"/>
              <a:t>ODV </a:t>
            </a:r>
            <a:r>
              <a:rPr lang="en-US" sz="2400" dirty="0" smtClean="0"/>
              <a:t>mandatory</a:t>
            </a:r>
          </a:p>
          <a:p>
            <a:pPr marL="1524000" lvl="4" indent="-182563" algn="just" fontAlgn="auto">
              <a:spcBef>
                <a:spcPts val="600"/>
              </a:spcBef>
              <a:spcAft>
                <a:spcPts val="600"/>
              </a:spcAft>
              <a:buClr>
                <a:schemeClr val="accent1"/>
              </a:buClr>
              <a:buSzPct val="76000"/>
              <a:tabLst>
                <a:tab pos="1073150" algn="l"/>
              </a:tabLst>
              <a:defRPr/>
            </a:pPr>
            <a:r>
              <a:rPr lang="en-US" sz="2400" b="1" dirty="0" smtClean="0"/>
              <a:t>MEDATLAS </a:t>
            </a:r>
            <a:r>
              <a:rPr lang="en-US" sz="2400" dirty="0" smtClean="0"/>
              <a:t>optional</a:t>
            </a:r>
          </a:p>
          <a:p>
            <a:pPr marL="548957" lvl="4" indent="-274320" algn="just" fontAlgn="auto">
              <a:spcBef>
                <a:spcPts val="600"/>
              </a:spcBef>
              <a:spcAft>
                <a:spcPts val="600"/>
              </a:spcAft>
              <a:buClr>
                <a:schemeClr val="accent1"/>
              </a:buClr>
              <a:buSzPct val="76000"/>
              <a:buFont typeface="Arial" pitchFamily="34" charset="0"/>
              <a:buChar char="•"/>
              <a:defRPr/>
            </a:pPr>
            <a:r>
              <a:rPr lang="en-US" sz="2800" b="1" dirty="0" smtClean="0">
                <a:solidFill>
                  <a:srgbClr val="0070C0"/>
                </a:solidFill>
              </a:rPr>
              <a:t>CF-compliant </a:t>
            </a:r>
            <a:r>
              <a:rPr lang="en-US" sz="2800" b="1" dirty="0" err="1" smtClean="0">
                <a:solidFill>
                  <a:srgbClr val="0070C0"/>
                </a:solidFill>
              </a:rPr>
              <a:t>NetCDF</a:t>
            </a:r>
            <a:r>
              <a:rPr lang="en-US" sz="2800" b="1" dirty="0" smtClean="0">
                <a:solidFill>
                  <a:srgbClr val="0070C0"/>
                </a:solidFill>
              </a:rPr>
              <a:t> BINARY </a:t>
            </a:r>
            <a:r>
              <a:rPr lang="en-US" sz="2800" dirty="0" smtClean="0">
                <a:solidFill>
                  <a:srgbClr val="0070C0"/>
                </a:solidFill>
              </a:rPr>
              <a:t>format for gridded fields and multi-dimensional data types such as ADCP</a:t>
            </a:r>
          </a:p>
          <a:p>
            <a:pPr marL="274320" lvl="3" indent="-274320" algn="just" eaLnBrk="1" fontAlgn="auto" hangingPunct="1">
              <a:lnSpc>
                <a:spcPct val="120000"/>
              </a:lnSpc>
              <a:spcBef>
                <a:spcPts val="600"/>
              </a:spcBef>
              <a:spcAft>
                <a:spcPts val="600"/>
              </a:spcAft>
              <a:buClr>
                <a:schemeClr val="accent1"/>
              </a:buClr>
              <a:buSzPct val="76000"/>
              <a:buFont typeface="Wingdings 3"/>
              <a:buChar char=""/>
              <a:defRPr/>
            </a:pPr>
            <a:endParaRPr lang="en-US" sz="2600" dirty="0" smtClean="0">
              <a:solidFill>
                <a:schemeClr val="tx2"/>
              </a:solidFill>
            </a:endParaRPr>
          </a:p>
          <a:p>
            <a:pPr marL="274320" indent="-274320" algn="just" eaLnBrk="1" fontAlgn="auto" hangingPunct="1">
              <a:lnSpc>
                <a:spcPct val="120000"/>
              </a:lnSpc>
              <a:spcAft>
                <a:spcPts val="600"/>
              </a:spcAft>
              <a:buFont typeface="Wingdings 3"/>
              <a:buChar char=""/>
              <a:defRPr/>
            </a:pPr>
            <a:endParaRPr lang="en-US" sz="3000" dirty="0" smtClean="0"/>
          </a:p>
          <a:p>
            <a:pPr marL="823595" lvl="3" indent="-274320" algn="just" eaLnBrk="1" fontAlgn="auto" hangingPunct="1">
              <a:lnSpc>
                <a:spcPct val="120000"/>
              </a:lnSpc>
              <a:spcBef>
                <a:spcPts val="600"/>
              </a:spcBef>
              <a:spcAft>
                <a:spcPts val="600"/>
              </a:spcAft>
              <a:buClr>
                <a:schemeClr val="accent1"/>
              </a:buClr>
              <a:buFont typeface="Wingdings 3"/>
              <a:buChar char=""/>
              <a:defRPr/>
            </a:pPr>
            <a:endParaRPr lang="el-GR" sz="2600" dirty="0" smtClean="0">
              <a:solidFill>
                <a:schemeClr val="tx2"/>
              </a:solidFill>
            </a:endParaRPr>
          </a:p>
          <a:p>
            <a:pPr marL="548957" lvl="2" indent="-274320" algn="just" eaLnBrk="1" fontAlgn="auto" hangingPunct="1">
              <a:lnSpc>
                <a:spcPct val="120000"/>
              </a:lnSpc>
              <a:spcBef>
                <a:spcPts val="600"/>
              </a:spcBef>
              <a:spcAft>
                <a:spcPts val="600"/>
              </a:spcAft>
              <a:buClr>
                <a:schemeClr val="accent1"/>
              </a:buClr>
              <a:buFont typeface="Wingdings 3"/>
              <a:buChar char=""/>
              <a:defRPr/>
            </a:pPr>
            <a:endParaRPr lang="en-US" sz="2700" dirty="0" smtClean="0">
              <a:solidFill>
                <a:schemeClr val="tx2"/>
              </a:solidFill>
            </a:endParaRPr>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3200" dirty="0" smtClean="0"/>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2800" dirty="0" smtClean="0"/>
          </a:p>
          <a:p>
            <a:pPr marL="274320" lvl="1" indent="-274320" algn="just" eaLnBrk="1" fontAlgn="auto" hangingPunct="1">
              <a:lnSpc>
                <a:spcPct val="120000"/>
              </a:lnSpc>
              <a:spcBef>
                <a:spcPts val="0"/>
              </a:spcBef>
              <a:spcAft>
                <a:spcPts val="0"/>
              </a:spcAft>
              <a:buClr>
                <a:schemeClr val="accent1"/>
              </a:buClr>
              <a:buFont typeface="Wingdings 3"/>
              <a:buChar char=""/>
              <a:defRPr/>
            </a:pPr>
            <a:endParaRPr lang="en-US" sz="2000" b="1" dirty="0" smtClean="0"/>
          </a:p>
          <a:p>
            <a:pPr marL="548640" lvl="1" indent="-274320" algn="just" eaLnBrk="1" fontAlgn="auto" hangingPunct="1">
              <a:spcAft>
                <a:spcPts val="600"/>
              </a:spcAft>
              <a:buFont typeface="Wingdings 3"/>
              <a:buChar char=""/>
              <a:defRPr/>
            </a:pPr>
            <a:endParaRPr lang="en-US" sz="2000" dirty="0" smtClean="0"/>
          </a:p>
          <a:p>
            <a:pPr marL="274320" indent="-274320" eaLnBrk="1" fontAlgn="auto" hangingPunct="1">
              <a:spcAft>
                <a:spcPts val="600"/>
              </a:spcAft>
              <a:buFont typeface="Wingdings 3"/>
              <a:buChar char=""/>
              <a:defRPr/>
            </a:pPr>
            <a:endParaRPr lang="el-GR" sz="2400"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F9E64EC5-A3A2-431E-8D99-249C6DB72464}" type="slidenum">
              <a:rPr lang="el-GR" smtClean="0"/>
              <a:pPr fontAlgn="base">
                <a:spcBef>
                  <a:spcPct val="0"/>
                </a:spcBef>
                <a:spcAft>
                  <a:spcPct val="0"/>
                </a:spcAft>
                <a:defRPr/>
              </a:pPr>
              <a:t>32</a:t>
            </a:fld>
            <a:endParaRPr lang="el-GR"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Data Transport Formats</a:t>
            </a:r>
            <a:endParaRPr lang="el-GR" b="1"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C652066-E477-40B6-84A8-313EDEF5C05F}" type="slidenum">
              <a:rPr lang="el-GR" smtClean="0"/>
              <a:pPr fontAlgn="base">
                <a:spcBef>
                  <a:spcPct val="0"/>
                </a:spcBef>
                <a:spcAft>
                  <a:spcPct val="0"/>
                </a:spcAft>
                <a:defRPr/>
              </a:pPr>
              <a:t>33</a:t>
            </a:fld>
            <a:endParaRPr lang="el-GR" smtClean="0"/>
          </a:p>
        </p:txBody>
      </p:sp>
      <p:sp>
        <p:nvSpPr>
          <p:cNvPr id="6148" name="Content Placeholder 6"/>
          <p:cNvSpPr>
            <a:spLocks noGrp="1"/>
          </p:cNvSpPr>
          <p:nvPr>
            <p:ph sz="quarter" idx="1"/>
          </p:nvPr>
        </p:nvSpPr>
        <p:spPr>
          <a:xfrm>
            <a:off x="684000" y="2052000"/>
            <a:ext cx="8280000" cy="4257320"/>
          </a:xfrm>
          <a:noFill/>
        </p:spPr>
        <p:txBody>
          <a:bodyPr>
            <a:normAutofit/>
          </a:bodyPr>
          <a:lstStyle/>
          <a:p>
            <a:pPr algn="just" eaLnBrk="1" hangingPunct="1">
              <a:spcAft>
                <a:spcPts val="600"/>
              </a:spcAft>
            </a:pPr>
            <a:r>
              <a:rPr lang="en-US" sz="2800" b="1" dirty="0" smtClean="0"/>
              <a:t>ASCII formats (ODV, MEDATLAS) </a:t>
            </a:r>
            <a:r>
              <a:rPr lang="en-US" sz="2800" dirty="0" smtClean="0"/>
              <a:t>have been modified </a:t>
            </a:r>
            <a:r>
              <a:rPr lang="en-GB" sz="2800" dirty="0" smtClean="0"/>
              <a:t>to carry additional information required by </a:t>
            </a:r>
            <a:r>
              <a:rPr lang="en-GB" sz="2800" dirty="0" err="1" smtClean="0"/>
              <a:t>SeaDataNet</a:t>
            </a:r>
            <a:r>
              <a:rPr lang="en-US" sz="2800" dirty="0" smtClean="0"/>
              <a:t>:</a:t>
            </a:r>
          </a:p>
          <a:p>
            <a:pPr marL="896938" lvl="1" indent="-363538">
              <a:spcBef>
                <a:spcPts val="600"/>
              </a:spcBef>
              <a:spcAft>
                <a:spcPts val="600"/>
              </a:spcAft>
            </a:pPr>
            <a:r>
              <a:rPr lang="en-GB" sz="2400" dirty="0" smtClean="0"/>
              <a:t>provide </a:t>
            </a:r>
            <a:r>
              <a:rPr lang="en-GB" sz="2400" b="1" dirty="0" smtClean="0"/>
              <a:t>linkage</a:t>
            </a:r>
            <a:r>
              <a:rPr lang="en-GB" sz="2400" dirty="0" smtClean="0"/>
              <a:t> between </a:t>
            </a:r>
            <a:r>
              <a:rPr lang="en-GB" sz="2400" b="1" dirty="0" smtClean="0"/>
              <a:t>data </a:t>
            </a:r>
            <a:r>
              <a:rPr lang="en-GB" sz="2400" dirty="0" smtClean="0"/>
              <a:t>and </a:t>
            </a:r>
            <a:r>
              <a:rPr lang="en-GB" sz="2400" b="1" dirty="0" smtClean="0"/>
              <a:t>metadata</a:t>
            </a:r>
            <a:r>
              <a:rPr lang="en-GB" sz="2400" dirty="0" smtClean="0"/>
              <a:t> (</a:t>
            </a:r>
            <a:r>
              <a:rPr lang="en-GB" sz="2400" b="1" dirty="0" smtClean="0"/>
              <a:t>CDI record</a:t>
            </a:r>
            <a:r>
              <a:rPr lang="en-GB" sz="2400" dirty="0" smtClean="0"/>
              <a:t>)</a:t>
            </a:r>
          </a:p>
          <a:p>
            <a:pPr marL="896938" lvl="1" indent="-363538">
              <a:spcBef>
                <a:spcPts val="600"/>
              </a:spcBef>
              <a:spcAft>
                <a:spcPts val="600"/>
              </a:spcAft>
            </a:pPr>
            <a:r>
              <a:rPr lang="en-GB" sz="2400" dirty="0" smtClean="0"/>
              <a:t>provide </a:t>
            </a:r>
            <a:r>
              <a:rPr lang="en-GB" sz="2400" b="1" dirty="0" smtClean="0"/>
              <a:t>linkage</a:t>
            </a:r>
            <a:r>
              <a:rPr lang="en-GB" sz="2400" dirty="0" smtClean="0"/>
              <a:t> to </a:t>
            </a:r>
            <a:r>
              <a:rPr lang="en-GB" sz="2400" b="1" dirty="0" smtClean="0"/>
              <a:t>standardised </a:t>
            </a:r>
            <a:r>
              <a:rPr lang="en-GB" sz="2400" b="1" dirty="0" err="1" smtClean="0"/>
              <a:t>SeaDataNet</a:t>
            </a:r>
            <a:r>
              <a:rPr lang="en-GB" sz="2400" dirty="0" smtClean="0"/>
              <a:t> </a:t>
            </a:r>
            <a:r>
              <a:rPr lang="en-GB" sz="2400" b="1" dirty="0" smtClean="0"/>
              <a:t>semantic</a:t>
            </a:r>
            <a:r>
              <a:rPr lang="en-GB" sz="2400" dirty="0" smtClean="0"/>
              <a:t> information such as detailed parameter description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Data Transport Formats</a:t>
            </a:r>
            <a:endParaRPr lang="el-GR" b="1"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C652066-E477-40B6-84A8-313EDEF5C05F}" type="slidenum">
              <a:rPr lang="el-GR" smtClean="0"/>
              <a:pPr fontAlgn="base">
                <a:spcBef>
                  <a:spcPct val="0"/>
                </a:spcBef>
                <a:spcAft>
                  <a:spcPct val="0"/>
                </a:spcAft>
                <a:defRPr/>
              </a:pPr>
              <a:t>34</a:t>
            </a:fld>
            <a:endParaRPr lang="el-GR" smtClean="0"/>
          </a:p>
        </p:txBody>
      </p:sp>
      <p:sp>
        <p:nvSpPr>
          <p:cNvPr id="6148" name="Content Placeholder 6"/>
          <p:cNvSpPr>
            <a:spLocks noGrp="1"/>
          </p:cNvSpPr>
          <p:nvPr>
            <p:ph sz="quarter" idx="1"/>
          </p:nvPr>
        </p:nvSpPr>
        <p:spPr>
          <a:xfrm>
            <a:off x="684000" y="2052000"/>
            <a:ext cx="8280000" cy="3960000"/>
          </a:xfrm>
          <a:noFill/>
        </p:spPr>
        <p:txBody>
          <a:bodyPr>
            <a:normAutofit/>
          </a:bodyPr>
          <a:lstStyle/>
          <a:p>
            <a:pPr algn="just" eaLnBrk="1" hangingPunct="1">
              <a:spcAft>
                <a:spcPts val="600"/>
              </a:spcAft>
            </a:pPr>
            <a:r>
              <a:rPr lang="en-US" sz="2800" b="1" dirty="0" err="1" smtClean="0"/>
              <a:t>NetCDF</a:t>
            </a:r>
            <a:r>
              <a:rPr lang="en-US" sz="2800" b="1" dirty="0" smtClean="0"/>
              <a:t> </a:t>
            </a:r>
            <a:r>
              <a:rPr lang="en-US" sz="2800" dirty="0" err="1" smtClean="0"/>
              <a:t>inplementation</a:t>
            </a:r>
            <a:r>
              <a:rPr lang="en-US" sz="2800" dirty="0" smtClean="0"/>
              <a:t> in </a:t>
            </a:r>
            <a:r>
              <a:rPr lang="en-US" sz="2800" dirty="0" err="1" smtClean="0"/>
              <a:t>SeaDataNet</a:t>
            </a:r>
            <a:r>
              <a:rPr lang="en-US" sz="2800" dirty="0" smtClean="0"/>
              <a:t> is based on the CF standard which is under specification</a:t>
            </a:r>
          </a:p>
          <a:p>
            <a:pPr marL="898525" lvl="1" indent="-441325">
              <a:spcBef>
                <a:spcPts val="600"/>
              </a:spcBef>
              <a:spcAft>
                <a:spcPts val="600"/>
              </a:spcAft>
            </a:pPr>
            <a:r>
              <a:rPr lang="en-US" dirty="0" smtClean="0"/>
              <a:t>Upgrading </a:t>
            </a:r>
            <a:r>
              <a:rPr lang="en-US" dirty="0" err="1" smtClean="0"/>
              <a:t>NetCDF</a:t>
            </a:r>
            <a:r>
              <a:rPr lang="en-US" dirty="0" smtClean="0"/>
              <a:t> (CF) standard is planned in cooperation with UNIDATA (USA) and others expert to make it better suited for </a:t>
            </a:r>
            <a:r>
              <a:rPr lang="en-US" dirty="0" err="1" smtClean="0"/>
              <a:t>SeaDataNet</a:t>
            </a:r>
            <a:r>
              <a:rPr lang="en-US" dirty="0" smtClean="0"/>
              <a:t>, </a:t>
            </a:r>
            <a:r>
              <a:rPr lang="en-US" dirty="0" err="1" smtClean="0"/>
              <a:t>MyOcean</a:t>
            </a:r>
            <a:r>
              <a:rPr lang="en-US" dirty="0" smtClean="0"/>
              <a:t>, etc </a:t>
            </a:r>
          </a:p>
          <a:p>
            <a:pPr marL="898525" lvl="1" indent="-441325">
              <a:spcBef>
                <a:spcPts val="600"/>
              </a:spcBef>
              <a:spcAft>
                <a:spcPts val="600"/>
              </a:spcAft>
            </a:pPr>
            <a:r>
              <a:rPr lang="en-US" dirty="0" smtClean="0"/>
              <a:t>Integration of SDN Common </a:t>
            </a:r>
            <a:r>
              <a:rPr lang="en-US" dirty="0" err="1" smtClean="0"/>
              <a:t>Vocabs</a:t>
            </a:r>
            <a:r>
              <a:rPr lang="en-US" dirty="0" smtClean="0"/>
              <a:t>, CDI reference in the metadata header </a:t>
            </a:r>
          </a:p>
          <a:p>
            <a:pPr algn="just" eaLnBrk="1" hangingPunct="1">
              <a:spcAft>
                <a:spcPts val="600"/>
              </a:spcAft>
              <a:buNone/>
            </a:pPr>
            <a:endParaRPr lang="en-US" sz="28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ODV Format</a:t>
            </a:r>
            <a:endParaRPr lang="el-GR" b="1" dirty="0"/>
          </a:p>
        </p:txBody>
      </p:sp>
      <p:sp>
        <p:nvSpPr>
          <p:cNvPr id="8196" name="Content Placeholder 6"/>
          <p:cNvSpPr>
            <a:spLocks noGrp="1"/>
          </p:cNvSpPr>
          <p:nvPr>
            <p:ph idx="1"/>
          </p:nvPr>
        </p:nvSpPr>
        <p:spPr>
          <a:noFill/>
        </p:spPr>
        <p:txBody>
          <a:bodyPr>
            <a:normAutofit/>
          </a:bodyPr>
          <a:lstStyle/>
          <a:p>
            <a:pPr marL="266700" lvl="3" indent="-266700" algn="just">
              <a:lnSpc>
                <a:spcPct val="120000"/>
              </a:lnSpc>
              <a:spcBef>
                <a:spcPts val="600"/>
              </a:spcBef>
              <a:spcAft>
                <a:spcPts val="600"/>
              </a:spcAft>
              <a:buClr>
                <a:srgbClr val="0070C0"/>
              </a:buClr>
              <a:buFont typeface="Arial" pitchFamily="34" charset="0"/>
              <a:buChar char="•"/>
            </a:pPr>
            <a:r>
              <a:rPr lang="en-US" sz="2400" b="1" dirty="0" smtClean="0">
                <a:solidFill>
                  <a:srgbClr val="00B0F0"/>
                </a:solidFill>
              </a:rPr>
              <a:t>SDN ODV </a:t>
            </a:r>
            <a:r>
              <a:rPr lang="en-US" sz="2400" dirty="0" smtClean="0">
                <a:solidFill>
                  <a:srgbClr val="00B0F0"/>
                </a:solidFill>
              </a:rPr>
              <a:t>(Ocean Data View) format </a:t>
            </a:r>
            <a:r>
              <a:rPr lang="en-GB" sz="2400" dirty="0" smtClean="0">
                <a:solidFill>
                  <a:srgbClr val="00B0F0"/>
                </a:solidFill>
              </a:rPr>
              <a:t>is a spreadsheet — a collection of rows (comment, column header and data) with each data row having the same fixed number of columns</a:t>
            </a:r>
          </a:p>
          <a:p>
            <a:pPr marL="261938" indent="-261938">
              <a:buClr>
                <a:srgbClr val="0070C0"/>
              </a:buClr>
            </a:pPr>
            <a:r>
              <a:rPr lang="en-GB" sz="2400" dirty="0" smtClean="0"/>
              <a:t>it allows for a semantic header where parameters are listed that maps to a vocabulary concept in order to avoid misspelling or misinterpretation</a:t>
            </a:r>
            <a:endParaRPr lang="el-GR" sz="2400"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EE1CF4AA-2401-4E89-8891-799B3B763D94}" type="slidenum">
              <a:rPr lang="el-GR" smtClean="0"/>
              <a:pPr fontAlgn="base">
                <a:spcBef>
                  <a:spcPct val="0"/>
                </a:spcBef>
                <a:spcAft>
                  <a:spcPct val="0"/>
                </a:spcAft>
                <a:defRPr/>
              </a:pPr>
              <a:t>35</a:t>
            </a:fld>
            <a:endParaRPr lang="el-GR"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ODV Format Data Model</a:t>
            </a:r>
            <a:endParaRPr lang="el-GR" b="1"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EE1CF4AA-2401-4E89-8891-799B3B763D94}" type="slidenum">
              <a:rPr lang="el-GR" smtClean="0"/>
              <a:pPr fontAlgn="base">
                <a:spcBef>
                  <a:spcPct val="0"/>
                </a:spcBef>
                <a:spcAft>
                  <a:spcPct val="0"/>
                </a:spcAft>
                <a:defRPr/>
              </a:pPr>
              <a:t>36</a:t>
            </a:fld>
            <a:endParaRPr lang="el-GR" smtClean="0"/>
          </a:p>
        </p:txBody>
      </p:sp>
      <p:pic>
        <p:nvPicPr>
          <p:cNvPr id="147458" name="Picture 2"/>
          <p:cNvPicPr>
            <a:picLocks noGrp="1" noChangeAspect="1" noChangeArrowheads="1"/>
          </p:cNvPicPr>
          <p:nvPr>
            <p:ph sz="quarter" idx="1"/>
          </p:nvPr>
        </p:nvPicPr>
        <p:blipFill>
          <a:blip r:embed="rId3" cstate="print"/>
          <a:srcRect/>
          <a:stretch>
            <a:fillRect/>
          </a:stretch>
        </p:blipFill>
        <p:spPr bwMode="auto">
          <a:xfrm>
            <a:off x="1331640" y="2505394"/>
            <a:ext cx="6240392" cy="37637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ODV Format Data Model</a:t>
            </a:r>
            <a:endParaRPr lang="el-GR" b="1" dirty="0"/>
          </a:p>
        </p:txBody>
      </p:sp>
      <p:sp>
        <p:nvSpPr>
          <p:cNvPr id="7" name="Content Placeholder 6"/>
          <p:cNvSpPr>
            <a:spLocks noGrp="1"/>
          </p:cNvSpPr>
          <p:nvPr>
            <p:ph idx="1"/>
          </p:nvPr>
        </p:nvSpPr>
        <p:spPr>
          <a:noFill/>
        </p:spPr>
        <p:txBody>
          <a:bodyPr>
            <a:normAutofit/>
          </a:bodyPr>
          <a:lstStyle/>
          <a:p>
            <a:pPr>
              <a:lnSpc>
                <a:spcPct val="90000"/>
              </a:lnSpc>
              <a:spcBef>
                <a:spcPts val="0"/>
              </a:spcBef>
              <a:spcAft>
                <a:spcPts val="600"/>
              </a:spcAft>
              <a:defRPr/>
            </a:pPr>
            <a:r>
              <a:rPr lang="en-GB" sz="2800" dirty="0" smtClean="0"/>
              <a:t>It is based on a spreadsheet model with </a:t>
            </a:r>
            <a:r>
              <a:rPr lang="en-GB" sz="2800" b="1" dirty="0" smtClean="0"/>
              <a:t>three types of row</a:t>
            </a:r>
          </a:p>
          <a:p>
            <a:pPr lvl="1">
              <a:lnSpc>
                <a:spcPct val="90000"/>
              </a:lnSpc>
              <a:defRPr/>
            </a:pPr>
            <a:r>
              <a:rPr lang="en-GB" sz="2400" b="1" u="sng" dirty="0" smtClean="0"/>
              <a:t>Comment row</a:t>
            </a:r>
          </a:p>
          <a:p>
            <a:pPr lvl="2">
              <a:lnSpc>
                <a:spcPct val="90000"/>
              </a:lnSpc>
              <a:buFont typeface="Wingdings" pitchFamily="2" charset="2"/>
              <a:buChar char="§"/>
              <a:defRPr/>
            </a:pPr>
            <a:r>
              <a:rPr lang="en-GB" sz="2400" dirty="0" smtClean="0"/>
              <a:t>One cell with text starting with // </a:t>
            </a:r>
          </a:p>
          <a:p>
            <a:pPr lvl="2">
              <a:lnSpc>
                <a:spcPct val="90000"/>
              </a:lnSpc>
              <a:buFont typeface="Wingdings" pitchFamily="2" charset="2"/>
              <a:buChar char="§"/>
              <a:defRPr/>
            </a:pPr>
            <a:r>
              <a:rPr lang="en-GB" sz="2400" i="1" dirty="0" smtClean="0"/>
              <a:t>It is strongly recommended to be enriched comment rows with usage metadata</a:t>
            </a:r>
            <a:endParaRPr lang="en-GB" sz="2400" dirty="0" smtClean="0"/>
          </a:p>
          <a:p>
            <a:pPr lvl="1">
              <a:lnSpc>
                <a:spcPct val="90000"/>
              </a:lnSpc>
              <a:defRPr/>
            </a:pPr>
            <a:r>
              <a:rPr lang="en-GB" sz="2400" b="1" u="sng" dirty="0" smtClean="0"/>
              <a:t>Column header row</a:t>
            </a:r>
          </a:p>
          <a:p>
            <a:pPr lvl="2">
              <a:lnSpc>
                <a:spcPct val="90000"/>
              </a:lnSpc>
              <a:buFont typeface="Wingdings" pitchFamily="2" charset="2"/>
              <a:buChar char="§"/>
              <a:defRPr/>
            </a:pPr>
            <a:r>
              <a:rPr lang="en-GB" sz="2100" dirty="0" smtClean="0"/>
              <a:t>contains a label for each column</a:t>
            </a:r>
            <a:endParaRPr lang="en-GB" sz="1800" dirty="0" smtClean="0"/>
          </a:p>
          <a:p>
            <a:pPr lvl="1">
              <a:lnSpc>
                <a:spcPct val="90000"/>
              </a:lnSpc>
              <a:defRPr/>
            </a:pPr>
            <a:r>
              <a:rPr lang="en-GB" sz="2400" b="1" u="sng" dirty="0" smtClean="0"/>
              <a:t>Data row</a:t>
            </a:r>
          </a:p>
          <a:p>
            <a:pPr lvl="1">
              <a:lnSpc>
                <a:spcPct val="90000"/>
              </a:lnSpc>
              <a:defRPr/>
            </a:pPr>
            <a:endParaRPr lang="en-GB" sz="2400" dirty="0" smtClean="0"/>
          </a:p>
          <a:p>
            <a:pPr marL="266700" lvl="3" indent="-266700" algn="just" eaLnBrk="1" fontAlgn="auto" hangingPunct="1">
              <a:lnSpc>
                <a:spcPct val="120000"/>
              </a:lnSpc>
              <a:spcBef>
                <a:spcPts val="600"/>
              </a:spcBef>
              <a:spcAft>
                <a:spcPts val="600"/>
              </a:spcAft>
              <a:buClr>
                <a:schemeClr val="accent1"/>
              </a:buClr>
              <a:buFont typeface="Wingdings 3"/>
              <a:buChar char=""/>
              <a:defRPr/>
            </a:pPr>
            <a:endParaRPr lang="en-US" sz="2600" dirty="0" smtClean="0">
              <a:solidFill>
                <a:schemeClr val="tx2"/>
              </a:solidFill>
            </a:endParaRPr>
          </a:p>
          <a:p>
            <a:pPr lvl="2">
              <a:lnSpc>
                <a:spcPct val="90000"/>
              </a:lnSpc>
              <a:buFont typeface="Wingdings 3" pitchFamily="18" charset="2"/>
              <a:buNone/>
              <a:defRPr/>
            </a:pPr>
            <a:endParaRPr lang="en-GB" dirty="0" smtClean="0"/>
          </a:p>
          <a:p>
            <a:pPr marL="823595" lvl="3" indent="-274320" algn="just" eaLnBrk="1" fontAlgn="auto" hangingPunct="1">
              <a:lnSpc>
                <a:spcPct val="120000"/>
              </a:lnSpc>
              <a:spcBef>
                <a:spcPts val="600"/>
              </a:spcBef>
              <a:spcAft>
                <a:spcPts val="600"/>
              </a:spcAft>
              <a:buClr>
                <a:schemeClr val="accent1"/>
              </a:buClr>
              <a:buFont typeface="Wingdings 3"/>
              <a:buChar char=""/>
              <a:defRPr/>
            </a:pPr>
            <a:endParaRPr lang="el-GR" sz="2600" dirty="0" smtClean="0">
              <a:solidFill>
                <a:schemeClr val="tx2"/>
              </a:solidFill>
            </a:endParaRPr>
          </a:p>
          <a:p>
            <a:pPr marL="548957" lvl="2" indent="-274320" algn="just" eaLnBrk="1" fontAlgn="auto" hangingPunct="1">
              <a:lnSpc>
                <a:spcPct val="120000"/>
              </a:lnSpc>
              <a:spcBef>
                <a:spcPts val="600"/>
              </a:spcBef>
              <a:spcAft>
                <a:spcPts val="600"/>
              </a:spcAft>
              <a:buClr>
                <a:schemeClr val="accent1"/>
              </a:buClr>
              <a:buFont typeface="Wingdings 3"/>
              <a:buChar char=""/>
              <a:defRPr/>
            </a:pPr>
            <a:endParaRPr lang="en-US" sz="2700" dirty="0" smtClean="0">
              <a:solidFill>
                <a:schemeClr val="tx2"/>
              </a:solidFill>
            </a:endParaRPr>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3200" dirty="0" smtClean="0"/>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2800" dirty="0" smtClean="0"/>
          </a:p>
          <a:p>
            <a:pPr marL="274320" lvl="1" indent="-274320" algn="just" eaLnBrk="1" fontAlgn="auto" hangingPunct="1">
              <a:lnSpc>
                <a:spcPct val="120000"/>
              </a:lnSpc>
              <a:spcBef>
                <a:spcPts val="0"/>
              </a:spcBef>
              <a:spcAft>
                <a:spcPts val="0"/>
              </a:spcAft>
              <a:buClr>
                <a:schemeClr val="accent1"/>
              </a:buClr>
              <a:buFont typeface="Wingdings 3"/>
              <a:buChar char=""/>
              <a:defRPr/>
            </a:pPr>
            <a:endParaRPr lang="en-US" sz="2000" b="1" dirty="0" smtClean="0"/>
          </a:p>
          <a:p>
            <a:pPr marL="548640" lvl="1" indent="-274320" algn="just" eaLnBrk="1" fontAlgn="auto" hangingPunct="1">
              <a:spcAft>
                <a:spcPts val="600"/>
              </a:spcAft>
              <a:buFont typeface="Wingdings 3"/>
              <a:buChar char=""/>
              <a:defRPr/>
            </a:pPr>
            <a:endParaRPr lang="en-US" sz="2000" dirty="0" smtClean="0"/>
          </a:p>
          <a:p>
            <a:pPr marL="274320" indent="-274320" eaLnBrk="1" fontAlgn="auto" hangingPunct="1">
              <a:spcAft>
                <a:spcPts val="600"/>
              </a:spcAft>
              <a:buFont typeface="Wingdings 3"/>
              <a:buChar char=""/>
              <a:defRPr/>
            </a:pPr>
            <a:endParaRPr lang="el-GR" sz="2400"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D103D030-F74A-443D-BFDF-3F373376225D}" type="slidenum">
              <a:rPr lang="el-GR" smtClean="0"/>
              <a:pPr fontAlgn="base">
                <a:spcBef>
                  <a:spcPct val="0"/>
                </a:spcBef>
                <a:spcAft>
                  <a:spcPct val="0"/>
                </a:spcAft>
                <a:defRPr/>
              </a:pPr>
              <a:t>37</a:t>
            </a:fld>
            <a:endParaRPr lang="el-GR"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5"/>
            <a:ext cx="8229600" cy="990600"/>
          </a:xfrm>
        </p:spPr>
        <p:txBody>
          <a:bodyPr>
            <a:normAutofit/>
          </a:bodyPr>
          <a:lstStyle/>
          <a:p>
            <a:pPr eaLnBrk="1" fontAlgn="auto" hangingPunct="1">
              <a:spcAft>
                <a:spcPts val="0"/>
              </a:spcAft>
              <a:tabLst>
                <a:tab pos="1612900" algn="l"/>
              </a:tabLst>
              <a:defRPr/>
            </a:pPr>
            <a:r>
              <a:rPr lang="en-US" b="1" dirty="0" smtClean="0">
                <a:solidFill>
                  <a:schemeClr val="bg1"/>
                </a:solidFill>
                <a:effectLst>
                  <a:outerShdw blurRad="38100" dist="38100" dir="2700000" algn="tl">
                    <a:srgbClr val="000000">
                      <a:alpha val="43137"/>
                    </a:srgbClr>
                  </a:outerShdw>
                </a:effectLst>
              </a:rPr>
              <a:t>SDN ODV Profile Data Example</a:t>
            </a:r>
            <a:endParaRPr lang="el-GR" b="1" dirty="0">
              <a:solidFill>
                <a:schemeClr val="bg1"/>
              </a:solidFill>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1F4772B-2668-4230-AFAC-B05C310D8802}" type="slidenum">
              <a:rPr lang="el-GR" smtClean="0"/>
              <a:pPr fontAlgn="base">
                <a:spcBef>
                  <a:spcPct val="0"/>
                </a:spcBef>
                <a:spcAft>
                  <a:spcPct val="0"/>
                </a:spcAft>
                <a:defRPr/>
              </a:pPr>
              <a:t>38</a:t>
            </a:fld>
            <a:endParaRPr lang="el-GR" smtClean="0"/>
          </a:p>
        </p:txBody>
      </p:sp>
      <p:pic>
        <p:nvPicPr>
          <p:cNvPr id="10244" name="Picture 5">
            <a:hlinkClick r:id="rId3" action="ppaction://hlinksldjump"/>
          </p:cNvPr>
          <p:cNvPicPr>
            <a:picLocks noChangeAspect="1" noChangeArrowheads="1"/>
          </p:cNvPicPr>
          <p:nvPr/>
        </p:nvPicPr>
        <p:blipFill>
          <a:blip r:embed="rId4" cstate="print"/>
          <a:srcRect/>
          <a:stretch>
            <a:fillRect/>
          </a:stretch>
        </p:blipFill>
        <p:spPr bwMode="auto">
          <a:xfrm>
            <a:off x="576263" y="1916832"/>
            <a:ext cx="8051800" cy="4932363"/>
          </a:xfrm>
          <a:prstGeom prst="rect">
            <a:avLst/>
          </a:prstGeom>
          <a:noFill/>
          <a:ln w="9525">
            <a:noFill/>
            <a:miter lim="800000"/>
            <a:headEnd/>
            <a:tailEnd/>
          </a:ln>
        </p:spPr>
      </p:pic>
      <p:sp>
        <p:nvSpPr>
          <p:cNvPr id="10245" name="Content Placeholder 9"/>
          <p:cNvSpPr>
            <a:spLocks noGrp="1"/>
          </p:cNvSpPr>
          <p:nvPr>
            <p:ph sz="quarter" idx="1"/>
          </p:nvPr>
        </p:nvSpPr>
        <p:spPr>
          <a:xfrm>
            <a:off x="457200" y="1178168"/>
            <a:ext cx="8229600" cy="738664"/>
          </a:xfrm>
        </p:spPr>
        <p:txBody>
          <a:bodyPr>
            <a:spAutoFit/>
          </a:bodyPr>
          <a:lstStyle/>
          <a:p>
            <a:pPr algn="just">
              <a:spcBef>
                <a:spcPct val="0"/>
              </a:spcBef>
            </a:pPr>
            <a:r>
              <a:rPr lang="en-US" sz="2400" dirty="0" smtClean="0"/>
              <a:t>Primary </a:t>
            </a:r>
            <a:r>
              <a:rPr lang="en-US" sz="2000" dirty="0" smtClean="0"/>
              <a:t>variable</a:t>
            </a:r>
            <a:r>
              <a:rPr lang="en-US" sz="2400" dirty="0" smtClean="0"/>
              <a:t> is </a:t>
            </a:r>
            <a:r>
              <a:rPr lang="en-GB" sz="2400" dirty="0" smtClean="0"/>
              <a:t>z co-ordinate</a:t>
            </a:r>
            <a:r>
              <a:rPr lang="en-US" sz="2400" dirty="0" smtClean="0"/>
              <a:t> and row groups (stations) made up of measurements at different depths</a:t>
            </a:r>
            <a:endParaRPr lang="el-GR"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smtClean="0">
                <a:effectLst>
                  <a:outerShdw blurRad="38100" dist="38100" dir="2700000" algn="tl">
                    <a:srgbClr val="000000">
                      <a:alpha val="43137"/>
                    </a:srgbClr>
                  </a:outerShdw>
                </a:effectLst>
              </a:rPr>
              <a:t>SDN ODV Profile Data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65D0EB2-7B14-419F-B2E6-3B15F3649806}" type="slidenum">
              <a:rPr lang="el-GR" smtClean="0"/>
              <a:pPr fontAlgn="base">
                <a:spcBef>
                  <a:spcPct val="0"/>
                </a:spcBef>
                <a:spcAft>
                  <a:spcPct val="0"/>
                </a:spcAft>
                <a:defRPr/>
              </a:pPr>
              <a:t>39</a:t>
            </a:fld>
            <a:endParaRPr lang="el-GR" smtClean="0"/>
          </a:p>
        </p:txBody>
      </p:sp>
      <p:pic>
        <p:nvPicPr>
          <p:cNvPr id="11268" name="Picture 2">
            <a:hlinkClick r:id="rId3" action="ppaction://hlinksldjump"/>
          </p:cNvPr>
          <p:cNvPicPr>
            <a:picLocks noGrp="1" noChangeAspect="1" noChangeArrowheads="1"/>
          </p:cNvPicPr>
          <p:nvPr>
            <p:ph sz="quarter" idx="1"/>
          </p:nvPr>
        </p:nvPicPr>
        <p:blipFill>
          <a:blip r:embed="rId4" cstate="print"/>
          <a:srcRect/>
          <a:stretch>
            <a:fillRect/>
          </a:stretch>
        </p:blipFill>
        <p:spPr>
          <a:xfrm>
            <a:off x="576263" y="1260475"/>
            <a:ext cx="8059737" cy="493712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aDataNet-2-context.png"/>
          <p:cNvPicPr>
            <a:picLocks noGrp="1" noChangeAspect="1"/>
          </p:cNvPicPr>
          <p:nvPr>
            <p:ph idx="1"/>
          </p:nvPr>
        </p:nvPicPr>
        <p:blipFill>
          <a:blip r:embed="rId3" cstate="print"/>
          <a:stretch>
            <a:fillRect/>
          </a:stretch>
        </p:blipFill>
        <p:spPr>
          <a:xfrm>
            <a:off x="1211155" y="1628800"/>
            <a:ext cx="6817229" cy="5112922"/>
          </a:xfrm>
        </p:spPr>
      </p:pic>
      <p:sp>
        <p:nvSpPr>
          <p:cNvPr id="5122" name="Titre 1"/>
          <p:cNvSpPr>
            <a:spLocks noGrp="1"/>
          </p:cNvSpPr>
          <p:nvPr>
            <p:ph type="title"/>
          </p:nvPr>
        </p:nvSpPr>
        <p:spPr>
          <a:xfrm>
            <a:off x="684000" y="1484313"/>
            <a:ext cx="8280400" cy="495300"/>
          </a:xfrm>
        </p:spPr>
        <p:txBody>
          <a:bodyPr/>
          <a:lstStyle/>
          <a:p>
            <a:pPr eaLnBrk="1" hangingPunct="1"/>
            <a:r>
              <a:rPr lang="en-GB" dirty="0" err="1" smtClean="0"/>
              <a:t>SeaDataNet</a:t>
            </a:r>
            <a:r>
              <a:rPr lang="en-GB" dirty="0" smtClean="0"/>
              <a:t> infrastructure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smtClean="0">
                <a:effectLst>
                  <a:outerShdw blurRad="38100" dist="38100" dir="2700000" algn="tl">
                    <a:srgbClr val="000000">
                      <a:alpha val="43137"/>
                    </a:srgbClr>
                  </a:outerShdw>
                </a:effectLst>
              </a:rPr>
              <a:t>SDN ODV Profile Data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199506A1-D102-4FE0-8E03-B6D4B055C276}" type="slidenum">
              <a:rPr lang="el-GR" smtClean="0"/>
              <a:pPr fontAlgn="base">
                <a:spcBef>
                  <a:spcPct val="0"/>
                </a:spcBef>
                <a:spcAft>
                  <a:spcPct val="0"/>
                </a:spcAft>
                <a:defRPr/>
              </a:pPr>
              <a:t>40</a:t>
            </a:fld>
            <a:endParaRPr lang="el-GR" smtClean="0"/>
          </a:p>
        </p:txBody>
      </p:sp>
      <p:sp>
        <p:nvSpPr>
          <p:cNvPr id="12292" name="Content Placeholder 4"/>
          <p:cNvSpPr>
            <a:spLocks noGrp="1"/>
          </p:cNvSpPr>
          <p:nvPr>
            <p:ph sz="quarter" idx="1"/>
          </p:nvPr>
        </p:nvSpPr>
        <p:spPr>
          <a:xfrm>
            <a:off x="457200" y="1219200"/>
            <a:ext cx="8229600" cy="4937125"/>
          </a:xfrm>
        </p:spPr>
        <p:txBody>
          <a:bodyPr/>
          <a:lstStyle/>
          <a:p>
            <a:endParaRPr lang="el-GR" smtClean="0"/>
          </a:p>
        </p:txBody>
      </p:sp>
      <p:pic>
        <p:nvPicPr>
          <p:cNvPr id="12293" name="Picture 3">
            <a:hlinkClick r:id="rId3" action="ppaction://hlinksldjump"/>
          </p:cNvPr>
          <p:cNvPicPr>
            <a:picLocks noChangeAspect="1" noChangeArrowheads="1"/>
          </p:cNvPicPr>
          <p:nvPr/>
        </p:nvPicPr>
        <p:blipFill>
          <a:blip r:embed="rId4" cstate="print"/>
          <a:srcRect/>
          <a:stretch>
            <a:fillRect/>
          </a:stretch>
        </p:blipFill>
        <p:spPr bwMode="auto">
          <a:xfrm>
            <a:off x="576263" y="1260475"/>
            <a:ext cx="8051800" cy="4930775"/>
          </a:xfrm>
          <a:prstGeom prst="rect">
            <a:avLst/>
          </a:prstGeom>
          <a:noFill/>
          <a:ln w="9525">
            <a:noFill/>
            <a:miter lim="800000"/>
            <a:headEnd/>
            <a:tailEnd/>
          </a:ln>
        </p:spPr>
      </p:pic>
      <p:cxnSp>
        <p:nvCxnSpPr>
          <p:cNvPr id="9" name="Straight Arrow Connector 8"/>
          <p:cNvCxnSpPr/>
          <p:nvPr/>
        </p:nvCxnSpPr>
        <p:spPr>
          <a:xfrm rot="5400000">
            <a:off x="1928813" y="4714875"/>
            <a:ext cx="571500"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295" name="TextBox 9"/>
          <p:cNvSpPr txBox="1">
            <a:spLocks noChangeArrowheads="1"/>
          </p:cNvSpPr>
          <p:nvPr/>
        </p:nvSpPr>
        <p:spPr bwMode="auto">
          <a:xfrm>
            <a:off x="1500188" y="5143500"/>
            <a:ext cx="2286000" cy="523875"/>
          </a:xfrm>
          <a:prstGeom prst="rect">
            <a:avLst/>
          </a:prstGeom>
          <a:noFill/>
          <a:ln w="9525">
            <a:noFill/>
            <a:miter lim="800000"/>
            <a:headEnd/>
            <a:tailEnd/>
          </a:ln>
        </p:spPr>
        <p:txBody>
          <a:bodyPr>
            <a:spAutoFit/>
          </a:bodyPr>
          <a:lstStyle/>
          <a:p>
            <a:r>
              <a:rPr lang="en-US" sz="1400"/>
              <a:t>Date and time (UT time zone) in ISO 8601 format</a:t>
            </a:r>
            <a:endParaRPr lang="el-GR" sz="14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ODV Format Data Model</a:t>
            </a:r>
            <a:endParaRPr lang="el-GR" b="1" dirty="0"/>
          </a:p>
        </p:txBody>
      </p:sp>
      <p:sp>
        <p:nvSpPr>
          <p:cNvPr id="7" name="Content Placeholder 6"/>
          <p:cNvSpPr>
            <a:spLocks noGrp="1"/>
          </p:cNvSpPr>
          <p:nvPr>
            <p:ph idx="1"/>
          </p:nvPr>
        </p:nvSpPr>
        <p:spPr>
          <a:noFill/>
        </p:spPr>
        <p:txBody>
          <a:bodyPr>
            <a:normAutofit/>
          </a:bodyPr>
          <a:lstStyle/>
          <a:p>
            <a:pPr>
              <a:lnSpc>
                <a:spcPct val="90000"/>
              </a:lnSpc>
              <a:defRPr/>
            </a:pPr>
            <a:r>
              <a:rPr lang="en-GB" sz="2800" b="1" dirty="0" smtClean="0"/>
              <a:t>The Column header and the data rows have three types of column</a:t>
            </a:r>
          </a:p>
          <a:p>
            <a:pPr lvl="1">
              <a:lnSpc>
                <a:spcPct val="90000"/>
              </a:lnSpc>
              <a:defRPr/>
            </a:pPr>
            <a:r>
              <a:rPr lang="en-GB" sz="2400" b="1" dirty="0" smtClean="0"/>
              <a:t>Metadata columns (standardized and mandatory)</a:t>
            </a:r>
          </a:p>
          <a:p>
            <a:pPr lvl="1">
              <a:lnSpc>
                <a:spcPct val="90000"/>
              </a:lnSpc>
              <a:defRPr/>
            </a:pPr>
            <a:r>
              <a:rPr lang="en-GB" sz="2400" b="1" dirty="0" smtClean="0"/>
              <a:t>Primary variable data columns (value + flag)</a:t>
            </a:r>
          </a:p>
          <a:p>
            <a:pPr lvl="1">
              <a:lnSpc>
                <a:spcPct val="90000"/>
              </a:lnSpc>
              <a:defRPr/>
            </a:pPr>
            <a:r>
              <a:rPr lang="en-GB" sz="2400" b="1" dirty="0" smtClean="0"/>
              <a:t>Data columns (value + flag pairs)</a:t>
            </a:r>
          </a:p>
          <a:p>
            <a:pPr marL="266700" lvl="3" indent="-266700" algn="just" eaLnBrk="1" fontAlgn="auto" hangingPunct="1">
              <a:lnSpc>
                <a:spcPct val="120000"/>
              </a:lnSpc>
              <a:spcBef>
                <a:spcPts val="600"/>
              </a:spcBef>
              <a:spcAft>
                <a:spcPts val="600"/>
              </a:spcAft>
              <a:buClr>
                <a:schemeClr val="accent1"/>
              </a:buClr>
              <a:buFont typeface="Wingdings 3"/>
              <a:buChar char=""/>
              <a:defRPr/>
            </a:pPr>
            <a:endParaRPr lang="en-US" sz="2600" dirty="0" smtClean="0">
              <a:solidFill>
                <a:schemeClr val="tx2"/>
              </a:solidFill>
            </a:endParaRPr>
          </a:p>
          <a:p>
            <a:pPr lvl="2">
              <a:lnSpc>
                <a:spcPct val="90000"/>
              </a:lnSpc>
              <a:buFont typeface="Wingdings 3" pitchFamily="18" charset="2"/>
              <a:buNone/>
              <a:defRPr/>
            </a:pPr>
            <a:endParaRPr lang="en-GB" dirty="0" smtClean="0"/>
          </a:p>
          <a:p>
            <a:pPr marL="823595" lvl="3" indent="-274320" algn="just" eaLnBrk="1" fontAlgn="auto" hangingPunct="1">
              <a:lnSpc>
                <a:spcPct val="120000"/>
              </a:lnSpc>
              <a:spcBef>
                <a:spcPts val="600"/>
              </a:spcBef>
              <a:spcAft>
                <a:spcPts val="600"/>
              </a:spcAft>
              <a:buClr>
                <a:schemeClr val="accent1"/>
              </a:buClr>
              <a:buFont typeface="Wingdings 3"/>
              <a:buChar char=""/>
              <a:defRPr/>
            </a:pPr>
            <a:endParaRPr lang="el-GR" sz="2600" dirty="0" smtClean="0">
              <a:solidFill>
                <a:schemeClr val="tx2"/>
              </a:solidFill>
            </a:endParaRPr>
          </a:p>
          <a:p>
            <a:pPr marL="548957" lvl="2" indent="-274320" algn="just" eaLnBrk="1" fontAlgn="auto" hangingPunct="1">
              <a:lnSpc>
                <a:spcPct val="120000"/>
              </a:lnSpc>
              <a:spcBef>
                <a:spcPts val="600"/>
              </a:spcBef>
              <a:spcAft>
                <a:spcPts val="600"/>
              </a:spcAft>
              <a:buClr>
                <a:schemeClr val="accent1"/>
              </a:buClr>
              <a:buFont typeface="Wingdings 3"/>
              <a:buChar char=""/>
              <a:defRPr/>
            </a:pPr>
            <a:endParaRPr lang="en-US" sz="2700" dirty="0" smtClean="0">
              <a:solidFill>
                <a:schemeClr val="tx2"/>
              </a:solidFill>
            </a:endParaRPr>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3200" dirty="0" smtClean="0"/>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2800" dirty="0" smtClean="0"/>
          </a:p>
          <a:p>
            <a:pPr marL="274320" lvl="1" indent="-274320" algn="just" eaLnBrk="1" fontAlgn="auto" hangingPunct="1">
              <a:lnSpc>
                <a:spcPct val="120000"/>
              </a:lnSpc>
              <a:spcBef>
                <a:spcPts val="0"/>
              </a:spcBef>
              <a:spcAft>
                <a:spcPts val="0"/>
              </a:spcAft>
              <a:buClr>
                <a:schemeClr val="accent1"/>
              </a:buClr>
              <a:buFont typeface="Wingdings 3"/>
              <a:buChar char=""/>
              <a:defRPr/>
            </a:pPr>
            <a:endParaRPr lang="en-US" sz="2000" b="1" dirty="0" smtClean="0"/>
          </a:p>
          <a:p>
            <a:pPr marL="548640" lvl="1" indent="-274320" algn="just" eaLnBrk="1" fontAlgn="auto" hangingPunct="1">
              <a:spcAft>
                <a:spcPts val="600"/>
              </a:spcAft>
              <a:buFont typeface="Wingdings 3"/>
              <a:buChar char=""/>
              <a:defRPr/>
            </a:pPr>
            <a:endParaRPr lang="en-US" sz="2000" dirty="0" smtClean="0"/>
          </a:p>
          <a:p>
            <a:pPr marL="274320" indent="-274320" eaLnBrk="1" fontAlgn="auto" hangingPunct="1">
              <a:spcAft>
                <a:spcPts val="600"/>
              </a:spcAft>
              <a:buFont typeface="Wingdings 3"/>
              <a:buChar char=""/>
              <a:defRPr/>
            </a:pPr>
            <a:endParaRPr lang="el-GR" sz="2400"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D103D030-F74A-443D-BFDF-3F373376225D}" type="slidenum">
              <a:rPr lang="el-GR" smtClean="0"/>
              <a:pPr fontAlgn="base">
                <a:spcBef>
                  <a:spcPct val="0"/>
                </a:spcBef>
                <a:spcAft>
                  <a:spcPct val="0"/>
                </a:spcAft>
                <a:defRPr/>
              </a:pPr>
              <a:t>41</a:t>
            </a:fld>
            <a:endParaRPr lang="el-GR"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smtClean="0">
                <a:effectLst>
                  <a:outerShdw blurRad="38100" dist="38100" dir="2700000" algn="tl">
                    <a:srgbClr val="000000">
                      <a:alpha val="43137"/>
                    </a:srgbClr>
                  </a:outerShdw>
                </a:effectLst>
              </a:rPr>
              <a:t>SDN ODV Profile Data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556CFD5C-EE63-4AC4-A165-23C37C56F213}" type="slidenum">
              <a:rPr lang="el-GR" smtClean="0"/>
              <a:pPr fontAlgn="base">
                <a:spcBef>
                  <a:spcPct val="0"/>
                </a:spcBef>
                <a:spcAft>
                  <a:spcPct val="0"/>
                </a:spcAft>
                <a:defRPr/>
              </a:pPr>
              <a:t>42</a:t>
            </a:fld>
            <a:endParaRPr lang="el-GR" smtClean="0"/>
          </a:p>
        </p:txBody>
      </p:sp>
      <p:sp>
        <p:nvSpPr>
          <p:cNvPr id="14340" name="Content Placeholder 4"/>
          <p:cNvSpPr>
            <a:spLocks noGrp="1"/>
          </p:cNvSpPr>
          <p:nvPr>
            <p:ph sz="quarter" idx="1"/>
          </p:nvPr>
        </p:nvSpPr>
        <p:spPr>
          <a:xfrm>
            <a:off x="457200" y="1219200"/>
            <a:ext cx="8229600" cy="4937125"/>
          </a:xfrm>
        </p:spPr>
        <p:txBody>
          <a:bodyPr/>
          <a:lstStyle/>
          <a:p>
            <a:endParaRPr lang="el-GR" smtClean="0"/>
          </a:p>
        </p:txBody>
      </p:sp>
      <p:pic>
        <p:nvPicPr>
          <p:cNvPr id="14341" name="Picture 2"/>
          <p:cNvPicPr>
            <a:picLocks noChangeAspect="1" noChangeArrowheads="1"/>
          </p:cNvPicPr>
          <p:nvPr/>
        </p:nvPicPr>
        <p:blipFill>
          <a:blip r:embed="rId3" cstate="print"/>
          <a:srcRect/>
          <a:stretch>
            <a:fillRect/>
          </a:stretch>
        </p:blipFill>
        <p:spPr bwMode="auto">
          <a:xfrm>
            <a:off x="576263" y="1260475"/>
            <a:ext cx="8051800" cy="493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smtClean="0">
                <a:effectLst>
                  <a:outerShdw blurRad="38100" dist="38100" dir="2700000" algn="tl">
                    <a:srgbClr val="000000">
                      <a:alpha val="43137"/>
                    </a:srgbClr>
                  </a:outerShdw>
                </a:effectLst>
              </a:rPr>
              <a:t>SDN ODV Profile Data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E23C8056-C7C5-47D6-890D-31EB9E5F9C58}" type="slidenum">
              <a:rPr lang="el-GR" smtClean="0"/>
              <a:pPr fontAlgn="base">
                <a:spcBef>
                  <a:spcPct val="0"/>
                </a:spcBef>
                <a:spcAft>
                  <a:spcPct val="0"/>
                </a:spcAft>
                <a:defRPr/>
              </a:pPr>
              <a:t>43</a:t>
            </a:fld>
            <a:endParaRPr lang="el-GR" smtClean="0"/>
          </a:p>
        </p:txBody>
      </p:sp>
      <p:sp>
        <p:nvSpPr>
          <p:cNvPr id="15364" name="Content Placeholder 4"/>
          <p:cNvSpPr>
            <a:spLocks noGrp="1"/>
          </p:cNvSpPr>
          <p:nvPr>
            <p:ph sz="quarter" idx="1"/>
          </p:nvPr>
        </p:nvSpPr>
        <p:spPr>
          <a:xfrm>
            <a:off x="457200" y="1219200"/>
            <a:ext cx="8229600" cy="4937125"/>
          </a:xfrm>
        </p:spPr>
        <p:txBody>
          <a:bodyPr/>
          <a:lstStyle/>
          <a:p>
            <a:endParaRPr lang="el-GR" smtClean="0"/>
          </a:p>
        </p:txBody>
      </p:sp>
      <p:pic>
        <p:nvPicPr>
          <p:cNvPr id="15365" name="Picture 2"/>
          <p:cNvPicPr>
            <a:picLocks noChangeAspect="1" noChangeArrowheads="1"/>
          </p:cNvPicPr>
          <p:nvPr/>
        </p:nvPicPr>
        <p:blipFill>
          <a:blip r:embed="rId3" cstate="print"/>
          <a:srcRect/>
          <a:stretch>
            <a:fillRect/>
          </a:stretch>
        </p:blipFill>
        <p:spPr bwMode="auto">
          <a:xfrm>
            <a:off x="576263" y="1260475"/>
            <a:ext cx="8051800" cy="493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smtClean="0">
                <a:effectLst>
                  <a:outerShdw blurRad="38100" dist="38100" dir="2700000" algn="tl">
                    <a:srgbClr val="000000">
                      <a:alpha val="43137"/>
                    </a:srgbClr>
                  </a:outerShdw>
                </a:effectLst>
              </a:rPr>
              <a:t>SDN ODV Profile Data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2A3DF89-6669-4281-8E19-9FAEED42D482}" type="slidenum">
              <a:rPr lang="el-GR" smtClean="0"/>
              <a:pPr fontAlgn="base">
                <a:spcBef>
                  <a:spcPct val="0"/>
                </a:spcBef>
                <a:spcAft>
                  <a:spcPct val="0"/>
                </a:spcAft>
                <a:defRPr/>
              </a:pPr>
              <a:t>44</a:t>
            </a:fld>
            <a:endParaRPr lang="el-GR" smtClean="0"/>
          </a:p>
        </p:txBody>
      </p:sp>
      <p:sp>
        <p:nvSpPr>
          <p:cNvPr id="16388" name="Content Placeholder 4"/>
          <p:cNvSpPr>
            <a:spLocks noGrp="1"/>
          </p:cNvSpPr>
          <p:nvPr>
            <p:ph sz="quarter" idx="1"/>
          </p:nvPr>
        </p:nvSpPr>
        <p:spPr>
          <a:xfrm>
            <a:off x="457200" y="1219200"/>
            <a:ext cx="8229600" cy="4937125"/>
          </a:xfrm>
        </p:spPr>
        <p:txBody>
          <a:bodyPr/>
          <a:lstStyle/>
          <a:p>
            <a:endParaRPr lang="el-GR" smtClean="0"/>
          </a:p>
        </p:txBody>
      </p:sp>
      <p:pic>
        <p:nvPicPr>
          <p:cNvPr id="16389" name="Picture 2"/>
          <p:cNvPicPr>
            <a:picLocks noChangeAspect="1" noChangeArrowheads="1"/>
          </p:cNvPicPr>
          <p:nvPr/>
        </p:nvPicPr>
        <p:blipFill>
          <a:blip r:embed="rId3" cstate="print"/>
          <a:srcRect/>
          <a:stretch>
            <a:fillRect/>
          </a:stretch>
        </p:blipFill>
        <p:spPr bwMode="auto">
          <a:xfrm>
            <a:off x="576263" y="1260475"/>
            <a:ext cx="8051800" cy="493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ODV Format</a:t>
            </a:r>
            <a:endParaRPr lang="el-GR" b="1" dirty="0"/>
          </a:p>
        </p:txBody>
      </p:sp>
      <p:sp>
        <p:nvSpPr>
          <p:cNvPr id="17412" name="Content Placeholder 6"/>
          <p:cNvSpPr>
            <a:spLocks noGrp="1"/>
          </p:cNvSpPr>
          <p:nvPr>
            <p:ph idx="1"/>
          </p:nvPr>
        </p:nvSpPr>
        <p:spPr>
          <a:xfrm>
            <a:off x="684213" y="2060575"/>
            <a:ext cx="8280400" cy="4392613"/>
          </a:xfrm>
          <a:noFill/>
        </p:spPr>
        <p:txBody>
          <a:bodyPr>
            <a:noAutofit/>
          </a:bodyPr>
          <a:lstStyle/>
          <a:p>
            <a:r>
              <a:rPr lang="en-GB" sz="2400" b="1" dirty="0" smtClean="0"/>
              <a:t>Profile</a:t>
            </a:r>
            <a:r>
              <a:rPr lang="en-GB" sz="2400" dirty="0" smtClean="0"/>
              <a:t> </a:t>
            </a:r>
            <a:r>
              <a:rPr lang="en-GB" sz="2400" b="1" dirty="0" smtClean="0"/>
              <a:t>extensions</a:t>
            </a:r>
          </a:p>
          <a:p>
            <a:pPr lvl="1"/>
            <a:r>
              <a:rPr lang="en-GB" sz="2000" b="1" dirty="0" smtClean="0"/>
              <a:t>CDI linkage </a:t>
            </a:r>
          </a:p>
          <a:p>
            <a:pPr lvl="2">
              <a:buFont typeface="Wingdings" pitchFamily="2" charset="2"/>
              <a:buChar char="§"/>
            </a:pPr>
            <a:r>
              <a:rPr lang="en-GB" sz="2000" dirty="0" smtClean="0"/>
              <a:t>Addition of two extra metadata columns (LOCAL_CDI_ID and </a:t>
            </a:r>
            <a:r>
              <a:rPr lang="en-GB" sz="2000" dirty="0" err="1" smtClean="0"/>
              <a:t>EDMO_code</a:t>
            </a:r>
            <a:r>
              <a:rPr lang="en-GB" sz="2000" dirty="0" smtClean="0"/>
              <a:t>)</a:t>
            </a:r>
          </a:p>
          <a:p>
            <a:pPr lvl="2"/>
            <a:endParaRPr lang="en-GB" sz="2000" dirty="0" smtClean="0"/>
          </a:p>
          <a:p>
            <a:pPr lvl="1"/>
            <a:r>
              <a:rPr lang="en-GB" sz="2000" b="1" dirty="0" smtClean="0"/>
              <a:t>Semantic mapping</a:t>
            </a:r>
          </a:p>
          <a:p>
            <a:pPr lvl="2"/>
            <a:r>
              <a:rPr lang="en-GB" sz="2000" dirty="0" smtClean="0"/>
              <a:t>Structured comment records immediately preceding the ODV column header record</a:t>
            </a:r>
          </a:p>
          <a:p>
            <a:pPr lvl="2"/>
            <a:r>
              <a:rPr lang="en-GB" sz="2000" dirty="0" smtClean="0"/>
              <a:t>First record is ‘//</a:t>
            </a:r>
            <a:r>
              <a:rPr lang="en-GB" sz="2000" dirty="0" err="1" smtClean="0"/>
              <a:t>SDN_parameter_mapping</a:t>
            </a:r>
            <a:r>
              <a:rPr lang="en-GB" sz="2000" b="1" dirty="0" smtClean="0"/>
              <a:t>’</a:t>
            </a:r>
            <a:endParaRPr lang="en-GB" sz="2000" dirty="0" smtClean="0"/>
          </a:p>
          <a:p>
            <a:pPr lvl="2"/>
            <a:r>
              <a:rPr lang="en-GB" sz="2000" dirty="0" smtClean="0"/>
              <a:t>Followed by one mapping record for each data column in the file</a:t>
            </a: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91AE23D0-6A41-4822-88AD-89C13BC63AA3}" type="slidenum">
              <a:rPr lang="el-GR" smtClean="0"/>
              <a:pPr fontAlgn="base">
                <a:spcBef>
                  <a:spcPct val="0"/>
                </a:spcBef>
                <a:spcAft>
                  <a:spcPct val="0"/>
                </a:spcAft>
                <a:defRPr/>
              </a:pPr>
              <a:t>45</a:t>
            </a:fld>
            <a:endParaRPr lang="el-GR"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smtClean="0">
                <a:effectLst>
                  <a:outerShdw blurRad="38100" dist="38100" dir="2700000" algn="tl">
                    <a:srgbClr val="000000">
                      <a:alpha val="43137"/>
                    </a:srgbClr>
                  </a:outerShdw>
                </a:effectLst>
              </a:rPr>
              <a:t>SDN ODV Profile Data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D266B9F-BAE7-472B-8FC5-6B67B92F857F}" type="slidenum">
              <a:rPr lang="el-GR" smtClean="0"/>
              <a:pPr fontAlgn="base">
                <a:spcBef>
                  <a:spcPct val="0"/>
                </a:spcBef>
                <a:spcAft>
                  <a:spcPct val="0"/>
                </a:spcAft>
                <a:defRPr/>
              </a:pPr>
              <a:t>46</a:t>
            </a:fld>
            <a:endParaRPr lang="el-GR" smtClean="0"/>
          </a:p>
        </p:txBody>
      </p:sp>
      <p:sp>
        <p:nvSpPr>
          <p:cNvPr id="18436" name="Content Placeholder 4"/>
          <p:cNvSpPr>
            <a:spLocks noGrp="1"/>
          </p:cNvSpPr>
          <p:nvPr>
            <p:ph sz="quarter" idx="1"/>
          </p:nvPr>
        </p:nvSpPr>
        <p:spPr>
          <a:xfrm>
            <a:off x="457200" y="1219200"/>
            <a:ext cx="8229600" cy="4937125"/>
          </a:xfrm>
        </p:spPr>
        <p:txBody>
          <a:bodyPr/>
          <a:lstStyle/>
          <a:p>
            <a:endParaRPr lang="el-GR" smtClean="0"/>
          </a:p>
        </p:txBody>
      </p:sp>
      <p:pic>
        <p:nvPicPr>
          <p:cNvPr id="18437" name="Picture 3"/>
          <p:cNvPicPr>
            <a:picLocks noChangeAspect="1" noChangeArrowheads="1"/>
          </p:cNvPicPr>
          <p:nvPr/>
        </p:nvPicPr>
        <p:blipFill>
          <a:blip r:embed="rId3" cstate="print"/>
          <a:srcRect/>
          <a:stretch>
            <a:fillRect/>
          </a:stretch>
        </p:blipFill>
        <p:spPr bwMode="auto">
          <a:xfrm>
            <a:off x="285750" y="1285875"/>
            <a:ext cx="8478838" cy="521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ODV Format </a:t>
            </a:r>
            <a:endParaRPr lang="el-GR" b="1" dirty="0"/>
          </a:p>
        </p:txBody>
      </p:sp>
      <p:sp>
        <p:nvSpPr>
          <p:cNvPr id="21508" name="Content Placeholder 6"/>
          <p:cNvSpPr>
            <a:spLocks noGrp="1"/>
          </p:cNvSpPr>
          <p:nvPr>
            <p:ph idx="1"/>
          </p:nvPr>
        </p:nvSpPr>
        <p:spPr>
          <a:noFill/>
        </p:spPr>
        <p:txBody>
          <a:bodyPr/>
          <a:lstStyle/>
          <a:p>
            <a:pPr marL="273050" lvl="1">
              <a:lnSpc>
                <a:spcPct val="120000"/>
              </a:lnSpc>
              <a:spcBef>
                <a:spcPts val="600"/>
              </a:spcBef>
              <a:spcAft>
                <a:spcPts val="600"/>
              </a:spcAft>
              <a:buClr>
                <a:srgbClr val="00B0F0"/>
              </a:buClr>
              <a:buFont typeface="Arial" pitchFamily="34" charset="0"/>
              <a:buChar char="•"/>
            </a:pPr>
            <a:r>
              <a:rPr lang="en-GB" sz="2400" dirty="0" smtClean="0">
                <a:solidFill>
                  <a:srgbClr val="00B0F0"/>
                </a:solidFill>
              </a:rPr>
              <a:t>File extension should be .txt (it is required by the DM)</a:t>
            </a:r>
          </a:p>
          <a:p>
            <a:pPr marL="273050" lvl="1">
              <a:lnSpc>
                <a:spcPct val="120000"/>
              </a:lnSpc>
              <a:spcBef>
                <a:spcPts val="600"/>
              </a:spcBef>
              <a:spcAft>
                <a:spcPts val="600"/>
              </a:spcAft>
              <a:buClr>
                <a:srgbClr val="00B0F0"/>
              </a:buClr>
              <a:buFont typeface="Arial" pitchFamily="34" charset="0"/>
              <a:buChar char="•"/>
            </a:pPr>
            <a:r>
              <a:rPr lang="en-GB" sz="2400" dirty="0" smtClean="0">
                <a:solidFill>
                  <a:srgbClr val="00B0F0"/>
                </a:solidFill>
              </a:rPr>
              <a:t>Field separator is the tab character (not semi-colon) (DM requirement)</a:t>
            </a:r>
          </a:p>
          <a:p>
            <a:pPr lvl="1">
              <a:lnSpc>
                <a:spcPct val="120000"/>
              </a:lnSpc>
              <a:spcAft>
                <a:spcPts val="600"/>
              </a:spcAft>
            </a:pPr>
            <a:r>
              <a:rPr lang="en-GB" sz="2000" dirty="0" smtClean="0"/>
              <a:t>Further description and other examples at the Data Transport Format manual at:</a:t>
            </a:r>
          </a:p>
          <a:p>
            <a:pPr>
              <a:lnSpc>
                <a:spcPct val="120000"/>
              </a:lnSpc>
              <a:spcAft>
                <a:spcPts val="600"/>
              </a:spcAft>
              <a:buFont typeface="Wingdings 3" pitchFamily="18" charset="2"/>
              <a:buNone/>
            </a:pPr>
            <a:r>
              <a:rPr lang="en-GB" sz="2800" b="1" dirty="0" smtClean="0"/>
              <a:t>	</a:t>
            </a:r>
            <a:r>
              <a:rPr lang="en-GB" sz="2000" dirty="0" smtClean="0">
                <a:hlinkClick r:id="rId3"/>
              </a:rPr>
              <a:t>http://www.seadatanet.org/Standards-Software/Data-Transport-Formats</a:t>
            </a:r>
            <a:endParaRPr lang="en-GB" sz="2800"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2D3F0AB-AE62-44EA-A70E-358898D0885A}" type="slidenum">
              <a:rPr lang="el-GR" smtClean="0"/>
              <a:pPr fontAlgn="base">
                <a:spcBef>
                  <a:spcPct val="0"/>
                </a:spcBef>
                <a:spcAft>
                  <a:spcPct val="0"/>
                </a:spcAft>
                <a:defRPr/>
              </a:pPr>
              <a:t>47</a:t>
            </a:fld>
            <a:endParaRPr lang="el-GR"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MEDATLAS Format </a:t>
            </a:r>
            <a:endParaRPr lang="el-GR" b="1" dirty="0"/>
          </a:p>
        </p:txBody>
      </p:sp>
      <p:sp>
        <p:nvSpPr>
          <p:cNvPr id="22532" name="Content Placeholder 6"/>
          <p:cNvSpPr>
            <a:spLocks noGrp="1"/>
          </p:cNvSpPr>
          <p:nvPr>
            <p:ph idx="1"/>
          </p:nvPr>
        </p:nvSpPr>
        <p:spPr>
          <a:noFill/>
        </p:spPr>
        <p:txBody>
          <a:bodyPr>
            <a:normAutofit fontScale="92500"/>
          </a:bodyPr>
          <a:lstStyle/>
          <a:p>
            <a:pPr algn="just"/>
            <a:endParaRPr lang="en-GB" sz="2800" dirty="0" smtClean="0"/>
          </a:p>
          <a:p>
            <a:r>
              <a:rPr lang="en-GB" sz="2800" dirty="0" smtClean="0"/>
              <a:t>SDN MEDATLAS which is an auto-descriptive ASCII format designed in 1994, by the MEDATLAS and MODB consortia, in the frame of the European MAST II program in conformity with international ICES/IOC GETADE recommendations. </a:t>
            </a:r>
          </a:p>
          <a:p>
            <a:pPr algn="just"/>
            <a:endParaRPr lang="en-GB" sz="2800" dirty="0" smtClean="0"/>
          </a:p>
          <a:p>
            <a:pPr algn="just"/>
            <a:r>
              <a:rPr lang="en-GB" sz="2800" dirty="0" smtClean="0"/>
              <a:t>As for ODV, the format has been upgraded to carry additional information of </a:t>
            </a:r>
            <a:r>
              <a:rPr lang="en-GB" sz="2800" dirty="0" err="1" smtClean="0"/>
              <a:t>SeaDataNet</a:t>
            </a:r>
            <a:r>
              <a:rPr lang="en-GB" sz="2800" dirty="0" smtClean="0"/>
              <a:t>.</a:t>
            </a:r>
            <a:endParaRPr lang="el-GR" sz="2800" dirty="0" smtClean="0"/>
          </a:p>
          <a:p>
            <a:pPr algn="just">
              <a:spcAft>
                <a:spcPts val="600"/>
              </a:spcAft>
            </a:pPr>
            <a:endParaRPr lang="en-GB" sz="1400"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C027575-D94E-4E58-9686-A0607CEE98C9}" type="slidenum">
              <a:rPr lang="el-GR" smtClean="0"/>
              <a:pPr fontAlgn="base">
                <a:spcBef>
                  <a:spcPct val="0"/>
                </a:spcBef>
                <a:spcAft>
                  <a:spcPct val="0"/>
                </a:spcAft>
                <a:defRPr/>
              </a:pPr>
              <a:t>48</a:t>
            </a:fld>
            <a:endParaRPr lang="el-GR"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tabLst>
                <a:tab pos="1612900" algn="l"/>
              </a:tabLst>
              <a:defRPr/>
            </a:pPr>
            <a:r>
              <a:rPr lang="en-US" b="1" dirty="0" err="1" smtClean="0"/>
              <a:t>SeaDataNet</a:t>
            </a:r>
            <a:r>
              <a:rPr lang="en-US" b="1" dirty="0" smtClean="0"/>
              <a:t> MEDATLAS Format Data Model</a:t>
            </a:r>
            <a:endParaRPr lang="el-GR" b="1" dirty="0"/>
          </a:p>
        </p:txBody>
      </p:sp>
      <p:sp>
        <p:nvSpPr>
          <p:cNvPr id="7" name="Content Placeholder 6"/>
          <p:cNvSpPr>
            <a:spLocks noGrp="1"/>
          </p:cNvSpPr>
          <p:nvPr>
            <p:ph idx="1"/>
          </p:nvPr>
        </p:nvSpPr>
        <p:spPr>
          <a:noFill/>
        </p:spPr>
        <p:txBody>
          <a:bodyPr>
            <a:normAutofit lnSpcReduction="10000"/>
          </a:bodyPr>
          <a:lstStyle/>
          <a:p>
            <a:pPr>
              <a:lnSpc>
                <a:spcPct val="90000"/>
              </a:lnSpc>
              <a:defRPr/>
            </a:pPr>
            <a:r>
              <a:rPr lang="en-GB" sz="2400" dirty="0" smtClean="0"/>
              <a:t>It includes:</a:t>
            </a:r>
            <a:endParaRPr lang="en-GB" sz="2400" b="1" dirty="0" smtClean="0"/>
          </a:p>
          <a:p>
            <a:pPr lvl="1">
              <a:lnSpc>
                <a:spcPct val="90000"/>
              </a:lnSpc>
              <a:defRPr/>
            </a:pPr>
            <a:r>
              <a:rPr lang="en-US" sz="2000" dirty="0" smtClean="0"/>
              <a:t>data from the </a:t>
            </a:r>
            <a:r>
              <a:rPr lang="en-US" sz="2000" b="1" dirty="0" smtClean="0"/>
              <a:t>same cruise </a:t>
            </a:r>
          </a:p>
          <a:p>
            <a:pPr lvl="1">
              <a:lnSpc>
                <a:spcPct val="90000"/>
              </a:lnSpc>
              <a:defRPr/>
            </a:pPr>
            <a:r>
              <a:rPr lang="en-US" sz="2000" dirty="0" smtClean="0"/>
              <a:t>data measured with the </a:t>
            </a:r>
            <a:r>
              <a:rPr lang="en-US" sz="2000" b="1" dirty="0" smtClean="0"/>
              <a:t>same instrument</a:t>
            </a:r>
            <a:r>
              <a:rPr lang="en-US" sz="2000" dirty="0" smtClean="0"/>
              <a:t> (CTD, Bottle, Current Meter, etc)</a:t>
            </a:r>
            <a:endParaRPr lang="en-GB" sz="2000" dirty="0" smtClean="0"/>
          </a:p>
          <a:p>
            <a:pPr algn="just">
              <a:defRPr/>
            </a:pPr>
            <a:r>
              <a:rPr lang="en-US" sz="2400" dirty="0" smtClean="0"/>
              <a:t>A MEDATLAS file </a:t>
            </a:r>
            <a:r>
              <a:rPr lang="en-US" sz="2400" b="1" dirty="0" smtClean="0"/>
              <a:t>consists of three parts</a:t>
            </a:r>
            <a:r>
              <a:rPr lang="en-US" sz="2400" dirty="0" smtClean="0"/>
              <a:t>:</a:t>
            </a:r>
          </a:p>
          <a:p>
            <a:pPr lvl="1" algn="just">
              <a:defRPr/>
            </a:pPr>
            <a:r>
              <a:rPr lang="en-US" sz="2400" dirty="0" smtClean="0"/>
              <a:t> </a:t>
            </a:r>
            <a:r>
              <a:rPr lang="en-US" sz="2000" dirty="0" smtClean="0"/>
              <a:t>a </a:t>
            </a:r>
            <a:r>
              <a:rPr lang="en-US" sz="2000" u="sng" dirty="0" smtClean="0"/>
              <a:t>cruise header </a:t>
            </a:r>
            <a:r>
              <a:rPr lang="en-US" sz="2000" dirty="0" smtClean="0"/>
              <a:t>based on the international ROSCOP information</a:t>
            </a:r>
          </a:p>
          <a:p>
            <a:pPr lvl="1" algn="just">
              <a:defRPr/>
            </a:pPr>
            <a:r>
              <a:rPr lang="en-US" sz="2000" dirty="0" smtClean="0"/>
              <a:t> a </a:t>
            </a:r>
            <a:r>
              <a:rPr lang="en-US" sz="2000" u="sng" dirty="0" smtClean="0"/>
              <a:t>station header </a:t>
            </a:r>
            <a:r>
              <a:rPr lang="en-US" sz="2000" dirty="0" smtClean="0"/>
              <a:t>including the cruise reference, the originator station reference within the cruise, date, location, list of observed parameters with units</a:t>
            </a:r>
          </a:p>
          <a:p>
            <a:pPr lvl="1" algn="just">
              <a:defRPr/>
            </a:pPr>
            <a:r>
              <a:rPr lang="en-US" sz="2000" dirty="0" smtClean="0"/>
              <a:t> the </a:t>
            </a:r>
            <a:r>
              <a:rPr lang="en-US" sz="2000" u="sng" dirty="0" smtClean="0"/>
              <a:t>data</a:t>
            </a:r>
            <a:r>
              <a:rPr lang="en-US" sz="2000" dirty="0" smtClean="0"/>
              <a:t> of the station</a:t>
            </a:r>
            <a:endParaRPr lang="en-US" sz="2400" dirty="0" smtClean="0"/>
          </a:p>
          <a:p>
            <a:pPr algn="just">
              <a:defRPr/>
            </a:pPr>
            <a:r>
              <a:rPr lang="en-GB" sz="2400" dirty="0" smtClean="0"/>
              <a:t>The sequence ‘station header + data records' is repeated for each profile</a:t>
            </a:r>
            <a:endParaRPr lang="en-US" sz="2400" dirty="0" smtClean="0"/>
          </a:p>
          <a:p>
            <a:pPr lvl="2">
              <a:lnSpc>
                <a:spcPct val="90000"/>
              </a:lnSpc>
              <a:buFont typeface="Wingdings 3" pitchFamily="18" charset="2"/>
              <a:buNone/>
              <a:defRPr/>
            </a:pPr>
            <a:endParaRPr lang="en-GB" sz="1800" dirty="0" smtClean="0"/>
          </a:p>
          <a:p>
            <a:pPr marL="823595" lvl="3" indent="-274320" algn="just" eaLnBrk="1" fontAlgn="auto" hangingPunct="1">
              <a:lnSpc>
                <a:spcPct val="120000"/>
              </a:lnSpc>
              <a:spcBef>
                <a:spcPts val="600"/>
              </a:spcBef>
              <a:spcAft>
                <a:spcPts val="600"/>
              </a:spcAft>
              <a:buClr>
                <a:schemeClr val="accent1"/>
              </a:buClr>
              <a:buFont typeface="Wingdings 3"/>
              <a:buChar char=""/>
              <a:defRPr/>
            </a:pPr>
            <a:endParaRPr lang="el-GR" sz="2400" dirty="0" smtClean="0">
              <a:solidFill>
                <a:schemeClr val="tx2"/>
              </a:solidFill>
            </a:endParaRPr>
          </a:p>
          <a:p>
            <a:pPr marL="548957" lvl="2" indent="-274320" algn="just" eaLnBrk="1" fontAlgn="auto" hangingPunct="1">
              <a:lnSpc>
                <a:spcPct val="120000"/>
              </a:lnSpc>
              <a:spcBef>
                <a:spcPts val="600"/>
              </a:spcBef>
              <a:spcAft>
                <a:spcPts val="600"/>
              </a:spcAft>
              <a:buClr>
                <a:schemeClr val="accent1"/>
              </a:buClr>
              <a:buFont typeface="Wingdings 3"/>
              <a:buChar char=""/>
              <a:defRPr/>
            </a:pPr>
            <a:endParaRPr lang="en-US" sz="2400" dirty="0" smtClean="0">
              <a:solidFill>
                <a:schemeClr val="tx2"/>
              </a:solidFill>
            </a:endParaRPr>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2800" dirty="0" smtClean="0"/>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2400" dirty="0" smtClean="0"/>
          </a:p>
          <a:p>
            <a:pPr marL="274320" lvl="1" indent="-274320" algn="just" eaLnBrk="1" fontAlgn="auto" hangingPunct="1">
              <a:lnSpc>
                <a:spcPct val="120000"/>
              </a:lnSpc>
              <a:spcBef>
                <a:spcPts val="0"/>
              </a:spcBef>
              <a:spcAft>
                <a:spcPts val="0"/>
              </a:spcAft>
              <a:buClr>
                <a:schemeClr val="accent1"/>
              </a:buClr>
              <a:buFont typeface="Wingdings 3"/>
              <a:buChar char=""/>
              <a:defRPr/>
            </a:pPr>
            <a:endParaRPr lang="en-US" sz="1800" b="1" dirty="0" smtClean="0"/>
          </a:p>
          <a:p>
            <a:pPr marL="548640" lvl="1" indent="-274320" algn="just" eaLnBrk="1" fontAlgn="auto" hangingPunct="1">
              <a:spcAft>
                <a:spcPts val="600"/>
              </a:spcAft>
              <a:buFont typeface="Wingdings 3"/>
              <a:buChar char=""/>
              <a:defRPr/>
            </a:pPr>
            <a:endParaRPr lang="en-US" sz="1800" dirty="0" smtClean="0"/>
          </a:p>
          <a:p>
            <a:pPr marL="274320" indent="-274320" eaLnBrk="1" fontAlgn="auto" hangingPunct="1">
              <a:spcAft>
                <a:spcPts val="600"/>
              </a:spcAft>
              <a:buFont typeface="Wingdings 3"/>
              <a:buChar char=""/>
              <a:defRPr/>
            </a:pPr>
            <a:endParaRPr lang="el-GR" sz="2000"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D188982-C089-4C16-8104-872CA3DC79C7}" type="slidenum">
              <a:rPr lang="el-GR" smtClean="0"/>
              <a:pPr fontAlgn="base">
                <a:spcBef>
                  <a:spcPct val="0"/>
                </a:spcBef>
                <a:spcAft>
                  <a:spcPct val="0"/>
                </a:spcAft>
                <a:defRPr/>
              </a:pPr>
              <a:t>49</a:t>
            </a:fld>
            <a:endParaRPr lang="el-GR"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pPr eaLnBrk="1" hangingPunct="1"/>
            <a:r>
              <a:rPr lang="en-GB" dirty="0" err="1" smtClean="0">
                <a:solidFill>
                  <a:srgbClr val="0070C0"/>
                </a:solidFill>
              </a:rPr>
              <a:t>SeaDataNet</a:t>
            </a:r>
            <a:r>
              <a:rPr lang="en-GB" dirty="0" smtClean="0">
                <a:solidFill>
                  <a:srgbClr val="0070C0"/>
                </a:solidFill>
              </a:rPr>
              <a:t> developments</a:t>
            </a:r>
          </a:p>
        </p:txBody>
      </p:sp>
      <p:sp>
        <p:nvSpPr>
          <p:cNvPr id="3" name="Espace réservé du contenu 2"/>
          <p:cNvSpPr>
            <a:spLocks noGrp="1"/>
          </p:cNvSpPr>
          <p:nvPr>
            <p:ph idx="1"/>
          </p:nvPr>
        </p:nvSpPr>
        <p:spPr>
          <a:xfrm>
            <a:off x="684213" y="2060575"/>
            <a:ext cx="8280400" cy="4392613"/>
          </a:xfrm>
        </p:spPr>
        <p:txBody>
          <a:bodyPr>
            <a:normAutofit fontScale="92500" lnSpcReduction="20000"/>
          </a:bodyPr>
          <a:lstStyle/>
          <a:p>
            <a:pPr marL="0" lvl="1" indent="0" eaLnBrk="1" hangingPunct="1">
              <a:buNone/>
              <a:defRPr/>
            </a:pPr>
            <a:r>
              <a:rPr lang="en-GB" b="1" dirty="0" smtClean="0">
                <a:solidFill>
                  <a:srgbClr val="00B0F0"/>
                </a:solidFill>
              </a:rPr>
              <a:t>An infrastructure with harmonized services, products and tools:</a:t>
            </a:r>
          </a:p>
          <a:p>
            <a:pPr lvl="1" eaLnBrk="1" hangingPunct="1">
              <a:defRPr/>
            </a:pPr>
            <a:r>
              <a:rPr lang="en-GB" dirty="0" smtClean="0">
                <a:solidFill>
                  <a:srgbClr val="00B0F0"/>
                </a:solidFill>
              </a:rPr>
              <a:t>Development </a:t>
            </a:r>
            <a:r>
              <a:rPr lang="en-GB" dirty="0">
                <a:solidFill>
                  <a:srgbClr val="00B0F0"/>
                </a:solidFill>
              </a:rPr>
              <a:t>of common standards :</a:t>
            </a:r>
          </a:p>
          <a:p>
            <a:pPr marL="914400" lvl="2" indent="0" eaLnBrk="1" hangingPunct="1">
              <a:buFontTx/>
              <a:buNone/>
              <a:defRPr/>
            </a:pPr>
            <a:r>
              <a:rPr lang="en-GB" sz="2000" dirty="0" smtClean="0">
                <a:solidFill>
                  <a:srgbClr val="0070C0"/>
                </a:solidFill>
              </a:rPr>
              <a:t>Vocabularies, Transport </a:t>
            </a:r>
            <a:r>
              <a:rPr lang="en-GB" sz="2000" dirty="0">
                <a:solidFill>
                  <a:srgbClr val="0070C0"/>
                </a:solidFill>
              </a:rPr>
              <a:t>formats</a:t>
            </a:r>
          </a:p>
          <a:p>
            <a:pPr lvl="1" eaLnBrk="1" hangingPunct="1">
              <a:defRPr/>
            </a:pPr>
            <a:r>
              <a:rPr lang="en-GB" dirty="0">
                <a:solidFill>
                  <a:srgbClr val="00B0F0"/>
                </a:solidFill>
              </a:rPr>
              <a:t>European catalogues with standardised XML ISO-19115 descriptions</a:t>
            </a:r>
          </a:p>
          <a:p>
            <a:pPr lvl="1" eaLnBrk="1" hangingPunct="1">
              <a:defRPr/>
            </a:pPr>
            <a:r>
              <a:rPr lang="en-GB" dirty="0">
                <a:solidFill>
                  <a:srgbClr val="00B0F0"/>
                </a:solidFill>
              </a:rPr>
              <a:t>One unique portal to access all data : virtual data centre</a:t>
            </a:r>
          </a:p>
          <a:p>
            <a:pPr lvl="1" eaLnBrk="1" hangingPunct="1">
              <a:defRPr/>
            </a:pPr>
            <a:r>
              <a:rPr lang="en-GB" dirty="0">
                <a:solidFill>
                  <a:srgbClr val="00B0F0"/>
                </a:solidFill>
              </a:rPr>
              <a:t>Set of tools to be implemented in each data centre</a:t>
            </a:r>
          </a:p>
          <a:p>
            <a:pPr lvl="2" eaLnBrk="1" hangingPunct="1">
              <a:defRPr/>
            </a:pPr>
            <a:r>
              <a:rPr lang="en-GB" sz="2000" dirty="0" smtClean="0">
                <a:solidFill>
                  <a:srgbClr val="0070C0"/>
                </a:solidFill>
              </a:rPr>
              <a:t>MIKADO: </a:t>
            </a:r>
            <a:r>
              <a:rPr lang="en-GB" sz="2000" dirty="0">
                <a:solidFill>
                  <a:srgbClr val="0070C0"/>
                </a:solidFill>
              </a:rPr>
              <a:t>generator of XML descriptions of SeaDataNet catalogues</a:t>
            </a:r>
          </a:p>
          <a:p>
            <a:pPr lvl="2" eaLnBrk="1" hangingPunct="1">
              <a:defRPr/>
            </a:pPr>
            <a:r>
              <a:rPr lang="en-GB" sz="2000" dirty="0" smtClean="0">
                <a:solidFill>
                  <a:srgbClr val="0070C0"/>
                </a:solidFill>
              </a:rPr>
              <a:t>NEMO: </a:t>
            </a:r>
            <a:r>
              <a:rPr lang="en-GB" sz="2000" dirty="0">
                <a:solidFill>
                  <a:srgbClr val="0070C0"/>
                </a:solidFill>
              </a:rPr>
              <a:t>reformatting software to SeaDataNet formats</a:t>
            </a:r>
          </a:p>
          <a:p>
            <a:pPr lvl="2" eaLnBrk="1" hangingPunct="1">
              <a:defRPr/>
            </a:pPr>
            <a:r>
              <a:rPr lang="en-GB" sz="2000" dirty="0">
                <a:solidFill>
                  <a:srgbClr val="0070C0"/>
                </a:solidFill>
              </a:rPr>
              <a:t>Download </a:t>
            </a:r>
            <a:r>
              <a:rPr lang="en-GB" sz="2000" dirty="0" smtClean="0">
                <a:solidFill>
                  <a:srgbClr val="0070C0"/>
                </a:solidFill>
              </a:rPr>
              <a:t>Manager: </a:t>
            </a:r>
            <a:r>
              <a:rPr lang="en-GB" sz="2000" dirty="0">
                <a:solidFill>
                  <a:srgbClr val="0070C0"/>
                </a:solidFill>
              </a:rPr>
              <a:t>downloading software</a:t>
            </a:r>
          </a:p>
          <a:p>
            <a:pPr lvl="2" eaLnBrk="1" hangingPunct="1">
              <a:defRPr/>
            </a:pPr>
            <a:r>
              <a:rPr lang="en-GB" sz="2000" dirty="0" smtClean="0">
                <a:solidFill>
                  <a:srgbClr val="0070C0"/>
                </a:solidFill>
              </a:rPr>
              <a:t>ODV: </a:t>
            </a:r>
            <a:r>
              <a:rPr lang="en-GB" sz="2000" dirty="0">
                <a:solidFill>
                  <a:srgbClr val="0070C0"/>
                </a:solidFill>
              </a:rPr>
              <a:t>Ocean data view adapted to SeaDataNet needs</a:t>
            </a:r>
          </a:p>
          <a:p>
            <a:pPr lvl="2" eaLnBrk="1" hangingPunct="1">
              <a:defRPr/>
            </a:pPr>
            <a:r>
              <a:rPr lang="en-GB" sz="2000" dirty="0" smtClean="0">
                <a:solidFill>
                  <a:srgbClr val="0070C0"/>
                </a:solidFill>
              </a:rPr>
              <a:t>DIVA: </a:t>
            </a:r>
            <a:r>
              <a:rPr lang="en-GB" sz="2000" dirty="0">
                <a:solidFill>
                  <a:srgbClr val="0070C0"/>
                </a:solidFill>
              </a:rPr>
              <a:t>for product generation adapted to SeaDataNet needs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a:solidFill>
            <a:schemeClr val="bg1"/>
          </a:solidFill>
        </p:spPr>
        <p:txBody>
          <a:bodyPr>
            <a:normAutofit/>
          </a:bodyPr>
          <a:lstStyle/>
          <a:p>
            <a:pPr eaLnBrk="1" fontAlgn="auto" hangingPunct="1">
              <a:spcAft>
                <a:spcPts val="0"/>
              </a:spcAft>
              <a:tabLst>
                <a:tab pos="1612900" algn="l"/>
              </a:tabLst>
              <a:defRPr/>
            </a:pPr>
            <a:r>
              <a:rPr lang="en-US" b="1" dirty="0" err="1" smtClean="0">
                <a:effectLst>
                  <a:outerShdw blurRad="38100" dist="38100" dir="2700000" algn="tl">
                    <a:srgbClr val="000000">
                      <a:alpha val="43137"/>
                    </a:srgbClr>
                  </a:outerShdw>
                </a:effectLst>
              </a:rPr>
              <a:t>SeaDataNet</a:t>
            </a:r>
            <a:r>
              <a:rPr lang="en-US" b="1" dirty="0" smtClean="0">
                <a:effectLst>
                  <a:outerShdw blurRad="38100" dist="38100" dir="2700000" algn="tl">
                    <a:srgbClr val="000000">
                      <a:alpha val="43137"/>
                    </a:srgbClr>
                  </a:outerShdw>
                </a:effectLst>
              </a:rPr>
              <a:t> MEDATLAS Profile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DC446764-2821-42E5-AC3B-21A6C889B32C}" type="slidenum">
              <a:rPr lang="el-GR" smtClean="0"/>
              <a:pPr fontAlgn="base">
                <a:spcBef>
                  <a:spcPct val="0"/>
                </a:spcBef>
                <a:spcAft>
                  <a:spcPct val="0"/>
                </a:spcAft>
                <a:defRPr/>
              </a:pPr>
              <a:t>50</a:t>
            </a:fld>
            <a:endParaRPr lang="el-GR" dirty="0" smtClean="0"/>
          </a:p>
        </p:txBody>
      </p:sp>
      <p:sp>
        <p:nvSpPr>
          <p:cNvPr id="25604" name="Content Placeholder 9"/>
          <p:cNvSpPr>
            <a:spLocks noGrp="1"/>
          </p:cNvSpPr>
          <p:nvPr>
            <p:ph sz="quarter" idx="1"/>
          </p:nvPr>
        </p:nvSpPr>
        <p:spPr>
          <a:xfrm>
            <a:off x="457200" y="3643313"/>
            <a:ext cx="8229600" cy="2513012"/>
          </a:xfrm>
        </p:spPr>
        <p:txBody>
          <a:bodyPr/>
          <a:lstStyle/>
          <a:p>
            <a:endParaRPr lang="el-GR" dirty="0" smtClean="0"/>
          </a:p>
        </p:txBody>
      </p:sp>
      <p:pic>
        <p:nvPicPr>
          <p:cNvPr id="25605" name="Picture 4"/>
          <p:cNvPicPr>
            <a:picLocks noChangeAspect="1" noChangeArrowheads="1"/>
          </p:cNvPicPr>
          <p:nvPr/>
        </p:nvPicPr>
        <p:blipFill>
          <a:blip r:embed="rId3" cstate="print"/>
          <a:srcRect/>
          <a:stretch>
            <a:fillRect/>
          </a:stretch>
        </p:blipFill>
        <p:spPr bwMode="auto">
          <a:xfrm>
            <a:off x="1143000" y="1143000"/>
            <a:ext cx="6072188" cy="5459413"/>
          </a:xfrm>
          <a:prstGeom prst="rect">
            <a:avLst/>
          </a:prstGeom>
          <a:noFill/>
          <a:ln w="9525">
            <a:noFill/>
            <a:miter lim="800000"/>
            <a:headEnd/>
            <a:tailEnd/>
          </a:ln>
        </p:spPr>
      </p:pic>
      <p:sp>
        <p:nvSpPr>
          <p:cNvPr id="12" name="Rectangle 11"/>
          <p:cNvSpPr/>
          <p:nvPr/>
        </p:nvSpPr>
        <p:spPr>
          <a:xfrm>
            <a:off x="1357313" y="1643063"/>
            <a:ext cx="5572125" cy="1500187"/>
          </a:xfrm>
          <a:prstGeom prst="rect">
            <a:avLst/>
          </a:prstGeom>
          <a:solidFill>
            <a:srgbClr val="FFFF66">
              <a:alpha val="28000"/>
            </a:srgbClr>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5607" name="TextBox 12"/>
          <p:cNvSpPr txBox="1">
            <a:spLocks noChangeArrowheads="1"/>
          </p:cNvSpPr>
          <p:nvPr/>
        </p:nvSpPr>
        <p:spPr bwMode="auto">
          <a:xfrm>
            <a:off x="4572000" y="2000250"/>
            <a:ext cx="2286000" cy="369888"/>
          </a:xfrm>
          <a:prstGeom prst="rect">
            <a:avLst/>
          </a:prstGeom>
          <a:noFill/>
          <a:ln w="9525">
            <a:solidFill>
              <a:schemeClr val="tx2"/>
            </a:solidFill>
            <a:miter lim="800000"/>
            <a:headEnd/>
            <a:tailEnd/>
          </a:ln>
        </p:spPr>
        <p:txBody>
          <a:bodyPr>
            <a:spAutoFit/>
          </a:bodyPr>
          <a:lstStyle/>
          <a:p>
            <a:r>
              <a:rPr lang="en-US"/>
              <a:t>CRUISE HEADER</a:t>
            </a:r>
            <a:endParaRPr lang="el-G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a:solidFill>
            <a:schemeClr val="bg1"/>
          </a:solidFill>
        </p:spPr>
        <p:txBody>
          <a:bodyPr>
            <a:normAutofit/>
          </a:bodyPr>
          <a:lstStyle/>
          <a:p>
            <a:pPr eaLnBrk="1" fontAlgn="auto" hangingPunct="1">
              <a:spcAft>
                <a:spcPts val="0"/>
              </a:spcAft>
              <a:tabLst>
                <a:tab pos="1612900" algn="l"/>
              </a:tabLst>
              <a:defRPr/>
            </a:pPr>
            <a:r>
              <a:rPr lang="en-US" b="1" dirty="0" err="1" smtClean="0">
                <a:effectLst>
                  <a:outerShdw blurRad="38100" dist="38100" dir="2700000" algn="tl">
                    <a:srgbClr val="000000">
                      <a:alpha val="43137"/>
                    </a:srgbClr>
                  </a:outerShdw>
                </a:effectLst>
              </a:rPr>
              <a:t>SeaDataNet</a:t>
            </a:r>
            <a:r>
              <a:rPr lang="en-US" b="1" dirty="0" smtClean="0">
                <a:effectLst>
                  <a:outerShdw blurRad="38100" dist="38100" dir="2700000" algn="tl">
                    <a:srgbClr val="000000">
                      <a:alpha val="43137"/>
                    </a:srgbClr>
                  </a:outerShdw>
                </a:effectLst>
              </a:rPr>
              <a:t> MEDATLAS Profile Example</a:t>
            </a:r>
            <a:endParaRPr lang="el-GR" b="1" dirty="0">
              <a:effectLst>
                <a:outerShdw blurRad="38100" dist="38100" dir="2700000" algn="tl">
                  <a:srgbClr val="000000">
                    <a:alpha val="43137"/>
                  </a:srgbClr>
                </a:outerShdw>
              </a:effectLst>
            </a:endParaRP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0427A78-6F07-4AAC-8241-1F61603BD0DC}" type="slidenum">
              <a:rPr lang="el-GR" smtClean="0"/>
              <a:pPr fontAlgn="base">
                <a:spcBef>
                  <a:spcPct val="0"/>
                </a:spcBef>
                <a:spcAft>
                  <a:spcPct val="0"/>
                </a:spcAft>
                <a:defRPr/>
              </a:pPr>
              <a:t>51</a:t>
            </a:fld>
            <a:endParaRPr lang="el-GR" smtClean="0"/>
          </a:p>
        </p:txBody>
      </p:sp>
      <p:grpSp>
        <p:nvGrpSpPr>
          <p:cNvPr id="3" name="Group 6"/>
          <p:cNvGrpSpPr>
            <a:grpSpLocks/>
          </p:cNvGrpSpPr>
          <p:nvPr/>
        </p:nvGrpSpPr>
        <p:grpSpPr bwMode="auto">
          <a:xfrm>
            <a:off x="1143000" y="1143000"/>
            <a:ext cx="6072188" cy="5459413"/>
            <a:chOff x="1143000" y="1143000"/>
            <a:chExt cx="6072188" cy="5459413"/>
          </a:xfrm>
        </p:grpSpPr>
        <p:pic>
          <p:nvPicPr>
            <p:cNvPr id="27655" name="Picture 4">
              <a:hlinkClick r:id="rId3" action="ppaction://hlinksldjump"/>
            </p:cNvPr>
            <p:cNvPicPr>
              <a:picLocks noChangeAspect="1" noChangeArrowheads="1"/>
            </p:cNvPicPr>
            <p:nvPr/>
          </p:nvPicPr>
          <p:blipFill>
            <a:blip r:embed="rId4" cstate="print"/>
            <a:srcRect/>
            <a:stretch>
              <a:fillRect/>
            </a:stretch>
          </p:blipFill>
          <p:spPr bwMode="auto">
            <a:xfrm>
              <a:off x="1143000" y="1143000"/>
              <a:ext cx="6072188" cy="5459413"/>
            </a:xfrm>
            <a:prstGeom prst="rect">
              <a:avLst/>
            </a:prstGeom>
            <a:noFill/>
            <a:ln w="9525">
              <a:noFill/>
              <a:miter lim="800000"/>
              <a:headEnd/>
              <a:tailEnd/>
            </a:ln>
          </p:spPr>
        </p:pic>
        <p:sp>
          <p:nvSpPr>
            <p:cNvPr id="10" name="Rectangle 9"/>
            <p:cNvSpPr/>
            <p:nvPr/>
          </p:nvSpPr>
          <p:spPr>
            <a:xfrm>
              <a:off x="1357313" y="3143250"/>
              <a:ext cx="5572125" cy="2928938"/>
            </a:xfrm>
            <a:prstGeom prst="rect">
              <a:avLst/>
            </a:prstGeom>
            <a:solidFill>
              <a:schemeClr val="accent4">
                <a:lumMod val="60000"/>
                <a:lumOff val="40000"/>
                <a:alpha val="16000"/>
              </a:schemeClr>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grpSp>
      <p:sp>
        <p:nvSpPr>
          <p:cNvPr id="27653" name="TextBox 10"/>
          <p:cNvSpPr txBox="1">
            <a:spLocks noChangeArrowheads="1"/>
          </p:cNvSpPr>
          <p:nvPr/>
        </p:nvSpPr>
        <p:spPr bwMode="auto">
          <a:xfrm>
            <a:off x="4572000" y="4130675"/>
            <a:ext cx="2286000" cy="369888"/>
          </a:xfrm>
          <a:prstGeom prst="rect">
            <a:avLst/>
          </a:prstGeom>
          <a:noFill/>
          <a:ln w="9525">
            <a:solidFill>
              <a:schemeClr val="tx2"/>
            </a:solidFill>
            <a:miter lim="800000"/>
            <a:headEnd/>
            <a:tailEnd/>
          </a:ln>
        </p:spPr>
        <p:txBody>
          <a:bodyPr>
            <a:spAutoFit/>
          </a:bodyPr>
          <a:lstStyle/>
          <a:p>
            <a:r>
              <a:rPr lang="en-US"/>
              <a:t>STATION HEADER</a:t>
            </a:r>
            <a:endParaRPr lang="el-G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0C374A3-21C3-4F5A-A565-8BD9E3CCA6AF}" type="slidenum">
              <a:rPr lang="el-GR" smtClean="0"/>
              <a:pPr fontAlgn="base">
                <a:spcBef>
                  <a:spcPct val="0"/>
                </a:spcBef>
                <a:spcAft>
                  <a:spcPct val="0"/>
                </a:spcAft>
                <a:defRPr/>
              </a:pPr>
              <a:t>52</a:t>
            </a:fld>
            <a:endParaRPr lang="el-GR" smtClean="0"/>
          </a:p>
        </p:txBody>
      </p:sp>
      <p:sp>
        <p:nvSpPr>
          <p:cNvPr id="2" name="Title 1"/>
          <p:cNvSpPr>
            <a:spLocks noGrp="1"/>
          </p:cNvSpPr>
          <p:nvPr>
            <p:ph type="title"/>
          </p:nvPr>
        </p:nvSpPr>
        <p:spPr>
          <a:xfrm>
            <a:off x="457200" y="0"/>
            <a:ext cx="8229600" cy="990600"/>
          </a:xfrm>
          <a:solidFill>
            <a:schemeClr val="bg1"/>
          </a:solidFill>
        </p:spPr>
        <p:txBody>
          <a:bodyPr>
            <a:normAutofit/>
          </a:bodyPr>
          <a:lstStyle/>
          <a:p>
            <a:pPr eaLnBrk="1" fontAlgn="auto" hangingPunct="1">
              <a:spcAft>
                <a:spcPts val="0"/>
              </a:spcAft>
              <a:tabLst>
                <a:tab pos="1612900" algn="l"/>
              </a:tabLst>
              <a:defRPr/>
            </a:pPr>
            <a:r>
              <a:rPr lang="en-US" b="1" dirty="0" err="1" smtClean="0">
                <a:effectLst>
                  <a:outerShdw blurRad="38100" dist="38100" dir="2700000" algn="tl">
                    <a:srgbClr val="000000">
                      <a:alpha val="43137"/>
                    </a:srgbClr>
                  </a:outerShdw>
                </a:effectLst>
              </a:rPr>
              <a:t>SeaDataNet</a:t>
            </a:r>
            <a:r>
              <a:rPr lang="en-US" b="1" dirty="0" smtClean="0">
                <a:effectLst>
                  <a:outerShdw blurRad="38100" dist="38100" dir="2700000" algn="tl">
                    <a:srgbClr val="000000">
                      <a:alpha val="43137"/>
                    </a:srgbClr>
                  </a:outerShdw>
                </a:effectLst>
              </a:rPr>
              <a:t> MEDATLAS Profile Example</a:t>
            </a:r>
            <a:endParaRPr lang="el-GR" b="1" dirty="0">
              <a:effectLst>
                <a:outerShdw blurRad="38100" dist="38100" dir="2700000" algn="tl">
                  <a:srgbClr val="000000">
                    <a:alpha val="43137"/>
                  </a:srgbClr>
                </a:outerShdw>
              </a:effectLst>
            </a:endParaRPr>
          </a:p>
        </p:txBody>
      </p:sp>
      <p:pic>
        <p:nvPicPr>
          <p:cNvPr id="29700" name="Picture 4"/>
          <p:cNvPicPr>
            <a:picLocks noChangeAspect="1" noChangeArrowheads="1"/>
          </p:cNvPicPr>
          <p:nvPr/>
        </p:nvPicPr>
        <p:blipFill>
          <a:blip r:embed="rId3" cstate="print"/>
          <a:srcRect/>
          <a:stretch>
            <a:fillRect/>
          </a:stretch>
        </p:blipFill>
        <p:spPr bwMode="auto">
          <a:xfrm>
            <a:off x="1143000" y="1143000"/>
            <a:ext cx="6072188" cy="5459413"/>
          </a:xfrm>
          <a:prstGeom prst="rect">
            <a:avLst/>
          </a:prstGeom>
          <a:noFill/>
          <a:ln w="9525">
            <a:noFill/>
            <a:miter lim="800000"/>
            <a:headEnd/>
            <a:tailEnd/>
          </a:ln>
        </p:spPr>
      </p:pic>
      <p:sp>
        <p:nvSpPr>
          <p:cNvPr id="10" name="Rectangle 9"/>
          <p:cNvSpPr/>
          <p:nvPr/>
        </p:nvSpPr>
        <p:spPr>
          <a:xfrm>
            <a:off x="1357313" y="6072188"/>
            <a:ext cx="5572125" cy="428625"/>
          </a:xfrm>
          <a:prstGeom prst="rect">
            <a:avLst/>
          </a:prstGeom>
          <a:solidFill>
            <a:srgbClr val="33CC33">
              <a:alpha val="15686"/>
            </a:srgbClr>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9702" name="TextBox 10"/>
          <p:cNvSpPr txBox="1">
            <a:spLocks noChangeArrowheads="1"/>
          </p:cNvSpPr>
          <p:nvPr/>
        </p:nvSpPr>
        <p:spPr bwMode="auto">
          <a:xfrm>
            <a:off x="4357688" y="5988050"/>
            <a:ext cx="2286000" cy="369888"/>
          </a:xfrm>
          <a:prstGeom prst="rect">
            <a:avLst/>
          </a:prstGeom>
          <a:noFill/>
          <a:ln w="9525">
            <a:solidFill>
              <a:schemeClr val="tx2"/>
            </a:solidFill>
            <a:miter lim="800000"/>
            <a:headEnd/>
            <a:tailEnd/>
          </a:ln>
        </p:spPr>
        <p:txBody>
          <a:bodyPr>
            <a:spAutoFit/>
          </a:bodyPr>
          <a:lstStyle/>
          <a:p>
            <a:r>
              <a:rPr lang="en-US"/>
              <a:t>data</a:t>
            </a:r>
            <a:endParaRPr lang="el-G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8280400" cy="495300"/>
          </a:xfrm>
          <a:solidFill>
            <a:schemeClr val="bg1"/>
          </a:solidFill>
        </p:spPr>
        <p:txBody>
          <a:bodyPr>
            <a:normAutofit/>
          </a:bodyPr>
          <a:lstStyle/>
          <a:p>
            <a:pPr eaLnBrk="1" fontAlgn="auto" hangingPunct="1">
              <a:spcAft>
                <a:spcPts val="0"/>
              </a:spcAft>
              <a:tabLst>
                <a:tab pos="1612900" algn="l"/>
              </a:tabLst>
              <a:defRPr/>
            </a:pPr>
            <a:r>
              <a:rPr lang="en-US" b="1" dirty="0" err="1" smtClean="0"/>
              <a:t>SeaDataNet</a:t>
            </a:r>
            <a:r>
              <a:rPr lang="en-US" b="1" dirty="0" smtClean="0"/>
              <a:t> MEDATLAS Profile Example</a:t>
            </a:r>
            <a:endParaRPr lang="el-GR" b="1" dirty="0"/>
          </a:p>
        </p:txBody>
      </p:sp>
      <p:sp>
        <p:nvSpPr>
          <p:cNvPr id="11" name="Content Placeholder 10"/>
          <p:cNvSpPr>
            <a:spLocks noGrp="1"/>
          </p:cNvSpPr>
          <p:nvPr>
            <p:ph idx="1"/>
          </p:nvPr>
        </p:nvSpPr>
        <p:spPr/>
        <p:txBody>
          <a:bodyPr/>
          <a:lstStyle/>
          <a:p>
            <a:endParaRPr lang="en-GB"/>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05E1E93-074A-4E01-A02A-4B74E58A97A1}" type="slidenum">
              <a:rPr lang="el-GR" smtClean="0"/>
              <a:pPr fontAlgn="base">
                <a:spcBef>
                  <a:spcPct val="0"/>
                </a:spcBef>
                <a:spcAft>
                  <a:spcPct val="0"/>
                </a:spcAft>
                <a:defRPr/>
              </a:pPr>
              <a:t>53</a:t>
            </a:fld>
            <a:endParaRPr lang="el-GR" smtClean="0"/>
          </a:p>
        </p:txBody>
      </p:sp>
      <p:pic>
        <p:nvPicPr>
          <p:cNvPr id="31748" name="Picture 4"/>
          <p:cNvPicPr>
            <a:picLocks noChangeAspect="1" noChangeArrowheads="1"/>
          </p:cNvPicPr>
          <p:nvPr/>
        </p:nvPicPr>
        <p:blipFill>
          <a:blip r:embed="rId3" cstate="print"/>
          <a:srcRect/>
          <a:stretch>
            <a:fillRect/>
          </a:stretch>
        </p:blipFill>
        <p:spPr bwMode="auto">
          <a:xfrm>
            <a:off x="571500" y="1143000"/>
            <a:ext cx="6072188" cy="5459413"/>
          </a:xfrm>
          <a:prstGeom prst="rect">
            <a:avLst/>
          </a:prstGeom>
          <a:noFill/>
          <a:ln w="9525">
            <a:noFill/>
            <a:miter lim="800000"/>
            <a:headEnd/>
            <a:tailEnd/>
          </a:ln>
        </p:spPr>
      </p:pic>
      <p:sp>
        <p:nvSpPr>
          <p:cNvPr id="10" name="Rectangle 9"/>
          <p:cNvSpPr/>
          <p:nvPr/>
        </p:nvSpPr>
        <p:spPr>
          <a:xfrm>
            <a:off x="785813" y="3143250"/>
            <a:ext cx="5572125" cy="2928938"/>
          </a:xfrm>
          <a:prstGeom prst="rect">
            <a:avLst/>
          </a:prstGeom>
          <a:solidFill>
            <a:schemeClr val="accent4">
              <a:lumMod val="60000"/>
              <a:lumOff val="40000"/>
              <a:alpha val="16000"/>
            </a:schemeClr>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1750" name="TextBox 10"/>
          <p:cNvSpPr txBox="1">
            <a:spLocks noChangeArrowheads="1"/>
          </p:cNvSpPr>
          <p:nvPr/>
        </p:nvSpPr>
        <p:spPr bwMode="auto">
          <a:xfrm>
            <a:off x="4071938" y="4130675"/>
            <a:ext cx="2286000" cy="369888"/>
          </a:xfrm>
          <a:prstGeom prst="rect">
            <a:avLst/>
          </a:prstGeom>
          <a:noFill/>
          <a:ln w="9525">
            <a:solidFill>
              <a:schemeClr val="tx2"/>
            </a:solidFill>
            <a:miter lim="800000"/>
            <a:headEnd/>
            <a:tailEnd/>
          </a:ln>
        </p:spPr>
        <p:txBody>
          <a:bodyPr>
            <a:spAutoFit/>
          </a:bodyPr>
          <a:lstStyle/>
          <a:p>
            <a:r>
              <a:rPr lang="en-US"/>
              <a:t>STATION HEADER</a:t>
            </a:r>
            <a:endParaRPr lang="el-GR"/>
          </a:p>
        </p:txBody>
      </p:sp>
      <p:sp>
        <p:nvSpPr>
          <p:cNvPr id="8" name="Rectangle 7"/>
          <p:cNvSpPr/>
          <p:nvPr/>
        </p:nvSpPr>
        <p:spPr>
          <a:xfrm>
            <a:off x="785813" y="4714875"/>
            <a:ext cx="5429250" cy="785813"/>
          </a:xfrm>
          <a:prstGeom prst="rect">
            <a:avLst/>
          </a:prstGeom>
          <a:noFill/>
          <a:ln w="25400" cap="sq">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1752" name="TextBox 11"/>
          <p:cNvSpPr txBox="1">
            <a:spLocks noChangeArrowheads="1"/>
          </p:cNvSpPr>
          <p:nvPr/>
        </p:nvSpPr>
        <p:spPr bwMode="auto">
          <a:xfrm>
            <a:off x="6286500" y="4929188"/>
            <a:ext cx="2500313" cy="369887"/>
          </a:xfrm>
          <a:prstGeom prst="rect">
            <a:avLst/>
          </a:prstGeom>
          <a:noFill/>
          <a:ln w="9525">
            <a:noFill/>
            <a:miter lim="800000"/>
            <a:headEnd/>
            <a:tailEnd/>
          </a:ln>
        </p:spPr>
        <p:txBody>
          <a:bodyPr>
            <a:spAutoFit/>
          </a:bodyPr>
          <a:lstStyle/>
          <a:p>
            <a:r>
              <a:rPr lang="en-US" b="1">
                <a:solidFill>
                  <a:srgbClr val="FF0000"/>
                </a:solidFill>
              </a:rPr>
              <a:t>Semantic mapping</a:t>
            </a:r>
            <a:endParaRPr lang="el-GR" b="1">
              <a:solidFill>
                <a:srgbClr val="FF0000"/>
              </a:solidFill>
            </a:endParaRPr>
          </a:p>
        </p:txBody>
      </p:sp>
      <p:sp>
        <p:nvSpPr>
          <p:cNvPr id="15" name="Oval 14"/>
          <p:cNvSpPr/>
          <p:nvPr/>
        </p:nvSpPr>
        <p:spPr>
          <a:xfrm>
            <a:off x="714375" y="5429250"/>
            <a:ext cx="2286000" cy="4286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1754" name="TextBox 15"/>
          <p:cNvSpPr txBox="1">
            <a:spLocks noChangeArrowheads="1"/>
          </p:cNvSpPr>
          <p:nvPr/>
        </p:nvSpPr>
        <p:spPr bwMode="auto">
          <a:xfrm>
            <a:off x="3071813" y="5500688"/>
            <a:ext cx="2500312" cy="369887"/>
          </a:xfrm>
          <a:prstGeom prst="rect">
            <a:avLst/>
          </a:prstGeom>
          <a:noFill/>
          <a:ln w="9525">
            <a:noFill/>
            <a:miter lim="800000"/>
            <a:headEnd/>
            <a:tailEnd/>
          </a:ln>
        </p:spPr>
        <p:txBody>
          <a:bodyPr>
            <a:spAutoFit/>
          </a:bodyPr>
          <a:lstStyle/>
          <a:p>
            <a:r>
              <a:rPr lang="en-US" b="1">
                <a:solidFill>
                  <a:srgbClr val="0070C0"/>
                </a:solidFill>
              </a:rPr>
              <a:t>CDI linkage</a:t>
            </a:r>
            <a:endParaRPr lang="el-GR" b="1">
              <a:solidFill>
                <a:srgbClr val="0070C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err="1" smtClean="0"/>
              <a:t>SeaDataNet</a:t>
            </a:r>
            <a:r>
              <a:rPr lang="en-US" b="1" dirty="0" smtClean="0"/>
              <a:t> MEDATLAS Format </a:t>
            </a:r>
            <a:endParaRPr lang="el-GR" b="1" dirty="0"/>
          </a:p>
        </p:txBody>
      </p:sp>
      <p:sp>
        <p:nvSpPr>
          <p:cNvPr id="32773" name="Content Placeholder 6"/>
          <p:cNvSpPr>
            <a:spLocks noGrp="1"/>
          </p:cNvSpPr>
          <p:nvPr>
            <p:ph idx="1"/>
          </p:nvPr>
        </p:nvSpPr>
        <p:spPr>
          <a:xfrm>
            <a:off x="684213" y="2060575"/>
            <a:ext cx="8280400" cy="4392613"/>
          </a:xfrm>
          <a:noFill/>
        </p:spPr>
        <p:txBody>
          <a:bodyPr>
            <a:noAutofit/>
          </a:bodyPr>
          <a:lstStyle/>
          <a:p>
            <a:pPr marL="361950" indent="-361950" algn="just"/>
            <a:r>
              <a:rPr lang="en-GB" sz="1800" b="1" dirty="0" smtClean="0"/>
              <a:t>The local identifier of the station must be unique because it is the communication link between the portal and the local system</a:t>
            </a:r>
          </a:p>
          <a:p>
            <a:pPr lvl="1"/>
            <a:r>
              <a:rPr lang="en-GB" sz="1600" dirty="0" smtClean="0"/>
              <a:t>Concatenation of </a:t>
            </a:r>
            <a:r>
              <a:rPr lang="en-GB" sz="1600" b="1" dirty="0" smtClean="0"/>
              <a:t>MEDATLAS station code, EDMO_CODE and station data type. </a:t>
            </a:r>
            <a:endParaRPr lang="en-GB" sz="1600" dirty="0" smtClean="0"/>
          </a:p>
          <a:p>
            <a:pPr marL="268288" indent="-268288">
              <a:spcBef>
                <a:spcPts val="1200"/>
              </a:spcBef>
            </a:pPr>
            <a:r>
              <a:rPr lang="en-US" sz="1600" b="1" dirty="0" smtClean="0"/>
              <a:t>MEDATLAS identifiers</a:t>
            </a:r>
          </a:p>
          <a:p>
            <a:pPr>
              <a:lnSpc>
                <a:spcPct val="80000"/>
              </a:lnSpc>
              <a:buFont typeface="Wingdings 3" pitchFamily="18" charset="2"/>
              <a:buNone/>
            </a:pPr>
            <a:r>
              <a:rPr lang="en-US" sz="1400" b="1" dirty="0" smtClean="0"/>
              <a:t>	Cruise code </a:t>
            </a:r>
            <a:r>
              <a:rPr lang="en-US" sz="1400" dirty="0" smtClean="0"/>
              <a:t>(unique):</a:t>
            </a:r>
          </a:p>
          <a:p>
            <a:pPr>
              <a:lnSpc>
                <a:spcPct val="80000"/>
              </a:lnSpc>
            </a:pPr>
            <a:endParaRPr lang="en-US" sz="1200" dirty="0" smtClean="0"/>
          </a:p>
          <a:p>
            <a:pPr>
              <a:lnSpc>
                <a:spcPct val="80000"/>
              </a:lnSpc>
              <a:buFont typeface="Wingdings 3" pitchFamily="18" charset="2"/>
              <a:buNone/>
            </a:pPr>
            <a:r>
              <a:rPr lang="en-US" sz="1200" dirty="0" smtClean="0"/>
              <a:t>	FI35199745003 (String of 13 Characters, No blanks, ‘0’ instead)</a:t>
            </a:r>
          </a:p>
          <a:p>
            <a:pPr>
              <a:lnSpc>
                <a:spcPct val="80000"/>
              </a:lnSpc>
              <a:buFont typeface="Wingdings 3" pitchFamily="18" charset="2"/>
              <a:buNone/>
            </a:pPr>
            <a:r>
              <a:rPr lang="en-US" sz="1200" dirty="0" smtClean="0"/>
              <a:t>	FI                             data centre code </a:t>
            </a:r>
          </a:p>
          <a:p>
            <a:pPr>
              <a:lnSpc>
                <a:spcPct val="80000"/>
              </a:lnSpc>
              <a:buFont typeface="Wingdings 3" pitchFamily="18" charset="2"/>
              <a:buNone/>
            </a:pPr>
            <a:r>
              <a:rPr lang="en-US" sz="1200" dirty="0" smtClean="0"/>
              <a:t>	   35                         GF3 country code of the data source</a:t>
            </a:r>
            <a:br>
              <a:rPr lang="en-US" sz="1200" dirty="0" smtClean="0"/>
            </a:br>
            <a:r>
              <a:rPr lang="en-US" sz="1200" dirty="0" smtClean="0"/>
              <a:t>       1997    </a:t>
            </a:r>
            <a:r>
              <a:rPr lang="en-US" sz="1200" dirty="0" smtClean="0">
                <a:solidFill>
                  <a:srgbClr val="969696"/>
                </a:solidFill>
              </a:rPr>
              <a:t> </a:t>
            </a:r>
            <a:r>
              <a:rPr lang="en-US" sz="1200" dirty="0" smtClean="0"/>
              <a:t>            year of the beginning of the cruise </a:t>
            </a:r>
          </a:p>
          <a:p>
            <a:pPr>
              <a:lnSpc>
                <a:spcPct val="80000"/>
              </a:lnSpc>
              <a:buFont typeface="Wingdings 3" pitchFamily="18" charset="2"/>
              <a:buNone/>
            </a:pPr>
            <a:r>
              <a:rPr lang="en-US" sz="1200" dirty="0" smtClean="0"/>
              <a:t>	               45003       assigned to the cruise by the data centre </a:t>
            </a:r>
          </a:p>
          <a:p>
            <a:pPr algn="just">
              <a:lnSpc>
                <a:spcPct val="80000"/>
              </a:lnSpc>
            </a:pPr>
            <a:endParaRPr lang="en-US" sz="1200" dirty="0" smtClean="0"/>
          </a:p>
          <a:p>
            <a:pPr algn="just">
              <a:lnSpc>
                <a:spcPct val="80000"/>
              </a:lnSpc>
              <a:buFont typeface="Wingdings 3" pitchFamily="18" charset="2"/>
              <a:buNone/>
            </a:pPr>
            <a:r>
              <a:rPr lang="en-US" sz="1400" b="1" dirty="0" smtClean="0"/>
              <a:t>	Station code </a:t>
            </a:r>
            <a:r>
              <a:rPr lang="en-US" sz="1400" dirty="0" smtClean="0"/>
              <a:t>(unique):</a:t>
            </a:r>
          </a:p>
          <a:p>
            <a:pPr algn="just">
              <a:lnSpc>
                <a:spcPct val="80000"/>
              </a:lnSpc>
            </a:pPr>
            <a:endParaRPr lang="en-US" sz="1200" dirty="0" smtClean="0"/>
          </a:p>
          <a:p>
            <a:pPr algn="just">
              <a:lnSpc>
                <a:spcPct val="80000"/>
              </a:lnSpc>
              <a:buFont typeface="Wingdings 3" pitchFamily="18" charset="2"/>
              <a:buNone/>
            </a:pPr>
            <a:r>
              <a:rPr lang="en-US" sz="1200" dirty="0" smtClean="0"/>
              <a:t>	FI3519974500300011  (String of 18 Characters, No blanks, ‘0’ instead)</a:t>
            </a:r>
          </a:p>
          <a:p>
            <a:pPr algn="just">
              <a:lnSpc>
                <a:spcPct val="80000"/>
              </a:lnSpc>
              <a:buFont typeface="Wingdings 3" pitchFamily="18" charset="2"/>
              <a:buNone/>
            </a:pPr>
            <a:r>
              <a:rPr lang="en-US" sz="1200" dirty="0" smtClean="0"/>
              <a:t>	                           </a:t>
            </a:r>
            <a:r>
              <a:rPr lang="en-US" sz="1200" dirty="0" smtClean="0">
                <a:solidFill>
                  <a:srgbClr val="969696"/>
                </a:solidFill>
              </a:rPr>
              <a:t>     </a:t>
            </a:r>
          </a:p>
          <a:p>
            <a:pPr algn="just">
              <a:lnSpc>
                <a:spcPct val="80000"/>
              </a:lnSpc>
              <a:buFont typeface="Wingdings 3" pitchFamily="18" charset="2"/>
              <a:buNone/>
            </a:pPr>
            <a:r>
              <a:rPr lang="en-US" sz="1200" dirty="0" smtClean="0"/>
              <a:t>	FI35199745003              cruise reference</a:t>
            </a:r>
          </a:p>
          <a:p>
            <a:pPr algn="just">
              <a:lnSpc>
                <a:spcPct val="80000"/>
              </a:lnSpc>
              <a:buFont typeface="Wingdings 3" pitchFamily="18" charset="2"/>
              <a:buNone/>
            </a:pPr>
            <a:r>
              <a:rPr lang="en-US" sz="1200" dirty="0" smtClean="0"/>
              <a:t>	                         0001      station name</a:t>
            </a:r>
          </a:p>
          <a:p>
            <a:pPr algn="just">
              <a:lnSpc>
                <a:spcPct val="80000"/>
              </a:lnSpc>
              <a:buFont typeface="Wingdings 3" pitchFamily="18" charset="2"/>
              <a:buNone/>
            </a:pPr>
            <a:r>
              <a:rPr lang="en-US" sz="1200" dirty="0" smtClean="0"/>
              <a:t>	                                  1    cast number</a:t>
            </a: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6EC1669-6202-4188-9895-E189727FB96C}" type="slidenum">
              <a:rPr lang="el-GR" smtClean="0"/>
              <a:pPr fontAlgn="base">
                <a:spcBef>
                  <a:spcPct val="0"/>
                </a:spcBef>
                <a:spcAft>
                  <a:spcPct val="0"/>
                </a:spcAft>
                <a:defRPr/>
              </a:pPr>
              <a:t>54</a:t>
            </a:fld>
            <a:endParaRPr lang="el-GR"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tabLst>
                <a:tab pos="1612900" algn="l"/>
              </a:tabLst>
              <a:defRPr/>
            </a:pPr>
            <a:r>
              <a:rPr lang="en-US" b="1" dirty="0" smtClean="0"/>
              <a:t>CDI Identifier</a:t>
            </a:r>
            <a:endParaRPr lang="el-GR" b="1" dirty="0"/>
          </a:p>
        </p:txBody>
      </p:sp>
      <p:sp>
        <p:nvSpPr>
          <p:cNvPr id="33796" name="Content Placeholder 6"/>
          <p:cNvSpPr>
            <a:spLocks noGrp="1"/>
          </p:cNvSpPr>
          <p:nvPr>
            <p:ph idx="1"/>
          </p:nvPr>
        </p:nvSpPr>
        <p:spPr>
          <a:noFill/>
        </p:spPr>
        <p:txBody>
          <a:bodyPr/>
          <a:lstStyle/>
          <a:p>
            <a:endParaRPr lang="en-GB" sz="2800" dirty="0" smtClean="0"/>
          </a:p>
          <a:p>
            <a:r>
              <a:rPr lang="en-GB" sz="2800" dirty="0" smtClean="0"/>
              <a:t>Examples of </a:t>
            </a:r>
            <a:r>
              <a:rPr lang="en-GB" sz="2800" b="1" dirty="0" smtClean="0"/>
              <a:t>LOCAL_CDI_ID  lines</a:t>
            </a:r>
            <a:r>
              <a:rPr lang="en-GB" sz="2800" dirty="0" smtClean="0"/>
              <a:t>: 	</a:t>
            </a:r>
          </a:p>
          <a:p>
            <a:endParaRPr lang="el-GR" sz="2500" dirty="0" smtClean="0"/>
          </a:p>
          <a:p>
            <a:pPr lvl="1"/>
            <a:r>
              <a:rPr lang="en-GB" sz="2500" dirty="0" smtClean="0"/>
              <a:t>LOCAL_CDI_ID = </a:t>
            </a:r>
            <a:r>
              <a:rPr lang="en-US" sz="2500" dirty="0" smtClean="0"/>
              <a:t>FI3519974500300011 </a:t>
            </a:r>
            <a:r>
              <a:rPr lang="en-GB" sz="2500" dirty="0" smtClean="0"/>
              <a:t>_486_H09</a:t>
            </a:r>
          </a:p>
          <a:p>
            <a:pPr lvl="1"/>
            <a:r>
              <a:rPr lang="en-GB" sz="2500" dirty="0" smtClean="0"/>
              <a:t>LOCAL_CDI_ID = </a:t>
            </a:r>
            <a:r>
              <a:rPr lang="en-US" sz="2500" dirty="0" smtClean="0"/>
              <a:t>FI3519974500300021 </a:t>
            </a:r>
            <a:r>
              <a:rPr lang="en-GB" sz="2500" dirty="0" smtClean="0"/>
              <a:t>_486_H09</a:t>
            </a:r>
          </a:p>
          <a:p>
            <a:pPr lvl="1">
              <a:buNone/>
            </a:pPr>
            <a:r>
              <a:rPr lang="en-GB" sz="2500" dirty="0" smtClean="0"/>
              <a:t>	(two different stations from the same cruise)</a:t>
            </a:r>
            <a:endParaRPr lang="el-GR" sz="2500" dirty="0" smtClean="0"/>
          </a:p>
          <a:p>
            <a:pPr lvl="1"/>
            <a:endParaRPr lang="el-GR" sz="2500" dirty="0" smtClean="0"/>
          </a:p>
          <a:p>
            <a:endParaRPr lang="en-GB" sz="2800" b="1"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EC8E4A2-2BE2-4175-AD85-73B09721BC14}" type="slidenum">
              <a:rPr lang="el-GR" smtClean="0"/>
              <a:pPr fontAlgn="base">
                <a:spcBef>
                  <a:spcPct val="0"/>
                </a:spcBef>
                <a:spcAft>
                  <a:spcPct val="0"/>
                </a:spcAft>
                <a:defRPr/>
              </a:pPr>
              <a:t>55</a:t>
            </a:fld>
            <a:endParaRPr lang="el-GR"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tabLst>
                <a:tab pos="1612900" algn="l"/>
              </a:tabLst>
              <a:defRPr/>
            </a:pPr>
            <a:r>
              <a:rPr lang="en-US" dirty="0" err="1" smtClean="0">
                <a:solidFill>
                  <a:schemeClr val="accent2"/>
                </a:solidFill>
              </a:rPr>
              <a:t>NetCDF</a:t>
            </a:r>
            <a:r>
              <a:rPr lang="en-US" dirty="0" smtClean="0">
                <a:solidFill>
                  <a:schemeClr val="accent2"/>
                </a:solidFill>
              </a:rPr>
              <a:t> (CF compliant) data format</a:t>
            </a:r>
            <a:endParaRPr lang="el-GR" b="1" dirty="0"/>
          </a:p>
        </p:txBody>
      </p:sp>
      <p:sp>
        <p:nvSpPr>
          <p:cNvPr id="33796" name="Content Placeholder 6"/>
          <p:cNvSpPr>
            <a:spLocks noGrp="1"/>
          </p:cNvSpPr>
          <p:nvPr>
            <p:ph idx="1"/>
          </p:nvPr>
        </p:nvSpPr>
        <p:spPr>
          <a:xfrm>
            <a:off x="684213" y="2060575"/>
            <a:ext cx="8280400" cy="4176737"/>
          </a:xfrm>
          <a:noFill/>
        </p:spPr>
        <p:txBody>
          <a:bodyPr>
            <a:noAutofit/>
          </a:bodyPr>
          <a:lstStyle/>
          <a:p>
            <a:pPr marL="361950" indent="-361950"/>
            <a:r>
              <a:rPr lang="en-GB" sz="2200" dirty="0" err="1" smtClean="0">
                <a:solidFill>
                  <a:srgbClr val="00B0F0"/>
                </a:solidFill>
              </a:rPr>
              <a:t>NetCDF</a:t>
            </a:r>
            <a:r>
              <a:rPr lang="en-GB" sz="2200" dirty="0" smtClean="0">
                <a:solidFill>
                  <a:srgbClr val="00B0F0"/>
                </a:solidFill>
              </a:rPr>
              <a:t> is a set of data formats, programming interfaces, and software libraries that help read and write scientific data files. </a:t>
            </a:r>
            <a:endParaRPr lang="el-GR" sz="2200" dirty="0" smtClean="0">
              <a:solidFill>
                <a:srgbClr val="00B0F0"/>
              </a:solidFill>
            </a:endParaRPr>
          </a:p>
          <a:p>
            <a:pPr marL="361950" indent="-361950"/>
            <a:r>
              <a:rPr lang="en-US" sz="2200" dirty="0" err="1" smtClean="0">
                <a:solidFill>
                  <a:srgbClr val="00B0F0"/>
                </a:solidFill>
              </a:rPr>
              <a:t>NetCDF</a:t>
            </a:r>
            <a:r>
              <a:rPr lang="en-US" sz="2200" dirty="0" smtClean="0">
                <a:solidFill>
                  <a:srgbClr val="00B0F0"/>
                </a:solidFill>
              </a:rPr>
              <a:t> files are self documenting. That is, they include the units of each variable and notes about what it means and how it was collected</a:t>
            </a:r>
            <a:endParaRPr lang="el-GR" sz="2200" dirty="0" smtClean="0">
              <a:solidFill>
                <a:srgbClr val="00B0F0"/>
              </a:solidFill>
            </a:endParaRPr>
          </a:p>
          <a:p>
            <a:pPr marL="361950" lvl="1" indent="-361950">
              <a:buSzPct val="100000"/>
              <a:buFontTx/>
              <a:buChar char="•"/>
            </a:pPr>
            <a:endParaRPr lang="en-US" sz="2200" dirty="0" smtClean="0">
              <a:solidFill>
                <a:srgbClr val="00B0F0"/>
              </a:solidFill>
            </a:endParaRPr>
          </a:p>
          <a:p>
            <a:pPr marL="361950" lvl="1" indent="-361950">
              <a:buSzPct val="100000"/>
              <a:buFontTx/>
              <a:buChar char="•"/>
            </a:pPr>
            <a:r>
              <a:rPr lang="en-US" sz="2200" dirty="0" smtClean="0">
                <a:solidFill>
                  <a:srgbClr val="00B0F0"/>
                </a:solidFill>
              </a:rPr>
              <a:t>Principally, designed for gridded data but extended to other observational data. </a:t>
            </a:r>
          </a:p>
          <a:p>
            <a:pPr marL="361950" lvl="1" indent="-361950">
              <a:buSzPct val="100000"/>
              <a:buFontTx/>
              <a:buChar char="•"/>
            </a:pPr>
            <a:r>
              <a:rPr lang="en-US" sz="2200" dirty="0" smtClean="0">
                <a:solidFill>
                  <a:srgbClr val="00B0F0"/>
                </a:solidFill>
              </a:rPr>
              <a:t>  </a:t>
            </a:r>
            <a:r>
              <a:rPr lang="en-US" sz="2200" dirty="0" err="1" smtClean="0">
                <a:solidFill>
                  <a:srgbClr val="00B0F0"/>
                </a:solidFill>
              </a:rPr>
              <a:t>NetCDF</a:t>
            </a:r>
            <a:r>
              <a:rPr lang="en-US" sz="2200" dirty="0" smtClean="0">
                <a:solidFill>
                  <a:srgbClr val="00B0F0"/>
                </a:solidFill>
              </a:rPr>
              <a:t> software was developed at the </a:t>
            </a:r>
            <a:r>
              <a:rPr lang="en-US" sz="2200" dirty="0" err="1" smtClean="0">
                <a:solidFill>
                  <a:srgbClr val="00B0F0"/>
                </a:solidFill>
              </a:rPr>
              <a:t>Unidata</a:t>
            </a:r>
            <a:r>
              <a:rPr lang="en-US" sz="2200" dirty="0" smtClean="0">
                <a:solidFill>
                  <a:srgbClr val="00B0F0"/>
                </a:solidFill>
              </a:rPr>
              <a:t> Program Center in Boulder, Colorado. It is </a:t>
            </a:r>
            <a:r>
              <a:rPr lang="en-US" sz="2200" dirty="0" err="1" smtClean="0">
                <a:solidFill>
                  <a:srgbClr val="00B0F0"/>
                </a:solidFill>
              </a:rPr>
              <a:t>freeley</a:t>
            </a:r>
            <a:r>
              <a:rPr lang="en-US" sz="2200" dirty="0" smtClean="0">
                <a:solidFill>
                  <a:srgbClr val="00B0F0"/>
                </a:solidFill>
              </a:rPr>
              <a:t> available at the above UCAR’s website.</a:t>
            </a:r>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EC8E4A2-2BE2-4175-AD85-73B09721BC14}" type="slidenum">
              <a:rPr lang="el-GR" smtClean="0"/>
              <a:pPr fontAlgn="base">
                <a:spcBef>
                  <a:spcPct val="0"/>
                </a:spcBef>
                <a:spcAft>
                  <a:spcPct val="0"/>
                </a:spcAft>
                <a:defRPr/>
              </a:pPr>
              <a:t>56</a:t>
            </a:fld>
            <a:endParaRPr lang="el-GR"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tabLst>
                <a:tab pos="1612900" algn="l"/>
              </a:tabLst>
              <a:defRPr/>
            </a:pPr>
            <a:r>
              <a:rPr lang="en-US" dirty="0" err="1" smtClean="0">
                <a:solidFill>
                  <a:schemeClr val="accent2"/>
                </a:solidFill>
              </a:rPr>
              <a:t>NetCDF</a:t>
            </a:r>
            <a:r>
              <a:rPr lang="en-US" dirty="0" smtClean="0">
                <a:solidFill>
                  <a:schemeClr val="accent2"/>
                </a:solidFill>
              </a:rPr>
              <a:t> data format</a:t>
            </a:r>
            <a:endParaRPr lang="el-GR" b="1" dirty="0"/>
          </a:p>
        </p:txBody>
      </p:sp>
      <p:sp>
        <p:nvSpPr>
          <p:cNvPr id="33796" name="Content Placeholder 6"/>
          <p:cNvSpPr>
            <a:spLocks noGrp="1"/>
          </p:cNvSpPr>
          <p:nvPr>
            <p:ph idx="1"/>
          </p:nvPr>
        </p:nvSpPr>
        <p:spPr>
          <a:noFill/>
        </p:spPr>
        <p:txBody>
          <a:bodyPr>
            <a:normAutofit lnSpcReduction="10000"/>
          </a:bodyPr>
          <a:lstStyle/>
          <a:p>
            <a:r>
              <a:rPr lang="en-US" dirty="0" smtClean="0"/>
              <a:t>Like most binary formats, the structure of a </a:t>
            </a:r>
            <a:r>
              <a:rPr lang="en-US" dirty="0" err="1" smtClean="0"/>
              <a:t>netCDF</a:t>
            </a:r>
            <a:r>
              <a:rPr lang="en-US" dirty="0" smtClean="0"/>
              <a:t> file consists of </a:t>
            </a:r>
            <a:r>
              <a:rPr lang="en-US" b="1" dirty="0" smtClean="0"/>
              <a:t>header</a:t>
            </a:r>
            <a:r>
              <a:rPr lang="en-US" dirty="0" smtClean="0"/>
              <a:t> information, followed by the raw data itself. </a:t>
            </a:r>
          </a:p>
          <a:p>
            <a:r>
              <a:rPr lang="en-US" dirty="0" smtClean="0"/>
              <a:t>The header information includes information about how many data values have been stored, what sorts of values they are, and where within the file the header ends. </a:t>
            </a:r>
          </a:p>
          <a:p>
            <a:r>
              <a:rPr lang="en-US" dirty="0" err="1" smtClean="0"/>
              <a:t>NetCDF</a:t>
            </a:r>
            <a:r>
              <a:rPr lang="en-US" dirty="0" smtClean="0"/>
              <a:t> fits specifically to store multidimensional data arrays.</a:t>
            </a:r>
            <a:endParaRPr lang="el-GR" dirty="0" smtClean="0"/>
          </a:p>
          <a:p>
            <a:endParaRPr lang="en-GB" sz="2800" b="1" dirty="0" smtClean="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EC8E4A2-2BE2-4175-AD85-73B09721BC14}" type="slidenum">
              <a:rPr lang="el-GR" smtClean="0"/>
              <a:pPr fontAlgn="base">
                <a:spcBef>
                  <a:spcPct val="0"/>
                </a:spcBef>
                <a:spcAft>
                  <a:spcPct val="0"/>
                </a:spcAft>
                <a:defRPr/>
              </a:pPr>
              <a:t>57</a:t>
            </a:fld>
            <a:endParaRPr lang="el-GR"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Content Placeholder 6"/>
          <p:cNvSpPr>
            <a:spLocks noGrp="1"/>
          </p:cNvSpPr>
          <p:nvPr>
            <p:ph sz="quarter" idx="1"/>
          </p:nvPr>
        </p:nvSpPr>
        <p:spPr>
          <a:xfrm>
            <a:off x="457200" y="1600348"/>
            <a:ext cx="8472488" cy="4852988"/>
          </a:xfrm>
          <a:noFill/>
        </p:spPr>
        <p:txBody>
          <a:bodyPr>
            <a:normAutofit/>
          </a:bodyPr>
          <a:lstStyle/>
          <a:p>
            <a:endParaRPr lang="en-GB" sz="2800" dirty="0" smtClean="0"/>
          </a:p>
          <a:p>
            <a:pPr lvl="1"/>
            <a:endParaRPr lang="el-GR" sz="2500" dirty="0" smtClean="0"/>
          </a:p>
          <a:p>
            <a:endParaRPr lang="en-GB" sz="2800" b="1" dirty="0" smtClean="0"/>
          </a:p>
        </p:txBody>
      </p:sp>
      <p:sp>
        <p:nvSpPr>
          <p:cNvPr id="2" name="Title 1"/>
          <p:cNvSpPr>
            <a:spLocks noGrp="1"/>
          </p:cNvSpPr>
          <p:nvPr>
            <p:ph type="title"/>
          </p:nvPr>
        </p:nvSpPr>
        <p:spPr/>
        <p:txBody>
          <a:bodyPr>
            <a:normAutofit/>
          </a:bodyPr>
          <a:lstStyle/>
          <a:p>
            <a:pPr fontAlgn="auto">
              <a:spcAft>
                <a:spcPts val="0"/>
              </a:spcAft>
              <a:tabLst>
                <a:tab pos="1612900" algn="l"/>
              </a:tabLst>
              <a:defRPr/>
            </a:pPr>
            <a:r>
              <a:rPr lang="en-US" dirty="0" err="1" smtClean="0">
                <a:solidFill>
                  <a:schemeClr val="accent2"/>
                </a:solidFill>
              </a:rPr>
              <a:t>NetCDF</a:t>
            </a:r>
            <a:r>
              <a:rPr lang="en-US" dirty="0" smtClean="0">
                <a:solidFill>
                  <a:schemeClr val="accent2"/>
                </a:solidFill>
              </a:rPr>
              <a:t> data file structure</a:t>
            </a:r>
            <a:endParaRPr lang="el-GR" b="1"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EC8E4A2-2BE2-4175-AD85-73B09721BC14}" type="slidenum">
              <a:rPr lang="el-GR" smtClean="0"/>
              <a:pPr fontAlgn="base">
                <a:spcBef>
                  <a:spcPct val="0"/>
                </a:spcBef>
                <a:spcAft>
                  <a:spcPct val="0"/>
                </a:spcAft>
                <a:defRPr/>
              </a:pPr>
              <a:t>58</a:t>
            </a:fld>
            <a:endParaRPr lang="el-GR" smtClean="0"/>
          </a:p>
        </p:txBody>
      </p:sp>
      <p:pic>
        <p:nvPicPr>
          <p:cNvPr id="5" name="Picture 5" descr="netcdf_fig1"/>
          <p:cNvPicPr>
            <a:picLocks noChangeAspect="1" noChangeArrowheads="1"/>
          </p:cNvPicPr>
          <p:nvPr/>
        </p:nvPicPr>
        <p:blipFill>
          <a:blip r:embed="rId3" cstate="print"/>
          <a:srcRect/>
          <a:stretch>
            <a:fillRect/>
          </a:stretch>
        </p:blipFill>
        <p:spPr bwMode="auto">
          <a:xfrm>
            <a:off x="1042988" y="2119907"/>
            <a:ext cx="6048375" cy="418941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lstStyle/>
          <a:p>
            <a:pPr eaLnBrk="1" hangingPunct="1"/>
            <a:r>
              <a:rPr lang="en-GB" dirty="0" smtClean="0"/>
              <a:t>Data and metadata reformatting tools</a:t>
            </a:r>
          </a:p>
        </p:txBody>
      </p:sp>
      <p:sp>
        <p:nvSpPr>
          <p:cNvPr id="34819" name="Content Placeholder 6"/>
          <p:cNvSpPr>
            <a:spLocks noGrp="1"/>
          </p:cNvSpPr>
          <p:nvPr>
            <p:ph idx="1"/>
          </p:nvPr>
        </p:nvSpPr>
        <p:spPr>
          <a:noFill/>
        </p:spPr>
        <p:txBody>
          <a:bodyPr>
            <a:normAutofit fontScale="92500" lnSpcReduction="20000"/>
          </a:bodyPr>
          <a:lstStyle/>
          <a:p>
            <a:pPr algn="just">
              <a:spcBef>
                <a:spcPct val="0"/>
              </a:spcBef>
              <a:spcAft>
                <a:spcPts val="1200"/>
              </a:spcAft>
              <a:tabLst>
                <a:tab pos="984250" algn="l"/>
              </a:tabLst>
            </a:pPr>
            <a:endParaRPr lang="en-US" sz="1800" b="1" dirty="0" smtClean="0">
              <a:solidFill>
                <a:srgbClr val="00B0F0"/>
              </a:solidFill>
            </a:endParaRPr>
          </a:p>
          <a:p>
            <a:pPr algn="just">
              <a:spcBef>
                <a:spcPct val="0"/>
              </a:spcBef>
              <a:spcAft>
                <a:spcPts val="1200"/>
              </a:spcAft>
              <a:tabLst>
                <a:tab pos="984250" algn="l"/>
              </a:tabLst>
            </a:pPr>
            <a:r>
              <a:rPr lang="en-US" sz="2800" b="1" dirty="0" smtClean="0">
                <a:solidFill>
                  <a:srgbClr val="00B0F0"/>
                </a:solidFill>
              </a:rPr>
              <a:t>MIKADO</a:t>
            </a:r>
            <a:r>
              <a:rPr lang="en-US" sz="2800" dirty="0" smtClean="0">
                <a:solidFill>
                  <a:srgbClr val="00B0F0"/>
                </a:solidFill>
              </a:rPr>
              <a:t> java tool: Editing and generating XML metadata entries</a:t>
            </a:r>
          </a:p>
          <a:p>
            <a:pPr algn="just">
              <a:spcBef>
                <a:spcPct val="0"/>
              </a:spcBef>
              <a:spcAft>
                <a:spcPts val="1200"/>
              </a:spcAft>
              <a:tabLst>
                <a:tab pos="984250" algn="l"/>
              </a:tabLst>
            </a:pPr>
            <a:r>
              <a:rPr lang="en-US" sz="2800" b="1" dirty="0" smtClean="0">
                <a:solidFill>
                  <a:srgbClr val="00B0F0"/>
                </a:solidFill>
              </a:rPr>
              <a:t>NEMO</a:t>
            </a:r>
            <a:r>
              <a:rPr lang="en-US" sz="2800" dirty="0" smtClean="0">
                <a:solidFill>
                  <a:srgbClr val="00B0F0"/>
                </a:solidFill>
              </a:rPr>
              <a:t> java tool: Conversion of any ASCII format to the </a:t>
            </a:r>
            <a:r>
              <a:rPr lang="en-US" sz="2800" dirty="0" err="1" smtClean="0">
                <a:solidFill>
                  <a:srgbClr val="00B0F0"/>
                </a:solidFill>
              </a:rPr>
              <a:t>SeaDataNet</a:t>
            </a:r>
            <a:r>
              <a:rPr lang="en-US" sz="2800" dirty="0" smtClean="0">
                <a:solidFill>
                  <a:srgbClr val="00B0F0"/>
                </a:solidFill>
              </a:rPr>
              <a:t> ODV4  and </a:t>
            </a:r>
            <a:r>
              <a:rPr lang="en-US" sz="2800" dirty="0" err="1" smtClean="0">
                <a:solidFill>
                  <a:srgbClr val="00B0F0"/>
                </a:solidFill>
              </a:rPr>
              <a:t>SeaDataNet</a:t>
            </a:r>
            <a:r>
              <a:rPr lang="en-US" sz="2800" dirty="0" smtClean="0">
                <a:solidFill>
                  <a:srgbClr val="00B0F0"/>
                </a:solidFill>
              </a:rPr>
              <a:t> </a:t>
            </a:r>
            <a:r>
              <a:rPr lang="en-US" sz="2800" dirty="0" err="1" smtClean="0">
                <a:solidFill>
                  <a:srgbClr val="00B0F0"/>
                </a:solidFill>
              </a:rPr>
              <a:t>Medatlas</a:t>
            </a:r>
            <a:r>
              <a:rPr lang="en-US" sz="2800" dirty="0" smtClean="0">
                <a:solidFill>
                  <a:srgbClr val="00B0F0"/>
                </a:solidFill>
              </a:rPr>
              <a:t> ASCII format</a:t>
            </a:r>
          </a:p>
          <a:p>
            <a:pPr algn="just">
              <a:spcBef>
                <a:spcPct val="0"/>
              </a:spcBef>
              <a:spcAft>
                <a:spcPts val="1200"/>
              </a:spcAft>
              <a:tabLst>
                <a:tab pos="984250" algn="l"/>
              </a:tabLst>
            </a:pPr>
            <a:r>
              <a:rPr lang="en-US" sz="2800" b="1" dirty="0" smtClean="0">
                <a:solidFill>
                  <a:srgbClr val="00B0F0"/>
                </a:solidFill>
              </a:rPr>
              <a:t>Med2MedSDN</a:t>
            </a:r>
            <a:r>
              <a:rPr lang="en-US" sz="2800" dirty="0" smtClean="0">
                <a:solidFill>
                  <a:srgbClr val="00B0F0"/>
                </a:solidFill>
              </a:rPr>
              <a:t>: Conversion of the </a:t>
            </a:r>
            <a:r>
              <a:rPr lang="en-US" sz="2800" dirty="0" err="1" smtClean="0">
                <a:solidFill>
                  <a:srgbClr val="00B0F0"/>
                </a:solidFill>
              </a:rPr>
              <a:t>Medatlas</a:t>
            </a:r>
            <a:r>
              <a:rPr lang="en-US" sz="2800" dirty="0" smtClean="0">
                <a:solidFill>
                  <a:srgbClr val="00B0F0"/>
                </a:solidFill>
              </a:rPr>
              <a:t> format to the </a:t>
            </a:r>
            <a:r>
              <a:rPr lang="en-US" sz="2800" dirty="0" err="1" smtClean="0">
                <a:solidFill>
                  <a:srgbClr val="00B0F0"/>
                </a:solidFill>
              </a:rPr>
              <a:t>SeaDataNet</a:t>
            </a:r>
            <a:r>
              <a:rPr lang="en-US" sz="2800" dirty="0" smtClean="0">
                <a:solidFill>
                  <a:srgbClr val="00B0F0"/>
                </a:solidFill>
              </a:rPr>
              <a:t> </a:t>
            </a:r>
            <a:r>
              <a:rPr lang="en-US" sz="2800" dirty="0" err="1" smtClean="0">
                <a:solidFill>
                  <a:srgbClr val="00B0F0"/>
                </a:solidFill>
              </a:rPr>
              <a:t>Medatlas</a:t>
            </a:r>
            <a:r>
              <a:rPr lang="en-US" sz="2800" dirty="0" smtClean="0">
                <a:solidFill>
                  <a:srgbClr val="00B0F0"/>
                </a:solidFill>
              </a:rPr>
              <a:t> format</a:t>
            </a:r>
          </a:p>
          <a:p>
            <a:pPr algn="just">
              <a:spcBef>
                <a:spcPct val="0"/>
              </a:spcBef>
              <a:spcAft>
                <a:spcPts val="1200"/>
              </a:spcAft>
              <a:tabLst>
                <a:tab pos="984250" algn="l"/>
              </a:tabLst>
            </a:pPr>
            <a:r>
              <a:rPr lang="en-AU" b="1" dirty="0" err="1" smtClean="0">
                <a:solidFill>
                  <a:srgbClr val="00B0F0"/>
                </a:solidFill>
              </a:rPr>
              <a:t>EndsAndBends</a:t>
            </a:r>
            <a:r>
              <a:rPr lang="en-US" sz="2800" dirty="0" smtClean="0">
                <a:solidFill>
                  <a:srgbClr val="00B0F0"/>
                </a:solidFill>
              </a:rPr>
              <a:t>: </a:t>
            </a:r>
            <a:r>
              <a:rPr lang="en-US" dirty="0" smtClean="0">
                <a:solidFill>
                  <a:srgbClr val="00B0F0"/>
                </a:solidFill>
              </a:rPr>
              <a:t>Tool for the generation of spatial objects from vessel navigation during observations</a:t>
            </a:r>
            <a:endParaRPr lang="en-US" sz="2800" dirty="0" smtClean="0">
              <a:solidFill>
                <a:srgbClr val="00B0F0"/>
              </a:solidFill>
            </a:endParaRPr>
          </a:p>
        </p:txBody>
      </p:sp>
      <p:sp>
        <p:nvSpPr>
          <p:cNvPr id="4" name="Slide Number Placeholder 3"/>
          <p:cNvSpPr>
            <a:spLocks noGrp="1"/>
          </p:cNvSpPr>
          <p:nvPr>
            <p:ph type="sldNum" sz="quarter" idx="12"/>
          </p:nvPr>
        </p:nvSpPr>
        <p:spPr/>
        <p:txBody>
          <a:bodyPr/>
          <a:lstStyle/>
          <a:p>
            <a:pPr>
              <a:defRPr/>
            </a:pPr>
            <a:fld id="{3F66EA8E-A177-4D52-B2B4-6D9FB9FAB411}" type="slidenum">
              <a:rPr lang="el-GR" smtClean="0"/>
              <a:pPr>
                <a:defRPr/>
              </a:pPr>
              <a:t>59</a:t>
            </a:fld>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277516"/>
            <a:ext cx="8280400" cy="495300"/>
          </a:xfrm>
        </p:spPr>
        <p:txBody>
          <a:bodyPr/>
          <a:lstStyle/>
          <a:p>
            <a:r>
              <a:rPr lang="en-GB" dirty="0" smtClean="0"/>
              <a:t>Background </a:t>
            </a:r>
            <a:endParaRPr lang="en-GB" dirty="0"/>
          </a:p>
        </p:txBody>
      </p:sp>
      <p:sp>
        <p:nvSpPr>
          <p:cNvPr id="3" name="Content Placeholder 2"/>
          <p:cNvSpPr>
            <a:spLocks noGrp="1"/>
          </p:cNvSpPr>
          <p:nvPr>
            <p:ph idx="1"/>
          </p:nvPr>
        </p:nvSpPr>
        <p:spPr>
          <a:xfrm>
            <a:off x="684213" y="1844824"/>
            <a:ext cx="8280400" cy="4392613"/>
          </a:xfrm>
        </p:spPr>
        <p:txBody>
          <a:bodyPr>
            <a:noAutofit/>
          </a:bodyPr>
          <a:lstStyle/>
          <a:p>
            <a:pPr>
              <a:buClr>
                <a:srgbClr val="FF9900"/>
              </a:buClr>
              <a:buNone/>
            </a:pPr>
            <a:r>
              <a:rPr lang="en-US" sz="1600" b="1" dirty="0" smtClean="0">
                <a:latin typeface="Arial" charset="0"/>
              </a:rPr>
              <a:t>Version 0:  2006-2007</a:t>
            </a:r>
          </a:p>
          <a:p>
            <a:pPr lvl="1"/>
            <a:r>
              <a:rPr lang="en-US" sz="1600" dirty="0" smtClean="0">
                <a:latin typeface="Arial" charset="0"/>
              </a:rPr>
              <a:t>Continuation and maintenance of past Sea-Search system :</a:t>
            </a:r>
          </a:p>
          <a:p>
            <a:pPr lvl="2"/>
            <a:r>
              <a:rPr lang="en-US" sz="1600" dirty="0" smtClean="0">
                <a:latin typeface="Arial" charset="0"/>
              </a:rPr>
              <a:t>the data access needed several </a:t>
            </a:r>
            <a:r>
              <a:rPr lang="en-US" sz="1600" b="1" dirty="0" smtClean="0">
                <a:latin typeface="Arial" charset="0"/>
              </a:rPr>
              <a:t>different requests</a:t>
            </a:r>
            <a:r>
              <a:rPr lang="en-US" sz="1600" dirty="0" smtClean="0">
                <a:latin typeface="Arial" charset="0"/>
              </a:rPr>
              <a:t> to each data centre</a:t>
            </a:r>
          </a:p>
          <a:p>
            <a:pPr lvl="2"/>
            <a:r>
              <a:rPr lang="en-US" sz="1600" dirty="0" smtClean="0">
                <a:latin typeface="Arial" charset="0"/>
              </a:rPr>
              <a:t>and the data sets were delivered in </a:t>
            </a:r>
            <a:r>
              <a:rPr lang="en-US" sz="1600" b="1" dirty="0" smtClean="0">
                <a:latin typeface="Arial" charset="0"/>
              </a:rPr>
              <a:t>different formats</a:t>
            </a:r>
          </a:p>
          <a:p>
            <a:pPr lvl="2"/>
            <a:r>
              <a:rPr lang="en-US" sz="1600" dirty="0" smtClean="0">
                <a:latin typeface="Arial" charset="0"/>
              </a:rPr>
              <a:t>No standardized information</a:t>
            </a:r>
          </a:p>
          <a:p>
            <a:pPr>
              <a:buNone/>
            </a:pPr>
            <a:r>
              <a:rPr lang="en-US" sz="1600" b="1" dirty="0" smtClean="0">
                <a:latin typeface="Arial" charset="0"/>
              </a:rPr>
              <a:t>Version 1:  2008-2010</a:t>
            </a:r>
          </a:p>
          <a:p>
            <a:pPr lvl="1"/>
            <a:r>
              <a:rPr lang="en-US" sz="1600" dirty="0" smtClean="0">
                <a:latin typeface="Arial" charset="0"/>
              </a:rPr>
              <a:t>Setup of the integrated online data service to users :</a:t>
            </a:r>
          </a:p>
          <a:p>
            <a:pPr marL="1033463" lvl="2" indent="-314325"/>
            <a:r>
              <a:rPr lang="en-US" sz="1600" dirty="0" smtClean="0">
                <a:latin typeface="Arial" charset="0"/>
              </a:rPr>
              <a:t>networking the distributed data </a:t>
            </a:r>
            <a:r>
              <a:rPr lang="en-US" sz="1600" dirty="0" err="1" smtClean="0">
                <a:latin typeface="Arial" charset="0"/>
              </a:rPr>
              <a:t>centres</a:t>
            </a:r>
            <a:r>
              <a:rPr lang="en-US" sz="1600" dirty="0" smtClean="0">
                <a:latin typeface="Arial" charset="0"/>
              </a:rPr>
              <a:t>,</a:t>
            </a:r>
          </a:p>
          <a:p>
            <a:pPr marL="1033463" lvl="2" indent="-314325"/>
            <a:r>
              <a:rPr lang="en-US" sz="1600" dirty="0" smtClean="0">
                <a:latin typeface="Arial" charset="0"/>
              </a:rPr>
              <a:t>unique request to the interconnected data </a:t>
            </a:r>
            <a:r>
              <a:rPr lang="en-US" sz="1600" dirty="0" err="1" smtClean="0">
                <a:latin typeface="Arial" charset="0"/>
              </a:rPr>
              <a:t>centres</a:t>
            </a:r>
            <a:endParaRPr lang="en-US" sz="1600" dirty="0" smtClean="0">
              <a:latin typeface="Arial" charset="0"/>
            </a:endParaRPr>
          </a:p>
          <a:p>
            <a:pPr marL="1033463" lvl="2" indent="-314325"/>
            <a:r>
              <a:rPr lang="en-US" sz="1600" dirty="0" smtClean="0">
                <a:latin typeface="Arial" charset="0"/>
              </a:rPr>
              <a:t>and the data sets are delivered with a unique format</a:t>
            </a:r>
          </a:p>
          <a:p>
            <a:pPr marL="1033463" lvl="2" indent="-314325"/>
            <a:r>
              <a:rPr lang="en-US" sz="1600" dirty="0" smtClean="0">
                <a:latin typeface="Arial" charset="0"/>
              </a:rPr>
              <a:t>Interconnecting and mutually tuning the metadata directories in terms of format, syntax and semantics </a:t>
            </a:r>
            <a:r>
              <a:rPr lang="en-US" sz="1600" dirty="0" err="1" smtClean="0">
                <a:latin typeface="Arial" charset="0"/>
              </a:rPr>
              <a:t>e.g</a:t>
            </a:r>
            <a:endParaRPr lang="en-US" sz="1600" dirty="0" smtClean="0">
              <a:latin typeface="Arial" charset="0"/>
            </a:endParaRPr>
          </a:p>
          <a:p>
            <a:pPr marL="1490663" lvl="3" indent="-314325"/>
            <a:r>
              <a:rPr lang="en-US" sz="1600" dirty="0" smtClean="0">
                <a:latin typeface="Arial" charset="0"/>
              </a:rPr>
              <a:t>ISO 19115 metadata standard for all directories</a:t>
            </a:r>
          </a:p>
          <a:p>
            <a:pPr marL="1490663" lvl="3" indent="-314325"/>
            <a:r>
              <a:rPr lang="en-US" sz="1600" dirty="0" smtClean="0">
                <a:latin typeface="Arial" charset="0"/>
              </a:rPr>
              <a:t>Common </a:t>
            </a:r>
            <a:r>
              <a:rPr lang="en-US" sz="1600" dirty="0" err="1" smtClean="0">
                <a:latin typeface="Arial" charset="0"/>
              </a:rPr>
              <a:t>vocabs</a:t>
            </a:r>
            <a:r>
              <a:rPr lang="en-US" sz="1600" dirty="0" smtClean="0">
                <a:latin typeface="Arial" charset="0"/>
              </a:rPr>
              <a:t>, EDMERP, EDMO and CSR references in the </a:t>
            </a:r>
            <a:r>
              <a:rPr lang="en-US" sz="1600" dirty="0" smtClean="0">
                <a:latin typeface="Arial" charset="0"/>
              </a:rPr>
              <a:t>metadata </a:t>
            </a:r>
            <a:r>
              <a:rPr lang="en-US" sz="1600" dirty="0" smtClean="0">
                <a:latin typeface="Arial" charset="0"/>
              </a:rPr>
              <a:t>descriptions</a:t>
            </a:r>
          </a:p>
          <a:p>
            <a:pPr marL="633413" lvl="1" indent="-314325"/>
            <a:r>
              <a:rPr lang="en-US" sz="1600" dirty="0" smtClean="0">
                <a:latin typeface="Arial" charset="0"/>
              </a:rPr>
              <a:t>CSR, EDIOS still need content upgrade</a:t>
            </a:r>
          </a:p>
          <a:p>
            <a:pPr marL="633413" lvl="1" indent="-314325">
              <a:buNone/>
            </a:pPr>
            <a:endParaRPr lang="en-US" sz="1600" dirty="0" smtClean="0">
              <a:latin typeface="Arial" charset="0"/>
            </a:endParaRPr>
          </a:p>
          <a:p>
            <a:pPr marL="1033463" lvl="2" indent="-314325"/>
            <a:endParaRPr lang="en-GB" sz="1600" b="1" dirty="0" smtClean="0">
              <a:latin typeface="Arial" charset="0"/>
              <a:cs typeface="Times New Roman" pitchFamily="18" charset="0"/>
            </a:endParaRPr>
          </a:p>
          <a:p>
            <a:endParaRPr lang="en-GB" sz="1600"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5D69C39-69CF-42FF-886B-5BB2258D700A}" type="slidenum">
              <a:rPr lang="el-GR" smtClean="0"/>
              <a:pPr>
                <a:defRPr/>
              </a:pPr>
              <a:t>6</a:t>
            </a:fld>
            <a:endParaRPr lang="el-G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Content Placeholder 2"/>
          <p:cNvSpPr txBox="1">
            <a:spLocks/>
          </p:cNvSpPr>
          <p:nvPr/>
        </p:nvSpPr>
        <p:spPr bwMode="auto">
          <a:xfrm>
            <a:off x="684000" y="2052000"/>
            <a:ext cx="8280000" cy="3960000"/>
          </a:xfrm>
          <a:prstGeom prst="rect">
            <a:avLst/>
          </a:prstGeom>
          <a:noFill/>
          <a:ln w="9525">
            <a:noFill/>
            <a:miter lim="800000"/>
            <a:headEnd/>
            <a:tailEnd/>
          </a:ln>
        </p:spPr>
        <p:txBody>
          <a:bodyPr>
            <a:normAutofit fontScale="92500" lnSpcReduction="10000"/>
          </a:bodyPr>
          <a:lstStyle/>
          <a:p>
            <a:pPr marL="273050" lvl="3" indent="-273050" algn="just">
              <a:lnSpc>
                <a:spcPct val="120000"/>
              </a:lnSpc>
              <a:spcBef>
                <a:spcPts val="600"/>
              </a:spcBef>
              <a:spcAft>
                <a:spcPts val="600"/>
              </a:spcAft>
              <a:buClr>
                <a:schemeClr val="accent1"/>
              </a:buClr>
              <a:buSzPct val="76000"/>
              <a:buFont typeface="Arial" pitchFamily="34" charset="0"/>
              <a:buChar char="•"/>
            </a:pPr>
            <a:r>
              <a:rPr lang="en-US" sz="2600" b="1" dirty="0">
                <a:solidFill>
                  <a:srgbClr val="00B0F0"/>
                </a:solidFill>
              </a:rPr>
              <a:t>NEMO java tool	</a:t>
            </a:r>
            <a:r>
              <a:rPr lang="en-US" sz="2000" dirty="0">
                <a:solidFill>
                  <a:srgbClr val="00B0F0"/>
                </a:solidFill>
              </a:rPr>
              <a:t> 	(available under Windows)</a:t>
            </a:r>
            <a:endParaRPr lang="en-US" sz="2600" dirty="0">
              <a:solidFill>
                <a:srgbClr val="00B0F0"/>
              </a:solidFill>
            </a:endParaRPr>
          </a:p>
          <a:p>
            <a:pPr marL="730250" lvl="4" indent="-273050" algn="just">
              <a:spcAft>
                <a:spcPts val="600"/>
              </a:spcAft>
              <a:buClr>
                <a:schemeClr val="accent1"/>
              </a:buClr>
              <a:buSzPct val="76000"/>
              <a:buFont typeface="Arial" pitchFamily="34" charset="0"/>
              <a:buChar char="•"/>
            </a:pPr>
            <a:r>
              <a:rPr lang="en-US" sz="2400" dirty="0">
                <a:solidFill>
                  <a:srgbClr val="0070C0"/>
                </a:solidFill>
              </a:rPr>
              <a:t>converts any </a:t>
            </a:r>
            <a:r>
              <a:rPr lang="en-US" sz="2400" dirty="0" err="1">
                <a:solidFill>
                  <a:srgbClr val="0070C0"/>
                </a:solidFill>
              </a:rPr>
              <a:t>ascii</a:t>
            </a:r>
            <a:r>
              <a:rPr lang="en-US" sz="2400" dirty="0">
                <a:solidFill>
                  <a:srgbClr val="0070C0"/>
                </a:solidFill>
              </a:rPr>
              <a:t> file </a:t>
            </a:r>
            <a:r>
              <a:rPr lang="en-GB" sz="2400" dirty="0">
                <a:solidFill>
                  <a:srgbClr val="0070C0"/>
                </a:solidFill>
              </a:rPr>
              <a:t>of vertical profiles, time</a:t>
            </a:r>
            <a:r>
              <a:rPr lang="fr-FR" sz="2400" dirty="0">
                <a:solidFill>
                  <a:srgbClr val="0070C0"/>
                </a:solidFill>
              </a:rPr>
              <a:t>-</a:t>
            </a:r>
            <a:r>
              <a:rPr lang="en-GB" sz="2400" dirty="0">
                <a:solidFill>
                  <a:srgbClr val="0070C0"/>
                </a:solidFill>
              </a:rPr>
              <a:t>series or trajectories t</a:t>
            </a:r>
            <a:r>
              <a:rPr lang="en-US" sz="2400" dirty="0">
                <a:solidFill>
                  <a:srgbClr val="0070C0"/>
                </a:solidFill>
              </a:rPr>
              <a:t>o SDN </a:t>
            </a:r>
            <a:r>
              <a:rPr lang="en-US" sz="2400" dirty="0" err="1">
                <a:solidFill>
                  <a:srgbClr val="0070C0"/>
                </a:solidFill>
              </a:rPr>
              <a:t>Medatlas</a:t>
            </a:r>
            <a:r>
              <a:rPr lang="en-US" sz="2400" dirty="0">
                <a:solidFill>
                  <a:srgbClr val="0070C0"/>
                </a:solidFill>
              </a:rPr>
              <a:t> and SDN ODV formats</a:t>
            </a:r>
          </a:p>
          <a:p>
            <a:pPr marL="730250" lvl="4" indent="-273050" algn="just">
              <a:spcAft>
                <a:spcPts val="600"/>
              </a:spcAft>
              <a:buClr>
                <a:schemeClr val="accent1"/>
              </a:buClr>
              <a:buSzPct val="76000"/>
              <a:buFont typeface="Arial" pitchFamily="34" charset="0"/>
              <a:buChar char="•"/>
            </a:pPr>
            <a:r>
              <a:rPr lang="en-GB" sz="2400" dirty="0">
                <a:solidFill>
                  <a:srgbClr val="0070C0"/>
                </a:solidFill>
                <a:latin typeface="Helvetica" pitchFamily="34" charset="0"/>
              </a:rPr>
              <a:t>keeps quality flags if existing in input files and map them to SDN QC flags scale</a:t>
            </a:r>
          </a:p>
          <a:p>
            <a:pPr marL="730250" lvl="4" indent="-273050" algn="just">
              <a:spcAft>
                <a:spcPts val="600"/>
              </a:spcAft>
              <a:buClr>
                <a:schemeClr val="accent1"/>
              </a:buClr>
              <a:buSzPct val="76000"/>
              <a:buFont typeface="Arial" pitchFamily="34" charset="0"/>
              <a:buChar char="•"/>
            </a:pPr>
            <a:r>
              <a:rPr lang="en-GB" sz="2400" dirty="0">
                <a:solidFill>
                  <a:srgbClr val="0070C0"/>
                </a:solidFill>
                <a:latin typeface="Helvetica" pitchFamily="34" charset="0"/>
              </a:rPr>
              <a:t>generates of a CDI summary file directly usable by MIKADO to generate XML CDI exports</a:t>
            </a:r>
          </a:p>
          <a:p>
            <a:pPr marL="730250" lvl="4" indent="-273050" algn="just">
              <a:spcAft>
                <a:spcPts val="600"/>
              </a:spcAft>
              <a:buClr>
                <a:schemeClr val="accent1"/>
              </a:buClr>
              <a:buSzPct val="76000"/>
              <a:buFont typeface="Arial" pitchFamily="34" charset="0"/>
              <a:buChar char="•"/>
            </a:pPr>
            <a:r>
              <a:rPr lang="en-GB" sz="2400" dirty="0">
                <a:solidFill>
                  <a:srgbClr val="0070C0"/>
                </a:solidFill>
                <a:latin typeface="Helvetica" pitchFamily="34" charset="0"/>
              </a:rPr>
              <a:t>Generation of the coupling file with the map between LOCAL_CDI_ID and the name of the file </a:t>
            </a:r>
          </a:p>
          <a:p>
            <a:pPr marL="730250" lvl="4" indent="-273050" algn="just">
              <a:spcAft>
                <a:spcPts val="600"/>
              </a:spcAft>
              <a:buClr>
                <a:schemeClr val="accent1"/>
              </a:buClr>
              <a:buSzPct val="76000"/>
              <a:buFont typeface="Arial" pitchFamily="34" charset="0"/>
              <a:buChar char="•"/>
            </a:pPr>
            <a:r>
              <a:rPr lang="en-US" sz="2400" dirty="0" err="1" smtClean="0">
                <a:solidFill>
                  <a:srgbClr val="0070C0"/>
                </a:solidFill>
              </a:rPr>
              <a:t>Latesr</a:t>
            </a:r>
            <a:r>
              <a:rPr lang="en-US" sz="2400" dirty="0" smtClean="0">
                <a:solidFill>
                  <a:srgbClr val="0070C0"/>
                </a:solidFill>
              </a:rPr>
              <a:t> Version 1.4.4 and </a:t>
            </a:r>
            <a:r>
              <a:rPr lang="en-US" sz="2400" dirty="0">
                <a:solidFill>
                  <a:srgbClr val="0070C0"/>
                </a:solidFill>
              </a:rPr>
              <a:t>user manual available at:</a:t>
            </a:r>
          </a:p>
          <a:p>
            <a:pPr marL="730250" lvl="4" indent="-273050" algn="just">
              <a:spcAft>
                <a:spcPts val="600"/>
              </a:spcAft>
              <a:buClr>
                <a:schemeClr val="accent1"/>
              </a:buClr>
              <a:buSzPct val="76000"/>
            </a:pPr>
            <a:r>
              <a:rPr lang="en-US" sz="1600" u="sng" dirty="0" smtClean="0">
                <a:solidFill>
                  <a:srgbClr val="0070C0"/>
                </a:solidFill>
              </a:rPr>
              <a:t> http://www.seadatanet.org/Standards-Software/Software/NEMO/Download-NEMO</a:t>
            </a:r>
            <a:endParaRPr lang="en-US" sz="2000" u="sng" dirty="0">
              <a:solidFill>
                <a:srgbClr val="0070C0"/>
              </a:solidFill>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400" dirty="0"/>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400" b="1" dirty="0"/>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GB" sz="2800" dirty="0">
              <a:solidFill>
                <a:srgbClr val="5A5A5A"/>
              </a:solidFill>
              <a:latin typeface="Helvetica" pitchFamily="34" charset="0"/>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dirty="0"/>
          </a:p>
        </p:txBody>
      </p:sp>
      <p:sp>
        <p:nvSpPr>
          <p:cNvPr id="2" name="Title 1"/>
          <p:cNvSpPr>
            <a:spLocks noGrp="1"/>
          </p:cNvSpPr>
          <p:nvPr>
            <p:ph type="title"/>
          </p:nvPr>
        </p:nvSpPr>
        <p:spPr/>
        <p:txBody>
          <a:bodyPr>
            <a:normAutofit/>
          </a:bodyPr>
          <a:lstStyle/>
          <a:p>
            <a:pPr fontAlgn="auto">
              <a:spcAft>
                <a:spcPts val="0"/>
              </a:spcAft>
              <a:defRPr/>
            </a:pPr>
            <a:r>
              <a:rPr lang="en-GB" dirty="0" smtClean="0"/>
              <a:t>Data and metadata reformatting tools</a:t>
            </a:r>
            <a:endParaRPr lang="el-GR" b="1"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AEE5136-D035-47CA-8702-3C64FD347516}" type="slidenum">
              <a:rPr lang="el-GR" smtClean="0"/>
              <a:pPr fontAlgn="base">
                <a:spcBef>
                  <a:spcPct val="0"/>
                </a:spcBef>
                <a:spcAft>
                  <a:spcPct val="0"/>
                </a:spcAft>
                <a:defRPr/>
              </a:pPr>
              <a:t>60</a:t>
            </a:fld>
            <a:endParaRPr lang="el-GR" smtClean="0"/>
          </a:p>
        </p:txBody>
      </p:sp>
      <p:pic>
        <p:nvPicPr>
          <p:cNvPr id="23558" name="Picture 4" descr="nemo"/>
          <p:cNvPicPr>
            <a:picLocks noChangeAspect="1" noChangeArrowheads="1"/>
          </p:cNvPicPr>
          <p:nvPr/>
        </p:nvPicPr>
        <p:blipFill>
          <a:blip r:embed="rId3" cstate="print"/>
          <a:srcRect/>
          <a:stretch>
            <a:fillRect/>
          </a:stretch>
        </p:blipFill>
        <p:spPr bwMode="auto">
          <a:xfrm>
            <a:off x="7500938" y="620688"/>
            <a:ext cx="1014412" cy="77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Content Placeholder 2"/>
          <p:cNvSpPr txBox="1">
            <a:spLocks/>
          </p:cNvSpPr>
          <p:nvPr/>
        </p:nvSpPr>
        <p:spPr bwMode="auto">
          <a:xfrm>
            <a:off x="684000" y="2052000"/>
            <a:ext cx="8280000" cy="4185312"/>
          </a:xfrm>
          <a:prstGeom prst="rect">
            <a:avLst/>
          </a:prstGeom>
          <a:noFill/>
          <a:ln w="9525">
            <a:noFill/>
            <a:miter lim="800000"/>
            <a:headEnd/>
            <a:tailEnd/>
          </a:ln>
        </p:spPr>
        <p:txBody>
          <a:bodyPr>
            <a:normAutofit fontScale="92500" lnSpcReduction="10000"/>
          </a:bodyPr>
          <a:lstStyle/>
          <a:p>
            <a:pPr marL="273050" lvl="3" indent="-273050" algn="just">
              <a:spcBef>
                <a:spcPts val="600"/>
              </a:spcBef>
              <a:spcAft>
                <a:spcPts val="600"/>
              </a:spcAft>
              <a:buClr>
                <a:schemeClr val="accent1"/>
              </a:buClr>
              <a:buSzPct val="76000"/>
              <a:buFont typeface="Arial" pitchFamily="34" charset="0"/>
              <a:buChar char="•"/>
            </a:pPr>
            <a:r>
              <a:rPr lang="en-US" sz="2400" b="1" dirty="0">
                <a:solidFill>
                  <a:srgbClr val="00B0F0"/>
                </a:solidFill>
              </a:rPr>
              <a:t>Med2MedSDN java tool</a:t>
            </a:r>
            <a:r>
              <a:rPr lang="en-US" sz="2400" dirty="0">
                <a:solidFill>
                  <a:srgbClr val="00B0F0"/>
                </a:solidFill>
              </a:rPr>
              <a:t> 	(available under Windows)</a:t>
            </a:r>
            <a:endParaRPr lang="en-US" sz="2400" b="1" dirty="0">
              <a:solidFill>
                <a:srgbClr val="00B0F0"/>
              </a:solidFill>
            </a:endParaRPr>
          </a:p>
          <a:p>
            <a:pPr marL="730250" lvl="4" indent="-273050" algn="just">
              <a:spcAft>
                <a:spcPts val="600"/>
              </a:spcAft>
              <a:buClr>
                <a:schemeClr val="accent1"/>
              </a:buClr>
              <a:buSzPct val="76000"/>
              <a:buFont typeface="Arial" pitchFamily="34" charset="0"/>
              <a:buChar char="•"/>
            </a:pPr>
            <a:r>
              <a:rPr lang="en-US" sz="2400" dirty="0">
                <a:solidFill>
                  <a:srgbClr val="0070C0"/>
                </a:solidFill>
              </a:rPr>
              <a:t>r</a:t>
            </a:r>
            <a:r>
              <a:rPr lang="en-GB" sz="2400" dirty="0" err="1">
                <a:solidFill>
                  <a:srgbClr val="0070C0"/>
                </a:solidFill>
              </a:rPr>
              <a:t>eformats</a:t>
            </a:r>
            <a:r>
              <a:rPr lang="en-GB" sz="2400" dirty="0">
                <a:solidFill>
                  <a:srgbClr val="0070C0"/>
                </a:solidFill>
              </a:rPr>
              <a:t> MEDATLAS files to MEDATLAS </a:t>
            </a:r>
            <a:r>
              <a:rPr lang="en-GB" sz="2400" dirty="0" err="1">
                <a:solidFill>
                  <a:srgbClr val="0070C0"/>
                </a:solidFill>
              </a:rPr>
              <a:t>SeaDataNet</a:t>
            </a:r>
            <a:r>
              <a:rPr lang="en-GB" sz="2400" dirty="0">
                <a:solidFill>
                  <a:srgbClr val="0070C0"/>
                </a:solidFill>
              </a:rPr>
              <a:t> format </a:t>
            </a:r>
          </a:p>
          <a:p>
            <a:pPr marL="730250" lvl="4" indent="-273050" algn="just">
              <a:spcBef>
                <a:spcPts val="600"/>
              </a:spcBef>
              <a:spcAft>
                <a:spcPts val="600"/>
              </a:spcAft>
              <a:buClr>
                <a:schemeClr val="accent1"/>
              </a:buClr>
              <a:buSzPct val="76000"/>
              <a:buFont typeface="Arial" pitchFamily="34" charset="0"/>
              <a:buChar char="•"/>
            </a:pPr>
            <a:r>
              <a:rPr lang="en-GB" sz="2400" dirty="0">
                <a:solidFill>
                  <a:srgbClr val="0070C0"/>
                </a:solidFill>
              </a:rPr>
              <a:t>adds the </a:t>
            </a:r>
            <a:r>
              <a:rPr lang="en-GB" sz="2400" dirty="0" err="1">
                <a:solidFill>
                  <a:srgbClr val="0070C0"/>
                </a:solidFill>
              </a:rPr>
              <a:t>SeaDataNet</a:t>
            </a:r>
            <a:r>
              <a:rPr lang="en-GB" sz="2400" dirty="0">
                <a:solidFill>
                  <a:srgbClr val="0070C0"/>
                </a:solidFill>
              </a:rPr>
              <a:t> extensions : LOCAL_CDI_ID and EDMO_CODE and mapping for parameters</a:t>
            </a:r>
          </a:p>
          <a:p>
            <a:pPr marL="730250" lvl="4" indent="-273050" algn="just">
              <a:spcBef>
                <a:spcPts val="600"/>
              </a:spcBef>
              <a:spcAft>
                <a:spcPts val="600"/>
              </a:spcAft>
              <a:buClr>
                <a:schemeClr val="accent1"/>
              </a:buClr>
              <a:buSzPct val="76000"/>
              <a:buFont typeface="Arial" pitchFamily="34" charset="0"/>
              <a:buChar char="•"/>
            </a:pPr>
            <a:r>
              <a:rPr lang="en-GB" sz="2400" dirty="0">
                <a:solidFill>
                  <a:srgbClr val="0070C0"/>
                </a:solidFill>
              </a:rPr>
              <a:t>linked to </a:t>
            </a:r>
            <a:r>
              <a:rPr lang="en-GB" sz="2400" dirty="0" err="1">
                <a:solidFill>
                  <a:srgbClr val="0070C0"/>
                </a:solidFill>
              </a:rPr>
              <a:t>SeaDataNet</a:t>
            </a:r>
            <a:r>
              <a:rPr lang="en-GB" sz="2400" dirty="0">
                <a:solidFill>
                  <a:srgbClr val="0070C0"/>
                </a:solidFill>
              </a:rPr>
              <a:t> vocabularies through Web services for parameters mapping and for list of EDMO codes </a:t>
            </a:r>
          </a:p>
          <a:p>
            <a:pPr marL="730250" lvl="4" indent="-273050" algn="just">
              <a:spcBef>
                <a:spcPts val="600"/>
              </a:spcBef>
              <a:spcAft>
                <a:spcPts val="600"/>
              </a:spcAft>
              <a:buClr>
                <a:schemeClr val="accent1"/>
              </a:buClr>
              <a:buSzPct val="76000"/>
              <a:buFont typeface="Arial" pitchFamily="34" charset="0"/>
              <a:buChar char="•"/>
            </a:pPr>
            <a:r>
              <a:rPr lang="en-GB" sz="2400" dirty="0">
                <a:solidFill>
                  <a:srgbClr val="0070C0"/>
                </a:solidFill>
              </a:rPr>
              <a:t>generates a coupling file for the </a:t>
            </a:r>
            <a:r>
              <a:rPr lang="en-GB" sz="2400" dirty="0" err="1">
                <a:solidFill>
                  <a:srgbClr val="0070C0"/>
                </a:solidFill>
              </a:rPr>
              <a:t>SeaDataNet</a:t>
            </a:r>
            <a:r>
              <a:rPr lang="en-GB" sz="2400" dirty="0">
                <a:solidFill>
                  <a:srgbClr val="0070C0"/>
                </a:solidFill>
              </a:rPr>
              <a:t> download manager</a:t>
            </a:r>
            <a:endParaRPr lang="en-US" sz="2400" dirty="0">
              <a:solidFill>
                <a:srgbClr val="0070C0"/>
              </a:solidFill>
            </a:endParaRPr>
          </a:p>
          <a:p>
            <a:pPr marL="730250" lvl="4" indent="-273050" algn="just">
              <a:spcAft>
                <a:spcPts val="600"/>
              </a:spcAft>
              <a:buClr>
                <a:schemeClr val="accent1"/>
              </a:buClr>
              <a:buSzPct val="76000"/>
              <a:buFont typeface="Arial" pitchFamily="34" charset="0"/>
              <a:buChar char="•"/>
            </a:pPr>
            <a:r>
              <a:rPr lang="en-US" sz="2400" dirty="0" smtClean="0">
                <a:solidFill>
                  <a:srgbClr val="0070C0"/>
                </a:solidFill>
              </a:rPr>
              <a:t>Latest Version 1.1.07 </a:t>
            </a:r>
            <a:r>
              <a:rPr lang="en-US" sz="2400" dirty="0">
                <a:solidFill>
                  <a:srgbClr val="0070C0"/>
                </a:solidFill>
              </a:rPr>
              <a:t>and user manual available at:</a:t>
            </a:r>
          </a:p>
          <a:p>
            <a:pPr marL="730250" lvl="4" indent="-273050" algn="just">
              <a:spcAft>
                <a:spcPts val="600"/>
              </a:spcAft>
              <a:buClr>
                <a:schemeClr val="accent1"/>
              </a:buClr>
              <a:buSzPct val="76000"/>
            </a:pPr>
            <a:r>
              <a:rPr lang="en-US" sz="2000" dirty="0"/>
              <a:t>	</a:t>
            </a:r>
            <a:r>
              <a:rPr lang="en-US" sz="2000" u="sng" dirty="0" smtClean="0"/>
              <a:t> </a:t>
            </a:r>
            <a:r>
              <a:rPr lang="en-US" u="sng" dirty="0" smtClean="0"/>
              <a:t>http://www.seadatanet.org/Standards-Software/Software/Med2MedSDN</a:t>
            </a:r>
            <a:endParaRPr lang="en-US" sz="2000" dirty="0"/>
          </a:p>
        </p:txBody>
      </p:sp>
      <p:sp>
        <p:nvSpPr>
          <p:cNvPr id="2" name="Title 1"/>
          <p:cNvSpPr>
            <a:spLocks noGrp="1"/>
          </p:cNvSpPr>
          <p:nvPr>
            <p:ph type="title"/>
          </p:nvPr>
        </p:nvSpPr>
        <p:spPr/>
        <p:txBody>
          <a:bodyPr>
            <a:normAutofit/>
          </a:bodyPr>
          <a:lstStyle/>
          <a:p>
            <a:pPr fontAlgn="auto">
              <a:spcAft>
                <a:spcPts val="0"/>
              </a:spcAft>
              <a:defRPr/>
            </a:pPr>
            <a:r>
              <a:rPr lang="en-GB" dirty="0" smtClean="0"/>
              <a:t>Data and metadata reformatting tools</a:t>
            </a:r>
            <a:endParaRPr lang="el-GR" b="1"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109CA2D-437F-41BA-B58B-511FB37D4E54}" type="slidenum">
              <a:rPr lang="el-GR" smtClean="0"/>
              <a:pPr fontAlgn="base">
                <a:spcBef>
                  <a:spcPct val="0"/>
                </a:spcBef>
                <a:spcAft>
                  <a:spcPct val="0"/>
                </a:spcAft>
                <a:defRPr/>
              </a:pPr>
              <a:t>61</a:t>
            </a:fld>
            <a:endParaRPr lang="el-GR"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Content Placeholder 2"/>
          <p:cNvSpPr txBox="1">
            <a:spLocks/>
          </p:cNvSpPr>
          <p:nvPr/>
        </p:nvSpPr>
        <p:spPr bwMode="auto">
          <a:xfrm>
            <a:off x="684000" y="2052000"/>
            <a:ext cx="8280000" cy="4401188"/>
          </a:xfrm>
          <a:prstGeom prst="rect">
            <a:avLst/>
          </a:prstGeom>
          <a:noFill/>
          <a:ln w="9525">
            <a:noFill/>
            <a:miter lim="800000"/>
            <a:headEnd/>
            <a:tailEnd/>
          </a:ln>
        </p:spPr>
        <p:txBody>
          <a:bodyPr>
            <a:normAutofit fontScale="85000" lnSpcReduction="20000"/>
          </a:bodyPr>
          <a:lstStyle/>
          <a:p>
            <a:pPr marL="273050" lvl="3" indent="-273050" algn="just">
              <a:spcBef>
                <a:spcPts val="600"/>
              </a:spcBef>
              <a:spcAft>
                <a:spcPts val="600"/>
              </a:spcAft>
              <a:buClr>
                <a:schemeClr val="accent1"/>
              </a:buClr>
              <a:buSzPct val="76000"/>
              <a:buFont typeface="Arial" pitchFamily="34" charset="0"/>
              <a:buChar char="•"/>
            </a:pPr>
            <a:r>
              <a:rPr lang="en-US" sz="2800" b="1" dirty="0">
                <a:solidFill>
                  <a:srgbClr val="00B0F0"/>
                </a:solidFill>
              </a:rPr>
              <a:t>Med2MedSDN java tool</a:t>
            </a:r>
            <a:r>
              <a:rPr lang="en-US" sz="3300" dirty="0">
                <a:solidFill>
                  <a:srgbClr val="00B0F0"/>
                </a:solidFill>
              </a:rPr>
              <a:t> 	</a:t>
            </a:r>
            <a:r>
              <a:rPr lang="en-US" sz="2100" dirty="0">
                <a:solidFill>
                  <a:srgbClr val="00B0F0"/>
                </a:solidFill>
              </a:rPr>
              <a:t>(available under Windows)</a:t>
            </a:r>
            <a:endParaRPr lang="en-US" sz="2800" b="1" dirty="0">
              <a:solidFill>
                <a:srgbClr val="00B0F0"/>
              </a:solidFill>
            </a:endParaRPr>
          </a:p>
          <a:p>
            <a:pPr marL="730250" lvl="4" indent="-273050" algn="just">
              <a:spcAft>
                <a:spcPts val="600"/>
              </a:spcAft>
              <a:buClr>
                <a:schemeClr val="accent1"/>
              </a:buClr>
              <a:buSzPct val="76000"/>
              <a:buFont typeface="Arial" pitchFamily="34" charset="0"/>
              <a:buChar char="•"/>
            </a:pPr>
            <a:r>
              <a:rPr lang="en-US" sz="2800" dirty="0">
                <a:solidFill>
                  <a:srgbClr val="0070C0"/>
                </a:solidFill>
              </a:rPr>
              <a:t>r</a:t>
            </a:r>
            <a:r>
              <a:rPr lang="en-GB" sz="2800" dirty="0" err="1">
                <a:solidFill>
                  <a:srgbClr val="0070C0"/>
                </a:solidFill>
              </a:rPr>
              <a:t>eformats</a:t>
            </a:r>
            <a:r>
              <a:rPr lang="en-GB" sz="2800" dirty="0">
                <a:solidFill>
                  <a:srgbClr val="0070C0"/>
                </a:solidFill>
              </a:rPr>
              <a:t> MEDATLAS files to MEDATLAS </a:t>
            </a:r>
            <a:r>
              <a:rPr lang="en-GB" sz="2800" dirty="0" err="1">
                <a:solidFill>
                  <a:srgbClr val="0070C0"/>
                </a:solidFill>
              </a:rPr>
              <a:t>SeaDataNet</a:t>
            </a:r>
            <a:r>
              <a:rPr lang="en-GB" sz="2800" dirty="0">
                <a:solidFill>
                  <a:srgbClr val="0070C0"/>
                </a:solidFill>
              </a:rPr>
              <a:t> format </a:t>
            </a:r>
          </a:p>
          <a:p>
            <a:pPr marL="730250" lvl="4" indent="-273050" algn="just">
              <a:spcBef>
                <a:spcPts val="600"/>
              </a:spcBef>
              <a:spcAft>
                <a:spcPts val="600"/>
              </a:spcAft>
              <a:buClr>
                <a:schemeClr val="accent1"/>
              </a:buClr>
              <a:buSzPct val="76000"/>
              <a:buFont typeface="Arial" pitchFamily="34" charset="0"/>
              <a:buChar char="•"/>
            </a:pPr>
            <a:r>
              <a:rPr lang="en-GB" sz="2800" dirty="0">
                <a:solidFill>
                  <a:srgbClr val="0070C0"/>
                </a:solidFill>
              </a:rPr>
              <a:t>adds the </a:t>
            </a:r>
            <a:r>
              <a:rPr lang="en-GB" sz="2800" dirty="0" err="1">
                <a:solidFill>
                  <a:srgbClr val="0070C0"/>
                </a:solidFill>
              </a:rPr>
              <a:t>SeaDataNet</a:t>
            </a:r>
            <a:r>
              <a:rPr lang="en-GB" sz="2800" dirty="0">
                <a:solidFill>
                  <a:srgbClr val="0070C0"/>
                </a:solidFill>
              </a:rPr>
              <a:t> extensions : LOCAL_CDI_ID and EDMO_CODE and mapping for parameters</a:t>
            </a:r>
          </a:p>
          <a:p>
            <a:pPr marL="730250" lvl="4" indent="-273050" algn="just">
              <a:spcBef>
                <a:spcPts val="600"/>
              </a:spcBef>
              <a:spcAft>
                <a:spcPts val="600"/>
              </a:spcAft>
              <a:buClr>
                <a:schemeClr val="accent1"/>
              </a:buClr>
              <a:buSzPct val="76000"/>
              <a:buFont typeface="Arial" pitchFamily="34" charset="0"/>
              <a:buChar char="•"/>
            </a:pPr>
            <a:r>
              <a:rPr lang="en-GB" sz="2800" dirty="0">
                <a:solidFill>
                  <a:srgbClr val="0070C0"/>
                </a:solidFill>
              </a:rPr>
              <a:t>linked to </a:t>
            </a:r>
            <a:r>
              <a:rPr lang="en-GB" sz="2800" dirty="0" err="1">
                <a:solidFill>
                  <a:srgbClr val="0070C0"/>
                </a:solidFill>
              </a:rPr>
              <a:t>SeaDataNet</a:t>
            </a:r>
            <a:r>
              <a:rPr lang="en-GB" sz="2800" dirty="0">
                <a:solidFill>
                  <a:srgbClr val="0070C0"/>
                </a:solidFill>
              </a:rPr>
              <a:t> vocabularies through Web services for parameters mapping and for list of EDMO codes </a:t>
            </a:r>
          </a:p>
          <a:p>
            <a:pPr marL="730250" lvl="4" indent="-273050" algn="just">
              <a:spcBef>
                <a:spcPts val="600"/>
              </a:spcBef>
              <a:spcAft>
                <a:spcPts val="600"/>
              </a:spcAft>
              <a:buClr>
                <a:schemeClr val="accent1"/>
              </a:buClr>
              <a:buSzPct val="76000"/>
              <a:buFont typeface="Arial" pitchFamily="34" charset="0"/>
              <a:buChar char="•"/>
            </a:pPr>
            <a:r>
              <a:rPr lang="en-GB" sz="2800" dirty="0">
                <a:solidFill>
                  <a:srgbClr val="0070C0"/>
                </a:solidFill>
              </a:rPr>
              <a:t>generates a coupling file for the </a:t>
            </a:r>
            <a:r>
              <a:rPr lang="en-GB" sz="2800" dirty="0" err="1">
                <a:solidFill>
                  <a:srgbClr val="0070C0"/>
                </a:solidFill>
              </a:rPr>
              <a:t>SeaDataNet</a:t>
            </a:r>
            <a:r>
              <a:rPr lang="en-GB" sz="2800" dirty="0">
                <a:solidFill>
                  <a:srgbClr val="0070C0"/>
                </a:solidFill>
              </a:rPr>
              <a:t> download manager</a:t>
            </a:r>
            <a:endParaRPr lang="en-US" sz="2800" dirty="0">
              <a:solidFill>
                <a:srgbClr val="0070C0"/>
              </a:solidFill>
            </a:endParaRPr>
          </a:p>
          <a:p>
            <a:pPr marL="730250" lvl="4" indent="-273050" algn="just">
              <a:spcAft>
                <a:spcPts val="600"/>
              </a:spcAft>
              <a:buClr>
                <a:schemeClr val="accent1"/>
              </a:buClr>
              <a:buSzPct val="76000"/>
              <a:buFont typeface="Arial" pitchFamily="34" charset="0"/>
              <a:buChar char="•"/>
            </a:pPr>
            <a:r>
              <a:rPr lang="en-US" sz="2800" dirty="0" smtClean="0">
                <a:solidFill>
                  <a:srgbClr val="0070C0"/>
                </a:solidFill>
              </a:rPr>
              <a:t>Latest Version 1.1.07 </a:t>
            </a:r>
            <a:r>
              <a:rPr lang="en-US" sz="2800" dirty="0">
                <a:solidFill>
                  <a:srgbClr val="0070C0"/>
                </a:solidFill>
              </a:rPr>
              <a:t>and user manual available at:</a:t>
            </a:r>
          </a:p>
          <a:p>
            <a:pPr marL="730250" lvl="4" indent="-273050" algn="just">
              <a:spcAft>
                <a:spcPts val="600"/>
              </a:spcAft>
              <a:buClr>
                <a:schemeClr val="accent1"/>
              </a:buClr>
              <a:buSzPct val="76000"/>
            </a:pPr>
            <a:r>
              <a:rPr lang="en-US" sz="2000" u="sng" dirty="0" smtClean="0">
                <a:solidFill>
                  <a:srgbClr val="0070C0"/>
                </a:solidFill>
              </a:rPr>
              <a:t> http://www.seadatanet.org/Standards-Software/Software/Med2MedSDN</a:t>
            </a:r>
            <a:endParaRPr lang="en-GB" sz="2800" dirty="0">
              <a:solidFill>
                <a:srgbClr val="0070C0"/>
              </a:solidFill>
              <a:latin typeface="Helvetica" pitchFamily="34" charset="0"/>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dirty="0"/>
          </a:p>
        </p:txBody>
      </p:sp>
      <p:sp>
        <p:nvSpPr>
          <p:cNvPr id="2" name="Title 1"/>
          <p:cNvSpPr>
            <a:spLocks noGrp="1"/>
          </p:cNvSpPr>
          <p:nvPr>
            <p:ph type="title"/>
          </p:nvPr>
        </p:nvSpPr>
        <p:spPr/>
        <p:txBody>
          <a:bodyPr>
            <a:normAutofit/>
          </a:bodyPr>
          <a:lstStyle/>
          <a:p>
            <a:pPr fontAlgn="auto">
              <a:spcAft>
                <a:spcPts val="0"/>
              </a:spcAft>
              <a:defRPr/>
            </a:pPr>
            <a:r>
              <a:rPr lang="en-GB" dirty="0" smtClean="0"/>
              <a:t>Data and metadata reformatting tools</a:t>
            </a:r>
            <a:endParaRPr lang="el-GR" b="1"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109CA2D-437F-41BA-B58B-511FB37D4E54}" type="slidenum">
              <a:rPr lang="el-GR" smtClean="0"/>
              <a:pPr fontAlgn="base">
                <a:spcBef>
                  <a:spcPct val="0"/>
                </a:spcBef>
                <a:spcAft>
                  <a:spcPct val="0"/>
                </a:spcAft>
                <a:defRPr/>
              </a:pPr>
              <a:t>62</a:t>
            </a:fld>
            <a:endParaRPr lang="el-GR"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fr-FR" b="1" dirty="0" err="1" smtClean="0"/>
              <a:t>SeaDataNet</a:t>
            </a:r>
            <a:r>
              <a:rPr lang="fr-FR" b="1" dirty="0" smtClean="0"/>
              <a:t> </a:t>
            </a:r>
            <a:r>
              <a:rPr lang="fr-FR" b="1" dirty="0" err="1" smtClean="0"/>
              <a:t>reformatting</a:t>
            </a:r>
            <a:r>
              <a:rPr lang="fr-FR" b="1" dirty="0" smtClean="0"/>
              <a:t> </a:t>
            </a:r>
            <a:r>
              <a:rPr lang="fr-FR" b="1" dirty="0" err="1" smtClean="0"/>
              <a:t>tools</a:t>
            </a:r>
            <a:r>
              <a:rPr lang="fr-FR" b="1" dirty="0" smtClean="0"/>
              <a:t> and </a:t>
            </a:r>
            <a:r>
              <a:rPr lang="fr-FR" b="1" dirty="0" err="1" smtClean="0"/>
              <a:t>vocabs</a:t>
            </a:r>
            <a:endParaRPr lang="el-GR" b="1" dirty="0">
              <a:effectLst>
                <a:outerShdw blurRad="38100" dist="38100" dir="2700000" algn="tl">
                  <a:srgbClr val="000000">
                    <a:alpha val="43137"/>
                  </a:srgbClr>
                </a:outerShdw>
              </a:effectLst>
            </a:endParaRP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56A763C-15BF-4610-9B54-3061D07D91FC}" type="slidenum">
              <a:rPr lang="el-GR" smtClean="0"/>
              <a:pPr fontAlgn="base">
                <a:spcBef>
                  <a:spcPct val="0"/>
                </a:spcBef>
                <a:spcAft>
                  <a:spcPct val="0"/>
                </a:spcAft>
                <a:defRPr/>
              </a:pPr>
              <a:t>63</a:t>
            </a:fld>
            <a:endParaRPr lang="el-GR" smtClean="0"/>
          </a:p>
        </p:txBody>
      </p:sp>
      <p:sp>
        <p:nvSpPr>
          <p:cNvPr id="8" name="Content Placeholder 2"/>
          <p:cNvSpPr txBox="1">
            <a:spLocks/>
          </p:cNvSpPr>
          <p:nvPr/>
        </p:nvSpPr>
        <p:spPr bwMode="auto">
          <a:xfrm>
            <a:off x="465138" y="1000125"/>
            <a:ext cx="8229600" cy="5214938"/>
          </a:xfrm>
          <a:prstGeom prst="rect">
            <a:avLst/>
          </a:prstGeom>
          <a:noFill/>
          <a:ln w="9525">
            <a:noFill/>
            <a:miter lim="800000"/>
            <a:headEnd/>
            <a:tailEnd/>
          </a:ln>
        </p:spPr>
        <p:txBody>
          <a:bodyPr/>
          <a:lstStyle/>
          <a:p>
            <a:pPr marL="731520" lvl="4" indent="-274320" algn="just" fontAlgn="auto">
              <a:lnSpc>
                <a:spcPct val="120000"/>
              </a:lnSpc>
              <a:spcBef>
                <a:spcPts val="600"/>
              </a:spcBef>
              <a:spcAft>
                <a:spcPts val="600"/>
              </a:spcAft>
              <a:buClr>
                <a:schemeClr val="accent1"/>
              </a:buClr>
              <a:buSzPct val="76000"/>
              <a:defRPr/>
            </a:pPr>
            <a:endParaRPr lang="en-GB" sz="2800" dirty="0">
              <a:solidFill>
                <a:srgbClr val="5A5A5A"/>
              </a:solidFill>
              <a:latin typeface="Helvetica" pitchFamily="34" charset="0"/>
            </a:endParaRPr>
          </a:p>
          <a:p>
            <a:pPr marL="731520" lvl="4" indent="-274320" algn="just" fontAlgn="auto">
              <a:lnSpc>
                <a:spcPct val="120000"/>
              </a:lnSpc>
              <a:spcBef>
                <a:spcPts val="600"/>
              </a:spcBef>
              <a:spcAft>
                <a:spcPts val="600"/>
              </a:spcAft>
              <a:buClr>
                <a:schemeClr val="accent1"/>
              </a:buClr>
              <a:buSzPct val="76000"/>
              <a:defRPr/>
            </a:pPr>
            <a:endParaRPr lang="en-GB" sz="2800" i="1" dirty="0">
              <a:solidFill>
                <a:srgbClr val="5A5A5A"/>
              </a:solidFill>
              <a:latin typeface="Helvetica" pitchFamily="34" charset="0"/>
            </a:endParaRPr>
          </a:p>
          <a:p>
            <a:pPr marL="0" lvl="4" algn="ctr" fontAlgn="auto">
              <a:lnSpc>
                <a:spcPct val="120000"/>
              </a:lnSpc>
              <a:spcBef>
                <a:spcPts val="600"/>
              </a:spcBef>
              <a:spcAft>
                <a:spcPts val="600"/>
              </a:spcAft>
              <a:buClr>
                <a:schemeClr val="accent1"/>
              </a:buClr>
              <a:buSzPct val="76000"/>
              <a:defRPr/>
            </a:pPr>
            <a:r>
              <a:rPr lang="en-GB" sz="2800" i="1" dirty="0">
                <a:solidFill>
                  <a:srgbClr val="5A5A5A"/>
                </a:solidFill>
                <a:latin typeface="Helvetica" pitchFamily="34" charset="0"/>
              </a:rPr>
              <a:t>Practical work on </a:t>
            </a:r>
            <a:r>
              <a:rPr lang="en-GB" sz="2800" i="1" dirty="0" smtClean="0">
                <a:solidFill>
                  <a:srgbClr val="5A5A5A"/>
                </a:solidFill>
                <a:latin typeface="Helvetica" pitchFamily="34" charset="0"/>
              </a:rPr>
              <a:t>NEMO, </a:t>
            </a:r>
            <a:r>
              <a:rPr lang="en-GB" sz="2800" i="1" smtClean="0">
                <a:solidFill>
                  <a:srgbClr val="5A5A5A"/>
                </a:solidFill>
                <a:latin typeface="Helvetica" pitchFamily="34" charset="0"/>
              </a:rPr>
              <a:t>MIKADO  tool </a:t>
            </a:r>
            <a:endParaRPr lang="en-GB" sz="2800" i="1" dirty="0" smtClean="0">
              <a:solidFill>
                <a:srgbClr val="5A5A5A"/>
              </a:solidFill>
              <a:latin typeface="Helvetica" pitchFamily="34" charset="0"/>
            </a:endParaRPr>
          </a:p>
          <a:p>
            <a:pPr marL="0" lvl="4" algn="ctr" fontAlgn="auto">
              <a:lnSpc>
                <a:spcPct val="120000"/>
              </a:lnSpc>
              <a:spcBef>
                <a:spcPts val="600"/>
              </a:spcBef>
              <a:spcAft>
                <a:spcPts val="600"/>
              </a:spcAft>
              <a:buClr>
                <a:schemeClr val="accent1"/>
              </a:buClr>
              <a:buSzPct val="76000"/>
              <a:defRPr/>
            </a:pPr>
            <a:r>
              <a:rPr lang="en-GB" sz="2800" i="1" dirty="0" smtClean="0">
                <a:solidFill>
                  <a:srgbClr val="5A5A5A"/>
                </a:solidFill>
                <a:latin typeface="Helvetica" pitchFamily="34" charset="0"/>
              </a:rPr>
              <a:t>by </a:t>
            </a:r>
            <a:endParaRPr lang="en-GB" sz="2800" i="1" dirty="0">
              <a:solidFill>
                <a:srgbClr val="5A5A5A"/>
              </a:solidFill>
              <a:latin typeface="Helvetica" pitchFamily="34" charset="0"/>
            </a:endParaRPr>
          </a:p>
          <a:p>
            <a:pPr marL="0" lvl="4" algn="ctr" fontAlgn="auto">
              <a:lnSpc>
                <a:spcPct val="120000"/>
              </a:lnSpc>
              <a:spcBef>
                <a:spcPts val="600"/>
              </a:spcBef>
              <a:spcAft>
                <a:spcPts val="600"/>
              </a:spcAft>
              <a:buClr>
                <a:schemeClr val="accent1"/>
              </a:buClr>
              <a:buSzPct val="76000"/>
              <a:defRPr/>
            </a:pPr>
            <a:r>
              <a:rPr lang="en-GB" sz="2800" i="1" dirty="0">
                <a:solidFill>
                  <a:srgbClr val="5A5A5A"/>
                </a:solidFill>
                <a:latin typeface="Helvetica" pitchFamily="34" charset="0"/>
              </a:rPr>
              <a:t>Michele </a:t>
            </a:r>
            <a:r>
              <a:rPr lang="en-GB" sz="2800" i="1" dirty="0" err="1">
                <a:solidFill>
                  <a:srgbClr val="5A5A5A"/>
                </a:solidFill>
                <a:latin typeface="Helvetica" pitchFamily="34" charset="0"/>
              </a:rPr>
              <a:t>Fichaut</a:t>
            </a:r>
            <a:r>
              <a:rPr lang="en-GB" sz="2800" i="1" dirty="0">
                <a:solidFill>
                  <a:srgbClr val="5A5A5A"/>
                </a:solidFill>
                <a:latin typeface="Helvetica" pitchFamily="34" charset="0"/>
              </a:rPr>
              <a:t> </a:t>
            </a:r>
          </a:p>
          <a:p>
            <a:pPr marL="0" lvl="4" algn="ctr" fontAlgn="auto">
              <a:lnSpc>
                <a:spcPct val="120000"/>
              </a:lnSpc>
              <a:spcBef>
                <a:spcPts val="600"/>
              </a:spcBef>
              <a:spcAft>
                <a:spcPts val="600"/>
              </a:spcAft>
              <a:buClr>
                <a:schemeClr val="accent1"/>
              </a:buClr>
              <a:buSzPct val="76000"/>
              <a:defRPr/>
            </a:pPr>
            <a:r>
              <a:rPr lang="en-GB" sz="2800" i="1" dirty="0" smtClean="0">
                <a:solidFill>
                  <a:srgbClr val="5A5A5A"/>
                </a:solidFill>
                <a:latin typeface="Helvetica" pitchFamily="34" charset="0"/>
              </a:rPr>
              <a:t>tomorrow, 3 July</a:t>
            </a:r>
            <a:endParaRPr lang="en-GB" sz="2800" i="1" dirty="0">
              <a:solidFill>
                <a:srgbClr val="5A5A5A"/>
              </a:solidFill>
              <a:latin typeface="Helvetica" pitchFamily="34" charset="0"/>
            </a:endParaRPr>
          </a:p>
          <a:p>
            <a:pPr marL="731520" lvl="4" indent="-274320" algn="just" fontAlgn="auto">
              <a:lnSpc>
                <a:spcPct val="120000"/>
              </a:lnSpc>
              <a:spcBef>
                <a:spcPts val="600"/>
              </a:spcBef>
              <a:spcAft>
                <a:spcPts val="600"/>
              </a:spcAft>
              <a:buClr>
                <a:schemeClr val="accent1"/>
              </a:buClr>
              <a:buSzPct val="76000"/>
              <a:buFont typeface="Wingdings" pitchFamily="2" charset="2"/>
              <a:buChar char="q"/>
              <a:defRPr/>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defRPr/>
            </a:pPr>
            <a:endParaRPr lang="en-GB"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Vocabularies</a:t>
            </a:r>
            <a:endParaRPr lang="en-GB" sz="4000" dirty="0"/>
          </a:p>
        </p:txBody>
      </p:sp>
      <p:sp>
        <p:nvSpPr>
          <p:cNvPr id="3" name="Content Placeholder 2"/>
          <p:cNvSpPr>
            <a:spLocks noGrp="1"/>
          </p:cNvSpPr>
          <p:nvPr>
            <p:ph idx="1"/>
          </p:nvPr>
        </p:nvSpPr>
        <p:spPr/>
        <p:txBody>
          <a:bodyPr/>
          <a:lstStyle/>
          <a:p>
            <a:pPr>
              <a:spcAft>
                <a:spcPts val="1200"/>
              </a:spcAft>
            </a:pPr>
            <a:r>
              <a:rPr lang="en-GB" sz="2800" dirty="0" smtClean="0"/>
              <a:t>At the start of SeaDataNet vocabularies were poorly managed</a:t>
            </a:r>
          </a:p>
          <a:p>
            <a:pPr>
              <a:spcAft>
                <a:spcPts val="1200"/>
              </a:spcAft>
            </a:pPr>
            <a:r>
              <a:rPr lang="en-GB" sz="2800" dirty="0" smtClean="0"/>
              <a:t>Metadata populated from Sea-Search libraries</a:t>
            </a:r>
          </a:p>
          <a:p>
            <a:pPr lvl="1">
              <a:spcAft>
                <a:spcPts val="1200"/>
              </a:spcAft>
            </a:pPr>
            <a:r>
              <a:rPr lang="en-GB" sz="2400" dirty="0" smtClean="0"/>
              <a:t>Weak</a:t>
            </a:r>
            <a:r>
              <a:rPr lang="en-GB" sz="2400" baseline="0" dirty="0" smtClean="0"/>
              <a:t> content and technical governance</a:t>
            </a:r>
            <a:endParaRPr lang="en-GB" sz="2400" dirty="0" smtClean="0"/>
          </a:p>
          <a:p>
            <a:pPr lvl="1">
              <a:spcAft>
                <a:spcPts val="1200"/>
              </a:spcAft>
            </a:pPr>
            <a:r>
              <a:rPr lang="en-GB" sz="2400" dirty="0" smtClean="0"/>
              <a:t>Multiple</a:t>
            </a:r>
            <a:r>
              <a:rPr lang="en-GB" sz="2400" baseline="0" dirty="0" smtClean="0"/>
              <a:t> local copies, each slightly different</a:t>
            </a:r>
            <a:r>
              <a:rPr lang="en-GB" sz="2400" dirty="0" smtClean="0"/>
              <a:t> </a:t>
            </a:r>
          </a:p>
          <a:p>
            <a:pPr lvl="1">
              <a:spcAft>
                <a:spcPts val="1200"/>
              </a:spcAft>
            </a:pPr>
            <a:r>
              <a:rPr lang="en-GB" sz="2400" dirty="0" smtClean="0"/>
              <a:t>Interoperability compromised by this</a:t>
            </a:r>
          </a:p>
          <a:p>
            <a:pPr>
              <a:spcAft>
                <a:spcPts val="1200"/>
              </a:spcAft>
            </a:pPr>
            <a:r>
              <a:rPr lang="en-GB" sz="2800" dirty="0" smtClean="0"/>
              <a:t>Data out of scope at this time</a:t>
            </a:r>
            <a:endParaRPr lang="en-GB"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SeaDataNet Developments</a:t>
            </a:r>
            <a:endParaRPr lang="en-GB" sz="3600" dirty="0"/>
          </a:p>
        </p:txBody>
      </p:sp>
      <p:sp>
        <p:nvSpPr>
          <p:cNvPr id="3" name="Content Placeholder 2"/>
          <p:cNvSpPr>
            <a:spLocks noGrp="1"/>
          </p:cNvSpPr>
          <p:nvPr>
            <p:ph idx="1"/>
          </p:nvPr>
        </p:nvSpPr>
        <p:spPr>
          <a:xfrm>
            <a:off x="684213" y="2060575"/>
            <a:ext cx="8280400" cy="4392613"/>
          </a:xfrm>
        </p:spPr>
        <p:txBody>
          <a:bodyPr>
            <a:normAutofit fontScale="92500" lnSpcReduction="10000"/>
          </a:bodyPr>
          <a:lstStyle/>
          <a:p>
            <a:pPr>
              <a:spcAft>
                <a:spcPts val="1200"/>
              </a:spcAft>
            </a:pPr>
            <a:r>
              <a:rPr lang="en-GB" sz="2800" dirty="0" smtClean="0"/>
              <a:t>Content governance</a:t>
            </a:r>
          </a:p>
          <a:p>
            <a:pPr lvl="1">
              <a:spcAft>
                <a:spcPts val="1200"/>
              </a:spcAft>
            </a:pPr>
            <a:r>
              <a:rPr lang="en-GB" sz="2400" dirty="0" smtClean="0"/>
              <a:t>Management by individuals replaced by collaborative discussion groups</a:t>
            </a:r>
          </a:p>
          <a:p>
            <a:pPr lvl="2">
              <a:spcAft>
                <a:spcPts val="1200"/>
              </a:spcAft>
            </a:pPr>
            <a:r>
              <a:rPr lang="en-GB" sz="2400" dirty="0" smtClean="0"/>
              <a:t>SeaDataNet – the SeaDataNet Technical Task Team</a:t>
            </a:r>
          </a:p>
          <a:p>
            <a:pPr lvl="2">
              <a:spcAft>
                <a:spcPts val="1200"/>
              </a:spcAft>
            </a:pPr>
            <a:r>
              <a:rPr lang="en-GB" sz="2400" dirty="0" err="1" smtClean="0"/>
              <a:t>SeaVoX</a:t>
            </a:r>
            <a:r>
              <a:rPr lang="en-GB" sz="2400" dirty="0" smtClean="0"/>
              <a:t> – SeaDataNet TTT plus international experts from IODE and academic communities</a:t>
            </a:r>
          </a:p>
          <a:p>
            <a:pPr lvl="2">
              <a:spcAft>
                <a:spcPts val="1200"/>
              </a:spcAft>
            </a:pPr>
            <a:r>
              <a:rPr lang="en-GB" sz="2400" dirty="0" smtClean="0"/>
              <a:t>Platforms – ICES-led group concerned with platform code management</a:t>
            </a:r>
          </a:p>
          <a:p>
            <a:pPr lvl="2">
              <a:spcAft>
                <a:spcPts val="1200"/>
              </a:spcAft>
            </a:pPr>
            <a:r>
              <a:rPr lang="en-GB" sz="2400" dirty="0" smtClean="0"/>
              <a:t>Geo-Seas – partner subgroup in the OGS “</a:t>
            </a:r>
            <a:r>
              <a:rPr lang="en-GB" sz="2400" dirty="0" err="1" smtClean="0"/>
              <a:t>Colla</a:t>
            </a:r>
            <a:r>
              <a:rPr lang="en-GB" sz="2400" dirty="0" smtClean="0"/>
              <a:t>” collaborative environment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SeaDataNet Developments</a:t>
            </a:r>
            <a:endParaRPr lang="en-GB" sz="3600" dirty="0"/>
          </a:p>
        </p:txBody>
      </p:sp>
      <p:sp>
        <p:nvSpPr>
          <p:cNvPr id="3" name="Content Placeholder 2"/>
          <p:cNvSpPr>
            <a:spLocks noGrp="1"/>
          </p:cNvSpPr>
          <p:nvPr>
            <p:ph idx="1"/>
          </p:nvPr>
        </p:nvSpPr>
        <p:spPr/>
        <p:txBody>
          <a:bodyPr>
            <a:normAutofit fontScale="92500" lnSpcReduction="20000"/>
          </a:bodyPr>
          <a:lstStyle/>
          <a:p>
            <a:pPr>
              <a:spcAft>
                <a:spcPts val="1200"/>
              </a:spcAft>
            </a:pPr>
            <a:r>
              <a:rPr lang="en-GB" dirty="0" smtClean="0"/>
              <a:t>Technical Governance</a:t>
            </a:r>
          </a:p>
          <a:p>
            <a:pPr lvl="1">
              <a:spcAft>
                <a:spcPts val="1200"/>
              </a:spcAft>
            </a:pPr>
            <a:r>
              <a:rPr lang="en-GB" dirty="0" smtClean="0"/>
              <a:t>Through the NERC Vocabulary Server technology</a:t>
            </a:r>
          </a:p>
          <a:p>
            <a:pPr lvl="2">
              <a:spcAft>
                <a:spcPts val="1200"/>
              </a:spcAft>
            </a:pPr>
            <a:r>
              <a:rPr lang="en-GB" dirty="0" smtClean="0"/>
              <a:t>Clearly defined master copy of all vocabularies</a:t>
            </a:r>
          </a:p>
          <a:p>
            <a:pPr lvl="2">
              <a:spcAft>
                <a:spcPts val="1200"/>
              </a:spcAft>
            </a:pPr>
            <a:r>
              <a:rPr lang="en-GB" dirty="0" smtClean="0"/>
              <a:t>Formally versioned with updates published daily</a:t>
            </a:r>
          </a:p>
          <a:p>
            <a:pPr lvl="2">
              <a:spcAft>
                <a:spcPts val="1200"/>
              </a:spcAft>
            </a:pPr>
            <a:r>
              <a:rPr lang="en-GB" dirty="0" smtClean="0"/>
              <a:t>Every vocabulary and every term represented by a URI that resolves to a SKOS XML document delivering labels, definitions and mappings</a:t>
            </a:r>
          </a:p>
          <a:p>
            <a:pPr lvl="2">
              <a:spcAft>
                <a:spcPts val="1200"/>
              </a:spcAft>
            </a:pPr>
            <a:r>
              <a:rPr lang="en-GB" dirty="0" smtClean="0"/>
              <a:t>Clients developed such as the </a:t>
            </a:r>
            <a:r>
              <a:rPr lang="en-GB" dirty="0" err="1" smtClean="0"/>
              <a:t>Maris</a:t>
            </a:r>
            <a:r>
              <a:rPr lang="en-GB" dirty="0" smtClean="0"/>
              <a:t> Parameter Thesaurus Browser (</a:t>
            </a:r>
            <a:r>
              <a:rPr lang="en-GB" dirty="0" smtClean="0">
                <a:hlinkClick r:id="rId2"/>
              </a:rPr>
              <a:t>http://seadatanet.maris2.nl/v_bodc_vocab/vocabrelations.aspx?list=P081</a:t>
            </a:r>
            <a:r>
              <a:rPr lang="en-GB" dirty="0" smtClean="0"/>
              <a: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3600" dirty="0" smtClean="0"/>
              <a:t>SeaDataNet Developments </a:t>
            </a:r>
            <a:endParaRPr lang="en-GB" sz="3600" dirty="0"/>
          </a:p>
        </p:txBody>
      </p:sp>
      <p:sp>
        <p:nvSpPr>
          <p:cNvPr id="3" name="Content Placeholder 2"/>
          <p:cNvSpPr>
            <a:spLocks noGrp="1"/>
          </p:cNvSpPr>
          <p:nvPr>
            <p:ph idx="1"/>
          </p:nvPr>
        </p:nvSpPr>
        <p:spPr/>
        <p:txBody>
          <a:bodyPr>
            <a:normAutofit/>
          </a:bodyPr>
          <a:lstStyle/>
          <a:p>
            <a:pPr>
              <a:spcAft>
                <a:spcPts val="1200"/>
              </a:spcAft>
            </a:pPr>
            <a:r>
              <a:rPr lang="en-GB" sz="3200" dirty="0" smtClean="0"/>
              <a:t>Population</a:t>
            </a:r>
          </a:p>
          <a:p>
            <a:pPr lvl="1">
              <a:spcAft>
                <a:spcPts val="1200"/>
              </a:spcAft>
            </a:pPr>
            <a:r>
              <a:rPr lang="en-GB" sz="2800" dirty="0" smtClean="0"/>
              <a:t>There are close to 100 vocabularies deemed of interest to SeaDataNet and Geo-Seas. Used for:</a:t>
            </a:r>
          </a:p>
          <a:p>
            <a:pPr lvl="2">
              <a:spcAft>
                <a:spcPts val="1200"/>
              </a:spcAft>
            </a:pPr>
            <a:r>
              <a:rPr lang="en-GB" sz="2800" dirty="0" smtClean="0"/>
              <a:t>Populating metadata fields in EDMED, CSR, EDIOS and CDI documents</a:t>
            </a:r>
          </a:p>
          <a:p>
            <a:pPr lvl="2">
              <a:spcAft>
                <a:spcPts val="1200"/>
              </a:spcAft>
            </a:pPr>
            <a:r>
              <a:rPr lang="en-GB" sz="2800" dirty="0" smtClean="0"/>
              <a:t>Tagging parameters in data files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4213" y="2060575"/>
            <a:ext cx="8280400" cy="4176737"/>
          </a:xfrm>
          <a:noFill/>
        </p:spPr>
        <p:txBody>
          <a:bodyPr>
            <a:normAutofit fontScale="92500" lnSpcReduction="10000"/>
          </a:bodyPr>
          <a:lstStyle/>
          <a:p>
            <a:pPr marL="0" indent="0">
              <a:buFont typeface="Wingdings 3" pitchFamily="18" charset="2"/>
              <a:buNone/>
              <a:defRPr/>
            </a:pPr>
            <a:r>
              <a:rPr lang="en-GB" sz="3000" b="1" dirty="0" smtClean="0"/>
              <a:t>Pre-requiremen</a:t>
            </a:r>
            <a:r>
              <a:rPr lang="en-GB" sz="3000" dirty="0" smtClean="0"/>
              <a:t>t for the use of the SDN reformatting tools is :</a:t>
            </a:r>
          </a:p>
          <a:p>
            <a:pPr lvl="1">
              <a:defRPr/>
            </a:pPr>
            <a:r>
              <a:rPr lang="en-GB" sz="2800" dirty="0" smtClean="0"/>
              <a:t>Preparation of the mapping between the metadata and :</a:t>
            </a:r>
          </a:p>
          <a:p>
            <a:pPr lvl="2">
              <a:defRPr/>
            </a:pPr>
            <a:r>
              <a:rPr lang="en-GB" sz="2600" dirty="0" err="1" smtClean="0">
                <a:solidFill>
                  <a:schemeClr val="tx1">
                    <a:lumMod val="75000"/>
                    <a:lumOff val="25000"/>
                  </a:schemeClr>
                </a:solidFill>
              </a:rPr>
              <a:t>SeaDataNet</a:t>
            </a:r>
            <a:r>
              <a:rPr lang="en-GB" sz="2600" dirty="0" smtClean="0">
                <a:solidFill>
                  <a:schemeClr val="tx1">
                    <a:lumMod val="75000"/>
                    <a:lumOff val="25000"/>
                  </a:schemeClr>
                </a:solidFill>
              </a:rPr>
              <a:t> vocabularies : Sea areas, BODC parameters (PDV), Platform classes, SDN device categories, etc</a:t>
            </a:r>
          </a:p>
          <a:p>
            <a:pPr marL="1346200" lvl="3" indent="-357188">
              <a:defRPr/>
            </a:pPr>
            <a:r>
              <a:rPr lang="en-GB" sz="2400" dirty="0" smtClean="0">
                <a:solidFill>
                  <a:schemeClr val="tx1">
                    <a:lumMod val="75000"/>
                    <a:lumOff val="25000"/>
                  </a:schemeClr>
                </a:solidFill>
              </a:rPr>
              <a:t>some automatic mapping is already available in NEMO, MIKADO, Med2MedSDN</a:t>
            </a:r>
          </a:p>
          <a:p>
            <a:pPr lvl="2">
              <a:defRPr/>
            </a:pPr>
            <a:r>
              <a:rPr lang="en-GB" sz="2600" dirty="0" smtClean="0">
                <a:solidFill>
                  <a:schemeClr val="tx1">
                    <a:lumMod val="75000"/>
                    <a:lumOff val="25000"/>
                  </a:schemeClr>
                </a:solidFill>
              </a:rPr>
              <a:t>EDMO : Marine organisations</a:t>
            </a:r>
          </a:p>
          <a:p>
            <a:pPr lvl="2">
              <a:defRPr/>
            </a:pPr>
            <a:r>
              <a:rPr lang="en-GB" sz="2600" dirty="0" smtClean="0">
                <a:solidFill>
                  <a:schemeClr val="tx1">
                    <a:lumMod val="75000"/>
                    <a:lumOff val="25000"/>
                  </a:schemeClr>
                </a:solidFill>
              </a:rPr>
              <a:t>EDMERP : Marine environmental projects</a:t>
            </a:r>
            <a:endParaRPr lang="en-US" sz="2600" dirty="0" smtClean="0">
              <a:solidFill>
                <a:schemeClr val="tx1">
                  <a:lumMod val="75000"/>
                  <a:lumOff val="25000"/>
                </a:schemeClr>
              </a:solidFill>
            </a:endParaRPr>
          </a:p>
          <a:p>
            <a:pPr marL="274320" lvl="1" indent="-274320" algn="just" eaLnBrk="1" fontAlgn="auto" hangingPunct="1">
              <a:lnSpc>
                <a:spcPct val="120000"/>
              </a:lnSpc>
              <a:spcBef>
                <a:spcPts val="600"/>
              </a:spcBef>
              <a:spcAft>
                <a:spcPts val="600"/>
              </a:spcAft>
              <a:buClr>
                <a:schemeClr val="accent1"/>
              </a:buClr>
              <a:buFont typeface="Wingdings 3"/>
              <a:buChar char=""/>
              <a:defRPr/>
            </a:pPr>
            <a:endParaRPr lang="en-US" sz="2800" dirty="0" smtClean="0"/>
          </a:p>
          <a:p>
            <a:pPr marL="274320" lvl="1" indent="-274320" algn="just" eaLnBrk="1" fontAlgn="auto" hangingPunct="1">
              <a:lnSpc>
                <a:spcPct val="120000"/>
              </a:lnSpc>
              <a:spcBef>
                <a:spcPts val="0"/>
              </a:spcBef>
              <a:spcAft>
                <a:spcPts val="0"/>
              </a:spcAft>
              <a:buClr>
                <a:schemeClr val="accent1"/>
              </a:buClr>
              <a:buFont typeface="Wingdings 3"/>
              <a:buChar char=""/>
              <a:defRPr/>
            </a:pPr>
            <a:endParaRPr lang="en-US" sz="2000" b="1" dirty="0" smtClean="0"/>
          </a:p>
          <a:p>
            <a:pPr marL="548640" lvl="1" indent="-274320" algn="just" eaLnBrk="1" fontAlgn="auto" hangingPunct="1">
              <a:spcAft>
                <a:spcPts val="600"/>
              </a:spcAft>
              <a:buFont typeface="Wingdings 3"/>
              <a:buChar char=""/>
              <a:defRPr/>
            </a:pPr>
            <a:endParaRPr lang="en-US" sz="2000" dirty="0" smtClean="0"/>
          </a:p>
          <a:p>
            <a:pPr marL="274320" indent="-274320" eaLnBrk="1" fontAlgn="auto" hangingPunct="1">
              <a:spcAft>
                <a:spcPts val="600"/>
              </a:spcAft>
              <a:buFont typeface="Wingdings 3"/>
              <a:buChar char=""/>
              <a:defRPr/>
            </a:pPr>
            <a:endParaRPr lang="el-GR" sz="2400"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96164B0B-9B3F-437C-B251-F6E541E15FAA}" type="slidenum">
              <a:rPr lang="el-GR" smtClean="0"/>
              <a:pPr fontAlgn="base">
                <a:spcBef>
                  <a:spcPct val="0"/>
                </a:spcBef>
                <a:spcAft>
                  <a:spcPct val="0"/>
                </a:spcAft>
                <a:defRPr/>
              </a:pPr>
              <a:t>68</a:t>
            </a:fld>
            <a:endParaRPr lang="el-GR" smtClean="0"/>
          </a:p>
        </p:txBody>
      </p:sp>
      <p:sp>
        <p:nvSpPr>
          <p:cNvPr id="6" name="Titre 1"/>
          <p:cNvSpPr txBox="1">
            <a:spLocks/>
          </p:cNvSpPr>
          <p:nvPr/>
        </p:nvSpPr>
        <p:spPr bwMode="auto">
          <a:xfrm>
            <a:off x="684213" y="1484313"/>
            <a:ext cx="8280400" cy="4953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0" cap="none" spc="0" normalizeH="0" baseline="0" noProof="0" dirty="0" smtClean="0">
                <a:ln>
                  <a:noFill/>
                </a:ln>
                <a:solidFill>
                  <a:srgbClr val="00519D"/>
                </a:solidFill>
                <a:effectLst/>
                <a:uLnTx/>
                <a:uFillTx/>
                <a:latin typeface="+mj-lt"/>
                <a:ea typeface="+mj-ea"/>
                <a:cs typeface="+mj-cs"/>
              </a:rPr>
              <a:t>Vocabularies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340768"/>
            <a:ext cx="8280400" cy="495300"/>
          </a:xfrm>
        </p:spPr>
        <p:txBody>
          <a:bodyPr/>
          <a:lstStyle/>
          <a:p>
            <a:r>
              <a:rPr lang="en-GB" dirty="0" smtClean="0"/>
              <a:t>Growth of the P011 Vocabulary</a:t>
            </a:r>
            <a:endParaRPr lang="en-GB" dirty="0"/>
          </a:p>
        </p:txBody>
      </p:sp>
      <p:pic>
        <p:nvPicPr>
          <p:cNvPr id="39939" name="Picture 3"/>
          <p:cNvPicPr>
            <a:picLocks noChangeAspect="1" noChangeArrowheads="1"/>
          </p:cNvPicPr>
          <p:nvPr/>
        </p:nvPicPr>
        <p:blipFill>
          <a:blip r:embed="rId2" cstate="print"/>
          <a:srcRect/>
          <a:stretch>
            <a:fillRect/>
          </a:stretch>
        </p:blipFill>
        <p:spPr bwMode="auto">
          <a:xfrm>
            <a:off x="1115616" y="1891108"/>
            <a:ext cx="5807745" cy="42312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 </a:t>
            </a:r>
            <a:endParaRPr lang="en-GB" dirty="0"/>
          </a:p>
        </p:txBody>
      </p:sp>
      <p:sp>
        <p:nvSpPr>
          <p:cNvPr id="3" name="Content Placeholder 2"/>
          <p:cNvSpPr>
            <a:spLocks noGrp="1"/>
          </p:cNvSpPr>
          <p:nvPr>
            <p:ph idx="1"/>
          </p:nvPr>
        </p:nvSpPr>
        <p:spPr/>
        <p:txBody>
          <a:bodyPr>
            <a:normAutofit/>
          </a:bodyPr>
          <a:lstStyle/>
          <a:p>
            <a:pPr>
              <a:buClr>
                <a:srgbClr val="FF9900"/>
              </a:buClr>
              <a:buNone/>
            </a:pPr>
            <a:r>
              <a:rPr lang="en-US" sz="1800" b="1" dirty="0" smtClean="0">
                <a:solidFill>
                  <a:srgbClr val="00B0F0"/>
                </a:solidFill>
                <a:latin typeface="Arial" charset="0"/>
              </a:rPr>
              <a:t>Version 2:  2010-2011</a:t>
            </a:r>
          </a:p>
          <a:p>
            <a:pPr lvl="1"/>
            <a:r>
              <a:rPr lang="en-US" sz="1800" dirty="0" smtClean="0">
                <a:latin typeface="Arial" charset="0"/>
              </a:rPr>
              <a:t>Data product services were added to the </a:t>
            </a:r>
            <a:r>
              <a:rPr lang="en-US" sz="1800" dirty="0" err="1" smtClean="0">
                <a:latin typeface="Arial" charset="0"/>
              </a:rPr>
              <a:t>infrastructurre</a:t>
            </a:r>
            <a:endParaRPr lang="en-US" sz="1800" dirty="0" smtClean="0">
              <a:latin typeface="Arial" charset="0"/>
            </a:endParaRPr>
          </a:p>
          <a:p>
            <a:pPr lvl="1"/>
            <a:r>
              <a:rPr lang="en-US" sz="1800" dirty="0" smtClean="0">
                <a:latin typeface="Arial" charset="0"/>
              </a:rPr>
              <a:t>OGC </a:t>
            </a:r>
            <a:r>
              <a:rPr lang="en-US" sz="1800" dirty="0" smtClean="0">
                <a:latin typeface="Arial" charset="0"/>
              </a:rPr>
              <a:t>compliant </a:t>
            </a:r>
            <a:r>
              <a:rPr lang="en-US" sz="1800" dirty="0" smtClean="0">
                <a:latin typeface="Arial" charset="0"/>
              </a:rPr>
              <a:t>viewing services </a:t>
            </a:r>
          </a:p>
          <a:p>
            <a:pPr lvl="1"/>
            <a:r>
              <a:rPr lang="en-US" sz="1800" dirty="0" smtClean="0">
                <a:latin typeface="Arial" charset="0"/>
              </a:rPr>
              <a:t>Management of </a:t>
            </a:r>
            <a:r>
              <a:rPr lang="en-US" sz="1800" dirty="0" smtClean="0">
                <a:latin typeface="Arial" charset="0"/>
              </a:rPr>
              <a:t>additional </a:t>
            </a:r>
            <a:r>
              <a:rPr lang="en-US" sz="1800" dirty="0" smtClean="0">
                <a:latin typeface="Arial" charset="0"/>
              </a:rPr>
              <a:t>data types (EMODNET, Geo-Seas, etc)</a:t>
            </a:r>
          </a:p>
          <a:p>
            <a:pPr marL="285750" lvl="1" indent="0">
              <a:buNone/>
            </a:pPr>
            <a:endParaRPr lang="en-US" dirty="0" smtClean="0">
              <a:latin typeface="Arial" charset="0"/>
            </a:endParaRPr>
          </a:p>
          <a:p>
            <a:pPr marL="1588" lvl="1" indent="0">
              <a:buNone/>
            </a:pPr>
            <a:r>
              <a:rPr lang="en-US" sz="1800" b="1" dirty="0" err="1" smtClean="0">
                <a:solidFill>
                  <a:srgbClr val="00B0F0"/>
                </a:solidFill>
                <a:latin typeface="Arial" charset="0"/>
              </a:rPr>
              <a:t>SeaDataNet</a:t>
            </a:r>
            <a:r>
              <a:rPr lang="en-US" sz="1800" b="1" dirty="0" smtClean="0">
                <a:solidFill>
                  <a:srgbClr val="00B0F0"/>
                </a:solidFill>
                <a:latin typeface="Arial" charset="0"/>
              </a:rPr>
              <a:t> II (2011-2015)</a:t>
            </a:r>
          </a:p>
          <a:p>
            <a:pPr marL="725488" lvl="1" indent="-284163"/>
            <a:r>
              <a:rPr lang="en-US" sz="1800" dirty="0" smtClean="0">
                <a:latin typeface="Arial" charset="0"/>
              </a:rPr>
              <a:t>Metadata directories (only CDI, CSR) extension with OCG-CS-W components for automatic harvesting from the SDN nodes</a:t>
            </a:r>
          </a:p>
          <a:p>
            <a:pPr marL="725488" lvl="1" indent="-284163"/>
            <a:r>
              <a:rPr lang="en-US" sz="1800" dirty="0" smtClean="0">
                <a:latin typeface="Arial" charset="0"/>
              </a:rPr>
              <a:t>ISO 19130 transport scheme and INSPIRE compliance will be implemented   </a:t>
            </a:r>
          </a:p>
          <a:p>
            <a:pPr marL="633413" lvl="1" indent="-314325">
              <a:buNone/>
            </a:pPr>
            <a:endParaRPr lang="en-US" sz="1800" dirty="0" smtClean="0">
              <a:latin typeface="Arial" charset="0"/>
            </a:endParaRPr>
          </a:p>
          <a:p>
            <a:pPr marL="1033463" lvl="2" indent="-314325"/>
            <a:endParaRPr lang="en-GB" sz="1800" b="1" dirty="0" smtClean="0">
              <a:latin typeface="Arial" charset="0"/>
              <a:cs typeface="Times New Roman" pitchFamily="18" charset="0"/>
            </a:endParaRPr>
          </a:p>
          <a:p>
            <a:endParaRPr lang="en-GB" sz="1800"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5D69C39-69CF-42FF-886B-5BB2258D700A}" type="slidenum">
              <a:rPr lang="el-GR" smtClean="0"/>
              <a:pPr>
                <a:defRPr/>
              </a:pPr>
              <a:t>7</a:t>
            </a:fld>
            <a:endParaRPr lang="el-G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DE8F5BF2-BA19-44BE-9A45-14A934FEC16C}" type="slidenum">
              <a:rPr lang="el-GR" smtClean="0"/>
              <a:pPr fontAlgn="base">
                <a:spcBef>
                  <a:spcPct val="0"/>
                </a:spcBef>
                <a:spcAft>
                  <a:spcPct val="0"/>
                </a:spcAft>
                <a:defRPr/>
              </a:pPr>
              <a:t>70</a:t>
            </a:fld>
            <a:endParaRPr lang="el-GR" smtClean="0"/>
          </a:p>
        </p:txBody>
      </p:sp>
      <p:sp>
        <p:nvSpPr>
          <p:cNvPr id="41989" name="Text Box 4"/>
          <p:cNvSpPr txBox="1">
            <a:spLocks noChangeArrowheads="1"/>
          </p:cNvSpPr>
          <p:nvPr/>
        </p:nvSpPr>
        <p:spPr bwMode="auto">
          <a:xfrm>
            <a:off x="381000" y="1343025"/>
            <a:ext cx="8534400" cy="338138"/>
          </a:xfrm>
          <a:prstGeom prst="rect">
            <a:avLst/>
          </a:prstGeom>
          <a:noFill/>
          <a:ln w="9525">
            <a:noFill/>
            <a:miter lim="800000"/>
            <a:headEnd/>
            <a:tailEnd/>
          </a:ln>
        </p:spPr>
        <p:txBody>
          <a:bodyPr>
            <a:spAutoFit/>
          </a:bodyPr>
          <a:lstStyle/>
          <a:p>
            <a:endParaRPr lang="en-US" sz="1600"/>
          </a:p>
        </p:txBody>
      </p:sp>
      <p:sp>
        <p:nvSpPr>
          <p:cNvPr id="6" name="Content Placeholder 6"/>
          <p:cNvSpPr txBox="1">
            <a:spLocks/>
          </p:cNvSpPr>
          <p:nvPr/>
        </p:nvSpPr>
        <p:spPr bwMode="auto">
          <a:xfrm>
            <a:off x="607218" y="3717032"/>
            <a:ext cx="7929563" cy="4852988"/>
          </a:xfrm>
          <a:prstGeom prst="rect">
            <a:avLst/>
          </a:prstGeom>
          <a:noFill/>
          <a:ln w="9525">
            <a:noFill/>
            <a:miter lim="800000"/>
            <a:headEnd/>
            <a:tailEnd/>
          </a:ln>
        </p:spPr>
        <p:txBody>
          <a:bodyPr>
            <a:normAutofit/>
          </a:bodyPr>
          <a:lstStyle/>
          <a:p>
            <a:pPr marL="177800" indent="-177800" algn="just" fontAlgn="auto">
              <a:spcBef>
                <a:spcPts val="600"/>
              </a:spcBef>
              <a:spcAft>
                <a:spcPts val="0"/>
              </a:spcAft>
              <a:buClr>
                <a:schemeClr val="accent1"/>
              </a:buClr>
              <a:buSzPct val="76000"/>
              <a:buFont typeface="Wingdings 3"/>
              <a:buChar char=""/>
              <a:defRPr/>
            </a:pPr>
            <a:endParaRPr lang="en-GB" sz="2400" dirty="0"/>
          </a:p>
          <a:p>
            <a:pPr marL="177800" indent="-177800" algn="just" fontAlgn="auto">
              <a:spcBef>
                <a:spcPts val="600"/>
              </a:spcBef>
              <a:spcAft>
                <a:spcPts val="0"/>
              </a:spcAft>
              <a:buClr>
                <a:schemeClr val="accent1"/>
              </a:buClr>
              <a:buSzPct val="76000"/>
              <a:buFont typeface="Wingdings 3"/>
              <a:buChar char=""/>
              <a:defRPr/>
            </a:pPr>
            <a:endParaRPr lang="en-US" sz="2400" dirty="0"/>
          </a:p>
          <a:p>
            <a:pPr marL="177800" indent="-177800" algn="just" fontAlgn="auto">
              <a:spcBef>
                <a:spcPts val="600"/>
              </a:spcBef>
              <a:spcAft>
                <a:spcPts val="0"/>
              </a:spcAft>
              <a:buClr>
                <a:schemeClr val="accent1"/>
              </a:buClr>
              <a:buSzPct val="76000"/>
              <a:buFont typeface="Wingdings 3"/>
              <a:buChar char=""/>
              <a:defRPr/>
            </a:pPr>
            <a:endParaRPr lang="en-US" sz="2800" dirty="0">
              <a:latin typeface="+mn-lt"/>
              <a:cs typeface="+mn-cs"/>
            </a:endParaRPr>
          </a:p>
          <a:p>
            <a:pPr marL="635000" lvl="1" indent="-177800" algn="just" fontAlgn="auto">
              <a:spcBef>
                <a:spcPts val="600"/>
              </a:spcBef>
              <a:spcAft>
                <a:spcPts val="0"/>
              </a:spcAft>
              <a:buClr>
                <a:schemeClr val="accent1"/>
              </a:buClr>
              <a:buSzPct val="76000"/>
              <a:buFont typeface="Wingdings 3"/>
              <a:buChar char=""/>
              <a:defRPr/>
            </a:pPr>
            <a:endParaRPr lang="en-US" sz="2600" dirty="0">
              <a:latin typeface="+mn-lt"/>
              <a:cs typeface="+mn-cs"/>
            </a:endParaRPr>
          </a:p>
          <a:p>
            <a:pPr marL="273050" indent="-273050" eaLnBrk="0" hangingPunct="0">
              <a:lnSpc>
                <a:spcPct val="90000"/>
              </a:lnSpc>
              <a:spcBef>
                <a:spcPts val="600"/>
              </a:spcBef>
              <a:spcAft>
                <a:spcPct val="75000"/>
              </a:spcAft>
              <a:buClr>
                <a:schemeClr val="accent1"/>
              </a:buClr>
              <a:buSzPct val="76000"/>
              <a:buFont typeface="Wingdings 3" pitchFamily="18" charset="2"/>
              <a:buChar char=""/>
              <a:defRPr/>
            </a:pPr>
            <a:endParaRPr lang="en-US" sz="2600" dirty="0">
              <a:latin typeface="+mn-lt"/>
              <a:cs typeface="+mn-cs"/>
            </a:endParaRPr>
          </a:p>
          <a:p>
            <a:pPr marL="274320" lvl="1" indent="-274320" algn="just" fontAlgn="auto">
              <a:lnSpc>
                <a:spcPct val="120000"/>
              </a:lnSpc>
              <a:spcBef>
                <a:spcPts val="0"/>
              </a:spcBef>
              <a:spcAft>
                <a:spcPts val="0"/>
              </a:spcAft>
              <a:buClr>
                <a:schemeClr val="accent1"/>
              </a:buClr>
              <a:buSzPct val="76000"/>
              <a:buFont typeface="Wingdings 3"/>
              <a:buChar char=""/>
              <a:defRPr/>
            </a:pPr>
            <a:endParaRPr lang="en-US" sz="2000" b="1" dirty="0">
              <a:solidFill>
                <a:schemeClr val="tx2"/>
              </a:solidFill>
              <a:latin typeface="+mn-lt"/>
              <a:cs typeface="+mn-cs"/>
            </a:endParaRPr>
          </a:p>
          <a:p>
            <a:pPr marL="548640" lvl="1" indent="-274320" algn="just" fontAlgn="auto">
              <a:spcBef>
                <a:spcPts val="500"/>
              </a:spcBef>
              <a:spcAft>
                <a:spcPts val="600"/>
              </a:spcAft>
              <a:buClr>
                <a:schemeClr val="accent2"/>
              </a:buClr>
              <a:buSzPct val="76000"/>
              <a:buFont typeface="Wingdings 3"/>
              <a:buChar char=""/>
              <a:defRPr/>
            </a:pPr>
            <a:endParaRPr lang="en-US" sz="2000" dirty="0">
              <a:solidFill>
                <a:schemeClr val="tx2"/>
              </a:solidFill>
              <a:latin typeface="+mn-lt"/>
              <a:cs typeface="+mn-cs"/>
            </a:endParaRPr>
          </a:p>
          <a:p>
            <a:pPr marL="274320" indent="-274320" fontAlgn="auto">
              <a:spcBef>
                <a:spcPts val="600"/>
              </a:spcBef>
              <a:spcAft>
                <a:spcPts val="600"/>
              </a:spcAft>
              <a:buClr>
                <a:schemeClr val="accent1"/>
              </a:buClr>
              <a:buSzPct val="76000"/>
              <a:buFont typeface="Wingdings 3"/>
              <a:buChar char=""/>
              <a:defRPr/>
            </a:pPr>
            <a:endParaRPr lang="el-GR" sz="2400" dirty="0">
              <a:latin typeface="+mn-lt"/>
              <a:cs typeface="+mn-cs"/>
            </a:endParaRPr>
          </a:p>
        </p:txBody>
      </p:sp>
      <p:graphicFrame>
        <p:nvGraphicFramePr>
          <p:cNvPr id="9" name="Table 8"/>
          <p:cNvGraphicFramePr>
            <a:graphicFrameLocks noGrp="1"/>
          </p:cNvGraphicFramePr>
          <p:nvPr/>
        </p:nvGraphicFramePr>
        <p:xfrm>
          <a:off x="1571625" y="1424581"/>
          <a:ext cx="6072210" cy="5244779"/>
        </p:xfrm>
        <a:graphic>
          <a:graphicData uri="http://schemas.openxmlformats.org/drawingml/2006/table">
            <a:tbl>
              <a:tblPr/>
              <a:tblGrid>
                <a:gridCol w="995731"/>
                <a:gridCol w="5076479"/>
              </a:tblGrid>
              <a:tr h="181821">
                <a:tc>
                  <a:txBody>
                    <a:bodyPr/>
                    <a:lstStyle/>
                    <a:p>
                      <a:pPr algn="ctr">
                        <a:lnSpc>
                          <a:spcPct val="115000"/>
                        </a:lnSpc>
                        <a:spcAft>
                          <a:spcPts val="0"/>
                        </a:spcAft>
                      </a:pPr>
                      <a:r>
                        <a:rPr lang="en-GB" sz="800" dirty="0">
                          <a:latin typeface="Arial"/>
                          <a:ea typeface="Times New Roman"/>
                          <a:cs typeface="Arial"/>
                        </a:rPr>
                        <a:t>List code</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dirty="0">
                          <a:latin typeface="Arial"/>
                          <a:ea typeface="Times New Roman"/>
                          <a:cs typeface="Arial"/>
                        </a:rPr>
                        <a:t>List Name</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85570">
                <a:tc>
                  <a:txBody>
                    <a:bodyPr/>
                    <a:lstStyle/>
                    <a:p>
                      <a:pPr algn="just">
                        <a:lnSpc>
                          <a:spcPct val="115000"/>
                        </a:lnSpc>
                        <a:spcAft>
                          <a:spcPts val="0"/>
                        </a:spcAft>
                      </a:pPr>
                      <a:r>
                        <a:rPr lang="en-GB" sz="800" dirty="0">
                          <a:latin typeface="Arial"/>
                          <a:ea typeface="Times New Roman"/>
                          <a:cs typeface="Arial"/>
                        </a:rPr>
                        <a:t>C16</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dirty="0" err="1">
                          <a:latin typeface="Arial"/>
                          <a:ea typeface="Times New Roman"/>
                          <a:cs typeface="Arial"/>
                        </a:rPr>
                        <a:t>SeaDataNet</a:t>
                      </a:r>
                      <a:r>
                        <a:rPr lang="en-GB" sz="800" dirty="0">
                          <a:latin typeface="Arial"/>
                          <a:ea typeface="Times New Roman"/>
                          <a:cs typeface="Arial"/>
                        </a:rPr>
                        <a:t> Sea Areas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C77</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dirty="0">
                          <a:latin typeface="Arial"/>
                          <a:ea typeface="Times New Roman"/>
                          <a:cs typeface="Arial"/>
                        </a:rPr>
                        <a:t>ICES ROSCOP data types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C174</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dirty="0" err="1">
                          <a:latin typeface="Arial"/>
                          <a:ea typeface="Times New Roman"/>
                          <a:cs typeface="Arial"/>
                        </a:rPr>
                        <a:t>SeaDataNet</a:t>
                      </a:r>
                      <a:r>
                        <a:rPr lang="en-GB" sz="800" dirty="0">
                          <a:latin typeface="Arial"/>
                          <a:ea typeface="Times New Roman"/>
                          <a:cs typeface="Arial"/>
                        </a:rPr>
                        <a:t> CSR ship metadata</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C180</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dirty="0">
                          <a:latin typeface="Arial"/>
                          <a:ea typeface="Times New Roman"/>
                          <a:cs typeface="Arial"/>
                        </a:rPr>
                        <a:t>IOC country codes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C320</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a:latin typeface="Arial"/>
                          <a:ea typeface="Calibri"/>
                          <a:cs typeface="Arial"/>
                        </a:rPr>
                        <a:t>ISO countries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C371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dirty="0">
                          <a:latin typeface="Arial"/>
                          <a:ea typeface="Calibri"/>
                          <a:cs typeface="Arial"/>
                        </a:rPr>
                        <a:t>Ten-degree Marsden Squares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C381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a:latin typeface="Arial"/>
                          <a:ea typeface="Calibri"/>
                          <a:cs typeface="Arial"/>
                        </a:rPr>
                        <a:t>Ports Gazetteer</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L05</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SeaDataNet device categories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dirty="0">
                          <a:latin typeface="Arial"/>
                          <a:ea typeface="Times New Roman"/>
                          <a:cs typeface="Arial"/>
                        </a:rPr>
                        <a:t>L021</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dirty="0" err="1">
                          <a:latin typeface="Arial"/>
                          <a:ea typeface="Times New Roman"/>
                          <a:cs typeface="Arial"/>
                        </a:rPr>
                        <a:t>SeaDataNet</a:t>
                      </a:r>
                      <a:r>
                        <a:rPr lang="en-GB" sz="800" dirty="0">
                          <a:latin typeface="Arial"/>
                          <a:ea typeface="Times New Roman"/>
                          <a:cs typeface="Arial"/>
                        </a:rPr>
                        <a:t> Geospatial Feature Types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570">
                <a:tc>
                  <a:txBody>
                    <a:bodyPr/>
                    <a:lstStyle/>
                    <a:p>
                      <a:pPr algn="just">
                        <a:lnSpc>
                          <a:spcPct val="115000"/>
                        </a:lnSpc>
                        <a:spcAft>
                          <a:spcPts val="0"/>
                        </a:spcAft>
                      </a:pPr>
                      <a:r>
                        <a:rPr lang="en-GB" sz="800">
                          <a:latin typeface="Arial"/>
                          <a:ea typeface="Times New Roman"/>
                          <a:cs typeface="Arial"/>
                        </a:rPr>
                        <a:t>L031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dirty="0" err="1">
                          <a:latin typeface="Arial"/>
                          <a:ea typeface="Times New Roman"/>
                          <a:cs typeface="Arial"/>
                        </a:rPr>
                        <a:t>SeaDataNet</a:t>
                      </a:r>
                      <a:r>
                        <a:rPr lang="en-GB" sz="800" dirty="0">
                          <a:latin typeface="Arial"/>
                          <a:ea typeface="Times New Roman"/>
                          <a:cs typeface="Arial"/>
                        </a:rPr>
                        <a:t> Measurement Periodicity Classes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L051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SeaDataNet sample collector categories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L061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SeaDataNet Platform Classes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L071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SeaDataNet data access mechanisms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L081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SeaDataNet Data Access Restriction Policies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L101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800">
                          <a:latin typeface="Arial"/>
                          <a:ea typeface="Calibri"/>
                          <a:cs typeface="Arial"/>
                        </a:rPr>
                        <a:t>SeaDataNet geographic co-ordinate reference frames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L111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800">
                          <a:latin typeface="Arial"/>
                          <a:ea typeface="Calibri"/>
                          <a:cs typeface="Arial"/>
                        </a:rPr>
                        <a:t>Height and Depth Vertical Co-ordinate Reference Datum</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L181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a:latin typeface="Arial"/>
                          <a:ea typeface="Calibri"/>
                          <a:cs typeface="Arial"/>
                        </a:rPr>
                        <a:t>ROSCOP sample quantification units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299">
                <a:tc>
                  <a:txBody>
                    <a:bodyPr/>
                    <a:lstStyle/>
                    <a:p>
                      <a:pPr algn="just">
                        <a:lnSpc>
                          <a:spcPct val="115000"/>
                        </a:lnSpc>
                        <a:spcAft>
                          <a:spcPts val="0"/>
                        </a:spcAft>
                      </a:pPr>
                      <a:r>
                        <a:rPr lang="en-GB" sz="800">
                          <a:latin typeface="Arial"/>
                          <a:ea typeface="Times New Roman"/>
                          <a:cs typeface="Arial"/>
                        </a:rPr>
                        <a:t>L201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SeaDataNet measures and qualifier flags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L231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a:latin typeface="Arial"/>
                          <a:ea typeface="Calibri"/>
                          <a:cs typeface="Arial"/>
                        </a:rPr>
                        <a:t>SeaDataNet metadata entities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L241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a:latin typeface="Arial"/>
                          <a:ea typeface="Calibri"/>
                          <a:cs typeface="Arial"/>
                        </a:rPr>
                        <a:t>SeaDataNet data transport formats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L300</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dirty="0">
                          <a:latin typeface="Arial"/>
                          <a:ea typeface="Times New Roman"/>
                          <a:cs typeface="Arial"/>
                        </a:rPr>
                        <a:t>MEDATLAS Data Centres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P011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BODC Parameter Usage Vocabulary</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914">
                <a:tc>
                  <a:txBody>
                    <a:bodyPr/>
                    <a:lstStyle/>
                    <a:p>
                      <a:pPr algn="just">
                        <a:lnSpc>
                          <a:spcPct val="115000"/>
                        </a:lnSpc>
                        <a:spcAft>
                          <a:spcPts val="0"/>
                        </a:spcAft>
                      </a:pPr>
                      <a:r>
                        <a:rPr lang="en-GB" sz="800">
                          <a:latin typeface="Arial"/>
                          <a:ea typeface="Times New Roman"/>
                          <a:cs typeface="Arial"/>
                        </a:rPr>
                        <a:t>P021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800">
                          <a:latin typeface="Arial"/>
                          <a:ea typeface="Times New Roman"/>
                          <a:cs typeface="Arial"/>
                        </a:rPr>
                        <a:t>BODC Parameter Discovery Vocabulary</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P061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BODC data storage units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P081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a:latin typeface="Arial"/>
                          <a:ea typeface="Calibri"/>
                          <a:cs typeface="Arial"/>
                        </a:rPr>
                        <a:t>SeaDataNet Parameter Disciplines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P091</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MEDATLAS Parameter Usage Vocabulary</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a:latin typeface="Arial"/>
                          <a:ea typeface="Times New Roman"/>
                          <a:cs typeface="Arial"/>
                        </a:rPr>
                        <a:t>EDMO</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800">
                          <a:latin typeface="Arial"/>
                          <a:ea typeface="Times New Roman"/>
                          <a:cs typeface="Arial"/>
                        </a:rPr>
                        <a:t>European Directory of Marine Organizations</a:t>
                      </a:r>
                      <a:endParaRPr lang="el-GR" sz="8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821">
                <a:tc>
                  <a:txBody>
                    <a:bodyPr/>
                    <a:lstStyle/>
                    <a:p>
                      <a:pPr algn="just">
                        <a:lnSpc>
                          <a:spcPct val="115000"/>
                        </a:lnSpc>
                        <a:spcAft>
                          <a:spcPts val="0"/>
                        </a:spcAft>
                      </a:pPr>
                      <a:r>
                        <a:rPr lang="en-GB" sz="800" dirty="0">
                          <a:latin typeface="Arial"/>
                          <a:ea typeface="Times New Roman"/>
                          <a:cs typeface="Arial"/>
                        </a:rPr>
                        <a:t>EDMERP</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800" dirty="0">
                          <a:latin typeface="Arial"/>
                          <a:ea typeface="Calibri"/>
                          <a:cs typeface="Arial"/>
                        </a:rPr>
                        <a:t>European marine projects</a:t>
                      </a:r>
                      <a:endParaRPr lang="el-GR" sz="8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itre 1"/>
          <p:cNvSpPr txBox="1">
            <a:spLocks/>
          </p:cNvSpPr>
          <p:nvPr/>
        </p:nvSpPr>
        <p:spPr bwMode="auto">
          <a:xfrm>
            <a:off x="684000" y="836712"/>
            <a:ext cx="8280400" cy="495300"/>
          </a:xfrm>
          <a:prstGeom prst="rect">
            <a:avLst/>
          </a:prstGeom>
          <a:solidFill>
            <a:schemeClr val="bg1"/>
          </a:solid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0" cap="none" spc="0" normalizeH="0" baseline="0" noProof="0" dirty="0" smtClean="0">
                <a:ln>
                  <a:noFill/>
                </a:ln>
                <a:solidFill>
                  <a:srgbClr val="00519D"/>
                </a:solidFill>
                <a:uLnTx/>
                <a:uFillTx/>
                <a:latin typeface="+mj-lt"/>
                <a:ea typeface="+mj-ea"/>
                <a:cs typeface="+mj-cs"/>
              </a:rPr>
              <a:t>Vocabularies for Metadata</a:t>
            </a:r>
          </a:p>
        </p:txBody>
      </p:sp>
      <p:sp>
        <p:nvSpPr>
          <p:cNvPr id="11" name="Content Placeholder 10"/>
          <p:cNvSpPr>
            <a:spLocks noGrp="1"/>
          </p:cNvSpPr>
          <p:nvPr>
            <p:ph idx="1"/>
          </p:nvPr>
        </p:nvSpPr>
        <p:spPr/>
        <p:txBody>
          <a:bodyPr/>
          <a:lstStyle/>
          <a:p>
            <a:endParaRPr lang="en-GB"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1196752"/>
            <a:ext cx="8280400" cy="495300"/>
          </a:xfrm>
        </p:spPr>
        <p:txBody>
          <a:bodyPr>
            <a:normAutofit/>
          </a:bodyPr>
          <a:lstStyle/>
          <a:p>
            <a:pPr eaLnBrk="1" fontAlgn="auto" hangingPunct="1">
              <a:spcAft>
                <a:spcPts val="0"/>
              </a:spcAft>
              <a:defRPr/>
            </a:pPr>
            <a:r>
              <a:rPr lang="en-US" b="1" dirty="0" smtClean="0"/>
              <a:t>Vocabularies for Data</a:t>
            </a:r>
            <a:endParaRPr lang="el-GR" b="1"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7FAA1C7-D01A-453D-A062-8A9E099A97C7}" type="slidenum">
              <a:rPr lang="el-GR" smtClean="0"/>
              <a:pPr fontAlgn="base">
                <a:spcBef>
                  <a:spcPct val="0"/>
                </a:spcBef>
                <a:spcAft>
                  <a:spcPct val="0"/>
                </a:spcAft>
                <a:defRPr/>
              </a:pPr>
              <a:t>71</a:t>
            </a:fld>
            <a:endParaRPr lang="el-GR" smtClean="0"/>
          </a:p>
        </p:txBody>
      </p:sp>
      <p:sp>
        <p:nvSpPr>
          <p:cNvPr id="43013" name="Text Box 4"/>
          <p:cNvSpPr txBox="1">
            <a:spLocks noChangeArrowheads="1"/>
          </p:cNvSpPr>
          <p:nvPr/>
        </p:nvSpPr>
        <p:spPr bwMode="auto">
          <a:xfrm>
            <a:off x="381000" y="1343025"/>
            <a:ext cx="8534400" cy="338138"/>
          </a:xfrm>
          <a:prstGeom prst="rect">
            <a:avLst/>
          </a:prstGeom>
          <a:noFill/>
          <a:ln w="9525">
            <a:noFill/>
            <a:miter lim="800000"/>
            <a:headEnd/>
            <a:tailEnd/>
          </a:ln>
        </p:spPr>
        <p:txBody>
          <a:bodyPr>
            <a:spAutoFit/>
          </a:bodyPr>
          <a:lstStyle/>
          <a:p>
            <a:endParaRPr lang="en-US" sz="1600"/>
          </a:p>
        </p:txBody>
      </p:sp>
      <p:sp>
        <p:nvSpPr>
          <p:cNvPr id="8" name="Content Placeholder 6"/>
          <p:cNvSpPr txBox="1">
            <a:spLocks/>
          </p:cNvSpPr>
          <p:nvPr/>
        </p:nvSpPr>
        <p:spPr bwMode="auto">
          <a:xfrm>
            <a:off x="607218" y="2005012"/>
            <a:ext cx="7929563" cy="3584228"/>
          </a:xfrm>
          <a:prstGeom prst="rect">
            <a:avLst/>
          </a:prstGeom>
          <a:noFill/>
          <a:ln w="9525">
            <a:noFill/>
            <a:miter lim="800000"/>
            <a:headEnd/>
            <a:tailEnd/>
          </a:ln>
        </p:spPr>
        <p:txBody>
          <a:bodyPr>
            <a:normAutofit/>
          </a:bodyPr>
          <a:lstStyle/>
          <a:p>
            <a:pPr marL="177800" indent="-177800" algn="just" fontAlgn="auto">
              <a:spcBef>
                <a:spcPts val="600"/>
              </a:spcBef>
              <a:spcAft>
                <a:spcPts val="0"/>
              </a:spcAft>
              <a:buClr>
                <a:srgbClr val="00B0F0"/>
              </a:buClr>
              <a:buSzPct val="76000"/>
              <a:defRPr/>
            </a:pPr>
            <a:r>
              <a:rPr lang="en-US" sz="2800" dirty="0" smtClean="0">
                <a:solidFill>
                  <a:srgbClr val="00B0F0"/>
                </a:solidFill>
              </a:rPr>
              <a:t>	</a:t>
            </a:r>
            <a:r>
              <a:rPr lang="en-US" sz="3200" dirty="0" smtClean="0">
                <a:solidFill>
                  <a:srgbClr val="00B0F0"/>
                </a:solidFill>
              </a:rPr>
              <a:t>The </a:t>
            </a:r>
            <a:r>
              <a:rPr lang="en-US" sz="3200" dirty="0">
                <a:solidFill>
                  <a:srgbClr val="00B0F0"/>
                </a:solidFill>
              </a:rPr>
              <a:t>following vocabularies needed for label parameters in </a:t>
            </a:r>
            <a:r>
              <a:rPr lang="en-US" sz="3200" dirty="0" err="1">
                <a:solidFill>
                  <a:srgbClr val="00B0F0"/>
                </a:solidFill>
              </a:rPr>
              <a:t>SeaDataNet</a:t>
            </a:r>
            <a:endParaRPr lang="en-US" sz="3200" dirty="0">
              <a:solidFill>
                <a:srgbClr val="00B0F0"/>
              </a:solidFill>
            </a:endParaRPr>
          </a:p>
          <a:p>
            <a:pPr marL="635000" lvl="1" indent="-177800" algn="just" fontAlgn="auto">
              <a:lnSpc>
                <a:spcPct val="120000"/>
              </a:lnSpc>
              <a:spcBef>
                <a:spcPts val="600"/>
              </a:spcBef>
              <a:spcAft>
                <a:spcPts val="600"/>
              </a:spcAft>
              <a:buClr>
                <a:schemeClr val="accent1"/>
              </a:buClr>
              <a:buSzPct val="76000"/>
              <a:defRPr/>
            </a:pPr>
            <a:r>
              <a:rPr lang="en-US" sz="2800" dirty="0">
                <a:solidFill>
                  <a:srgbClr val="0070C0"/>
                </a:solidFill>
              </a:rPr>
              <a:t>‘</a:t>
            </a:r>
            <a:r>
              <a:rPr lang="en-US" sz="2800" dirty="0" err="1">
                <a:solidFill>
                  <a:srgbClr val="0070C0"/>
                </a:solidFill>
              </a:rPr>
              <a:t>Ful</a:t>
            </a:r>
            <a:r>
              <a:rPr lang="en-US" sz="2800" dirty="0">
                <a:solidFill>
                  <a:srgbClr val="0070C0"/>
                </a:solidFill>
              </a:rPr>
              <a:t>’ Parameter Usage Vocabulary (P011)</a:t>
            </a:r>
          </a:p>
          <a:p>
            <a:pPr marL="635000" lvl="1" indent="-177800" algn="just" fontAlgn="auto">
              <a:lnSpc>
                <a:spcPct val="120000"/>
              </a:lnSpc>
              <a:spcBef>
                <a:spcPts val="600"/>
              </a:spcBef>
              <a:spcAft>
                <a:spcPts val="600"/>
              </a:spcAft>
              <a:buClr>
                <a:schemeClr val="accent1"/>
              </a:buClr>
              <a:buSzPct val="76000"/>
              <a:defRPr/>
            </a:pPr>
            <a:r>
              <a:rPr lang="en-US" sz="2800" dirty="0" err="1">
                <a:solidFill>
                  <a:srgbClr val="0070C0"/>
                </a:solidFill>
              </a:rPr>
              <a:t>SeaDataNet</a:t>
            </a:r>
            <a:r>
              <a:rPr lang="en-US" sz="2800" dirty="0">
                <a:solidFill>
                  <a:srgbClr val="0070C0"/>
                </a:solidFill>
              </a:rPr>
              <a:t> flags (L201)</a:t>
            </a:r>
          </a:p>
          <a:p>
            <a:pPr marL="635000" lvl="1" indent="-177800" algn="just" fontAlgn="auto">
              <a:lnSpc>
                <a:spcPct val="120000"/>
              </a:lnSpc>
              <a:spcBef>
                <a:spcPts val="600"/>
              </a:spcBef>
              <a:spcAft>
                <a:spcPts val="600"/>
              </a:spcAft>
              <a:buClr>
                <a:schemeClr val="accent1"/>
              </a:buClr>
              <a:buSzPct val="76000"/>
              <a:defRPr/>
            </a:pPr>
            <a:r>
              <a:rPr lang="en-US" sz="2800" dirty="0">
                <a:solidFill>
                  <a:srgbClr val="0070C0"/>
                </a:solidFill>
              </a:rPr>
              <a:t>Units Vocabulary (P061)</a:t>
            </a:r>
            <a:endParaRPr lang="en-US" sz="2800" dirty="0">
              <a:solidFill>
                <a:srgbClr val="0070C0"/>
              </a:solidFill>
              <a:latin typeface="+mn-lt"/>
              <a:cs typeface="+mn-cs"/>
            </a:endParaRPr>
          </a:p>
          <a:p>
            <a:pPr marL="274320" indent="-274320" fontAlgn="auto">
              <a:spcBef>
                <a:spcPts val="600"/>
              </a:spcBef>
              <a:spcAft>
                <a:spcPts val="600"/>
              </a:spcAft>
              <a:buClr>
                <a:schemeClr val="accent1"/>
              </a:buClr>
              <a:buSzPct val="76000"/>
              <a:buFont typeface="Wingdings 3"/>
              <a:buChar char=""/>
              <a:defRPr/>
            </a:pPr>
            <a:endParaRPr lang="el-GR" sz="2400" dirty="0">
              <a:latin typeface="+mn-lt"/>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smtClean="0"/>
              <a:t>Vocabularies Mappings</a:t>
            </a:r>
            <a:endParaRPr lang="el-GR" b="1" dirty="0"/>
          </a:p>
        </p:txBody>
      </p:sp>
      <p:sp>
        <p:nvSpPr>
          <p:cNvPr id="9" name="Content Placeholder 8"/>
          <p:cNvSpPr>
            <a:spLocks noGrp="1"/>
          </p:cNvSpPr>
          <p:nvPr>
            <p:ph idx="1"/>
          </p:nvPr>
        </p:nvSpPr>
        <p:spPr/>
        <p:txBody>
          <a:bodyPr/>
          <a:lstStyle/>
          <a:p>
            <a:endParaRPr lang="en-GB"/>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611585A-559A-44A6-BDCF-5E8E66951D04}" type="slidenum">
              <a:rPr lang="el-GR" smtClean="0"/>
              <a:pPr fontAlgn="base">
                <a:spcBef>
                  <a:spcPct val="0"/>
                </a:spcBef>
                <a:spcAft>
                  <a:spcPct val="0"/>
                </a:spcAft>
                <a:defRPr/>
              </a:pPr>
              <a:t>72</a:t>
            </a:fld>
            <a:endParaRPr lang="el-GR" smtClean="0"/>
          </a:p>
        </p:txBody>
      </p:sp>
      <p:sp>
        <p:nvSpPr>
          <p:cNvPr id="44037" name="Text Box 4"/>
          <p:cNvSpPr txBox="1">
            <a:spLocks noChangeArrowheads="1"/>
          </p:cNvSpPr>
          <p:nvPr/>
        </p:nvSpPr>
        <p:spPr bwMode="auto">
          <a:xfrm>
            <a:off x="381000" y="1343025"/>
            <a:ext cx="8534400" cy="338138"/>
          </a:xfrm>
          <a:prstGeom prst="rect">
            <a:avLst/>
          </a:prstGeom>
          <a:noFill/>
          <a:ln w="9525">
            <a:noFill/>
            <a:miter lim="800000"/>
            <a:headEnd/>
            <a:tailEnd/>
          </a:ln>
        </p:spPr>
        <p:txBody>
          <a:bodyPr>
            <a:spAutoFit/>
          </a:bodyPr>
          <a:lstStyle/>
          <a:p>
            <a:endParaRPr lang="en-US" sz="1600"/>
          </a:p>
        </p:txBody>
      </p:sp>
      <p:sp>
        <p:nvSpPr>
          <p:cNvPr id="6" name="Content Placeholder 6"/>
          <p:cNvSpPr txBox="1">
            <a:spLocks/>
          </p:cNvSpPr>
          <p:nvPr/>
        </p:nvSpPr>
        <p:spPr bwMode="auto">
          <a:xfrm>
            <a:off x="467544" y="2005012"/>
            <a:ext cx="8069237" cy="4852988"/>
          </a:xfrm>
          <a:prstGeom prst="rect">
            <a:avLst/>
          </a:prstGeom>
          <a:noFill/>
          <a:ln w="9525">
            <a:noFill/>
            <a:miter lim="800000"/>
            <a:headEnd/>
            <a:tailEnd/>
          </a:ln>
        </p:spPr>
        <p:txBody>
          <a:bodyPr>
            <a:normAutofit/>
          </a:bodyPr>
          <a:lstStyle/>
          <a:p>
            <a:pPr marL="177800" indent="-177800" algn="just" fontAlgn="auto">
              <a:spcBef>
                <a:spcPts val="0"/>
              </a:spcBef>
              <a:spcAft>
                <a:spcPts val="600"/>
              </a:spcAft>
              <a:buClr>
                <a:schemeClr val="accent1"/>
              </a:buClr>
              <a:buSzPct val="76000"/>
              <a:buFont typeface="Arial" pitchFamily="34" charset="0"/>
              <a:buChar char="•"/>
              <a:defRPr/>
            </a:pPr>
            <a:r>
              <a:rPr lang="en-GB" sz="2800" dirty="0">
                <a:solidFill>
                  <a:srgbClr val="00B0F0"/>
                </a:solidFill>
              </a:rPr>
              <a:t>Available mappings between different vocabularies lists are provided by the BODC </a:t>
            </a:r>
            <a:r>
              <a:rPr lang="en-GB" sz="2800" b="1" dirty="0">
                <a:solidFill>
                  <a:srgbClr val="00B0F0"/>
                </a:solidFill>
              </a:rPr>
              <a:t>Vocabulary Server Mappings Index (C970) </a:t>
            </a:r>
            <a:r>
              <a:rPr lang="en-GB" sz="2800" dirty="0">
                <a:solidFill>
                  <a:srgbClr val="00B0F0"/>
                </a:solidFill>
              </a:rPr>
              <a:t>at:</a:t>
            </a:r>
          </a:p>
          <a:p>
            <a:pPr marL="177800" indent="-177800" algn="just" fontAlgn="auto">
              <a:spcBef>
                <a:spcPts val="0"/>
              </a:spcBef>
              <a:spcAft>
                <a:spcPts val="1200"/>
              </a:spcAft>
              <a:buClr>
                <a:schemeClr val="accent1"/>
              </a:buClr>
              <a:buSzPct val="76000"/>
              <a:defRPr/>
            </a:pPr>
            <a:r>
              <a:rPr lang="en-GB" sz="2800" dirty="0"/>
              <a:t>	</a:t>
            </a:r>
            <a:r>
              <a:rPr lang="en-GB" sz="2000" dirty="0">
                <a:hlinkClick r:id="rId2"/>
              </a:rPr>
              <a:t>h</a:t>
            </a:r>
            <a:r>
              <a:rPr lang="en-US" sz="2000" dirty="0">
                <a:hlinkClick r:id="rId2"/>
              </a:rPr>
              <a:t>ttp://seadatanet.maris2.nl/v_bodc_vocab/search.asp?name=(C970)%20Vocabulary+Server+Mappings+Index&amp;l=C970</a:t>
            </a:r>
            <a:endParaRPr lang="en-GB" sz="4000" dirty="0"/>
          </a:p>
          <a:p>
            <a:pPr marL="177800" indent="-177800" algn="just" fontAlgn="auto">
              <a:spcBef>
                <a:spcPts val="0"/>
              </a:spcBef>
              <a:spcAft>
                <a:spcPts val="1200"/>
              </a:spcAft>
              <a:buClr>
                <a:schemeClr val="accent1"/>
              </a:buClr>
              <a:buSzPct val="76000"/>
              <a:buFont typeface="Arial" pitchFamily="34" charset="0"/>
              <a:buChar char="•"/>
              <a:defRPr/>
            </a:pPr>
            <a:r>
              <a:rPr lang="en-GB" sz="2800" dirty="0">
                <a:solidFill>
                  <a:srgbClr val="00B0F0"/>
                </a:solidFill>
              </a:rPr>
              <a:t>These existing mappings are used by the SDN tools NEMO, MIKADO, Med2MedSDN for automatic mapping (along with links to EDMO and EDMERP entries)</a:t>
            </a:r>
          </a:p>
          <a:p>
            <a:pPr marL="177800" indent="-177800" algn="just" fontAlgn="auto">
              <a:spcBef>
                <a:spcPts val="600"/>
              </a:spcBef>
              <a:spcAft>
                <a:spcPts val="0"/>
              </a:spcAft>
              <a:buClr>
                <a:schemeClr val="accent1"/>
              </a:buClr>
              <a:buSzPct val="76000"/>
              <a:buFont typeface="Wingdings 3"/>
              <a:buChar char=""/>
              <a:defRPr/>
            </a:pPr>
            <a:endParaRPr lang="en-US" sz="2400" dirty="0"/>
          </a:p>
          <a:p>
            <a:pPr marL="177800" indent="-177800" algn="just" fontAlgn="auto">
              <a:spcBef>
                <a:spcPts val="600"/>
              </a:spcBef>
              <a:spcAft>
                <a:spcPts val="0"/>
              </a:spcAft>
              <a:buClr>
                <a:schemeClr val="accent1"/>
              </a:buClr>
              <a:buSzPct val="76000"/>
              <a:buFont typeface="Wingdings 3"/>
              <a:buChar char=""/>
              <a:defRPr/>
            </a:pPr>
            <a:endParaRPr lang="en-US" sz="2800" dirty="0">
              <a:latin typeface="+mn-lt"/>
              <a:cs typeface="+mn-cs"/>
            </a:endParaRPr>
          </a:p>
          <a:p>
            <a:pPr marL="635000" lvl="1" indent="-177800" algn="just" fontAlgn="auto">
              <a:spcBef>
                <a:spcPts val="600"/>
              </a:spcBef>
              <a:spcAft>
                <a:spcPts val="0"/>
              </a:spcAft>
              <a:buClr>
                <a:schemeClr val="accent1"/>
              </a:buClr>
              <a:buSzPct val="76000"/>
              <a:buFont typeface="Wingdings 3"/>
              <a:buChar char=""/>
              <a:defRPr/>
            </a:pPr>
            <a:endParaRPr lang="en-US" sz="2600" dirty="0">
              <a:latin typeface="+mn-lt"/>
              <a:cs typeface="+mn-cs"/>
            </a:endParaRPr>
          </a:p>
          <a:p>
            <a:pPr marL="635000" lvl="1" indent="-177800" algn="just" fontAlgn="auto">
              <a:spcBef>
                <a:spcPts val="600"/>
              </a:spcBef>
              <a:spcAft>
                <a:spcPts val="0"/>
              </a:spcAft>
              <a:buClr>
                <a:schemeClr val="accent1"/>
              </a:buClr>
              <a:buSzPct val="76000"/>
              <a:buFont typeface="Wingdings 3"/>
              <a:buChar char=""/>
              <a:defRPr/>
            </a:pPr>
            <a:endParaRPr lang="en-US" sz="2600" dirty="0">
              <a:latin typeface="+mn-lt"/>
              <a:cs typeface="+mn-cs"/>
            </a:endParaRPr>
          </a:p>
          <a:p>
            <a:pPr marL="273050" indent="-273050" eaLnBrk="0" hangingPunct="0">
              <a:lnSpc>
                <a:spcPct val="90000"/>
              </a:lnSpc>
              <a:spcBef>
                <a:spcPts val="600"/>
              </a:spcBef>
              <a:spcAft>
                <a:spcPct val="75000"/>
              </a:spcAft>
              <a:buClr>
                <a:schemeClr val="accent1"/>
              </a:buClr>
              <a:buSzPct val="76000"/>
              <a:buFont typeface="Wingdings 3" pitchFamily="18" charset="2"/>
              <a:buChar char=""/>
              <a:defRPr/>
            </a:pPr>
            <a:endParaRPr lang="en-US" sz="2600" dirty="0">
              <a:latin typeface="+mn-lt"/>
              <a:cs typeface="+mn-cs"/>
            </a:endParaRPr>
          </a:p>
          <a:p>
            <a:pPr marL="274320" lvl="1" indent="-274320" algn="just" fontAlgn="auto">
              <a:lnSpc>
                <a:spcPct val="120000"/>
              </a:lnSpc>
              <a:spcBef>
                <a:spcPts val="0"/>
              </a:spcBef>
              <a:spcAft>
                <a:spcPts val="0"/>
              </a:spcAft>
              <a:buClr>
                <a:schemeClr val="accent1"/>
              </a:buClr>
              <a:buSzPct val="76000"/>
              <a:buFont typeface="Wingdings 3"/>
              <a:buChar char=""/>
              <a:defRPr/>
            </a:pPr>
            <a:endParaRPr lang="en-US" sz="2000" b="1" dirty="0">
              <a:solidFill>
                <a:schemeClr val="tx2"/>
              </a:solidFill>
              <a:latin typeface="+mn-lt"/>
              <a:cs typeface="+mn-cs"/>
            </a:endParaRPr>
          </a:p>
          <a:p>
            <a:pPr marL="548640" lvl="1" indent="-274320" algn="just" fontAlgn="auto">
              <a:spcBef>
                <a:spcPts val="500"/>
              </a:spcBef>
              <a:spcAft>
                <a:spcPts val="600"/>
              </a:spcAft>
              <a:buClr>
                <a:schemeClr val="accent2"/>
              </a:buClr>
              <a:buSzPct val="76000"/>
              <a:buFont typeface="Wingdings 3"/>
              <a:buChar char=""/>
              <a:defRPr/>
            </a:pPr>
            <a:endParaRPr lang="en-US" sz="2000" dirty="0">
              <a:solidFill>
                <a:schemeClr val="tx2"/>
              </a:solidFill>
              <a:latin typeface="+mn-lt"/>
              <a:cs typeface="+mn-cs"/>
            </a:endParaRPr>
          </a:p>
          <a:p>
            <a:pPr marL="274320" indent="-274320" fontAlgn="auto">
              <a:spcBef>
                <a:spcPts val="600"/>
              </a:spcBef>
              <a:spcAft>
                <a:spcPts val="600"/>
              </a:spcAft>
              <a:buClr>
                <a:schemeClr val="accent1"/>
              </a:buClr>
              <a:buSzPct val="76000"/>
              <a:buFont typeface="Wingdings 3"/>
              <a:buChar char=""/>
              <a:defRPr/>
            </a:pPr>
            <a:endParaRPr lang="el-GR" sz="2400" dirty="0">
              <a:latin typeface="+mn-lt"/>
              <a:cs typeface="+mn-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smtClean="0"/>
              <a:t>Vocabulary Access</a:t>
            </a:r>
            <a:endParaRPr lang="el-GR" b="1" dirty="0"/>
          </a:p>
        </p:txBody>
      </p:sp>
      <p:sp>
        <p:nvSpPr>
          <p:cNvPr id="34819" name="Slide Number Placeholder 3"/>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700B840-ED23-4CC2-9AE3-51A3D61D7F19}" type="slidenum">
              <a:rPr lang="el-GR" smtClean="0"/>
              <a:pPr fontAlgn="base">
                <a:spcBef>
                  <a:spcPct val="0"/>
                </a:spcBef>
                <a:spcAft>
                  <a:spcPct val="0"/>
                </a:spcAft>
                <a:defRPr/>
              </a:pPr>
              <a:t>73</a:t>
            </a:fld>
            <a:endParaRPr lang="el-GR" smtClean="0"/>
          </a:p>
        </p:txBody>
      </p:sp>
      <p:sp>
        <p:nvSpPr>
          <p:cNvPr id="7" name="Content Placeholder 6"/>
          <p:cNvSpPr>
            <a:spLocks noGrp="1"/>
          </p:cNvSpPr>
          <p:nvPr>
            <p:ph sz="quarter" idx="1"/>
          </p:nvPr>
        </p:nvSpPr>
        <p:spPr>
          <a:xfrm>
            <a:off x="371475" y="2564904"/>
            <a:ext cx="8401050" cy="4852988"/>
          </a:xfrm>
          <a:noFill/>
        </p:spPr>
        <p:txBody>
          <a:bodyPr>
            <a:normAutofit/>
          </a:bodyPr>
          <a:lstStyle/>
          <a:p>
            <a:pPr algn="just">
              <a:defRPr/>
            </a:pPr>
            <a:endParaRPr lang="en-US" b="1" i="1" dirty="0" smtClean="0"/>
          </a:p>
          <a:p>
            <a:pPr marL="274320" lvl="1" indent="-274320" algn="just" eaLnBrk="1" fontAlgn="auto" hangingPunct="1">
              <a:lnSpc>
                <a:spcPct val="120000"/>
              </a:lnSpc>
              <a:spcBef>
                <a:spcPts val="0"/>
              </a:spcBef>
              <a:spcAft>
                <a:spcPts val="0"/>
              </a:spcAft>
              <a:buClr>
                <a:schemeClr val="accent1"/>
              </a:buClr>
              <a:buFont typeface="Wingdings 3"/>
              <a:buChar char=""/>
              <a:defRPr/>
            </a:pPr>
            <a:endParaRPr lang="en-US" sz="2000" b="1" dirty="0" smtClean="0"/>
          </a:p>
          <a:p>
            <a:pPr marL="548640" lvl="1" indent="-274320" algn="just" eaLnBrk="1" fontAlgn="auto" hangingPunct="1">
              <a:spcAft>
                <a:spcPts val="600"/>
              </a:spcAft>
              <a:buFont typeface="Wingdings 3"/>
              <a:buChar char=""/>
              <a:defRPr/>
            </a:pPr>
            <a:endParaRPr lang="en-US" sz="2000" dirty="0" smtClean="0"/>
          </a:p>
          <a:p>
            <a:pPr marL="274320" indent="-274320" algn="just" eaLnBrk="1" fontAlgn="auto" hangingPunct="1">
              <a:spcAft>
                <a:spcPts val="600"/>
              </a:spcAft>
              <a:buFont typeface="Wingdings 3"/>
              <a:buChar char=""/>
              <a:defRPr/>
            </a:pPr>
            <a:endParaRPr lang="el-GR" sz="2400" dirty="0"/>
          </a:p>
        </p:txBody>
      </p:sp>
      <p:sp>
        <p:nvSpPr>
          <p:cNvPr id="48133" name="Text Box 4"/>
          <p:cNvSpPr txBox="1">
            <a:spLocks noChangeArrowheads="1"/>
          </p:cNvSpPr>
          <p:nvPr/>
        </p:nvSpPr>
        <p:spPr bwMode="auto">
          <a:xfrm>
            <a:off x="381000" y="1343025"/>
            <a:ext cx="8534400" cy="338138"/>
          </a:xfrm>
          <a:prstGeom prst="rect">
            <a:avLst/>
          </a:prstGeom>
          <a:noFill/>
          <a:ln w="9525">
            <a:noFill/>
            <a:miter lim="800000"/>
            <a:headEnd/>
            <a:tailEnd/>
          </a:ln>
        </p:spPr>
        <p:txBody>
          <a:bodyPr>
            <a:spAutoFit/>
          </a:bodyPr>
          <a:lstStyle/>
          <a:p>
            <a:endParaRPr lang="en-US" sz="1600"/>
          </a:p>
        </p:txBody>
      </p:sp>
      <p:sp>
        <p:nvSpPr>
          <p:cNvPr id="6" name="Content Placeholder 6"/>
          <p:cNvSpPr txBox="1">
            <a:spLocks/>
          </p:cNvSpPr>
          <p:nvPr/>
        </p:nvSpPr>
        <p:spPr bwMode="auto">
          <a:xfrm>
            <a:off x="432000" y="2204864"/>
            <a:ext cx="8280000" cy="3960000"/>
          </a:xfrm>
          <a:prstGeom prst="rect">
            <a:avLst/>
          </a:prstGeom>
          <a:noFill/>
          <a:ln w="9525">
            <a:noFill/>
            <a:miter lim="800000"/>
            <a:headEnd/>
            <a:tailEnd/>
          </a:ln>
        </p:spPr>
        <p:txBody>
          <a:bodyPr>
            <a:normAutofit/>
          </a:bodyPr>
          <a:lstStyle/>
          <a:p>
            <a:pPr marL="177800" indent="-177800" fontAlgn="auto">
              <a:spcBef>
                <a:spcPts val="600"/>
              </a:spcBef>
              <a:spcAft>
                <a:spcPts val="0"/>
              </a:spcAft>
              <a:buClr>
                <a:schemeClr val="accent1"/>
              </a:buClr>
              <a:buSzPct val="76000"/>
              <a:buFont typeface="Wingdings 3"/>
              <a:buChar char=""/>
              <a:defRPr/>
            </a:pPr>
            <a:r>
              <a:rPr lang="en-US" sz="2800" b="1" dirty="0"/>
              <a:t>Interface clients</a:t>
            </a:r>
          </a:p>
          <a:p>
            <a:pPr marL="635000" lvl="1" indent="-177800" algn="just" fontAlgn="auto">
              <a:spcBef>
                <a:spcPts val="600"/>
              </a:spcBef>
              <a:spcAft>
                <a:spcPts val="0"/>
              </a:spcAft>
              <a:buClr>
                <a:schemeClr val="accent1"/>
              </a:buClr>
              <a:buSzPct val="76000"/>
              <a:buFont typeface="Arial" pitchFamily="34" charset="0"/>
              <a:buChar char="•"/>
              <a:defRPr/>
            </a:pPr>
            <a:r>
              <a:rPr lang="en-US" sz="2800" dirty="0"/>
              <a:t>Maris client set up for </a:t>
            </a:r>
            <a:r>
              <a:rPr lang="en-US" sz="2800" dirty="0" err="1"/>
              <a:t>SeaDataNet</a:t>
            </a:r>
            <a:r>
              <a:rPr lang="en-US" sz="2800" dirty="0"/>
              <a:t> at</a:t>
            </a:r>
          </a:p>
          <a:p>
            <a:pPr marL="635000" lvl="1" indent="-177800" algn="just" fontAlgn="auto">
              <a:spcBef>
                <a:spcPts val="600"/>
              </a:spcBef>
              <a:spcAft>
                <a:spcPts val="0"/>
              </a:spcAft>
              <a:buClr>
                <a:schemeClr val="accent1"/>
              </a:buClr>
              <a:buSzPct val="76000"/>
              <a:defRPr/>
            </a:pPr>
            <a:r>
              <a:rPr lang="en-US" sz="2800" dirty="0"/>
              <a:t>	</a:t>
            </a:r>
            <a:r>
              <a:rPr lang="en-US" sz="2400" dirty="0">
                <a:hlinkClick r:id="rId2"/>
              </a:rPr>
              <a:t>http://seadatanet.maris2.nl/v_bodc_vocab/welcome.aspx</a:t>
            </a:r>
            <a:r>
              <a:rPr lang="en-US" sz="2400" dirty="0"/>
              <a:t> </a:t>
            </a:r>
            <a:r>
              <a:rPr lang="en-US" sz="2800" dirty="0"/>
              <a:t>fulfill most needs of </a:t>
            </a:r>
            <a:r>
              <a:rPr lang="en-US" sz="2800" dirty="0" err="1"/>
              <a:t>SeaDataNet</a:t>
            </a:r>
            <a:r>
              <a:rPr lang="en-US" sz="2800" dirty="0"/>
              <a:t> partners</a:t>
            </a:r>
          </a:p>
          <a:p>
            <a:pPr marL="635000" lvl="1" indent="-177800" algn="just" fontAlgn="auto">
              <a:spcBef>
                <a:spcPts val="600"/>
              </a:spcBef>
              <a:spcAft>
                <a:spcPts val="0"/>
              </a:spcAft>
              <a:buClr>
                <a:schemeClr val="accent1"/>
              </a:buClr>
              <a:buSzPct val="76000"/>
              <a:buFont typeface="Arial" pitchFamily="34" charset="0"/>
              <a:buChar char="•"/>
              <a:defRPr/>
            </a:pPr>
            <a:r>
              <a:rPr lang="en-US" sz="2800" dirty="0"/>
              <a:t>BODC clients at </a:t>
            </a:r>
            <a:r>
              <a:rPr lang="en-US" sz="2400" dirty="0">
                <a:hlinkClick r:id="rId3"/>
              </a:rPr>
              <a:t>http://vocab.ndg.nerc.ac.uk/</a:t>
            </a:r>
            <a:r>
              <a:rPr lang="en-US" sz="2800" dirty="0"/>
              <a:t> cover more vocabularies for those interested to  go beyond </a:t>
            </a:r>
            <a:r>
              <a:rPr lang="en-US" sz="2800" dirty="0" err="1"/>
              <a:t>SeaDataNet</a:t>
            </a:r>
            <a:endParaRPr lang="en-US" sz="2800" dirty="0"/>
          </a:p>
          <a:p>
            <a:pPr marL="177800" indent="-177800" algn="just" fontAlgn="auto">
              <a:spcBef>
                <a:spcPts val="600"/>
              </a:spcBef>
              <a:spcAft>
                <a:spcPts val="0"/>
              </a:spcAft>
              <a:buClr>
                <a:schemeClr val="accent1"/>
              </a:buClr>
              <a:buSzPct val="76000"/>
              <a:buFont typeface="Wingdings 3"/>
              <a:buChar char=""/>
              <a:defRPr/>
            </a:pPr>
            <a:endParaRPr lang="en-US" sz="2800" dirty="0"/>
          </a:p>
          <a:p>
            <a:pPr marL="177800" indent="-177800" algn="just" fontAlgn="auto">
              <a:spcBef>
                <a:spcPts val="600"/>
              </a:spcBef>
              <a:spcAft>
                <a:spcPts val="0"/>
              </a:spcAft>
              <a:buClr>
                <a:schemeClr val="accent1"/>
              </a:buClr>
              <a:buSzPct val="76000"/>
              <a:buFont typeface="Wingdings 3"/>
              <a:buChar char=""/>
              <a:defRPr/>
            </a:pPr>
            <a:endParaRPr lang="en-US" sz="2800" dirty="0"/>
          </a:p>
          <a:p>
            <a:pPr marL="177800" indent="-177800" algn="just" fontAlgn="auto">
              <a:spcBef>
                <a:spcPts val="600"/>
              </a:spcBef>
              <a:spcAft>
                <a:spcPts val="0"/>
              </a:spcAft>
              <a:buClr>
                <a:schemeClr val="accent1"/>
              </a:buClr>
              <a:buSzPct val="76000"/>
              <a:buFont typeface="Wingdings 3"/>
              <a:buChar char=""/>
              <a:defRPr/>
            </a:pPr>
            <a:endParaRPr lang="en-US" sz="2800" dirty="0"/>
          </a:p>
          <a:p>
            <a:pPr marL="177800" indent="-177800" algn="just" fontAlgn="auto">
              <a:spcBef>
                <a:spcPts val="600"/>
              </a:spcBef>
              <a:spcAft>
                <a:spcPts val="0"/>
              </a:spcAft>
              <a:buClr>
                <a:schemeClr val="accent1"/>
              </a:buClr>
              <a:buSzPct val="76000"/>
              <a:buFont typeface="Wingdings 3"/>
              <a:buChar char=""/>
              <a:defRPr/>
            </a:pPr>
            <a:endParaRPr lang="en-US" sz="2400" dirty="0"/>
          </a:p>
          <a:p>
            <a:pPr marL="177800" indent="-177800" algn="just" fontAlgn="auto">
              <a:spcBef>
                <a:spcPts val="600"/>
              </a:spcBef>
              <a:spcAft>
                <a:spcPts val="0"/>
              </a:spcAft>
              <a:buClr>
                <a:schemeClr val="accent1"/>
              </a:buClr>
              <a:buSzPct val="76000"/>
              <a:buFont typeface="Wingdings 3"/>
              <a:buChar char=""/>
              <a:defRPr/>
            </a:pPr>
            <a:endParaRPr lang="en-US" sz="2800" dirty="0">
              <a:latin typeface="+mn-lt"/>
              <a:cs typeface="+mn-cs"/>
            </a:endParaRPr>
          </a:p>
          <a:p>
            <a:pPr marL="635000" lvl="1" indent="-177800" algn="just" fontAlgn="auto">
              <a:spcBef>
                <a:spcPts val="600"/>
              </a:spcBef>
              <a:spcAft>
                <a:spcPts val="0"/>
              </a:spcAft>
              <a:buClr>
                <a:schemeClr val="accent1"/>
              </a:buClr>
              <a:buSzPct val="76000"/>
              <a:buFont typeface="Wingdings 3"/>
              <a:buChar char=""/>
              <a:defRPr/>
            </a:pPr>
            <a:endParaRPr lang="en-US" sz="2600" dirty="0">
              <a:latin typeface="+mn-lt"/>
              <a:cs typeface="+mn-cs"/>
            </a:endParaRPr>
          </a:p>
          <a:p>
            <a:pPr marL="635000" lvl="1" indent="-177800" algn="just" fontAlgn="auto">
              <a:spcBef>
                <a:spcPts val="600"/>
              </a:spcBef>
              <a:spcAft>
                <a:spcPts val="0"/>
              </a:spcAft>
              <a:buClr>
                <a:schemeClr val="accent1"/>
              </a:buClr>
              <a:buSzPct val="76000"/>
              <a:buFont typeface="Wingdings 3"/>
              <a:buChar char=""/>
              <a:defRPr/>
            </a:pPr>
            <a:endParaRPr lang="en-US" sz="2600" dirty="0">
              <a:latin typeface="+mn-lt"/>
              <a:cs typeface="+mn-cs"/>
            </a:endParaRPr>
          </a:p>
          <a:p>
            <a:pPr marL="273050" indent="-273050" eaLnBrk="0" hangingPunct="0">
              <a:lnSpc>
                <a:spcPct val="90000"/>
              </a:lnSpc>
              <a:spcBef>
                <a:spcPts val="600"/>
              </a:spcBef>
              <a:spcAft>
                <a:spcPct val="75000"/>
              </a:spcAft>
              <a:buClr>
                <a:schemeClr val="accent1"/>
              </a:buClr>
              <a:buSzPct val="76000"/>
              <a:buFont typeface="Wingdings 3" pitchFamily="18" charset="2"/>
              <a:buChar char=""/>
              <a:defRPr/>
            </a:pPr>
            <a:endParaRPr lang="en-US" sz="2600" dirty="0">
              <a:latin typeface="+mn-lt"/>
              <a:cs typeface="+mn-cs"/>
            </a:endParaRPr>
          </a:p>
          <a:p>
            <a:pPr marL="274320" lvl="1" indent="-274320" algn="just" fontAlgn="auto">
              <a:lnSpc>
                <a:spcPct val="120000"/>
              </a:lnSpc>
              <a:spcBef>
                <a:spcPts val="0"/>
              </a:spcBef>
              <a:spcAft>
                <a:spcPts val="0"/>
              </a:spcAft>
              <a:buClr>
                <a:schemeClr val="accent1"/>
              </a:buClr>
              <a:buSzPct val="76000"/>
              <a:buFont typeface="Wingdings 3"/>
              <a:buChar char=""/>
              <a:defRPr/>
            </a:pPr>
            <a:endParaRPr lang="en-US" sz="2000" b="1" dirty="0">
              <a:solidFill>
                <a:schemeClr val="tx2"/>
              </a:solidFill>
              <a:latin typeface="+mn-lt"/>
              <a:cs typeface="+mn-cs"/>
            </a:endParaRPr>
          </a:p>
          <a:p>
            <a:pPr marL="548640" lvl="1" indent="-274320" algn="just" fontAlgn="auto">
              <a:spcBef>
                <a:spcPts val="500"/>
              </a:spcBef>
              <a:spcAft>
                <a:spcPts val="600"/>
              </a:spcAft>
              <a:buClr>
                <a:schemeClr val="accent2"/>
              </a:buClr>
              <a:buSzPct val="76000"/>
              <a:buFont typeface="Wingdings 3"/>
              <a:buChar char=""/>
              <a:defRPr/>
            </a:pPr>
            <a:endParaRPr lang="en-US" sz="2000" dirty="0">
              <a:solidFill>
                <a:schemeClr val="tx2"/>
              </a:solidFill>
              <a:latin typeface="+mn-lt"/>
              <a:cs typeface="+mn-cs"/>
            </a:endParaRPr>
          </a:p>
          <a:p>
            <a:pPr marL="274320" indent="-274320" fontAlgn="auto">
              <a:spcBef>
                <a:spcPts val="600"/>
              </a:spcBef>
              <a:spcAft>
                <a:spcPts val="600"/>
              </a:spcAft>
              <a:buClr>
                <a:schemeClr val="accent1"/>
              </a:buClr>
              <a:buSzPct val="76000"/>
              <a:buFont typeface="Wingdings 3"/>
              <a:buChar char=""/>
              <a:defRPr/>
            </a:pPr>
            <a:endParaRPr lang="el-GR" sz="2400" dirty="0">
              <a:latin typeface="+mn-lt"/>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Developments</a:t>
            </a:r>
            <a:endParaRPr lang="en-GB" dirty="0"/>
          </a:p>
        </p:txBody>
      </p:sp>
      <p:sp>
        <p:nvSpPr>
          <p:cNvPr id="3" name="Content Placeholder 2"/>
          <p:cNvSpPr>
            <a:spLocks noGrp="1"/>
          </p:cNvSpPr>
          <p:nvPr>
            <p:ph idx="1"/>
          </p:nvPr>
        </p:nvSpPr>
        <p:spPr>
          <a:xfrm>
            <a:off x="539552" y="2132483"/>
            <a:ext cx="8280400" cy="3960813"/>
          </a:xfrm>
        </p:spPr>
        <p:txBody>
          <a:bodyPr>
            <a:normAutofit fontScale="85000" lnSpcReduction="20000"/>
          </a:bodyPr>
          <a:lstStyle/>
          <a:p>
            <a:pPr>
              <a:spcAft>
                <a:spcPts val="600"/>
              </a:spcAft>
            </a:pPr>
            <a:r>
              <a:rPr lang="en-GB" dirty="0" smtClean="0"/>
              <a:t>NETMAR FP7 project</a:t>
            </a:r>
          </a:p>
          <a:p>
            <a:pPr lvl="1">
              <a:spcAft>
                <a:spcPts val="600"/>
              </a:spcAft>
            </a:pPr>
            <a:r>
              <a:rPr lang="en-GB" dirty="0" smtClean="0"/>
              <a:t>NERC Vocabulary Server development forms the bulk of one work package</a:t>
            </a:r>
          </a:p>
          <a:p>
            <a:pPr lvl="2">
              <a:spcAft>
                <a:spcPts val="600"/>
              </a:spcAft>
            </a:pPr>
            <a:r>
              <a:rPr lang="en-GB" dirty="0" smtClean="0"/>
              <a:t>V2 available by the end of 2011</a:t>
            </a:r>
          </a:p>
          <a:p>
            <a:pPr lvl="3">
              <a:spcAft>
                <a:spcPts val="600"/>
              </a:spcAft>
            </a:pPr>
            <a:r>
              <a:rPr lang="en-GB" dirty="0"/>
              <a:t>T</a:t>
            </a:r>
            <a:r>
              <a:rPr lang="en-GB" dirty="0" smtClean="0"/>
              <a:t>hesaurus/ontology server as well as a vocabulary server</a:t>
            </a:r>
          </a:p>
          <a:p>
            <a:pPr lvl="3">
              <a:spcAft>
                <a:spcPts val="600"/>
              </a:spcAft>
            </a:pPr>
            <a:r>
              <a:rPr lang="en-GB" dirty="0" smtClean="0"/>
              <a:t>SKOS compliant with W3C accepted version</a:t>
            </a:r>
          </a:p>
          <a:p>
            <a:pPr lvl="3">
              <a:spcAft>
                <a:spcPts val="600"/>
              </a:spcAft>
            </a:pPr>
            <a:r>
              <a:rPr lang="en-GB" dirty="0" smtClean="0"/>
              <a:t>Mappings to external resources (e.g. GEMET)</a:t>
            </a:r>
          </a:p>
          <a:p>
            <a:pPr lvl="3">
              <a:spcAft>
                <a:spcPts val="600"/>
              </a:spcAft>
            </a:pPr>
            <a:r>
              <a:rPr lang="en-GB" dirty="0" smtClean="0"/>
              <a:t>Fully </a:t>
            </a:r>
            <a:r>
              <a:rPr lang="en-GB" dirty="0" err="1" smtClean="0"/>
              <a:t>RESTful</a:t>
            </a:r>
            <a:r>
              <a:rPr lang="en-GB" dirty="0" smtClean="0"/>
              <a:t> read and secured write interface with improved API</a:t>
            </a:r>
          </a:p>
          <a:p>
            <a:pPr lvl="3">
              <a:spcAft>
                <a:spcPts val="600"/>
              </a:spcAft>
            </a:pPr>
            <a:r>
              <a:rPr lang="en-GB" dirty="0" smtClean="0"/>
              <a:t>Multi-lingual capability</a:t>
            </a:r>
          </a:p>
          <a:p>
            <a:pPr lvl="2">
              <a:spcAft>
                <a:spcPts val="600"/>
              </a:spcAft>
            </a:pPr>
            <a:r>
              <a:rPr lang="en-GB" dirty="0" smtClean="0"/>
              <a:t>Vocabulary/term URI addressing will be maintained</a:t>
            </a:r>
          </a:p>
          <a:p>
            <a:pPr lvl="2">
              <a:spcAft>
                <a:spcPts val="600"/>
              </a:spcAft>
            </a:pPr>
            <a:r>
              <a:rPr lang="en-GB" dirty="0" smtClean="0"/>
              <a:t>V1 will be maintained until confirmed dead by service monitoring</a:t>
            </a:r>
            <a:endParaRPr lang="en-GB"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b="1" dirty="0" smtClean="0"/>
              <a:t>Objectives of QC</a:t>
            </a:r>
            <a:endParaRPr lang="el-GR" b="1" dirty="0"/>
          </a:p>
        </p:txBody>
      </p:sp>
      <p:sp>
        <p:nvSpPr>
          <p:cNvPr id="5" name="Content Placeholder 4"/>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8A6432F-B862-4E69-94D5-7696758393C5}" type="slidenum">
              <a:rPr lang="el-GR" smtClean="0"/>
              <a:pPr fontAlgn="base">
                <a:spcBef>
                  <a:spcPct val="0"/>
                </a:spcBef>
                <a:spcAft>
                  <a:spcPct val="0"/>
                </a:spcAft>
                <a:defRPr/>
              </a:pPr>
              <a:t>75</a:t>
            </a:fld>
            <a:endParaRPr lang="el-GR" smtClean="0"/>
          </a:p>
        </p:txBody>
      </p:sp>
      <p:sp>
        <p:nvSpPr>
          <p:cNvPr id="8" name="Content Placeholder 2"/>
          <p:cNvSpPr txBox="1">
            <a:spLocks/>
          </p:cNvSpPr>
          <p:nvPr/>
        </p:nvSpPr>
        <p:spPr bwMode="auto">
          <a:xfrm>
            <a:off x="684000" y="2052000"/>
            <a:ext cx="8280000" cy="3960000"/>
          </a:xfrm>
          <a:prstGeom prst="rect">
            <a:avLst/>
          </a:prstGeom>
          <a:noFill/>
          <a:ln w="9525">
            <a:noFill/>
            <a:miter lim="800000"/>
            <a:headEnd/>
            <a:tailEnd/>
          </a:ln>
        </p:spPr>
        <p:txBody>
          <a:bodyPr>
            <a:normAutofit fontScale="92500" lnSpcReduction="20000"/>
          </a:bodyPr>
          <a:lstStyle/>
          <a:p>
            <a:pPr marL="90488" algn="just">
              <a:defRPr/>
            </a:pPr>
            <a:r>
              <a:rPr lang="en-US" sz="2800" dirty="0">
                <a:solidFill>
                  <a:srgbClr val="00B0F0"/>
                </a:solidFill>
              </a:rPr>
              <a:t>Good quality research depends on good quality data and good quality data depends on good quality controls methods.</a:t>
            </a:r>
          </a:p>
          <a:p>
            <a:pPr marL="90488" indent="-90488" algn="just">
              <a:defRPr/>
            </a:pPr>
            <a:endParaRPr lang="en-US" sz="2800" dirty="0">
              <a:solidFill>
                <a:srgbClr val="00B0F0"/>
              </a:solidFill>
            </a:endParaRPr>
          </a:p>
          <a:p>
            <a:pPr marL="90488" indent="-90488" algn="just">
              <a:defRPr/>
            </a:pPr>
            <a:r>
              <a:rPr lang="en-US" sz="2800" dirty="0">
                <a:solidFill>
                  <a:srgbClr val="00B0F0"/>
                </a:solidFill>
              </a:rPr>
              <a:t>“to ensure the data consistency within a single dataset and within a collection of data sets and to ensure that the quality and the errors of the data are apparent to the user, who has  sufficient information to assess its suitability for a task”</a:t>
            </a:r>
          </a:p>
          <a:p>
            <a:pPr marL="90488" indent="-90488" algn="just">
              <a:defRPr/>
            </a:pPr>
            <a:endParaRPr lang="en-US" sz="2800" dirty="0">
              <a:solidFill>
                <a:srgbClr val="00B0F0"/>
              </a:solidFill>
            </a:endParaRPr>
          </a:p>
          <a:p>
            <a:pPr marL="90488" indent="-90488" algn="just">
              <a:defRPr/>
            </a:pPr>
            <a:r>
              <a:rPr lang="en-US" sz="2400" i="1" dirty="0">
                <a:solidFill>
                  <a:srgbClr val="00B0F0"/>
                </a:solidFill>
              </a:rPr>
              <a:t>(</a:t>
            </a:r>
            <a:r>
              <a:rPr lang="en-US" sz="2800" i="1" dirty="0">
                <a:solidFill>
                  <a:srgbClr val="00B0F0"/>
                </a:solidFill>
              </a:rPr>
              <a:t>IOC/CEC Manual  and Guides #26)</a:t>
            </a:r>
          </a:p>
          <a:p>
            <a:pPr marL="90488" indent="-90488" algn="just">
              <a:defRPr/>
            </a:pPr>
            <a:endParaRPr lang="en-US" sz="2800" i="1" dirty="0"/>
          </a:p>
          <a:p>
            <a:pPr marL="731520" lvl="4" indent="-274320" algn="just" fontAlgn="auto">
              <a:lnSpc>
                <a:spcPct val="120000"/>
              </a:lnSpc>
              <a:spcBef>
                <a:spcPts val="600"/>
              </a:spcBef>
              <a:spcAft>
                <a:spcPts val="600"/>
              </a:spcAft>
              <a:buClr>
                <a:schemeClr val="accent1"/>
              </a:buClr>
              <a:buSzPct val="76000"/>
              <a:buFont typeface="Wingdings" pitchFamily="2" charset="2"/>
              <a:buChar char="q"/>
              <a:defRPr/>
            </a:pPr>
            <a:endParaRPr lang="en-GB" sz="2800" dirty="0">
              <a:solidFill>
                <a:srgbClr val="5A5A5A"/>
              </a:solidFill>
              <a:latin typeface="Helvetica" pitchFamily="34" charset="0"/>
            </a:endParaRPr>
          </a:p>
          <a:p>
            <a:pPr marL="731520" lvl="4" indent="-274320" algn="just" fontAlgn="auto">
              <a:lnSpc>
                <a:spcPct val="120000"/>
              </a:lnSpc>
              <a:spcBef>
                <a:spcPts val="600"/>
              </a:spcBef>
              <a:spcAft>
                <a:spcPts val="600"/>
              </a:spcAft>
              <a:buClr>
                <a:schemeClr val="accent1"/>
              </a:buClr>
              <a:buSzPct val="76000"/>
              <a:buFont typeface="Wingdings" pitchFamily="2" charset="2"/>
              <a:buChar char="q"/>
              <a:defRPr/>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defRPr/>
            </a:pPr>
            <a:endParaRPr lang="en-GB" sz="24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b="1" dirty="0" smtClean="0"/>
              <a:t>QC procedures</a:t>
            </a:r>
            <a:endParaRPr lang="el-GR" b="1" dirty="0"/>
          </a:p>
        </p:txBody>
      </p:sp>
      <p:sp>
        <p:nvSpPr>
          <p:cNvPr id="5" name="Content Placeholder 4"/>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222A3EC-C2F0-4B4A-AA23-B95EA722E005}" type="slidenum">
              <a:rPr lang="el-GR" smtClean="0"/>
              <a:pPr fontAlgn="base">
                <a:spcBef>
                  <a:spcPct val="0"/>
                </a:spcBef>
                <a:spcAft>
                  <a:spcPct val="0"/>
                </a:spcAft>
                <a:defRPr/>
              </a:pPr>
              <a:t>76</a:t>
            </a:fld>
            <a:endParaRPr lang="el-GR" dirty="0" smtClean="0"/>
          </a:p>
        </p:txBody>
      </p:sp>
      <p:sp>
        <p:nvSpPr>
          <p:cNvPr id="29701" name="Content Placeholder 2"/>
          <p:cNvSpPr txBox="1">
            <a:spLocks/>
          </p:cNvSpPr>
          <p:nvPr/>
        </p:nvSpPr>
        <p:spPr bwMode="auto">
          <a:xfrm>
            <a:off x="684000" y="2052000"/>
            <a:ext cx="8280000" cy="4401188"/>
          </a:xfrm>
          <a:prstGeom prst="rect">
            <a:avLst/>
          </a:prstGeom>
          <a:noFill/>
          <a:ln w="9525">
            <a:noFill/>
            <a:miter lim="800000"/>
            <a:headEnd/>
            <a:tailEnd/>
          </a:ln>
        </p:spPr>
        <p:txBody>
          <a:bodyPr>
            <a:normAutofit fontScale="92500" lnSpcReduction="20000"/>
          </a:bodyPr>
          <a:lstStyle/>
          <a:p>
            <a:pPr marL="273050" lvl="3" indent="-273050" algn="just">
              <a:spcAft>
                <a:spcPts val="600"/>
              </a:spcAft>
              <a:buClr>
                <a:schemeClr val="accent1"/>
              </a:buClr>
              <a:buSzPct val="76000"/>
              <a:buFont typeface="Arial" pitchFamily="34" charset="0"/>
              <a:buChar char="•"/>
            </a:pPr>
            <a:r>
              <a:rPr lang="en-US" sz="2000" dirty="0">
                <a:solidFill>
                  <a:srgbClr val="00B0F0"/>
                </a:solidFill>
              </a:rPr>
              <a:t>The QC procedures for oceanographic data according to IOC, ICES and EU recommendations include </a:t>
            </a:r>
            <a:r>
              <a:rPr lang="en-US" sz="2000" b="1" dirty="0">
                <a:solidFill>
                  <a:srgbClr val="00B0F0"/>
                </a:solidFill>
              </a:rPr>
              <a:t>automatic</a:t>
            </a:r>
            <a:r>
              <a:rPr lang="en-US" sz="2000" dirty="0">
                <a:solidFill>
                  <a:srgbClr val="00B0F0"/>
                </a:solidFill>
              </a:rPr>
              <a:t> and </a:t>
            </a:r>
            <a:r>
              <a:rPr lang="en-US" sz="2000" b="1" dirty="0">
                <a:solidFill>
                  <a:srgbClr val="00B0F0"/>
                </a:solidFill>
              </a:rPr>
              <a:t>visual</a:t>
            </a:r>
            <a:r>
              <a:rPr lang="en-US" sz="2000" dirty="0">
                <a:solidFill>
                  <a:srgbClr val="00B0F0"/>
                </a:solidFill>
              </a:rPr>
              <a:t> controls on the data and their metadata. </a:t>
            </a:r>
          </a:p>
          <a:p>
            <a:pPr marL="273050" lvl="3" indent="-273050" algn="just">
              <a:spcAft>
                <a:spcPts val="600"/>
              </a:spcAft>
              <a:buClr>
                <a:schemeClr val="accent1"/>
              </a:buClr>
              <a:buSzPct val="76000"/>
              <a:buFont typeface="Arial" pitchFamily="34" charset="0"/>
              <a:buChar char="•"/>
            </a:pPr>
            <a:r>
              <a:rPr lang="en-US" sz="2000" dirty="0">
                <a:solidFill>
                  <a:srgbClr val="00B0F0"/>
                </a:solidFill>
              </a:rPr>
              <a:t>Data measured from the same instrument and coming from the same “</a:t>
            </a:r>
            <a:r>
              <a:rPr lang="en-US" sz="2000" i="1" dirty="0">
                <a:solidFill>
                  <a:srgbClr val="00B0F0"/>
                </a:solidFill>
              </a:rPr>
              <a:t>cruise”</a:t>
            </a:r>
            <a:r>
              <a:rPr lang="en-US" sz="2000" dirty="0">
                <a:solidFill>
                  <a:srgbClr val="00B0F0"/>
                </a:solidFill>
              </a:rPr>
              <a:t> are organized at the same file, transformed to the same exchange format and then are subject to a series of quality tests: </a:t>
            </a:r>
          </a:p>
          <a:p>
            <a:pPr marL="714375" lvl="1" indent="-257175" algn="just">
              <a:spcAft>
                <a:spcPts val="600"/>
              </a:spcAft>
              <a:buFont typeface="Arial" pitchFamily="34" charset="0"/>
              <a:buChar char="•"/>
            </a:pPr>
            <a:r>
              <a:rPr lang="en-US" sz="2000" dirty="0">
                <a:solidFill>
                  <a:srgbClr val="0070C0"/>
                </a:solidFill>
              </a:rPr>
              <a:t>Check of the </a:t>
            </a:r>
            <a:r>
              <a:rPr lang="en-US" sz="2000" b="1" dirty="0">
                <a:solidFill>
                  <a:srgbClr val="0070C0"/>
                </a:solidFill>
              </a:rPr>
              <a:t>Format </a:t>
            </a:r>
          </a:p>
          <a:p>
            <a:pPr marL="714375" lvl="1" indent="-257175" algn="just">
              <a:spcAft>
                <a:spcPts val="600"/>
              </a:spcAft>
              <a:buFont typeface="Arial" pitchFamily="34" charset="0"/>
              <a:buChar char="•"/>
            </a:pPr>
            <a:r>
              <a:rPr lang="en-US" sz="2000" dirty="0">
                <a:solidFill>
                  <a:srgbClr val="0070C0"/>
                </a:solidFill>
              </a:rPr>
              <a:t>Check of the </a:t>
            </a:r>
            <a:r>
              <a:rPr lang="en-US" sz="2000" b="1" dirty="0">
                <a:solidFill>
                  <a:srgbClr val="0070C0"/>
                </a:solidFill>
              </a:rPr>
              <a:t>location</a:t>
            </a:r>
            <a:r>
              <a:rPr lang="en-US" sz="2000" dirty="0">
                <a:solidFill>
                  <a:srgbClr val="0070C0"/>
                </a:solidFill>
              </a:rPr>
              <a:t> and </a:t>
            </a:r>
            <a:r>
              <a:rPr lang="en-US" sz="2000" b="1" dirty="0">
                <a:solidFill>
                  <a:srgbClr val="0070C0"/>
                </a:solidFill>
              </a:rPr>
              <a:t>date</a:t>
            </a:r>
          </a:p>
          <a:p>
            <a:pPr marL="714375" lvl="1" indent="-257175" algn="just">
              <a:spcAft>
                <a:spcPts val="600"/>
              </a:spcAft>
              <a:buFont typeface="Arial" pitchFamily="34" charset="0"/>
              <a:buChar char="•"/>
            </a:pPr>
            <a:r>
              <a:rPr lang="en-US" sz="2000" dirty="0">
                <a:solidFill>
                  <a:srgbClr val="0070C0"/>
                </a:solidFill>
              </a:rPr>
              <a:t>Check of the </a:t>
            </a:r>
            <a:r>
              <a:rPr lang="en-US" sz="2000" b="1" dirty="0">
                <a:solidFill>
                  <a:srgbClr val="0070C0"/>
                </a:solidFill>
              </a:rPr>
              <a:t>measurements</a:t>
            </a:r>
          </a:p>
          <a:p>
            <a:pPr marL="273050" lvl="3" indent="-273050" algn="just">
              <a:spcAft>
                <a:spcPts val="600"/>
              </a:spcAft>
              <a:buClr>
                <a:schemeClr val="accent1"/>
              </a:buClr>
              <a:buSzPct val="76000"/>
              <a:buFont typeface="Arial" pitchFamily="34" charset="0"/>
              <a:buChar char="•"/>
            </a:pPr>
            <a:r>
              <a:rPr lang="en-US" sz="2000" dirty="0">
                <a:solidFill>
                  <a:srgbClr val="00B0F0"/>
                </a:solidFill>
              </a:rPr>
              <a:t>The results of the automatic control are added as </a:t>
            </a:r>
            <a:r>
              <a:rPr lang="en-US" sz="2000" b="1" dirty="0">
                <a:solidFill>
                  <a:srgbClr val="00B0F0"/>
                </a:solidFill>
              </a:rPr>
              <a:t>QC flags </a:t>
            </a:r>
            <a:r>
              <a:rPr lang="en-US" sz="2000" dirty="0">
                <a:solidFill>
                  <a:srgbClr val="00B0F0"/>
                </a:solidFill>
              </a:rPr>
              <a:t>to each data value.</a:t>
            </a:r>
          </a:p>
          <a:p>
            <a:pPr marL="273050" lvl="3" indent="-273050" algn="just">
              <a:spcAft>
                <a:spcPts val="600"/>
              </a:spcAft>
              <a:buClr>
                <a:schemeClr val="accent1"/>
              </a:buClr>
              <a:buSzPct val="76000"/>
              <a:buFont typeface="Arial" pitchFamily="34" charset="0"/>
              <a:buChar char="•"/>
            </a:pPr>
            <a:r>
              <a:rPr lang="en-US" sz="2000" dirty="0">
                <a:solidFill>
                  <a:srgbClr val="00B0F0"/>
                </a:solidFill>
              </a:rPr>
              <a:t>Validation or correction is made manually to the QC flags and </a:t>
            </a:r>
            <a:r>
              <a:rPr lang="en-US" sz="2000" b="1" dirty="0">
                <a:solidFill>
                  <a:srgbClr val="00B0F0"/>
                </a:solidFill>
              </a:rPr>
              <a:t>NOT</a:t>
            </a:r>
            <a:r>
              <a:rPr lang="en-US" sz="2000" dirty="0">
                <a:solidFill>
                  <a:srgbClr val="00B0F0"/>
                </a:solidFill>
              </a:rPr>
              <a:t> to the data.</a:t>
            </a:r>
          </a:p>
          <a:p>
            <a:pPr marL="273050" lvl="3" indent="-273050" algn="just">
              <a:spcAft>
                <a:spcPts val="600"/>
              </a:spcAft>
              <a:buClr>
                <a:schemeClr val="accent1"/>
              </a:buClr>
              <a:buSzPct val="76000"/>
              <a:buFont typeface="Arial" pitchFamily="34" charset="0"/>
              <a:buChar char="•"/>
            </a:pPr>
            <a:r>
              <a:rPr lang="en-US" sz="2000" dirty="0">
                <a:solidFill>
                  <a:srgbClr val="00B0F0"/>
                </a:solidFill>
              </a:rPr>
              <a:t>In case of uncertainties, the data originator is contacted.</a:t>
            </a:r>
          </a:p>
          <a:p>
            <a:pPr marL="273050" lvl="3" indent="-273050" algn="just">
              <a:spcAft>
                <a:spcPts val="600"/>
              </a:spcAft>
              <a:buClr>
                <a:schemeClr val="accent1"/>
              </a:buClr>
              <a:buSzPct val="76000"/>
              <a:buFont typeface="Arial" pitchFamily="34" charset="0"/>
              <a:buChar char="•"/>
            </a:pPr>
            <a:r>
              <a:rPr lang="en-US" sz="2000" dirty="0">
                <a:solidFill>
                  <a:srgbClr val="00B0F0"/>
                </a:solidFill>
              </a:rPr>
              <a:t>All QC procedures applied to the data are fully documented by DCs</a:t>
            </a:r>
          </a:p>
          <a:p>
            <a:pPr marL="273050" lvl="3" indent="-273050" algn="just">
              <a:spcBef>
                <a:spcPts val="600"/>
              </a:spcBef>
              <a:spcAft>
                <a:spcPts val="600"/>
              </a:spcAft>
              <a:buClr>
                <a:schemeClr val="accent1"/>
              </a:buClr>
              <a:buSzPct val="76000"/>
              <a:buFont typeface="Wingdings 3" pitchFamily="18" charset="2"/>
              <a:buChar char=""/>
            </a:pPr>
            <a:endParaRPr lang="en-US" sz="2800" dirty="0"/>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GB" sz="2800" dirty="0">
              <a:solidFill>
                <a:srgbClr val="5A5A5A"/>
              </a:solidFill>
              <a:latin typeface="Helvetica" pitchFamily="34" charset="0"/>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Text Box 4"/>
          <p:cNvSpPr txBox="1">
            <a:spLocks noChangeArrowheads="1"/>
          </p:cNvSpPr>
          <p:nvPr/>
        </p:nvSpPr>
        <p:spPr bwMode="auto">
          <a:xfrm>
            <a:off x="539552" y="1268760"/>
            <a:ext cx="6840537" cy="830997"/>
          </a:xfrm>
          <a:prstGeom prst="rect">
            <a:avLst/>
          </a:prstGeom>
          <a:noFill/>
          <a:ln w="9525">
            <a:noFill/>
            <a:miter lim="800000"/>
            <a:headEnd/>
            <a:tailEnd/>
          </a:ln>
          <a:effectLst/>
        </p:spPr>
        <p:txBody>
          <a:bodyPr>
            <a:spAutoFit/>
          </a:bodyPr>
          <a:lstStyle/>
          <a:p>
            <a:pPr algn="ctr"/>
            <a:r>
              <a:rPr lang="en-GB" sz="2400" b="1" u="sng" dirty="0" smtClean="0">
                <a:solidFill>
                  <a:srgbClr val="0070C0"/>
                </a:solidFill>
              </a:rPr>
              <a:t>SEADATANET Quality Flags values (L021)</a:t>
            </a:r>
          </a:p>
          <a:p>
            <a:pPr algn="ctr"/>
            <a:r>
              <a:rPr lang="en-US" sz="2400" i="1" dirty="0" smtClean="0">
                <a:solidFill>
                  <a:srgbClr val="0070C0"/>
                </a:solidFill>
              </a:rPr>
              <a:t>(Based on IGOSS/UOT/GTSPP &amp; Argo QC flags)</a:t>
            </a:r>
            <a:endParaRPr lang="en-US" sz="2400" i="1" dirty="0">
              <a:solidFill>
                <a:srgbClr val="0070C0"/>
              </a:solidFill>
            </a:endParaRPr>
          </a:p>
        </p:txBody>
      </p:sp>
      <p:sp>
        <p:nvSpPr>
          <p:cNvPr id="5" name="Content Placeholder 4"/>
          <p:cNvSpPr>
            <a:spLocks noGrp="1"/>
          </p:cNvSpPr>
          <p:nvPr>
            <p:ph idx="1"/>
          </p:nvPr>
        </p:nvSpPr>
        <p:spPr/>
        <p:txBody>
          <a:bodyPr/>
          <a:lstStyle/>
          <a:p>
            <a:endParaRPr lang="en-GB" dirty="0"/>
          </a:p>
        </p:txBody>
      </p:sp>
      <p:pic>
        <p:nvPicPr>
          <p:cNvPr id="228354" name="Picture 2"/>
          <p:cNvPicPr>
            <a:picLocks noChangeAspect="1" noChangeArrowheads="1"/>
          </p:cNvPicPr>
          <p:nvPr/>
        </p:nvPicPr>
        <p:blipFill>
          <a:blip r:embed="rId2" cstate="print"/>
          <a:srcRect/>
          <a:stretch>
            <a:fillRect/>
          </a:stretch>
        </p:blipFill>
        <p:spPr bwMode="auto">
          <a:xfrm>
            <a:off x="1020763" y="2518817"/>
            <a:ext cx="7102475" cy="3646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en-US" b="1" dirty="0" smtClean="0"/>
              <a:t>Format Check</a:t>
            </a:r>
          </a:p>
        </p:txBody>
      </p:sp>
      <p:sp>
        <p:nvSpPr>
          <p:cNvPr id="5" name="Content Placeholder 4"/>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FA67610-7566-4413-8C53-DB0C3EB1DDDB}" type="slidenum">
              <a:rPr lang="el-GR" smtClean="0"/>
              <a:pPr fontAlgn="base">
                <a:spcBef>
                  <a:spcPct val="0"/>
                </a:spcBef>
                <a:spcAft>
                  <a:spcPct val="0"/>
                </a:spcAft>
                <a:defRPr/>
              </a:pPr>
              <a:t>78</a:t>
            </a:fld>
            <a:endParaRPr lang="el-GR" smtClean="0"/>
          </a:p>
        </p:txBody>
      </p:sp>
      <p:sp>
        <p:nvSpPr>
          <p:cNvPr id="30725" name="Content Placeholder 2"/>
          <p:cNvSpPr txBox="1">
            <a:spLocks/>
          </p:cNvSpPr>
          <p:nvPr/>
        </p:nvSpPr>
        <p:spPr bwMode="auto">
          <a:xfrm>
            <a:off x="684000" y="2052000"/>
            <a:ext cx="8280000" cy="3960000"/>
          </a:xfrm>
          <a:prstGeom prst="rect">
            <a:avLst/>
          </a:prstGeom>
          <a:noFill/>
          <a:ln w="9525">
            <a:noFill/>
            <a:miter lim="800000"/>
            <a:headEnd/>
            <a:tailEnd/>
          </a:ln>
        </p:spPr>
        <p:txBody>
          <a:bodyPr/>
          <a:lstStyle/>
          <a:p>
            <a:pPr marL="273050" lvl="3" indent="-273050" algn="just">
              <a:spcBef>
                <a:spcPts val="600"/>
              </a:spcBef>
              <a:spcAft>
                <a:spcPts val="600"/>
              </a:spcAft>
              <a:buClr>
                <a:schemeClr val="accent1"/>
              </a:buClr>
              <a:buSzPct val="76000"/>
              <a:buFont typeface="Arial" pitchFamily="34" charset="0"/>
              <a:buChar char="•"/>
            </a:pPr>
            <a:r>
              <a:rPr lang="en-US" sz="2800" dirty="0">
                <a:solidFill>
                  <a:srgbClr val="00B0F0"/>
                </a:solidFill>
              </a:rPr>
              <a:t>Detects anomalies like wrong platform codes or names, parameters name or units, missing mandatory information like reference to a cruise or observation system, source laboratory, sensor type </a:t>
            </a:r>
          </a:p>
          <a:p>
            <a:pPr marL="273050" lvl="3" indent="-273050" algn="just">
              <a:spcBef>
                <a:spcPts val="600"/>
              </a:spcBef>
              <a:spcAft>
                <a:spcPts val="600"/>
              </a:spcAft>
              <a:buClr>
                <a:schemeClr val="accent1"/>
              </a:buClr>
              <a:buSzPct val="76000"/>
              <a:buFont typeface="Arial" pitchFamily="34" charset="0"/>
              <a:buChar char="•"/>
            </a:pPr>
            <a:r>
              <a:rPr lang="en-US" sz="2800" dirty="0">
                <a:solidFill>
                  <a:srgbClr val="00B0F0"/>
                </a:solidFill>
              </a:rPr>
              <a:t>No further control should be made before the correction and validation of the archive format</a:t>
            </a:r>
          </a:p>
          <a:p>
            <a:pPr marL="273050" lvl="3" indent="-273050" algn="just">
              <a:spcAft>
                <a:spcPts val="600"/>
              </a:spcAft>
              <a:buClr>
                <a:schemeClr val="accent1"/>
              </a:buClr>
              <a:buSzPct val="76000"/>
              <a:buFont typeface="Wingdings 3" pitchFamily="18" charset="2"/>
              <a:buChar char=""/>
            </a:pPr>
            <a:endParaRPr lang="en-US" sz="2000" dirty="0"/>
          </a:p>
          <a:p>
            <a:pPr marL="273050" lvl="3" indent="-273050" algn="just">
              <a:spcAft>
                <a:spcPts val="600"/>
              </a:spcAft>
              <a:buClr>
                <a:schemeClr val="accent1"/>
              </a:buClr>
              <a:buSzPct val="76000"/>
              <a:buFont typeface="Wingdings 3" pitchFamily="18" charset="2"/>
              <a:buChar char=""/>
            </a:pPr>
            <a:endParaRPr lang="en-US" sz="2000" dirty="0"/>
          </a:p>
          <a:p>
            <a:pPr marL="273050" lvl="3" indent="-273050" algn="just">
              <a:spcBef>
                <a:spcPts val="600"/>
              </a:spcBef>
              <a:spcAft>
                <a:spcPts val="600"/>
              </a:spcAft>
              <a:buClr>
                <a:schemeClr val="accent1"/>
              </a:buClr>
              <a:buSzPct val="76000"/>
              <a:buFont typeface="Wingdings 3" pitchFamily="18" charset="2"/>
              <a:buChar char=""/>
            </a:pPr>
            <a:endParaRPr lang="en-US" sz="2800" dirty="0"/>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GB" sz="2800" dirty="0">
              <a:solidFill>
                <a:srgbClr val="5A5A5A"/>
              </a:solidFill>
              <a:latin typeface="Helvetica" pitchFamily="34" charset="0"/>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en-US" b="1" dirty="0" smtClean="0"/>
              <a:t>Automatic Checks of location and date</a:t>
            </a: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44397E9D-8648-462F-A358-987025BCD220}" type="slidenum">
              <a:rPr lang="el-GR" smtClean="0"/>
              <a:pPr fontAlgn="base">
                <a:spcBef>
                  <a:spcPct val="0"/>
                </a:spcBef>
                <a:spcAft>
                  <a:spcPct val="0"/>
                </a:spcAft>
                <a:defRPr/>
              </a:pPr>
              <a:t>79</a:t>
            </a:fld>
            <a:endParaRPr lang="el-GR" dirty="0" smtClean="0"/>
          </a:p>
        </p:txBody>
      </p:sp>
      <p:sp>
        <p:nvSpPr>
          <p:cNvPr id="32773" name="Content Placeholder 2"/>
          <p:cNvSpPr txBox="1">
            <a:spLocks/>
          </p:cNvSpPr>
          <p:nvPr/>
        </p:nvSpPr>
        <p:spPr bwMode="auto">
          <a:xfrm>
            <a:off x="684000" y="2052000"/>
            <a:ext cx="8280000" cy="3960000"/>
          </a:xfrm>
          <a:prstGeom prst="rect">
            <a:avLst/>
          </a:prstGeom>
          <a:noFill/>
          <a:ln w="9525">
            <a:noFill/>
            <a:miter lim="800000"/>
            <a:headEnd/>
            <a:tailEnd/>
          </a:ln>
        </p:spPr>
        <p:txBody>
          <a:bodyPr>
            <a:normAutofit fontScale="92500" lnSpcReduction="20000"/>
          </a:bodyPr>
          <a:lstStyle/>
          <a:p>
            <a:pPr marL="273050" lvl="3" indent="-273050" algn="just">
              <a:spcBef>
                <a:spcPts val="600"/>
              </a:spcBef>
              <a:spcAft>
                <a:spcPts val="600"/>
              </a:spcAft>
              <a:buClr>
                <a:schemeClr val="accent1"/>
              </a:buClr>
              <a:buSzPct val="76000"/>
              <a:buFont typeface="Arial" pitchFamily="34" charset="0"/>
              <a:buChar char="•"/>
            </a:pPr>
            <a:r>
              <a:rPr lang="en-US" sz="2800" u="sng" dirty="0">
                <a:solidFill>
                  <a:srgbClr val="00B0F0"/>
                </a:solidFill>
              </a:rPr>
              <a:t>For vertical profiles</a:t>
            </a:r>
            <a:r>
              <a:rPr lang="en-US" sz="2800" dirty="0">
                <a:solidFill>
                  <a:srgbClr val="00B0F0"/>
                </a:solidFill>
              </a:rPr>
              <a:t> </a:t>
            </a:r>
          </a:p>
          <a:p>
            <a:pPr marL="273050" lvl="3" indent="-273050" algn="just">
              <a:spcBef>
                <a:spcPts val="600"/>
              </a:spcBef>
              <a:spcAft>
                <a:spcPts val="600"/>
              </a:spcAft>
              <a:buClr>
                <a:schemeClr val="accent1"/>
              </a:buClr>
              <a:buSzPct val="76000"/>
            </a:pPr>
            <a:r>
              <a:rPr lang="en-US" sz="2800" dirty="0"/>
              <a:t>	</a:t>
            </a:r>
            <a:r>
              <a:rPr lang="en-US" sz="2800" dirty="0">
                <a:solidFill>
                  <a:srgbClr val="00B0F0"/>
                </a:solidFill>
              </a:rPr>
              <a:t>(CTD, XBT, MBT, Bottle Data, etc)</a:t>
            </a:r>
          </a:p>
          <a:p>
            <a:pPr marL="730250" lvl="4" indent="-273050" algn="just">
              <a:spcAft>
                <a:spcPts val="600"/>
              </a:spcAft>
              <a:buClr>
                <a:schemeClr val="accent1"/>
              </a:buClr>
              <a:buSzPct val="76000"/>
              <a:buFont typeface="Arial" pitchFamily="34" charset="0"/>
              <a:buChar char="•"/>
            </a:pPr>
            <a:r>
              <a:rPr lang="en-US" sz="2400" b="1" dirty="0">
                <a:solidFill>
                  <a:srgbClr val="0070C0"/>
                </a:solidFill>
              </a:rPr>
              <a:t>duplicate entries </a:t>
            </a:r>
            <a:r>
              <a:rPr lang="en-US" sz="2400" dirty="0">
                <a:solidFill>
                  <a:srgbClr val="0070C0"/>
                </a:solidFill>
              </a:rPr>
              <a:t>within a space-time radius</a:t>
            </a:r>
          </a:p>
          <a:p>
            <a:pPr marL="730250" lvl="4" indent="-273050" algn="just">
              <a:spcAft>
                <a:spcPts val="600"/>
              </a:spcAft>
              <a:buClr>
                <a:schemeClr val="accent1"/>
              </a:buClr>
              <a:buSzPct val="76000"/>
              <a:buFont typeface="Arial" pitchFamily="34" charset="0"/>
              <a:buChar char="•"/>
            </a:pPr>
            <a:r>
              <a:rPr lang="en-US" sz="2400" b="1" dirty="0">
                <a:solidFill>
                  <a:srgbClr val="0070C0"/>
                </a:solidFill>
              </a:rPr>
              <a:t>date</a:t>
            </a:r>
            <a:r>
              <a:rPr lang="en-US" sz="2400" dirty="0">
                <a:solidFill>
                  <a:srgbClr val="0070C0"/>
                </a:solidFill>
              </a:rPr>
              <a:t>: reasonable date, station date within the begin and end date of the cruise</a:t>
            </a:r>
          </a:p>
          <a:p>
            <a:pPr marL="730250" lvl="4" indent="-273050" algn="just">
              <a:spcAft>
                <a:spcPts val="600"/>
              </a:spcAft>
              <a:buClr>
                <a:schemeClr val="accent1"/>
              </a:buClr>
              <a:buSzPct val="76000"/>
              <a:buFont typeface="Arial" pitchFamily="34" charset="0"/>
              <a:buChar char="•"/>
            </a:pPr>
            <a:r>
              <a:rPr lang="en-US" sz="2400" b="1" dirty="0">
                <a:solidFill>
                  <a:srgbClr val="0070C0"/>
                </a:solidFill>
              </a:rPr>
              <a:t>ship velocity </a:t>
            </a:r>
            <a:r>
              <a:rPr lang="en-US" sz="2400" dirty="0">
                <a:solidFill>
                  <a:srgbClr val="0070C0"/>
                </a:solidFill>
              </a:rPr>
              <a:t>between two consecutive stations. </a:t>
            </a:r>
          </a:p>
          <a:p>
            <a:pPr marL="730250" lvl="4" indent="-273050" algn="just">
              <a:spcAft>
                <a:spcPts val="600"/>
              </a:spcAft>
              <a:buClr>
                <a:schemeClr val="accent1"/>
              </a:buClr>
              <a:buSzPct val="76000"/>
              <a:buFont typeface="Arial" pitchFamily="34" charset="0"/>
              <a:buChar char="•"/>
            </a:pPr>
            <a:r>
              <a:rPr lang="en-US" sz="2400" dirty="0">
                <a:solidFill>
                  <a:srgbClr val="0070C0"/>
                </a:solidFill>
              </a:rPr>
              <a:t>	(e.g., speed  &gt; </a:t>
            </a:r>
            <a:r>
              <a:rPr lang="en-US" sz="2400" dirty="0" smtClean="0">
                <a:solidFill>
                  <a:srgbClr val="0070C0"/>
                </a:solidFill>
              </a:rPr>
              <a:t>15 knots (threshold </a:t>
            </a:r>
            <a:r>
              <a:rPr lang="en-US" sz="2400" dirty="0">
                <a:solidFill>
                  <a:srgbClr val="0070C0"/>
                </a:solidFill>
              </a:rPr>
              <a:t>value) means  wrong station date or wrong station </a:t>
            </a:r>
            <a:r>
              <a:rPr lang="en-US" sz="2400" dirty="0" smtClean="0">
                <a:solidFill>
                  <a:srgbClr val="0070C0"/>
                </a:solidFill>
              </a:rPr>
              <a:t>location </a:t>
            </a:r>
            <a:r>
              <a:rPr lang="en-US" sz="2400" dirty="0">
                <a:solidFill>
                  <a:srgbClr val="0070C0"/>
                </a:solidFill>
              </a:rPr>
              <a:t>)</a:t>
            </a:r>
          </a:p>
          <a:p>
            <a:pPr marL="730250" lvl="4" indent="-273050" algn="just">
              <a:spcAft>
                <a:spcPts val="600"/>
              </a:spcAft>
              <a:buClr>
                <a:schemeClr val="accent1"/>
              </a:buClr>
              <a:buSzPct val="76000"/>
              <a:buFont typeface="Arial" pitchFamily="34" charset="0"/>
              <a:buChar char="•"/>
            </a:pPr>
            <a:r>
              <a:rPr lang="en-US" sz="2400" b="1" dirty="0">
                <a:solidFill>
                  <a:srgbClr val="0070C0"/>
                </a:solidFill>
              </a:rPr>
              <a:t>location/shoreline</a:t>
            </a:r>
            <a:r>
              <a:rPr lang="en-US" sz="2400" dirty="0">
                <a:solidFill>
                  <a:srgbClr val="0070C0"/>
                </a:solidFill>
              </a:rPr>
              <a:t>:  on land position</a:t>
            </a:r>
          </a:p>
          <a:p>
            <a:pPr marL="730250" lvl="4" indent="-273050" algn="just">
              <a:spcAft>
                <a:spcPts val="600"/>
              </a:spcAft>
              <a:buClr>
                <a:schemeClr val="accent1"/>
              </a:buClr>
              <a:buSzPct val="76000"/>
              <a:buFont typeface="Arial" pitchFamily="34" charset="0"/>
              <a:buChar char="•"/>
            </a:pPr>
            <a:r>
              <a:rPr lang="en-US" sz="2400" b="1" dirty="0">
                <a:solidFill>
                  <a:srgbClr val="0070C0"/>
                </a:solidFill>
              </a:rPr>
              <a:t>bottom sounding</a:t>
            </a:r>
            <a:r>
              <a:rPr lang="en-US" sz="2400" dirty="0">
                <a:solidFill>
                  <a:srgbClr val="0070C0"/>
                </a:solidFill>
              </a:rPr>
              <a:t>: out of the regional scale, compared with the reference surroundings</a:t>
            </a:r>
          </a:p>
          <a:p>
            <a:pPr marL="273050" lvl="3" indent="-273050" algn="just">
              <a:spcAft>
                <a:spcPts val="600"/>
              </a:spcAft>
              <a:buClr>
                <a:schemeClr val="accent1"/>
              </a:buClr>
              <a:buSzPct val="76000"/>
              <a:buFont typeface="Wingdings 3" pitchFamily="18" charset="2"/>
              <a:buChar char=""/>
            </a:pPr>
            <a:endParaRPr lang="en-US" sz="2000" dirty="0"/>
          </a:p>
          <a:p>
            <a:pPr marL="273050" lvl="3" indent="-273050" algn="just">
              <a:spcBef>
                <a:spcPts val="600"/>
              </a:spcBef>
              <a:spcAft>
                <a:spcPts val="600"/>
              </a:spcAft>
              <a:buClr>
                <a:schemeClr val="accent1"/>
              </a:buClr>
              <a:buSzPct val="76000"/>
              <a:buFont typeface="Wingdings 3" pitchFamily="18" charset="2"/>
              <a:buChar char=""/>
            </a:pPr>
            <a:endParaRPr lang="en-US" sz="2800" dirty="0"/>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GB" sz="2800" dirty="0">
              <a:solidFill>
                <a:srgbClr val="5A5A5A"/>
              </a:solidFill>
              <a:latin typeface="Helvetica" pitchFamily="34" charset="0"/>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340768"/>
            <a:ext cx="6944112" cy="372963"/>
          </a:xfrm>
        </p:spPr>
        <p:txBody>
          <a:bodyPr/>
          <a:lstStyle/>
          <a:p>
            <a:r>
              <a:rPr lang="en-GB" dirty="0" smtClean="0"/>
              <a:t>Future</a:t>
            </a:r>
            <a:endParaRPr lang="en-GB" dirty="0"/>
          </a:p>
        </p:txBody>
      </p:sp>
      <p:sp>
        <p:nvSpPr>
          <p:cNvPr id="3" name="Content Placeholder 2"/>
          <p:cNvSpPr>
            <a:spLocks noGrp="1"/>
          </p:cNvSpPr>
          <p:nvPr>
            <p:ph idx="1"/>
          </p:nvPr>
        </p:nvSpPr>
        <p:spPr>
          <a:xfrm>
            <a:off x="251520" y="1844824"/>
            <a:ext cx="8532440" cy="504056"/>
          </a:xfrm>
        </p:spPr>
        <p:txBody>
          <a:bodyPr>
            <a:normAutofit fontScale="92500"/>
          </a:bodyPr>
          <a:lstStyle/>
          <a:p>
            <a:pPr>
              <a:buClr>
                <a:srgbClr val="FF9900"/>
              </a:buClr>
              <a:buNone/>
            </a:pPr>
            <a:r>
              <a:rPr lang="en-US" sz="2200" b="1" dirty="0" smtClean="0">
                <a:solidFill>
                  <a:srgbClr val="00B0F0"/>
                </a:solidFill>
                <a:latin typeface="Arial" charset="0"/>
              </a:rPr>
              <a:t>Operationally robust and state of the art Pan-European infrastructure</a:t>
            </a:r>
            <a:endParaRPr lang="en-US" sz="2200" dirty="0" smtClean="0">
              <a:latin typeface="Arial" charset="0"/>
            </a:endParaRPr>
          </a:p>
          <a:p>
            <a:pPr marL="1033463" lvl="2" indent="-314325"/>
            <a:endParaRPr lang="en-GB" sz="1800" b="1" dirty="0" smtClean="0">
              <a:latin typeface="Arial" charset="0"/>
              <a:cs typeface="Times New Roman" pitchFamily="18" charset="0"/>
            </a:endParaRPr>
          </a:p>
          <a:p>
            <a:endParaRPr lang="en-GB" sz="1800" dirty="0"/>
          </a:p>
        </p:txBody>
      </p:sp>
      <p:sp>
        <p:nvSpPr>
          <p:cNvPr id="4" name="Footer Placeholder 3"/>
          <p:cNvSpPr>
            <a:spLocks noGrp="1"/>
          </p:cNvSpPr>
          <p:nvPr>
            <p:ph type="ftr" sz="quarter" idx="11"/>
          </p:nvPr>
        </p:nvSpPr>
        <p:spPr>
          <a:xfrm>
            <a:off x="0" y="6067991"/>
            <a:ext cx="7668344" cy="156597"/>
          </a:xfrm>
        </p:spPr>
        <p:txBody>
          <a:bodyPr/>
          <a:lstStyle/>
          <a:p>
            <a:pPr>
              <a:defRPr/>
            </a:pPr>
            <a:endParaRPr lang="en-US" dirty="0"/>
          </a:p>
        </p:txBody>
      </p:sp>
      <p:sp>
        <p:nvSpPr>
          <p:cNvPr id="5" name="Slide Number Placeholder 4"/>
          <p:cNvSpPr>
            <a:spLocks noGrp="1"/>
          </p:cNvSpPr>
          <p:nvPr>
            <p:ph type="sldNum" sz="quarter" idx="12"/>
          </p:nvPr>
        </p:nvSpPr>
        <p:spPr>
          <a:xfrm>
            <a:off x="0" y="6694232"/>
            <a:ext cx="7668344" cy="163768"/>
          </a:xfrm>
        </p:spPr>
        <p:txBody>
          <a:bodyPr/>
          <a:lstStyle/>
          <a:p>
            <a:pPr>
              <a:defRPr/>
            </a:pPr>
            <a:fld id="{95D69C39-69CF-42FF-886B-5BB2258D700A}" type="slidenum">
              <a:rPr lang="el-GR" smtClean="0"/>
              <a:pPr>
                <a:defRPr/>
              </a:pPr>
              <a:t>8</a:t>
            </a:fld>
            <a:endParaRPr lang="el-GR"/>
          </a:p>
        </p:txBody>
      </p:sp>
      <p:pic>
        <p:nvPicPr>
          <p:cNvPr id="227330" name="Picture 2"/>
          <p:cNvPicPr>
            <a:picLocks noChangeAspect="1" noChangeArrowheads="1"/>
          </p:cNvPicPr>
          <p:nvPr/>
        </p:nvPicPr>
        <p:blipFill>
          <a:blip r:embed="rId2" cstate="print"/>
          <a:srcRect/>
          <a:stretch>
            <a:fillRect/>
          </a:stretch>
        </p:blipFill>
        <p:spPr bwMode="auto">
          <a:xfrm>
            <a:off x="1652501" y="2060848"/>
            <a:ext cx="5838998" cy="40764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Aft>
                <a:spcPts val="600"/>
              </a:spcAft>
              <a:defRPr/>
            </a:pPr>
            <a:r>
              <a:rPr lang="en-US" b="1" dirty="0" smtClean="0">
                <a:effectLst>
                  <a:outerShdw blurRad="38100" dist="38100" dir="2700000" algn="tl">
                    <a:srgbClr val="000000">
                      <a:alpha val="43137"/>
                    </a:srgbClr>
                  </a:outerShdw>
                </a:effectLst>
              </a:rPr>
              <a:t>Visual Checks of location and date of cruises</a:t>
            </a: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1748AE4-7E9F-4477-8467-7D8392862466}" type="slidenum">
              <a:rPr lang="el-GR" smtClean="0"/>
              <a:pPr fontAlgn="base">
                <a:spcBef>
                  <a:spcPct val="0"/>
                </a:spcBef>
                <a:spcAft>
                  <a:spcPct val="0"/>
                </a:spcAft>
                <a:defRPr/>
              </a:pPr>
              <a:t>80</a:t>
            </a:fld>
            <a:endParaRPr lang="el-GR" smtClean="0"/>
          </a:p>
        </p:txBody>
      </p:sp>
      <p:sp>
        <p:nvSpPr>
          <p:cNvPr id="33797" name="Content Placeholder 2"/>
          <p:cNvSpPr txBox="1">
            <a:spLocks/>
          </p:cNvSpPr>
          <p:nvPr/>
        </p:nvSpPr>
        <p:spPr bwMode="auto">
          <a:xfrm>
            <a:off x="465138" y="1000125"/>
            <a:ext cx="8229600" cy="5214938"/>
          </a:xfrm>
          <a:prstGeom prst="rect">
            <a:avLst/>
          </a:prstGeom>
          <a:noFill/>
          <a:ln w="9525">
            <a:noFill/>
            <a:miter lim="800000"/>
            <a:headEnd/>
            <a:tailEnd/>
          </a:ln>
        </p:spPr>
        <p:txBody>
          <a:bodyPr/>
          <a:lstStyle/>
          <a:p>
            <a:pPr marL="273050" lvl="3" indent="-273050" algn="just">
              <a:spcAft>
                <a:spcPts val="600"/>
              </a:spcAft>
              <a:buClr>
                <a:schemeClr val="accent1"/>
              </a:buClr>
              <a:buSzPct val="76000"/>
              <a:buFont typeface="Wingdings 3" pitchFamily="18" charset="2"/>
              <a:buChar char=""/>
            </a:pPr>
            <a:endParaRPr lang="en-US" sz="2000"/>
          </a:p>
          <a:p>
            <a:pPr marL="273050" lvl="3" indent="-273050" algn="just">
              <a:spcAft>
                <a:spcPts val="600"/>
              </a:spcAft>
              <a:buClr>
                <a:schemeClr val="accent1"/>
              </a:buClr>
              <a:buSzPct val="76000"/>
              <a:buFont typeface="Wingdings 3" pitchFamily="18" charset="2"/>
              <a:buChar char=""/>
            </a:pPr>
            <a:endParaRPr lang="en-US" sz="2000"/>
          </a:p>
          <a:p>
            <a:pPr marL="273050" lvl="3" indent="-273050" algn="just">
              <a:spcBef>
                <a:spcPts val="600"/>
              </a:spcBef>
              <a:spcAft>
                <a:spcPts val="600"/>
              </a:spcAft>
              <a:buClr>
                <a:schemeClr val="accent1"/>
              </a:buClr>
              <a:buSzPct val="76000"/>
              <a:buFont typeface="Wingdings 3" pitchFamily="18" charset="2"/>
              <a:buChar char=""/>
            </a:pPr>
            <a:endParaRPr lang="en-US" sz="2800"/>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GB" sz="2800">
              <a:solidFill>
                <a:srgbClr val="5A5A5A"/>
              </a:solidFill>
              <a:latin typeface="Helvetica" pitchFamily="34" charset="0"/>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600"/>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a:p>
        </p:txBody>
      </p:sp>
      <p:pic>
        <p:nvPicPr>
          <p:cNvPr id="33798" name="Picture 6" descr="test_header-1.jpg"/>
          <p:cNvPicPr>
            <a:picLocks noChangeAspect="1"/>
          </p:cNvPicPr>
          <p:nvPr/>
        </p:nvPicPr>
        <p:blipFill>
          <a:blip r:embed="rId3" cstate="print"/>
          <a:srcRect/>
          <a:stretch>
            <a:fillRect/>
          </a:stretch>
        </p:blipFill>
        <p:spPr bwMode="auto">
          <a:xfrm>
            <a:off x="214313" y="1094383"/>
            <a:ext cx="7380287" cy="5214937"/>
          </a:xfrm>
          <a:prstGeom prst="rect">
            <a:avLst/>
          </a:prstGeom>
          <a:noFill/>
          <a:ln w="9525">
            <a:noFill/>
            <a:miter lim="800000"/>
            <a:headEnd/>
            <a:tailEnd/>
          </a:ln>
        </p:spPr>
      </p:pic>
      <p:pic>
        <p:nvPicPr>
          <p:cNvPr id="10" name="Picture 9" descr="test_header-2.jpg"/>
          <p:cNvPicPr>
            <a:picLocks noChangeAspect="1"/>
          </p:cNvPicPr>
          <p:nvPr/>
        </p:nvPicPr>
        <p:blipFill>
          <a:blip r:embed="rId4" cstate="print"/>
          <a:srcRect/>
          <a:stretch>
            <a:fillRect/>
          </a:stretch>
        </p:blipFill>
        <p:spPr bwMode="auto">
          <a:xfrm>
            <a:off x="1406525" y="1500188"/>
            <a:ext cx="7380288" cy="52149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en-US" b="1" dirty="0" smtClean="0"/>
              <a:t>Automatic Checks of location and date</a:t>
            </a:r>
          </a:p>
        </p:txBody>
      </p:sp>
      <p:sp>
        <p:nvSpPr>
          <p:cNvPr id="5" name="Content Placeholder 4"/>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3A1D57B-C753-4B81-9617-E5C73FAB9644}" type="slidenum">
              <a:rPr lang="el-GR" smtClean="0"/>
              <a:pPr fontAlgn="base">
                <a:spcBef>
                  <a:spcPct val="0"/>
                </a:spcBef>
                <a:spcAft>
                  <a:spcPct val="0"/>
                </a:spcAft>
                <a:defRPr/>
              </a:pPr>
              <a:t>81</a:t>
            </a:fld>
            <a:endParaRPr lang="el-GR" smtClean="0"/>
          </a:p>
        </p:txBody>
      </p:sp>
      <p:sp>
        <p:nvSpPr>
          <p:cNvPr id="34821" name="Content Placeholder 2"/>
          <p:cNvSpPr txBox="1">
            <a:spLocks/>
          </p:cNvSpPr>
          <p:nvPr/>
        </p:nvSpPr>
        <p:spPr bwMode="auto">
          <a:xfrm>
            <a:off x="684000" y="2052000"/>
            <a:ext cx="8280000" cy="3960000"/>
          </a:xfrm>
          <a:prstGeom prst="rect">
            <a:avLst/>
          </a:prstGeom>
          <a:noFill/>
          <a:ln w="9525">
            <a:noFill/>
            <a:miter lim="800000"/>
            <a:headEnd/>
            <a:tailEnd/>
          </a:ln>
        </p:spPr>
        <p:txBody>
          <a:bodyPr/>
          <a:lstStyle/>
          <a:p>
            <a:pPr marL="273050" lvl="3" indent="-273050" algn="just">
              <a:spcBef>
                <a:spcPts val="600"/>
              </a:spcBef>
              <a:spcAft>
                <a:spcPts val="600"/>
              </a:spcAft>
              <a:buClr>
                <a:schemeClr val="accent1"/>
              </a:buClr>
              <a:buSzPct val="76000"/>
              <a:buFont typeface="Wingdings 3" pitchFamily="18" charset="2"/>
              <a:buChar char=""/>
            </a:pPr>
            <a:r>
              <a:rPr lang="en-US" sz="2800" u="sng" dirty="0">
                <a:solidFill>
                  <a:srgbClr val="00B0F0"/>
                </a:solidFill>
              </a:rPr>
              <a:t>For time series from fixed moorings </a:t>
            </a:r>
            <a:r>
              <a:rPr lang="en-US" sz="2800" dirty="0">
                <a:solidFill>
                  <a:srgbClr val="00B0F0"/>
                </a:solidFill>
              </a:rPr>
              <a:t>(Current Meters, ADCP, Sediment Traps, etc) </a:t>
            </a:r>
          </a:p>
          <a:p>
            <a:pPr marL="685800" lvl="1" indent="-323850">
              <a:lnSpc>
                <a:spcPct val="105000"/>
              </a:lnSpc>
              <a:spcBef>
                <a:spcPct val="40000"/>
              </a:spcBef>
              <a:buFont typeface="Arial" pitchFamily="34" charset="0"/>
              <a:buChar char="•"/>
            </a:pPr>
            <a:r>
              <a:rPr lang="en-US" sz="2400" b="1" dirty="0">
                <a:solidFill>
                  <a:srgbClr val="0070C0"/>
                </a:solidFill>
              </a:rPr>
              <a:t>depth</a:t>
            </a:r>
            <a:r>
              <a:rPr lang="en-US" sz="2400" dirty="0">
                <a:solidFill>
                  <a:srgbClr val="0070C0"/>
                </a:solidFill>
              </a:rPr>
              <a:t> </a:t>
            </a:r>
            <a:r>
              <a:rPr lang="en-US" sz="2400" b="1" dirty="0">
                <a:solidFill>
                  <a:srgbClr val="0070C0"/>
                </a:solidFill>
              </a:rPr>
              <a:t>checks: </a:t>
            </a:r>
            <a:r>
              <a:rPr lang="en-US" sz="2400" dirty="0">
                <a:solidFill>
                  <a:srgbClr val="0070C0"/>
                </a:solidFill>
              </a:rPr>
              <a:t>less than the</a:t>
            </a:r>
            <a:r>
              <a:rPr lang="en-US" sz="2400" b="1" dirty="0">
                <a:solidFill>
                  <a:srgbClr val="0070C0"/>
                </a:solidFill>
              </a:rPr>
              <a:t> </a:t>
            </a:r>
            <a:r>
              <a:rPr lang="en-US" sz="2400" dirty="0">
                <a:solidFill>
                  <a:srgbClr val="0070C0"/>
                </a:solidFill>
              </a:rPr>
              <a:t>bottom depth</a:t>
            </a:r>
            <a:endParaRPr lang="en-US" sz="2400" b="1" dirty="0">
              <a:solidFill>
                <a:srgbClr val="0070C0"/>
              </a:solidFill>
            </a:endParaRPr>
          </a:p>
          <a:p>
            <a:pPr marL="685800" lvl="1" indent="-323850">
              <a:lnSpc>
                <a:spcPct val="105000"/>
              </a:lnSpc>
              <a:spcBef>
                <a:spcPct val="40000"/>
              </a:spcBef>
              <a:buFont typeface="Arial" pitchFamily="34" charset="0"/>
              <a:buChar char="•"/>
            </a:pPr>
            <a:r>
              <a:rPr lang="en-US" sz="2400" b="1" dirty="0">
                <a:solidFill>
                  <a:srgbClr val="0070C0"/>
                </a:solidFill>
              </a:rPr>
              <a:t>series</a:t>
            </a:r>
            <a:r>
              <a:rPr lang="en-US" sz="2400" dirty="0">
                <a:solidFill>
                  <a:srgbClr val="0070C0"/>
                </a:solidFill>
              </a:rPr>
              <a:t> </a:t>
            </a:r>
            <a:r>
              <a:rPr lang="en-US" sz="2400" b="1" dirty="0">
                <a:solidFill>
                  <a:srgbClr val="0070C0"/>
                </a:solidFill>
              </a:rPr>
              <a:t>duration</a:t>
            </a:r>
            <a:r>
              <a:rPr lang="en-US" sz="2400" dirty="0">
                <a:solidFill>
                  <a:srgbClr val="0070C0"/>
                </a:solidFill>
              </a:rPr>
              <a:t> </a:t>
            </a:r>
            <a:r>
              <a:rPr lang="en-US" sz="2400" b="1" dirty="0">
                <a:solidFill>
                  <a:srgbClr val="0070C0"/>
                </a:solidFill>
              </a:rPr>
              <a:t>checks: </a:t>
            </a:r>
            <a:r>
              <a:rPr lang="en-US" sz="2400" dirty="0">
                <a:solidFill>
                  <a:srgbClr val="0070C0"/>
                </a:solidFill>
              </a:rPr>
              <a:t>consistence with the start and end date of the dataset</a:t>
            </a:r>
            <a:endParaRPr lang="en-US" sz="2400" b="1" dirty="0">
              <a:solidFill>
                <a:srgbClr val="0070C0"/>
              </a:solidFill>
            </a:endParaRPr>
          </a:p>
          <a:p>
            <a:pPr marL="685800" lvl="1" indent="-323850">
              <a:lnSpc>
                <a:spcPct val="105000"/>
              </a:lnSpc>
              <a:spcBef>
                <a:spcPct val="40000"/>
              </a:spcBef>
              <a:buFont typeface="Arial" pitchFamily="34" charset="0"/>
              <a:buChar char="•"/>
            </a:pPr>
            <a:r>
              <a:rPr lang="en-US" sz="2400" b="1" dirty="0">
                <a:solidFill>
                  <a:srgbClr val="0070C0"/>
                </a:solidFill>
              </a:rPr>
              <a:t>duplicate moorings checks</a:t>
            </a:r>
          </a:p>
          <a:p>
            <a:pPr marL="685800" lvl="1" indent="-323850">
              <a:lnSpc>
                <a:spcPct val="105000"/>
              </a:lnSpc>
              <a:spcBef>
                <a:spcPct val="40000"/>
              </a:spcBef>
              <a:buFont typeface="Arial" pitchFamily="34" charset="0"/>
              <a:buChar char="•"/>
            </a:pPr>
            <a:r>
              <a:rPr lang="en-US" sz="2400" b="1" dirty="0">
                <a:solidFill>
                  <a:srgbClr val="0070C0"/>
                </a:solidFill>
              </a:rPr>
              <a:t>land position checks</a:t>
            </a:r>
          </a:p>
          <a:p>
            <a:pPr marL="273050" lvl="3" indent="-273050" algn="just">
              <a:spcAft>
                <a:spcPts val="600"/>
              </a:spcAft>
              <a:buClr>
                <a:schemeClr val="accent1"/>
              </a:buClr>
              <a:buSzPct val="76000"/>
              <a:buFont typeface="Wingdings 3" pitchFamily="18" charset="2"/>
              <a:buChar char=""/>
            </a:pPr>
            <a:endParaRPr lang="en-US" sz="2000" dirty="0"/>
          </a:p>
          <a:p>
            <a:pPr marL="273050" lvl="3" indent="-273050" algn="just">
              <a:spcBef>
                <a:spcPts val="600"/>
              </a:spcBef>
              <a:spcAft>
                <a:spcPts val="600"/>
              </a:spcAft>
              <a:buClr>
                <a:schemeClr val="accent1"/>
              </a:buClr>
              <a:buSzPct val="76000"/>
              <a:buFont typeface="Wingdings 3" pitchFamily="18" charset="2"/>
              <a:buChar char=""/>
            </a:pPr>
            <a:endParaRPr lang="en-US" sz="2800" dirty="0"/>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GB" sz="2800" dirty="0">
              <a:solidFill>
                <a:srgbClr val="5A5A5A"/>
              </a:solidFill>
              <a:latin typeface="Helvetica" pitchFamily="34" charset="0"/>
            </a:endParaRPr>
          </a:p>
          <a:p>
            <a:pPr marL="730250" lvl="4" indent="-273050" algn="just">
              <a:lnSpc>
                <a:spcPct val="120000"/>
              </a:lnSpc>
              <a:spcBef>
                <a:spcPts val="600"/>
              </a:spcBef>
              <a:spcAft>
                <a:spcPts val="600"/>
              </a:spcAft>
              <a:buClr>
                <a:schemeClr val="accent1"/>
              </a:buClr>
              <a:buSzPct val="76000"/>
              <a:buFont typeface="Wingdings" pitchFamily="2" charset="2"/>
              <a:buChar char="q"/>
            </a:pPr>
            <a:endParaRPr lang="en-US" sz="2600" dirty="0"/>
          </a:p>
          <a:p>
            <a:pPr marL="273050" indent="-273050" algn="just" eaLnBrk="0" hangingPunct="0">
              <a:spcBef>
                <a:spcPts val="600"/>
              </a:spcBef>
              <a:spcAft>
                <a:spcPts val="600"/>
              </a:spcAft>
              <a:buClr>
                <a:schemeClr val="accent1"/>
              </a:buClr>
              <a:buSzPct val="76000"/>
              <a:buFont typeface="Wingdings 3" pitchFamily="18" charset="2"/>
              <a:buChar char=""/>
            </a:pPr>
            <a:endParaRPr lang="en-GB" sz="24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en-US" b="1" dirty="0" err="1" smtClean="0"/>
              <a:t>Dublicates</a:t>
            </a:r>
            <a:r>
              <a:rPr lang="en-US" b="1" dirty="0" smtClean="0"/>
              <a:t> Checks</a:t>
            </a:r>
          </a:p>
        </p:txBody>
      </p:sp>
      <p:sp>
        <p:nvSpPr>
          <p:cNvPr id="6" name="Content Placeholder 6"/>
          <p:cNvSpPr>
            <a:spLocks noGrp="1"/>
          </p:cNvSpPr>
          <p:nvPr>
            <p:ph idx="1"/>
          </p:nvPr>
        </p:nvSpPr>
        <p:spPr/>
        <p:txBody>
          <a:bodyPr>
            <a:noAutofit/>
          </a:bodyPr>
          <a:lstStyle/>
          <a:p>
            <a:pPr marL="266700" lvl="1" indent="-266700" algn="just">
              <a:spcBef>
                <a:spcPts val="0"/>
              </a:spcBef>
              <a:spcAft>
                <a:spcPts val="500"/>
              </a:spcAft>
              <a:defRPr/>
            </a:pPr>
            <a:r>
              <a:rPr lang="en-US" sz="1800" b="1" dirty="0" smtClean="0">
                <a:solidFill>
                  <a:srgbClr val="00B0F0"/>
                </a:solidFill>
              </a:rPr>
              <a:t>Conventional techniques</a:t>
            </a:r>
            <a:endParaRPr lang="en-US" sz="1800" dirty="0" smtClean="0">
              <a:solidFill>
                <a:srgbClr val="00B0F0"/>
              </a:solidFill>
            </a:endParaRPr>
          </a:p>
          <a:p>
            <a:pPr lvl="2" algn="just">
              <a:spcBef>
                <a:spcPts val="0"/>
              </a:spcBef>
              <a:spcAft>
                <a:spcPts val="500"/>
              </a:spcAft>
              <a:defRPr/>
            </a:pPr>
            <a:r>
              <a:rPr lang="en-US" sz="1600" b="1" dirty="0" smtClean="0">
                <a:solidFill>
                  <a:srgbClr val="002060"/>
                </a:solidFill>
              </a:rPr>
              <a:t>Algorithms</a:t>
            </a:r>
          </a:p>
          <a:p>
            <a:pPr lvl="3" algn="just">
              <a:spcBef>
                <a:spcPts val="0"/>
              </a:spcBef>
              <a:spcAft>
                <a:spcPts val="500"/>
              </a:spcAft>
              <a:buFont typeface="Wingdings" pitchFamily="2" charset="2"/>
              <a:buChar char="§"/>
              <a:defRPr/>
            </a:pPr>
            <a:r>
              <a:rPr lang="en-US" sz="1800" dirty="0" smtClean="0">
                <a:solidFill>
                  <a:schemeClr val="tx2"/>
                </a:solidFill>
              </a:rPr>
              <a:t>comparison of the location, time of the measurements</a:t>
            </a:r>
          </a:p>
          <a:p>
            <a:pPr lvl="3" algn="just">
              <a:spcBef>
                <a:spcPts val="0"/>
              </a:spcBef>
              <a:spcAft>
                <a:spcPts val="500"/>
              </a:spcAft>
              <a:buFont typeface="Wingdings" pitchFamily="2" charset="2"/>
              <a:buChar char="§"/>
              <a:defRPr/>
            </a:pPr>
            <a:r>
              <a:rPr lang="en-US" sz="1800" dirty="0" smtClean="0">
                <a:solidFill>
                  <a:schemeClr val="tx2"/>
                </a:solidFill>
              </a:rPr>
              <a:t>	 (5 miles, 15 </a:t>
            </a:r>
            <a:r>
              <a:rPr lang="en-US" sz="1800" dirty="0" err="1" smtClean="0">
                <a:solidFill>
                  <a:schemeClr val="tx2"/>
                </a:solidFill>
              </a:rPr>
              <a:t>mins</a:t>
            </a:r>
            <a:r>
              <a:rPr lang="en-US" sz="1800" dirty="0" smtClean="0">
                <a:solidFill>
                  <a:schemeClr val="tx2"/>
                </a:solidFill>
              </a:rPr>
              <a:t> in GTSPP)</a:t>
            </a:r>
          </a:p>
          <a:p>
            <a:pPr lvl="3" algn="just">
              <a:spcBef>
                <a:spcPts val="0"/>
              </a:spcBef>
              <a:spcAft>
                <a:spcPts val="500"/>
              </a:spcAft>
              <a:buFont typeface="Wingdings" pitchFamily="2" charset="2"/>
              <a:buChar char="§"/>
              <a:defRPr/>
            </a:pPr>
            <a:r>
              <a:rPr lang="en-US" sz="1800" dirty="0" smtClean="0">
                <a:solidFill>
                  <a:schemeClr val="tx2"/>
                </a:solidFill>
              </a:rPr>
              <a:t>comparison of the measurements</a:t>
            </a:r>
          </a:p>
          <a:p>
            <a:pPr lvl="3" algn="just">
              <a:spcBef>
                <a:spcPts val="0"/>
              </a:spcBef>
              <a:spcAft>
                <a:spcPts val="500"/>
              </a:spcAft>
              <a:buFont typeface="Wingdings" pitchFamily="2" charset="2"/>
              <a:buChar char="§"/>
              <a:defRPr/>
            </a:pPr>
            <a:r>
              <a:rPr lang="en-US" sz="1800" dirty="0" smtClean="0">
                <a:solidFill>
                  <a:schemeClr val="tx2"/>
                </a:solidFill>
              </a:rPr>
              <a:t>comparison of extra metadata (platform codes- floats id, … )</a:t>
            </a:r>
          </a:p>
          <a:p>
            <a:pPr lvl="2" algn="just">
              <a:spcBef>
                <a:spcPts val="0"/>
              </a:spcBef>
              <a:spcAft>
                <a:spcPts val="500"/>
              </a:spcAft>
              <a:defRPr/>
            </a:pPr>
            <a:r>
              <a:rPr lang="en-US" sz="1600" b="1" dirty="0" smtClean="0">
                <a:solidFill>
                  <a:schemeClr val="tx2"/>
                </a:solidFill>
              </a:rPr>
              <a:t>Visualization of ships tracks, transects, … </a:t>
            </a:r>
          </a:p>
          <a:p>
            <a:pPr marL="266700" lvl="1" indent="-266700" algn="just">
              <a:spcBef>
                <a:spcPts val="0"/>
              </a:spcBef>
              <a:spcAft>
                <a:spcPts val="500"/>
              </a:spcAft>
              <a:defRPr/>
            </a:pPr>
            <a:r>
              <a:rPr lang="en-US" sz="1800" b="1" dirty="0" smtClean="0">
                <a:solidFill>
                  <a:srgbClr val="00B0F0"/>
                </a:solidFill>
              </a:rPr>
              <a:t>Advanced techniques</a:t>
            </a:r>
            <a:r>
              <a:rPr lang="en-US" sz="1800" dirty="0" smtClean="0">
                <a:solidFill>
                  <a:srgbClr val="00B0F0"/>
                </a:solidFill>
              </a:rPr>
              <a:t>:</a:t>
            </a:r>
          </a:p>
          <a:p>
            <a:pPr lvl="2" algn="just">
              <a:spcBef>
                <a:spcPts val="0"/>
              </a:spcBef>
              <a:spcAft>
                <a:spcPts val="500"/>
              </a:spcAft>
              <a:defRPr/>
            </a:pPr>
            <a:r>
              <a:rPr lang="fr-FR" sz="1600" dirty="0" smtClean="0">
                <a:solidFill>
                  <a:schemeClr val="tx2"/>
                </a:solidFill>
              </a:rPr>
              <a:t>Computation of an </a:t>
            </a:r>
            <a:r>
              <a:rPr lang="fr-FR" sz="1600" b="1" dirty="0" err="1" smtClean="0">
                <a:solidFill>
                  <a:schemeClr val="tx2"/>
                </a:solidFill>
              </a:rPr>
              <a:t>electronic</a:t>
            </a:r>
            <a:r>
              <a:rPr lang="fr-FR" sz="1600" b="1" dirty="0" smtClean="0">
                <a:solidFill>
                  <a:schemeClr val="tx2"/>
                </a:solidFill>
              </a:rPr>
              <a:t> signal/Unique data identifier -</a:t>
            </a:r>
            <a:r>
              <a:rPr lang="fr-FR" sz="1600" dirty="0" smtClean="0">
                <a:solidFill>
                  <a:schemeClr val="tx2"/>
                </a:solidFill>
              </a:rPr>
              <a:t>CRC Tag (GTSPP report 2002)</a:t>
            </a:r>
          </a:p>
          <a:p>
            <a:pPr lvl="2">
              <a:spcBef>
                <a:spcPts val="0"/>
              </a:spcBef>
              <a:spcAft>
                <a:spcPts val="500"/>
              </a:spcAft>
              <a:defRPr/>
            </a:pPr>
            <a:r>
              <a:rPr lang="en-GB" sz="1600" dirty="0" smtClean="0">
                <a:solidFill>
                  <a:schemeClr val="tx2"/>
                </a:solidFill>
              </a:rPr>
              <a:t>With a more experimental approach giving more weight on some metadata like platform code, position, time, …</a:t>
            </a:r>
          </a:p>
          <a:p>
            <a:pPr lvl="3">
              <a:spcBef>
                <a:spcPts val="0"/>
              </a:spcBef>
              <a:spcAft>
                <a:spcPts val="500"/>
              </a:spcAft>
              <a:buFont typeface="Wingdings" pitchFamily="2" charset="2"/>
              <a:buChar char="§"/>
              <a:defRPr/>
            </a:pPr>
            <a:r>
              <a:rPr lang="en-GB" sz="1800" dirty="0" smtClean="0">
                <a:solidFill>
                  <a:schemeClr val="tx2"/>
                </a:solidFill>
              </a:rPr>
              <a:t>Need of reliable metadata</a:t>
            </a:r>
          </a:p>
          <a:p>
            <a:pPr marL="0" lvl="2" indent="0" algn="just">
              <a:spcBef>
                <a:spcPts val="0"/>
              </a:spcBef>
              <a:spcAft>
                <a:spcPts val="500"/>
              </a:spcAft>
              <a:buFont typeface="Wingdings 3" pitchFamily="18" charset="2"/>
              <a:buNone/>
              <a:defRPr/>
            </a:pPr>
            <a:r>
              <a:rPr lang="en-US" sz="2000" b="1" dirty="0" smtClean="0"/>
              <a:t>Keep the most complete data set</a:t>
            </a: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9948E12-4CCD-4C0B-9E89-05D1F9D3BBF3}" type="slidenum">
              <a:rPr lang="el-GR" smtClean="0"/>
              <a:pPr fontAlgn="base">
                <a:spcBef>
                  <a:spcPct val="0"/>
                </a:spcBef>
                <a:spcAft>
                  <a:spcPct val="0"/>
                </a:spcAft>
                <a:defRPr/>
              </a:pPr>
              <a:t>82</a:t>
            </a:fld>
            <a:endParaRPr lang="el-GR"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resultat_qc1_UK.jpg"/>
          <p:cNvPicPr>
            <a:picLocks noChangeAspect="1"/>
          </p:cNvPicPr>
          <p:nvPr/>
        </p:nvPicPr>
        <p:blipFill>
          <a:blip r:embed="rId3" cstate="print"/>
          <a:srcRect/>
          <a:stretch>
            <a:fillRect/>
          </a:stretch>
        </p:blipFill>
        <p:spPr bwMode="auto">
          <a:xfrm>
            <a:off x="642938" y="1500188"/>
            <a:ext cx="7215187" cy="5000625"/>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spcAft>
                <a:spcPts val="600"/>
              </a:spcAft>
              <a:defRPr/>
            </a:pPr>
            <a:r>
              <a:rPr lang="en-US" b="1" dirty="0" smtClean="0"/>
              <a:t>Metadata QC results</a:t>
            </a:r>
          </a:p>
        </p:txBody>
      </p:sp>
      <p:sp>
        <p:nvSpPr>
          <p:cNvPr id="6" name="Content Placeholder 6"/>
          <p:cNvSpPr>
            <a:spLocks noGrp="1"/>
          </p:cNvSpPr>
          <p:nvPr>
            <p:ph idx="1"/>
          </p:nvPr>
        </p:nvSpPr>
        <p:spPr/>
        <p:txBody>
          <a:bodyPr>
            <a:noAutofit/>
          </a:bodyPr>
          <a:lstStyle/>
          <a:p>
            <a:pPr marL="531813" lvl="1" indent="-349250" algn="just">
              <a:spcBef>
                <a:spcPts val="0"/>
              </a:spcBef>
              <a:spcAft>
                <a:spcPts val="600"/>
              </a:spcAft>
              <a:defRPr/>
            </a:pPr>
            <a:r>
              <a:rPr lang="en-US" sz="2800" dirty="0" smtClean="0">
                <a:solidFill>
                  <a:schemeClr val="tx1"/>
                </a:solidFill>
              </a:rPr>
              <a:t>According to MEDATLASII QC flag scale</a:t>
            </a:r>
          </a:p>
          <a:p>
            <a:pPr marL="266700" lvl="1" indent="-266700" algn="just">
              <a:spcBef>
                <a:spcPts val="0"/>
              </a:spcBef>
              <a:spcAft>
                <a:spcPts val="600"/>
              </a:spcAft>
              <a:defRPr/>
            </a:pPr>
            <a:endParaRPr lang="en-US" sz="2800" dirty="0" smtClean="0">
              <a:solidFill>
                <a:schemeClr val="tx1"/>
              </a:solidFill>
            </a:endParaRP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7D2492B-2F7C-4CD6-85C4-539EF4A3BC2C}" type="slidenum">
              <a:rPr lang="el-GR" smtClean="0"/>
              <a:pPr fontAlgn="base">
                <a:spcBef>
                  <a:spcPct val="0"/>
                </a:spcBef>
                <a:spcAft>
                  <a:spcPct val="0"/>
                </a:spcAft>
                <a:defRPr/>
              </a:pPr>
              <a:t>83</a:t>
            </a:fld>
            <a:endParaRPr lang="el-GR"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en-US" b="1" dirty="0" smtClean="0"/>
              <a:t>Automatic Checks of measurements</a:t>
            </a:r>
          </a:p>
        </p:txBody>
      </p:sp>
      <p:sp>
        <p:nvSpPr>
          <p:cNvPr id="6" name="Content Placeholder 6"/>
          <p:cNvSpPr>
            <a:spLocks noGrp="1"/>
          </p:cNvSpPr>
          <p:nvPr>
            <p:ph idx="1"/>
          </p:nvPr>
        </p:nvSpPr>
        <p:spPr>
          <a:xfrm>
            <a:off x="684213" y="2060575"/>
            <a:ext cx="8280400" cy="4176737"/>
          </a:xfrm>
        </p:spPr>
        <p:txBody>
          <a:bodyPr>
            <a:normAutofit fontScale="55000" lnSpcReduction="20000"/>
          </a:bodyPr>
          <a:lstStyle/>
          <a:p>
            <a:pPr algn="just">
              <a:spcBef>
                <a:spcPts val="0"/>
              </a:spcBef>
              <a:spcAft>
                <a:spcPts val="600"/>
              </a:spcAft>
              <a:defRPr/>
            </a:pPr>
            <a:r>
              <a:rPr lang="en-US" sz="3100" b="1" dirty="0" smtClean="0"/>
              <a:t>For vertical profiles and time series</a:t>
            </a:r>
          </a:p>
          <a:p>
            <a:pPr lvl="1" algn="just">
              <a:spcBef>
                <a:spcPts val="0"/>
              </a:spcBef>
              <a:spcAft>
                <a:spcPts val="600"/>
              </a:spcAft>
              <a:defRPr/>
            </a:pPr>
            <a:r>
              <a:rPr lang="en-US" sz="2900" b="1" dirty="0" smtClean="0"/>
              <a:t>presence of at least two parameters</a:t>
            </a:r>
            <a:r>
              <a:rPr lang="en-US" sz="2900" dirty="0" smtClean="0"/>
              <a:t>: vertical/time reference + measurement</a:t>
            </a:r>
          </a:p>
          <a:p>
            <a:pPr lvl="1" algn="just">
              <a:spcBef>
                <a:spcPts val="0"/>
              </a:spcBef>
              <a:spcAft>
                <a:spcPts val="600"/>
              </a:spcAft>
              <a:defRPr/>
            </a:pPr>
            <a:r>
              <a:rPr lang="en-US" sz="2900" b="1" dirty="0" smtClean="0"/>
              <a:t>pressure/time must be monotonous increasing</a:t>
            </a:r>
          </a:p>
          <a:p>
            <a:pPr lvl="1" algn="just">
              <a:spcBef>
                <a:spcPts val="0"/>
              </a:spcBef>
              <a:spcAft>
                <a:spcPts val="600"/>
              </a:spcAft>
              <a:defRPr/>
            </a:pPr>
            <a:r>
              <a:rPr lang="en-US" sz="2900" b="1" dirty="0" smtClean="0"/>
              <a:t>the profile/time series must not be constant: </a:t>
            </a:r>
            <a:r>
              <a:rPr lang="en-US" sz="2900" dirty="0" smtClean="0"/>
              <a:t>sensor jammed</a:t>
            </a:r>
          </a:p>
          <a:p>
            <a:pPr lvl="1" algn="just">
              <a:spcBef>
                <a:spcPts val="0"/>
              </a:spcBef>
              <a:spcAft>
                <a:spcPts val="600"/>
              </a:spcAft>
              <a:defRPr/>
            </a:pPr>
            <a:r>
              <a:rPr lang="en-US" sz="2900" b="1" dirty="0" smtClean="0"/>
              <a:t>broad range checks: </a:t>
            </a:r>
            <a:r>
              <a:rPr lang="en-US" sz="2900" dirty="0" smtClean="0"/>
              <a:t>check for extreme regional values compared with the min. and max. values for the region. The broad range check is performed before the narrow range check.</a:t>
            </a:r>
          </a:p>
          <a:p>
            <a:pPr lvl="1" algn="just">
              <a:spcBef>
                <a:spcPts val="0"/>
              </a:spcBef>
              <a:spcAft>
                <a:spcPts val="600"/>
              </a:spcAft>
              <a:defRPr/>
            </a:pPr>
            <a:r>
              <a:rPr lang="en-US" sz="2900" b="1" dirty="0" smtClean="0"/>
              <a:t>data points below the bottom depth</a:t>
            </a:r>
          </a:p>
          <a:p>
            <a:pPr lvl="1" algn="just">
              <a:spcBef>
                <a:spcPts val="0"/>
              </a:spcBef>
              <a:spcAft>
                <a:spcPts val="600"/>
              </a:spcAft>
              <a:defRPr/>
            </a:pPr>
            <a:r>
              <a:rPr lang="en-US" sz="2900" b="1" dirty="0" smtClean="0"/>
              <a:t>spikes detection: </a:t>
            </a:r>
            <a:r>
              <a:rPr lang="en-US" sz="2900" dirty="0" smtClean="0"/>
              <a:t>usually requires visual inspection. For time series a filter is applied first to remove the effect of tides and internal waves.</a:t>
            </a:r>
          </a:p>
          <a:p>
            <a:pPr lvl="1" algn="just">
              <a:spcBef>
                <a:spcPts val="0"/>
              </a:spcBef>
              <a:spcAft>
                <a:spcPts val="600"/>
              </a:spcAft>
              <a:defRPr/>
            </a:pPr>
            <a:r>
              <a:rPr lang="en-US" sz="2900" b="1" dirty="0" smtClean="0"/>
              <a:t>narrow range check: </a:t>
            </a:r>
            <a:r>
              <a:rPr lang="en-US" sz="2900" dirty="0" smtClean="0"/>
              <a:t>comparison with pre-existing </a:t>
            </a:r>
            <a:r>
              <a:rPr lang="en-US" sz="2900" dirty="0" err="1" smtClean="0"/>
              <a:t>climatological</a:t>
            </a:r>
            <a:r>
              <a:rPr lang="en-US" sz="2900" dirty="0" smtClean="0"/>
              <a:t> statistics. Time series are compared with internal statistics.</a:t>
            </a:r>
          </a:p>
          <a:p>
            <a:pPr lvl="1" algn="just">
              <a:spcBef>
                <a:spcPts val="0"/>
              </a:spcBef>
              <a:spcAft>
                <a:spcPts val="600"/>
              </a:spcAft>
              <a:defRPr/>
            </a:pPr>
            <a:r>
              <a:rPr lang="en-US" sz="2900" b="1" dirty="0" smtClean="0"/>
              <a:t>density inversion test: </a:t>
            </a:r>
            <a:r>
              <a:rPr lang="en-US" sz="2900" dirty="0" smtClean="0"/>
              <a:t>(potential density anomaly, FOFONOF and MILLARD, 1983, MILLERO and POISSON, 1981)</a:t>
            </a:r>
          </a:p>
          <a:p>
            <a:pPr lvl="1" algn="just">
              <a:spcBef>
                <a:spcPts val="0"/>
              </a:spcBef>
              <a:spcAft>
                <a:spcPts val="600"/>
              </a:spcAft>
              <a:defRPr/>
            </a:pPr>
            <a:r>
              <a:rPr lang="en-US" sz="2900" b="1" dirty="0" smtClean="0"/>
              <a:t>Redfield ratio for nutrients: </a:t>
            </a:r>
            <a:r>
              <a:rPr lang="en-US" sz="2900" dirty="0" smtClean="0"/>
              <a:t>ratio of the oxygen, nitrate and alkalinity (carbonates) concentration over the phosphate (172, 16 and 122 in Atlantic and Indian ocean, Takahashi &amp; al)</a:t>
            </a:r>
          </a:p>
          <a:p>
            <a:pPr lvl="1" algn="just">
              <a:defRPr/>
            </a:pPr>
            <a:endParaRPr lang="en-US" dirty="0" smtClean="0"/>
          </a:p>
          <a:p>
            <a:pPr lvl="1" algn="just">
              <a:defRPr/>
            </a:pPr>
            <a:endParaRPr lang="en-US" dirty="0" smtClean="0"/>
          </a:p>
          <a:p>
            <a:pPr lvl="1" algn="just">
              <a:defRPr/>
            </a:pPr>
            <a:endParaRPr lang="en-US" dirty="0" smtClean="0"/>
          </a:p>
          <a:p>
            <a:pPr lvl="1" algn="just">
              <a:defRPr/>
            </a:pPr>
            <a:endParaRPr lang="en-US" b="1" dirty="0" smtClean="0"/>
          </a:p>
          <a:p>
            <a:pPr lvl="1" algn="just">
              <a:defRPr/>
            </a:pPr>
            <a:endParaRPr lang="en-US" dirty="0" smtClean="0"/>
          </a:p>
          <a:p>
            <a:pPr lvl="1" algn="just">
              <a:defRPr/>
            </a:pPr>
            <a:endParaRPr lang="en-US" dirty="0" smtClean="0"/>
          </a:p>
          <a:p>
            <a:pPr lvl="1" algn="just">
              <a:defRPr/>
            </a:pPr>
            <a:endParaRPr lang="en-US" b="1"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5FD524DA-99F6-45C1-8562-9E6921851943}" type="slidenum">
              <a:rPr lang="el-GR" smtClean="0"/>
              <a:pPr fontAlgn="base">
                <a:spcBef>
                  <a:spcPct val="0"/>
                </a:spcBef>
                <a:spcAft>
                  <a:spcPct val="0"/>
                </a:spcAft>
                <a:defRPr/>
              </a:pPr>
              <a:t>84</a:t>
            </a:fld>
            <a:endParaRPr lang="el-GR"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196752"/>
            <a:ext cx="8280400" cy="495300"/>
          </a:xfrm>
        </p:spPr>
        <p:txBody>
          <a:bodyPr>
            <a:normAutofit/>
          </a:bodyPr>
          <a:lstStyle/>
          <a:p>
            <a:pPr>
              <a:spcAft>
                <a:spcPts val="600"/>
              </a:spcAft>
              <a:defRPr/>
            </a:pPr>
            <a:r>
              <a:rPr lang="fr-FR" b="1" dirty="0" smtClean="0"/>
              <a:t>Broad Range Check</a:t>
            </a:r>
          </a:p>
        </p:txBody>
      </p:sp>
      <p:sp>
        <p:nvSpPr>
          <p:cNvPr id="7" name="Content Placeholder 6"/>
          <p:cNvSpPr>
            <a:spLocks noGrp="1"/>
          </p:cNvSpPr>
          <p:nvPr>
            <p:ph idx="1"/>
          </p:nvPr>
        </p:nvSpPr>
        <p:spPr>
          <a:xfrm>
            <a:off x="863600" y="1700808"/>
            <a:ext cx="8280400" cy="1080393"/>
          </a:xfrm>
        </p:spPr>
        <p:txBody>
          <a:bodyPr>
            <a:normAutofit fontScale="92500" lnSpcReduction="20000"/>
          </a:bodyPr>
          <a:lstStyle/>
          <a:p>
            <a:pPr algn="just">
              <a:spcAft>
                <a:spcPts val="600"/>
              </a:spcAft>
              <a:defRPr/>
            </a:pPr>
            <a:r>
              <a:rPr lang="en-US" sz="2800" dirty="0" smtClean="0">
                <a:solidFill>
                  <a:srgbClr val="5A5A5A"/>
                </a:solidFill>
              </a:rPr>
              <a:t>Regional and depth parameterization in MEDAR/MEDATLASII </a:t>
            </a:r>
          </a:p>
          <a:p>
            <a:pPr marL="266700" indent="0" algn="just">
              <a:spcBef>
                <a:spcPts val="0"/>
              </a:spcBef>
              <a:spcAft>
                <a:spcPts val="600"/>
              </a:spcAft>
              <a:buFont typeface="Wingdings 3" pitchFamily="18" charset="2"/>
              <a:buNone/>
              <a:defRPr/>
            </a:pPr>
            <a:r>
              <a:rPr lang="en-US" sz="2000" dirty="0" smtClean="0"/>
              <a:t>http://www.ifremer.fr/sismer/program/medar/htql/liste_region.htql</a:t>
            </a:r>
          </a:p>
          <a:p>
            <a:pPr lvl="1" algn="just">
              <a:defRPr/>
            </a:pPr>
            <a:endParaRPr lang="en-US" dirty="0" smtClean="0"/>
          </a:p>
          <a:p>
            <a:pPr lvl="1" algn="just">
              <a:defRPr/>
            </a:pPr>
            <a:endParaRPr lang="en-US" dirty="0" smtClean="0"/>
          </a:p>
          <a:p>
            <a:pPr lvl="1" algn="just">
              <a:defRPr/>
            </a:pPr>
            <a:endParaRPr lang="en-US" b="1" dirty="0" smtClean="0"/>
          </a:p>
          <a:p>
            <a:pPr lvl="1" algn="just">
              <a:defRPr/>
            </a:pPr>
            <a:endParaRPr lang="en-US" dirty="0" smtClean="0"/>
          </a:p>
          <a:p>
            <a:pPr lvl="1" algn="just">
              <a:defRPr/>
            </a:pPr>
            <a:endParaRPr lang="en-US" dirty="0" smtClean="0"/>
          </a:p>
          <a:p>
            <a:pPr lvl="1" algn="just">
              <a:defRPr/>
            </a:pPr>
            <a:endParaRPr lang="en-US" b="1" dirty="0" smtClean="0"/>
          </a:p>
        </p:txBody>
      </p:sp>
      <p:sp>
        <p:nvSpPr>
          <p:cNvPr id="4" name="Slide Number Placeholder 3"/>
          <p:cNvSpPr>
            <a:spLocks noGrp="1"/>
          </p:cNvSpPr>
          <p:nvPr>
            <p:ph type="sldNum" sz="quarter" idx="12"/>
          </p:nvPr>
        </p:nvSpPr>
        <p:spPr/>
        <p:txBody>
          <a:bodyPr/>
          <a:lstStyle/>
          <a:p>
            <a:pPr>
              <a:defRPr/>
            </a:pPr>
            <a:fld id="{44FE05B4-CCA8-436B-BB49-0A23B2CD7E29}" type="slidenum">
              <a:rPr lang="el-GR" smtClean="0"/>
              <a:pPr>
                <a:defRPr/>
              </a:pPr>
              <a:t>85</a:t>
            </a:fld>
            <a:endParaRPr lang="el-GR"/>
          </a:p>
        </p:txBody>
      </p:sp>
      <p:pic>
        <p:nvPicPr>
          <p:cNvPr id="39942" name="Picture 10" descr="medarqcz"/>
          <p:cNvPicPr>
            <a:picLocks noChangeAspect="1" noChangeArrowheads="1"/>
          </p:cNvPicPr>
          <p:nvPr/>
        </p:nvPicPr>
        <p:blipFill>
          <a:blip r:embed="rId2" cstate="print"/>
          <a:srcRect/>
          <a:stretch>
            <a:fillRect/>
          </a:stretch>
        </p:blipFill>
        <p:spPr bwMode="auto">
          <a:xfrm>
            <a:off x="1071563" y="2740198"/>
            <a:ext cx="4103687" cy="1912938"/>
          </a:xfrm>
          <a:prstGeom prst="rect">
            <a:avLst/>
          </a:prstGeom>
          <a:noFill/>
          <a:ln w="9525">
            <a:noFill/>
            <a:miter lim="800000"/>
            <a:headEnd/>
            <a:tailEnd/>
          </a:ln>
        </p:spPr>
      </p:pic>
      <p:pic>
        <p:nvPicPr>
          <p:cNvPr id="39943" name="Picture 11" descr="blacksea"/>
          <p:cNvPicPr>
            <a:picLocks noChangeAspect="1" noChangeArrowheads="1"/>
          </p:cNvPicPr>
          <p:nvPr/>
        </p:nvPicPr>
        <p:blipFill>
          <a:blip r:embed="rId3" cstate="print"/>
          <a:srcRect/>
          <a:stretch>
            <a:fillRect/>
          </a:stretch>
        </p:blipFill>
        <p:spPr bwMode="auto">
          <a:xfrm>
            <a:off x="1763713" y="4602758"/>
            <a:ext cx="2879725" cy="1706562"/>
          </a:xfrm>
          <a:prstGeom prst="rect">
            <a:avLst/>
          </a:prstGeom>
          <a:noFill/>
          <a:ln w="9525">
            <a:noFill/>
            <a:miter lim="800000"/>
            <a:headEnd/>
            <a:tailEnd/>
          </a:ln>
        </p:spPr>
      </p:pic>
      <p:pic>
        <p:nvPicPr>
          <p:cNvPr id="39944" name="Picture 9" descr="range_check.jpg"/>
          <p:cNvPicPr>
            <a:picLocks noChangeAspect="1"/>
          </p:cNvPicPr>
          <p:nvPr/>
        </p:nvPicPr>
        <p:blipFill>
          <a:blip r:embed="rId4" cstate="print"/>
          <a:srcRect/>
          <a:stretch>
            <a:fillRect/>
          </a:stretch>
        </p:blipFill>
        <p:spPr bwMode="auto">
          <a:xfrm>
            <a:off x="5419725" y="3143250"/>
            <a:ext cx="2940050"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fr-FR" b="1" dirty="0" err="1" smtClean="0"/>
              <a:t>Narrow</a:t>
            </a:r>
            <a:r>
              <a:rPr lang="fr-FR" b="1" dirty="0" smtClean="0"/>
              <a:t> Range Check </a:t>
            </a:r>
            <a:endParaRPr lang="en-US" b="1" dirty="0" smtClean="0"/>
          </a:p>
        </p:txBody>
      </p:sp>
      <p:sp>
        <p:nvSpPr>
          <p:cNvPr id="8" name="Content Placeholder 6"/>
          <p:cNvSpPr>
            <a:spLocks noGrp="1"/>
          </p:cNvSpPr>
          <p:nvPr>
            <p:ph sz="half" idx="1"/>
          </p:nvPr>
        </p:nvSpPr>
        <p:spPr/>
        <p:txBody>
          <a:bodyPr>
            <a:normAutofit fontScale="92500" lnSpcReduction="20000"/>
          </a:bodyPr>
          <a:lstStyle/>
          <a:p>
            <a:pPr marL="182563" lvl="2" indent="-182563" algn="just">
              <a:spcBef>
                <a:spcPts val="0"/>
              </a:spcBef>
              <a:defRPr/>
            </a:pPr>
            <a:r>
              <a:rPr lang="en-US" sz="1800" b="1" dirty="0" smtClean="0">
                <a:solidFill>
                  <a:srgbClr val="FFFF00"/>
                </a:solidFill>
                <a:effectLst>
                  <a:outerShdw blurRad="38100" dist="38100" dir="2700000" algn="tl">
                    <a:srgbClr val="000000">
                      <a:alpha val="43137"/>
                    </a:srgbClr>
                  </a:outerShdw>
                </a:effectLst>
              </a:rPr>
              <a:t>qc flag=2, probably good data, (result of auto control)</a:t>
            </a:r>
          </a:p>
          <a:p>
            <a:pPr marL="441325" lvl="2" indent="-179388" algn="just">
              <a:spcBef>
                <a:spcPts val="600"/>
              </a:spcBef>
              <a:spcAft>
                <a:spcPts val="600"/>
              </a:spcAft>
              <a:defRPr/>
            </a:pPr>
            <a:r>
              <a:rPr lang="en-US" sz="1800" b="1" dirty="0" smtClean="0">
                <a:solidFill>
                  <a:srgbClr val="00B050"/>
                </a:solidFill>
              </a:rPr>
              <a:t>qc=1 (manually)</a:t>
            </a:r>
          </a:p>
          <a:p>
            <a:pPr marL="441325" lvl="2" indent="-179388" algn="just">
              <a:spcBef>
                <a:spcPts val="0"/>
              </a:spcBef>
              <a:spcAft>
                <a:spcPts val="600"/>
              </a:spcAft>
              <a:defRPr/>
            </a:pPr>
            <a:r>
              <a:rPr lang="en-US" sz="1800" dirty="0" smtClean="0">
                <a:solidFill>
                  <a:schemeClr val="tx2"/>
                </a:solidFill>
              </a:rPr>
              <a:t>The automatic comparison with reference </a:t>
            </a:r>
            <a:r>
              <a:rPr lang="en-US" sz="1800" dirty="0" err="1" smtClean="0">
                <a:solidFill>
                  <a:schemeClr val="tx2"/>
                </a:solidFill>
              </a:rPr>
              <a:t>climatologies</a:t>
            </a:r>
            <a:r>
              <a:rPr lang="en-US" sz="1800" dirty="0" smtClean="0">
                <a:solidFill>
                  <a:schemeClr val="tx2"/>
                </a:solidFill>
              </a:rPr>
              <a:t> is made by linearly interpolating the references  at the level of the observation</a:t>
            </a:r>
          </a:p>
          <a:p>
            <a:pPr marL="441325" lvl="2" indent="-179388" algn="just">
              <a:spcBef>
                <a:spcPts val="0"/>
              </a:spcBef>
              <a:spcAft>
                <a:spcPts val="600"/>
              </a:spcAft>
              <a:defRPr/>
            </a:pPr>
            <a:r>
              <a:rPr lang="en-US" sz="1800" dirty="0" smtClean="0">
                <a:solidFill>
                  <a:schemeClr val="tx2"/>
                </a:solidFill>
              </a:rPr>
              <a:t>Outliers are detected if the data points differ from the references more than:</a:t>
            </a:r>
          </a:p>
          <a:p>
            <a:pPr marL="895033" lvl="3" indent="-261938" algn="just">
              <a:spcBef>
                <a:spcPts val="0"/>
              </a:spcBef>
              <a:defRPr/>
            </a:pPr>
            <a:endParaRPr lang="en-US" sz="1600" dirty="0" smtClean="0">
              <a:solidFill>
                <a:schemeClr val="tx2"/>
              </a:solidFill>
            </a:endParaRPr>
          </a:p>
          <a:p>
            <a:pPr marL="895033" lvl="3" indent="-261938" algn="just">
              <a:spcBef>
                <a:spcPts val="0"/>
              </a:spcBef>
              <a:defRPr/>
            </a:pPr>
            <a:r>
              <a:rPr lang="en-US" sz="1600" dirty="0" smtClean="0">
                <a:solidFill>
                  <a:schemeClr val="tx2"/>
                </a:solidFill>
              </a:rPr>
              <a:t>5 x standard deviation over the shelf (depth &lt;200m)</a:t>
            </a:r>
          </a:p>
          <a:p>
            <a:pPr marL="895033" lvl="3" indent="-261938" algn="just">
              <a:spcBef>
                <a:spcPts val="0"/>
              </a:spcBef>
              <a:defRPr/>
            </a:pPr>
            <a:r>
              <a:rPr lang="en-US" sz="1600" dirty="0" smtClean="0">
                <a:solidFill>
                  <a:schemeClr val="tx2"/>
                </a:solidFill>
              </a:rPr>
              <a:t>4 x standard deviation at the slop and straits region  (200 m&lt; depth &lt; 400m)</a:t>
            </a:r>
          </a:p>
          <a:p>
            <a:pPr marL="895033" lvl="3" indent="-261938" algn="just">
              <a:spcBef>
                <a:spcPts val="0"/>
              </a:spcBef>
              <a:defRPr/>
            </a:pPr>
            <a:r>
              <a:rPr lang="en-US" sz="1600" dirty="0" smtClean="0">
                <a:solidFill>
                  <a:schemeClr val="tx2"/>
                </a:solidFill>
              </a:rPr>
              <a:t>3 x standard deviation at the deep sea (depth &gt;400m)</a:t>
            </a:r>
          </a:p>
          <a:p>
            <a:pPr marL="895033" lvl="3" indent="-261938" algn="just">
              <a:spcBef>
                <a:spcPts val="0"/>
              </a:spcBef>
              <a:buFont typeface="Wingdings" pitchFamily="2" charset="2"/>
              <a:buNone/>
              <a:defRPr/>
            </a:pPr>
            <a:endParaRPr lang="en-US" sz="1600" dirty="0" smtClean="0">
              <a:solidFill>
                <a:schemeClr val="tx2"/>
              </a:solidFill>
            </a:endParaRPr>
          </a:p>
          <a:p>
            <a:pPr marL="620713" lvl="2" indent="-261938" algn="just">
              <a:spcBef>
                <a:spcPts val="0"/>
              </a:spcBef>
              <a:defRPr/>
            </a:pPr>
            <a:endParaRPr lang="en-US" sz="1800" dirty="0" smtClean="0">
              <a:solidFill>
                <a:schemeClr val="tx2"/>
              </a:solidFill>
            </a:endParaRPr>
          </a:p>
          <a:p>
            <a:pPr marL="620713" lvl="2" indent="-261938" algn="just">
              <a:spcBef>
                <a:spcPts val="0"/>
              </a:spcBef>
              <a:defRPr/>
            </a:pPr>
            <a:endParaRPr lang="en-GB" sz="1800" b="1" dirty="0" smtClean="0">
              <a:solidFill>
                <a:srgbClr val="00B050"/>
              </a:solidFill>
            </a:endParaRPr>
          </a:p>
          <a:p>
            <a:pPr lvl="2" algn="just">
              <a:defRPr/>
            </a:pPr>
            <a:endParaRPr lang="en-US" dirty="0" smtClean="0"/>
          </a:p>
        </p:txBody>
      </p:sp>
      <p:sp>
        <p:nvSpPr>
          <p:cNvPr id="6" name="Content Placeholder 5"/>
          <p:cNvSpPr>
            <a:spLocks noGrp="1"/>
          </p:cNvSpPr>
          <p:nvPr>
            <p:ph sz="half" idx="2"/>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6A8ECCD-6F6B-486A-92F3-45BA5A75A473}" type="slidenum">
              <a:rPr lang="el-GR" smtClean="0"/>
              <a:pPr fontAlgn="base">
                <a:spcBef>
                  <a:spcPct val="0"/>
                </a:spcBef>
                <a:spcAft>
                  <a:spcPct val="0"/>
                </a:spcAft>
                <a:defRPr/>
              </a:pPr>
              <a:t>86</a:t>
            </a:fld>
            <a:endParaRPr lang="el-GR" smtClean="0"/>
          </a:p>
        </p:txBody>
      </p:sp>
      <p:pic>
        <p:nvPicPr>
          <p:cNvPr id="40966" name="Picture 6"/>
          <p:cNvPicPr>
            <a:picLocks noChangeAspect="1" noChangeArrowheads="1"/>
          </p:cNvPicPr>
          <p:nvPr/>
        </p:nvPicPr>
        <p:blipFill>
          <a:blip r:embed="rId3" cstate="print"/>
          <a:srcRect/>
          <a:stretch>
            <a:fillRect/>
          </a:stretch>
        </p:blipFill>
        <p:spPr bwMode="auto">
          <a:xfrm>
            <a:off x="5508104" y="1340768"/>
            <a:ext cx="2925763" cy="479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340768"/>
            <a:ext cx="8280400" cy="495300"/>
          </a:xfrm>
        </p:spPr>
        <p:txBody>
          <a:bodyPr>
            <a:normAutofit fontScale="90000"/>
          </a:bodyPr>
          <a:lstStyle/>
          <a:p>
            <a:pPr>
              <a:spcAft>
                <a:spcPts val="600"/>
              </a:spcAft>
              <a:defRPr/>
            </a:pPr>
            <a:r>
              <a:rPr lang="en-US" b="1" dirty="0" smtClean="0"/>
              <a:t>Density inversion test, the importance of visual check</a:t>
            </a:r>
          </a:p>
        </p:txBody>
      </p:sp>
      <p:sp>
        <p:nvSpPr>
          <p:cNvPr id="41989" name="Content Placeholder 6"/>
          <p:cNvSpPr>
            <a:spLocks noGrp="1"/>
          </p:cNvSpPr>
          <p:nvPr>
            <p:ph idx="1"/>
          </p:nvPr>
        </p:nvSpPr>
        <p:spPr>
          <a:xfrm>
            <a:off x="684213" y="2132483"/>
            <a:ext cx="8280400" cy="3960813"/>
          </a:xfrm>
        </p:spPr>
        <p:txBody>
          <a:bodyPr/>
          <a:lstStyle/>
          <a:p>
            <a:pPr algn="just">
              <a:spcAft>
                <a:spcPts val="600"/>
              </a:spcAft>
            </a:pPr>
            <a:r>
              <a:rPr lang="en-US" sz="2400" dirty="0" smtClean="0">
                <a:solidFill>
                  <a:srgbClr val="5A5A5A"/>
                </a:solidFill>
              </a:rPr>
              <a:t>example of density inversion  due to temperature increase with depth</a:t>
            </a:r>
            <a:endParaRPr lang="en-US" sz="2400" b="1" dirty="0" smtClean="0"/>
          </a:p>
          <a:p>
            <a:pPr lvl="2" algn="just"/>
            <a:endParaRPr lang="en-US" dirty="0" smtClean="0"/>
          </a:p>
          <a:p>
            <a:pPr lvl="2" algn="just"/>
            <a:endParaRPr lang="en-US" dirty="0" smtClean="0"/>
          </a:p>
          <a:p>
            <a:pPr lvl="1" algn="just"/>
            <a:endParaRPr lang="en-US" dirty="0" smtClean="0"/>
          </a:p>
          <a:p>
            <a:pPr lvl="1" algn="just"/>
            <a:endParaRPr lang="en-US" dirty="0" smtClean="0"/>
          </a:p>
          <a:p>
            <a:pPr lvl="1" algn="just"/>
            <a:endParaRPr lang="en-US" b="1" dirty="0" smtClean="0"/>
          </a:p>
          <a:p>
            <a:pPr lvl="1" algn="just"/>
            <a:endParaRPr lang="en-US" dirty="0" smtClean="0"/>
          </a:p>
          <a:p>
            <a:pPr lvl="1" algn="just"/>
            <a:endParaRPr lang="en-US" dirty="0" smtClean="0"/>
          </a:p>
          <a:p>
            <a:pPr lvl="1" algn="just"/>
            <a:endParaRPr lang="en-US" b="1"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1D290FAA-0C01-46E1-B8EB-07FCEE7A34CF}" type="slidenum">
              <a:rPr lang="el-GR" smtClean="0"/>
              <a:pPr fontAlgn="base">
                <a:spcBef>
                  <a:spcPct val="0"/>
                </a:spcBef>
                <a:spcAft>
                  <a:spcPct val="0"/>
                </a:spcAft>
                <a:defRPr/>
              </a:pPr>
              <a:t>87</a:t>
            </a:fld>
            <a:endParaRPr lang="el-GR" smtClean="0"/>
          </a:p>
        </p:txBody>
      </p:sp>
      <p:grpSp>
        <p:nvGrpSpPr>
          <p:cNvPr id="41990" name="Group 7"/>
          <p:cNvGrpSpPr>
            <a:grpSpLocks/>
          </p:cNvGrpSpPr>
          <p:nvPr/>
        </p:nvGrpSpPr>
        <p:grpSpPr bwMode="auto">
          <a:xfrm>
            <a:off x="844550" y="2441575"/>
            <a:ext cx="8299450" cy="3425825"/>
            <a:chOff x="844550" y="2441584"/>
            <a:chExt cx="8299450" cy="3425061"/>
          </a:xfrm>
        </p:grpSpPr>
        <p:grpSp>
          <p:nvGrpSpPr>
            <p:cNvPr id="41991" name="Group 135"/>
            <p:cNvGrpSpPr>
              <a:grpSpLocks/>
            </p:cNvGrpSpPr>
            <p:nvPr/>
          </p:nvGrpSpPr>
          <p:grpSpPr bwMode="auto">
            <a:xfrm>
              <a:off x="844550" y="2441584"/>
              <a:ext cx="8299450" cy="2201862"/>
              <a:chOff x="844550" y="3043238"/>
              <a:chExt cx="8299450" cy="2201862"/>
            </a:xfrm>
          </p:grpSpPr>
          <p:sp>
            <p:nvSpPr>
              <p:cNvPr id="41993" name="Line 9"/>
              <p:cNvSpPr>
                <a:spLocks noChangeShapeType="1"/>
              </p:cNvSpPr>
              <p:nvPr/>
            </p:nvSpPr>
            <p:spPr bwMode="auto">
              <a:xfrm>
                <a:off x="5613400" y="3043238"/>
                <a:ext cx="0" cy="686047"/>
              </a:xfrm>
              <a:prstGeom prst="line">
                <a:avLst/>
              </a:prstGeom>
              <a:noFill/>
              <a:ln w="9525">
                <a:solidFill>
                  <a:srgbClr val="000000"/>
                </a:solidFill>
                <a:round/>
                <a:headEnd/>
                <a:tailEnd/>
              </a:ln>
            </p:spPr>
            <p:txBody>
              <a:bodyPr/>
              <a:lstStyle/>
              <a:p>
                <a:endParaRPr lang="en-GB"/>
              </a:p>
            </p:txBody>
          </p:sp>
          <p:sp>
            <p:nvSpPr>
              <p:cNvPr id="41994" name="Line 10"/>
              <p:cNvSpPr>
                <a:spLocks noChangeShapeType="1"/>
              </p:cNvSpPr>
              <p:nvPr/>
            </p:nvSpPr>
            <p:spPr bwMode="auto">
              <a:xfrm>
                <a:off x="5613400" y="4529426"/>
                <a:ext cx="0" cy="571212"/>
              </a:xfrm>
              <a:prstGeom prst="line">
                <a:avLst/>
              </a:prstGeom>
              <a:noFill/>
              <a:ln w="9525">
                <a:solidFill>
                  <a:srgbClr val="000000"/>
                </a:solidFill>
                <a:round/>
                <a:headEnd/>
                <a:tailEnd/>
              </a:ln>
            </p:spPr>
            <p:txBody>
              <a:bodyPr/>
              <a:lstStyle/>
              <a:p>
                <a:endParaRPr lang="en-GB"/>
              </a:p>
            </p:txBody>
          </p:sp>
          <p:sp>
            <p:nvSpPr>
              <p:cNvPr id="41995" name="Line 11"/>
              <p:cNvSpPr>
                <a:spLocks noChangeShapeType="1"/>
              </p:cNvSpPr>
              <p:nvPr/>
            </p:nvSpPr>
            <p:spPr bwMode="auto">
              <a:xfrm>
                <a:off x="5041900" y="4071568"/>
                <a:ext cx="571500" cy="457859"/>
              </a:xfrm>
              <a:prstGeom prst="line">
                <a:avLst/>
              </a:prstGeom>
              <a:noFill/>
              <a:ln w="9525">
                <a:solidFill>
                  <a:srgbClr val="FF0000"/>
                </a:solidFill>
                <a:round/>
                <a:headEnd/>
                <a:tailEnd type="oval" w="lg" len="lg"/>
              </a:ln>
            </p:spPr>
            <p:txBody>
              <a:bodyPr/>
              <a:lstStyle/>
              <a:p>
                <a:endParaRPr lang="en-GB"/>
              </a:p>
            </p:txBody>
          </p:sp>
          <p:sp>
            <p:nvSpPr>
              <p:cNvPr id="41996" name="Line 12"/>
              <p:cNvSpPr>
                <a:spLocks noChangeShapeType="1"/>
              </p:cNvSpPr>
              <p:nvPr/>
            </p:nvSpPr>
            <p:spPr bwMode="auto">
              <a:xfrm flipH="1">
                <a:off x="5041900" y="3729285"/>
                <a:ext cx="571500" cy="342283"/>
              </a:xfrm>
              <a:prstGeom prst="line">
                <a:avLst/>
              </a:prstGeom>
              <a:noFill/>
              <a:ln w="9525">
                <a:solidFill>
                  <a:srgbClr val="000000"/>
                </a:solidFill>
                <a:round/>
                <a:headEnd/>
                <a:tailEnd type="oval" w="med" len="med"/>
              </a:ln>
            </p:spPr>
            <p:txBody>
              <a:bodyPr/>
              <a:lstStyle/>
              <a:p>
                <a:endParaRPr lang="en-GB"/>
              </a:p>
            </p:txBody>
          </p:sp>
          <p:sp>
            <p:nvSpPr>
              <p:cNvPr id="41997" name="Line 21"/>
              <p:cNvSpPr>
                <a:spLocks noChangeShapeType="1"/>
              </p:cNvSpPr>
              <p:nvPr/>
            </p:nvSpPr>
            <p:spPr bwMode="auto">
              <a:xfrm>
                <a:off x="5834063" y="4556125"/>
                <a:ext cx="431800" cy="0"/>
              </a:xfrm>
              <a:prstGeom prst="line">
                <a:avLst/>
              </a:prstGeom>
              <a:noFill/>
              <a:ln w="38100">
                <a:solidFill>
                  <a:srgbClr val="00FF00"/>
                </a:solidFill>
                <a:round/>
                <a:headEnd type="triangle" w="med" len="med"/>
                <a:tailEnd/>
              </a:ln>
            </p:spPr>
            <p:txBody>
              <a:bodyPr/>
              <a:lstStyle/>
              <a:p>
                <a:endParaRPr lang="en-GB"/>
              </a:p>
            </p:txBody>
          </p:sp>
          <p:sp>
            <p:nvSpPr>
              <p:cNvPr id="41998" name="Text Box 23"/>
              <p:cNvSpPr txBox="1">
                <a:spLocks noChangeArrowheads="1"/>
              </p:cNvSpPr>
              <p:nvPr/>
            </p:nvSpPr>
            <p:spPr bwMode="auto">
              <a:xfrm>
                <a:off x="4602165" y="3929066"/>
                <a:ext cx="398463" cy="336550"/>
              </a:xfrm>
              <a:prstGeom prst="rect">
                <a:avLst/>
              </a:prstGeom>
              <a:noFill/>
              <a:ln w="9525" algn="ctr">
                <a:noFill/>
                <a:miter lim="800000"/>
                <a:headEnd/>
                <a:tailEnd/>
              </a:ln>
            </p:spPr>
            <p:txBody>
              <a:bodyPr wrap="none">
                <a:spAutoFit/>
              </a:bodyPr>
              <a:lstStyle/>
              <a:p>
                <a:pPr marL="609600" indent="-609600">
                  <a:spcBef>
                    <a:spcPct val="20000"/>
                  </a:spcBef>
                </a:pPr>
                <a:r>
                  <a:rPr lang="en-US" sz="1600"/>
                  <a:t>z1</a:t>
                </a:r>
              </a:p>
            </p:txBody>
          </p:sp>
          <p:sp>
            <p:nvSpPr>
              <p:cNvPr id="41999" name="Text Box 24"/>
              <p:cNvSpPr txBox="1">
                <a:spLocks noChangeArrowheads="1"/>
              </p:cNvSpPr>
              <p:nvPr/>
            </p:nvSpPr>
            <p:spPr bwMode="auto">
              <a:xfrm>
                <a:off x="5072066" y="4429132"/>
                <a:ext cx="398463" cy="336550"/>
              </a:xfrm>
              <a:prstGeom prst="rect">
                <a:avLst/>
              </a:prstGeom>
              <a:noFill/>
              <a:ln w="9525" algn="ctr">
                <a:noFill/>
                <a:miter lim="800000"/>
                <a:headEnd/>
                <a:tailEnd/>
              </a:ln>
            </p:spPr>
            <p:txBody>
              <a:bodyPr wrap="none">
                <a:spAutoFit/>
              </a:bodyPr>
              <a:lstStyle/>
              <a:p>
                <a:pPr marL="609600" indent="-609600">
                  <a:spcBef>
                    <a:spcPct val="20000"/>
                  </a:spcBef>
                </a:pPr>
                <a:r>
                  <a:rPr lang="en-US" sz="1600"/>
                  <a:t>z2</a:t>
                </a:r>
              </a:p>
            </p:txBody>
          </p:sp>
          <p:sp>
            <p:nvSpPr>
              <p:cNvPr id="42000" name="Text Box 26"/>
              <p:cNvSpPr txBox="1">
                <a:spLocks noChangeArrowheads="1"/>
              </p:cNvSpPr>
              <p:nvPr/>
            </p:nvSpPr>
            <p:spPr bwMode="auto">
              <a:xfrm>
                <a:off x="6337300" y="3979863"/>
                <a:ext cx="2806700" cy="1169551"/>
              </a:xfrm>
              <a:prstGeom prst="rect">
                <a:avLst/>
              </a:prstGeom>
              <a:noFill/>
              <a:ln w="9525" algn="ctr">
                <a:noFill/>
                <a:miter lim="800000"/>
                <a:headEnd/>
                <a:tailEnd/>
              </a:ln>
            </p:spPr>
            <p:txBody>
              <a:bodyPr>
                <a:spAutoFit/>
              </a:bodyPr>
              <a:lstStyle/>
              <a:p>
                <a:pPr marL="609600" indent="-609600" algn="just"/>
                <a:r>
                  <a:rPr lang="en-US" sz="1400" b="1">
                    <a:solidFill>
                      <a:srgbClr val="FF0000"/>
                    </a:solidFill>
                  </a:rPr>
                  <a:t>Wrong Temp value detected </a:t>
                </a:r>
              </a:p>
              <a:p>
                <a:pPr marL="609600" indent="-609600" algn="just"/>
                <a:r>
                  <a:rPr lang="en-US" sz="1400" b="1">
                    <a:solidFill>
                      <a:srgbClr val="FF0000"/>
                    </a:solidFill>
                  </a:rPr>
                  <a:t>automatically,</a:t>
                </a:r>
              </a:p>
              <a:p>
                <a:pPr marL="609600" indent="-609600" algn="just"/>
                <a:r>
                  <a:rPr lang="en-US" sz="1400" b="1">
                    <a:solidFill>
                      <a:srgbClr val="00FF00"/>
                    </a:solidFill>
                  </a:rPr>
                  <a:t>but it is correct value,</a:t>
                </a:r>
              </a:p>
              <a:p>
                <a:pPr marL="609600" indent="-609600" algn="just"/>
                <a:r>
                  <a:rPr lang="en-US" sz="1400" b="1">
                    <a:solidFill>
                      <a:srgbClr val="00FF00"/>
                    </a:solidFill>
                  </a:rPr>
                  <a:t>the previous  value flag is </a:t>
                </a:r>
              </a:p>
              <a:p>
                <a:pPr marL="609600" indent="-609600" algn="just"/>
                <a:r>
                  <a:rPr lang="en-US" sz="1400" b="1">
                    <a:solidFill>
                      <a:srgbClr val="00FF00"/>
                    </a:solidFill>
                  </a:rPr>
                  <a:t>Manually changed to “good”</a:t>
                </a:r>
              </a:p>
            </p:txBody>
          </p:sp>
          <p:sp>
            <p:nvSpPr>
              <p:cNvPr id="42001" name="Line 14"/>
              <p:cNvSpPr>
                <a:spLocks noChangeShapeType="1"/>
              </p:cNvSpPr>
              <p:nvPr/>
            </p:nvSpPr>
            <p:spPr bwMode="auto">
              <a:xfrm rot="10800000" flipH="1">
                <a:off x="1226311" y="4216770"/>
                <a:ext cx="570739" cy="341542"/>
              </a:xfrm>
              <a:prstGeom prst="line">
                <a:avLst/>
              </a:prstGeom>
              <a:noFill/>
              <a:ln w="9525">
                <a:solidFill>
                  <a:srgbClr val="000000"/>
                </a:solidFill>
                <a:round/>
                <a:headEnd/>
                <a:tailEnd/>
              </a:ln>
            </p:spPr>
            <p:txBody>
              <a:bodyPr/>
              <a:lstStyle/>
              <a:p>
                <a:endParaRPr lang="en-GB"/>
              </a:p>
            </p:txBody>
          </p:sp>
          <p:sp>
            <p:nvSpPr>
              <p:cNvPr id="42002" name="Line 15"/>
              <p:cNvSpPr>
                <a:spLocks noChangeShapeType="1"/>
              </p:cNvSpPr>
              <p:nvPr/>
            </p:nvSpPr>
            <p:spPr bwMode="auto">
              <a:xfrm rot="10800000">
                <a:off x="1226311" y="4559053"/>
                <a:ext cx="0" cy="686047"/>
              </a:xfrm>
              <a:prstGeom prst="line">
                <a:avLst/>
              </a:prstGeom>
              <a:noFill/>
              <a:ln w="9525">
                <a:solidFill>
                  <a:srgbClr val="000000"/>
                </a:solidFill>
                <a:round/>
                <a:headEnd/>
                <a:tailEnd/>
              </a:ln>
            </p:spPr>
            <p:txBody>
              <a:bodyPr/>
              <a:lstStyle/>
              <a:p>
                <a:endParaRPr lang="en-GB"/>
              </a:p>
            </p:txBody>
          </p:sp>
          <p:sp>
            <p:nvSpPr>
              <p:cNvPr id="42003" name="Line 16"/>
              <p:cNvSpPr>
                <a:spLocks noChangeShapeType="1"/>
              </p:cNvSpPr>
              <p:nvPr/>
            </p:nvSpPr>
            <p:spPr bwMode="auto">
              <a:xfrm rot="10800000">
                <a:off x="1225550" y="3758912"/>
                <a:ext cx="570739" cy="457118"/>
              </a:xfrm>
              <a:prstGeom prst="line">
                <a:avLst/>
              </a:prstGeom>
              <a:noFill/>
              <a:ln w="9525">
                <a:solidFill>
                  <a:srgbClr val="FF0000"/>
                </a:solidFill>
                <a:round/>
                <a:headEnd type="oval" w="lg" len="lg"/>
                <a:tailEnd type="none" w="lg" len="lg"/>
              </a:ln>
            </p:spPr>
            <p:txBody>
              <a:bodyPr/>
              <a:lstStyle/>
              <a:p>
                <a:endParaRPr lang="en-GB"/>
              </a:p>
            </p:txBody>
          </p:sp>
          <p:sp>
            <p:nvSpPr>
              <p:cNvPr id="42004" name="Line 17"/>
              <p:cNvSpPr>
                <a:spLocks noChangeShapeType="1"/>
              </p:cNvSpPr>
              <p:nvPr/>
            </p:nvSpPr>
            <p:spPr bwMode="auto">
              <a:xfrm rot="10800000">
                <a:off x="1225550" y="3187700"/>
                <a:ext cx="0" cy="571212"/>
              </a:xfrm>
              <a:prstGeom prst="line">
                <a:avLst/>
              </a:prstGeom>
              <a:noFill/>
              <a:ln w="9525">
                <a:solidFill>
                  <a:srgbClr val="000000"/>
                </a:solidFill>
                <a:round/>
                <a:headEnd type="oval" w="med" len="med"/>
                <a:tailEnd/>
              </a:ln>
            </p:spPr>
            <p:txBody>
              <a:bodyPr/>
              <a:lstStyle/>
              <a:p>
                <a:endParaRPr lang="en-GB"/>
              </a:p>
            </p:txBody>
          </p:sp>
          <p:sp>
            <p:nvSpPr>
              <p:cNvPr id="42005" name="Line 19"/>
              <p:cNvSpPr>
                <a:spLocks noChangeShapeType="1"/>
              </p:cNvSpPr>
              <p:nvPr/>
            </p:nvSpPr>
            <p:spPr bwMode="auto">
              <a:xfrm>
                <a:off x="2017713" y="4195763"/>
                <a:ext cx="431800" cy="0"/>
              </a:xfrm>
              <a:prstGeom prst="line">
                <a:avLst/>
              </a:prstGeom>
              <a:noFill/>
              <a:ln w="38100">
                <a:solidFill>
                  <a:srgbClr val="FF0000"/>
                </a:solidFill>
                <a:round/>
                <a:headEnd type="triangle" w="med" len="med"/>
                <a:tailEnd/>
              </a:ln>
            </p:spPr>
            <p:txBody>
              <a:bodyPr/>
              <a:lstStyle/>
              <a:p>
                <a:endParaRPr lang="en-GB"/>
              </a:p>
            </p:txBody>
          </p:sp>
          <p:sp>
            <p:nvSpPr>
              <p:cNvPr id="42006" name="Text Box 20"/>
              <p:cNvSpPr txBox="1">
                <a:spLocks noChangeArrowheads="1"/>
              </p:cNvSpPr>
              <p:nvPr/>
            </p:nvSpPr>
            <p:spPr bwMode="auto">
              <a:xfrm>
                <a:off x="2665413" y="3835400"/>
                <a:ext cx="1871663" cy="738664"/>
              </a:xfrm>
              <a:prstGeom prst="rect">
                <a:avLst/>
              </a:prstGeom>
              <a:noFill/>
              <a:ln w="9525" algn="ctr">
                <a:noFill/>
                <a:miter lim="800000"/>
                <a:headEnd/>
                <a:tailEnd/>
              </a:ln>
            </p:spPr>
            <p:txBody>
              <a:bodyPr>
                <a:spAutoFit/>
              </a:bodyPr>
              <a:lstStyle/>
              <a:p>
                <a:pPr marL="609600" indent="-609600" algn="just"/>
                <a:r>
                  <a:rPr lang="en-US" sz="1400" b="1" dirty="0">
                    <a:solidFill>
                      <a:srgbClr val="FF0000"/>
                    </a:solidFill>
                  </a:rPr>
                  <a:t>Wrong Temp value </a:t>
                </a:r>
              </a:p>
              <a:p>
                <a:pPr marL="609600" indent="-609600" algn="just"/>
                <a:r>
                  <a:rPr lang="en-US" sz="1400" b="1" dirty="0">
                    <a:solidFill>
                      <a:srgbClr val="FF0000"/>
                    </a:solidFill>
                  </a:rPr>
                  <a:t>detected </a:t>
                </a:r>
              </a:p>
              <a:p>
                <a:pPr marL="609600" indent="-609600" algn="just"/>
                <a:r>
                  <a:rPr lang="en-US" sz="1400" b="1" dirty="0">
                    <a:solidFill>
                      <a:srgbClr val="FF0000"/>
                    </a:solidFill>
                  </a:rPr>
                  <a:t>automatically</a:t>
                </a:r>
              </a:p>
            </p:txBody>
          </p:sp>
          <p:sp>
            <p:nvSpPr>
              <p:cNvPr id="42007" name="Text Box 22"/>
              <p:cNvSpPr txBox="1">
                <a:spLocks noChangeArrowheads="1"/>
              </p:cNvSpPr>
              <p:nvPr/>
            </p:nvSpPr>
            <p:spPr bwMode="auto">
              <a:xfrm>
                <a:off x="844550" y="3663954"/>
                <a:ext cx="398463" cy="336550"/>
              </a:xfrm>
              <a:prstGeom prst="rect">
                <a:avLst/>
              </a:prstGeom>
              <a:noFill/>
              <a:ln w="9525" algn="ctr">
                <a:noFill/>
                <a:miter lim="800000"/>
                <a:headEnd/>
                <a:tailEnd/>
              </a:ln>
            </p:spPr>
            <p:txBody>
              <a:bodyPr wrap="none">
                <a:spAutoFit/>
              </a:bodyPr>
              <a:lstStyle/>
              <a:p>
                <a:pPr marL="609600" indent="-609600">
                  <a:spcBef>
                    <a:spcPct val="20000"/>
                  </a:spcBef>
                </a:pPr>
                <a:r>
                  <a:rPr lang="en-US" sz="1600"/>
                  <a:t>z1</a:t>
                </a:r>
              </a:p>
            </p:txBody>
          </p:sp>
          <p:sp>
            <p:nvSpPr>
              <p:cNvPr id="42008" name="Text Box 25"/>
              <p:cNvSpPr txBox="1">
                <a:spLocks noChangeArrowheads="1"/>
              </p:cNvSpPr>
              <p:nvPr/>
            </p:nvSpPr>
            <p:spPr bwMode="auto">
              <a:xfrm>
                <a:off x="1690688" y="4357694"/>
                <a:ext cx="398463" cy="336550"/>
              </a:xfrm>
              <a:prstGeom prst="rect">
                <a:avLst/>
              </a:prstGeom>
              <a:noFill/>
              <a:ln w="9525" algn="ctr">
                <a:noFill/>
                <a:miter lim="800000"/>
                <a:headEnd/>
                <a:tailEnd/>
              </a:ln>
            </p:spPr>
            <p:txBody>
              <a:bodyPr wrap="none">
                <a:spAutoFit/>
              </a:bodyPr>
              <a:lstStyle/>
              <a:p>
                <a:pPr marL="609600" indent="-609600">
                  <a:spcBef>
                    <a:spcPct val="20000"/>
                  </a:spcBef>
                </a:pPr>
                <a:r>
                  <a:rPr lang="en-US" sz="1600"/>
                  <a:t>z2</a:t>
                </a:r>
              </a:p>
            </p:txBody>
          </p:sp>
        </p:grpSp>
        <p:sp>
          <p:nvSpPr>
            <p:cNvPr id="41992" name="Rectangle 10"/>
            <p:cNvSpPr>
              <a:spLocks noChangeArrowheads="1"/>
            </p:cNvSpPr>
            <p:nvPr/>
          </p:nvSpPr>
          <p:spPr bwMode="auto">
            <a:xfrm>
              <a:off x="1214414" y="5220314"/>
              <a:ext cx="6357982" cy="646331"/>
            </a:xfrm>
            <a:prstGeom prst="rect">
              <a:avLst/>
            </a:prstGeom>
            <a:noFill/>
            <a:ln w="9525">
              <a:noFill/>
              <a:miter lim="800000"/>
              <a:headEnd/>
              <a:tailEnd/>
            </a:ln>
          </p:spPr>
          <p:txBody>
            <a:bodyPr>
              <a:spAutoFit/>
            </a:bodyPr>
            <a:lstStyle/>
            <a:p>
              <a:r>
                <a:rPr lang="en-US"/>
                <a:t>threshold value in HNODC=0.03 for high resolution data, 0.05  for near surface and low resolution data</a:t>
              </a: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Aft>
                <a:spcPts val="600"/>
              </a:spcAft>
              <a:defRPr/>
            </a:pPr>
            <a:r>
              <a:rPr lang="fr-FR" b="1" dirty="0" err="1" smtClean="0"/>
              <a:t>Spikes</a:t>
            </a:r>
            <a:r>
              <a:rPr lang="fr-FR" b="1" dirty="0" smtClean="0"/>
              <a:t> Check</a:t>
            </a:r>
            <a:endParaRPr lang="en-US" b="1" dirty="0" smtClean="0"/>
          </a:p>
        </p:txBody>
      </p:sp>
      <p:sp>
        <p:nvSpPr>
          <p:cNvPr id="10" name="Content Placeholder 6"/>
          <p:cNvSpPr>
            <a:spLocks noGrp="1"/>
          </p:cNvSpPr>
          <p:nvPr>
            <p:ph idx="1"/>
          </p:nvPr>
        </p:nvSpPr>
        <p:spPr>
          <a:xfrm>
            <a:off x="684213" y="2060575"/>
            <a:ext cx="8280400" cy="4392613"/>
          </a:xfrm>
        </p:spPr>
        <p:txBody>
          <a:bodyPr>
            <a:normAutofit fontScale="92500"/>
          </a:bodyPr>
          <a:lstStyle/>
          <a:p>
            <a:pPr marL="182563" lvl="1" indent="-182563" algn="just">
              <a:spcBef>
                <a:spcPts val="600"/>
              </a:spcBef>
              <a:spcAft>
                <a:spcPts val="600"/>
              </a:spcAft>
              <a:defRPr/>
            </a:pPr>
            <a:r>
              <a:rPr lang="en-US" dirty="0" smtClean="0"/>
              <a:t>The test is sensitive to the vertical/time resolution. </a:t>
            </a:r>
          </a:p>
          <a:p>
            <a:pPr marL="182563" lvl="1" indent="-182563" algn="just">
              <a:spcBef>
                <a:spcPts val="600"/>
              </a:spcBef>
              <a:spcAft>
                <a:spcPts val="600"/>
              </a:spcAft>
              <a:defRPr/>
            </a:pPr>
            <a:r>
              <a:rPr lang="en-US" dirty="0" smtClean="0"/>
              <a:t>It requires at least 3 consecutive good/acceptable values.</a:t>
            </a:r>
          </a:p>
          <a:p>
            <a:pPr marL="182563" lvl="1" indent="-182563" algn="just">
              <a:spcBef>
                <a:spcPts val="600"/>
              </a:spcBef>
              <a:spcAft>
                <a:spcPts val="600"/>
              </a:spcAft>
              <a:defRPr/>
            </a:pPr>
            <a:r>
              <a:rPr lang="en-US" dirty="0" smtClean="0"/>
              <a:t>It requires 2 consecutive at the surface and the bottom.</a:t>
            </a:r>
          </a:p>
          <a:p>
            <a:pPr marL="182563" lvl="1" indent="-182563" algn="just">
              <a:spcBef>
                <a:spcPts val="600"/>
              </a:spcBef>
              <a:spcAft>
                <a:spcPts val="600"/>
              </a:spcAft>
              <a:defRPr/>
            </a:pPr>
            <a:r>
              <a:rPr lang="en-US" dirty="0" smtClean="0"/>
              <a:t>The IOC Algorithm to detect the spikes taking into account the difference in values (for regularly spaced data like CTD):</a:t>
            </a:r>
          </a:p>
          <a:p>
            <a:pPr marL="182563" lvl="2" indent="-182563" algn="just">
              <a:spcBef>
                <a:spcPts val="600"/>
              </a:spcBef>
              <a:spcAft>
                <a:spcPts val="600"/>
              </a:spcAft>
              <a:defRPr/>
            </a:pPr>
            <a:r>
              <a:rPr lang="en-US" dirty="0" smtClean="0"/>
              <a:t>|V2-(V3+V1)/2 | - |V1-V3|/2 ) &gt; THRESHOLD VALUE </a:t>
            </a:r>
          </a:p>
          <a:p>
            <a:pPr marL="182563" lvl="1" indent="-182563" algn="just">
              <a:spcBef>
                <a:spcPts val="600"/>
              </a:spcBef>
              <a:spcAft>
                <a:spcPts val="600"/>
              </a:spcAft>
              <a:defRPr/>
            </a:pPr>
            <a:r>
              <a:rPr lang="en-US" dirty="0" smtClean="0"/>
              <a:t>For irregularly spaced values (like bottle data) a better algorithm to detect the spikes, taking into account the difference in gradients instead the difference in values, is:</a:t>
            </a:r>
          </a:p>
          <a:p>
            <a:pPr marL="182563" lvl="2" indent="-182563" algn="just">
              <a:spcBef>
                <a:spcPts val="600"/>
              </a:spcBef>
              <a:spcAft>
                <a:spcPts val="600"/>
              </a:spcAft>
              <a:defRPr/>
            </a:pPr>
            <a:r>
              <a:rPr lang="en-US" sz="1800" dirty="0" smtClean="0"/>
              <a:t>||(V2-V1)/(P2-P1)-(V3-V1)/(P3-P1)|-|(V3-V1)/(P3-P1)||&gt;THRESHOLD VALUE</a:t>
            </a:r>
          </a:p>
          <a:p>
            <a:pPr lvl="2" algn="just">
              <a:defRPr/>
            </a:pPr>
            <a:endParaRPr lang="en-US" dirty="0" smtClean="0"/>
          </a:p>
          <a:p>
            <a:pPr lvl="2" algn="just">
              <a:defRPr/>
            </a:pPr>
            <a:endParaRPr lang="en-US" dirty="0" smtClean="0"/>
          </a:p>
          <a:p>
            <a:pPr lvl="1" algn="just">
              <a:defRPr/>
            </a:pPr>
            <a:endParaRPr lang="en-US" dirty="0" smtClean="0"/>
          </a:p>
          <a:p>
            <a:pPr lvl="1" algn="just">
              <a:defRPr/>
            </a:pPr>
            <a:endParaRPr lang="en-US" dirty="0" smtClean="0"/>
          </a:p>
          <a:p>
            <a:pPr lvl="1" algn="just">
              <a:defRPr/>
            </a:pPr>
            <a:endParaRPr lang="en-US" b="1" dirty="0" smtClean="0"/>
          </a:p>
          <a:p>
            <a:pPr lvl="1" algn="just">
              <a:defRPr/>
            </a:pPr>
            <a:endParaRPr lang="en-US" dirty="0" smtClean="0"/>
          </a:p>
          <a:p>
            <a:pPr lvl="1" algn="just">
              <a:defRPr/>
            </a:pPr>
            <a:endParaRPr lang="en-US" dirty="0" smtClean="0"/>
          </a:p>
          <a:p>
            <a:pPr lvl="1" algn="just">
              <a:defRPr/>
            </a:pPr>
            <a:endParaRPr lang="en-US" b="1"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46CDD6B-CF69-479D-B2BD-8936C70580CE}" type="slidenum">
              <a:rPr lang="el-GR" smtClean="0"/>
              <a:pPr fontAlgn="base">
                <a:spcBef>
                  <a:spcPct val="0"/>
                </a:spcBef>
                <a:spcAft>
                  <a:spcPct val="0"/>
                </a:spcAft>
                <a:defRPr/>
              </a:pPr>
              <a:t>88</a:t>
            </a:fld>
            <a:endParaRPr lang="el-GR"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spcBef>
                <a:spcPct val="40000"/>
              </a:spcBef>
              <a:spcAft>
                <a:spcPct val="20000"/>
              </a:spcAft>
              <a:tabLst>
                <a:tab pos="179388" algn="l"/>
                <a:tab pos="1703388" algn="l"/>
              </a:tabLst>
              <a:defRPr/>
            </a:pPr>
            <a:r>
              <a:rPr lang="en-US" sz="2800" b="1" dirty="0" smtClean="0">
                <a:solidFill>
                  <a:srgbClr val="002060"/>
                </a:solidFill>
              </a:rPr>
              <a:t>Large temperature inversion and gradient tests</a:t>
            </a:r>
            <a:endParaRPr lang="en-US" sz="2800" b="1" dirty="0">
              <a:solidFill>
                <a:srgbClr val="002060"/>
              </a:solidFill>
            </a:endParaRPr>
          </a:p>
        </p:txBody>
      </p:sp>
      <p:sp>
        <p:nvSpPr>
          <p:cNvPr id="10" name="Content Placeholder 6"/>
          <p:cNvSpPr>
            <a:spLocks noGrp="1"/>
          </p:cNvSpPr>
          <p:nvPr>
            <p:ph idx="1"/>
          </p:nvPr>
        </p:nvSpPr>
        <p:spPr/>
        <p:txBody>
          <a:bodyPr>
            <a:normAutofit/>
          </a:bodyPr>
          <a:lstStyle/>
          <a:p>
            <a:pPr marL="182563" lvl="1" indent="-182563" algn="just">
              <a:spcBef>
                <a:spcPts val="600"/>
              </a:spcBef>
              <a:spcAft>
                <a:spcPts val="600"/>
              </a:spcAft>
              <a:buFont typeface="Arial" pitchFamily="34" charset="0"/>
              <a:buChar char="•"/>
              <a:defRPr/>
            </a:pPr>
            <a:r>
              <a:rPr lang="en-US" sz="2400" dirty="0" smtClean="0">
                <a:solidFill>
                  <a:srgbClr val="00B0F0"/>
                </a:solidFill>
              </a:rPr>
              <a:t>World Ocean Data Centre, NODC Ocean Climate Laboratory</a:t>
            </a:r>
            <a:r>
              <a:rPr lang="en-US" dirty="0" smtClean="0">
                <a:solidFill>
                  <a:srgbClr val="00B0F0"/>
                </a:solidFill>
              </a:rPr>
              <a:t>.</a:t>
            </a:r>
          </a:p>
          <a:p>
            <a:pPr marL="631825" lvl="2" indent="-357188" algn="just">
              <a:spcBef>
                <a:spcPts val="600"/>
              </a:spcBef>
              <a:spcAft>
                <a:spcPts val="600"/>
              </a:spcAft>
              <a:defRPr/>
            </a:pPr>
            <a:r>
              <a:rPr lang="en-US" sz="2400" dirty="0" smtClean="0">
                <a:solidFill>
                  <a:srgbClr val="00519D"/>
                </a:solidFill>
              </a:rPr>
              <a:t>Relying solely to temperature data to quantify the maximum allowable temperature increase with depth (inversion) and decrease (excessive gradient) with depth (0.3 C per m, 0.7 C per m)</a:t>
            </a:r>
          </a:p>
          <a:p>
            <a:pPr lvl="2" algn="just">
              <a:defRPr/>
            </a:pPr>
            <a:endParaRPr lang="en-US" dirty="0" smtClean="0"/>
          </a:p>
          <a:p>
            <a:pPr lvl="2" algn="just">
              <a:defRPr/>
            </a:pPr>
            <a:endParaRPr lang="en-US" dirty="0" smtClean="0"/>
          </a:p>
          <a:p>
            <a:pPr lvl="1" algn="just">
              <a:defRPr/>
            </a:pPr>
            <a:endParaRPr lang="en-US" dirty="0" smtClean="0"/>
          </a:p>
          <a:p>
            <a:pPr lvl="1" algn="just">
              <a:defRPr/>
            </a:pPr>
            <a:endParaRPr lang="en-US" dirty="0" smtClean="0"/>
          </a:p>
          <a:p>
            <a:pPr lvl="1" algn="just">
              <a:defRPr/>
            </a:pPr>
            <a:endParaRPr lang="en-US" b="1" dirty="0" smtClean="0"/>
          </a:p>
          <a:p>
            <a:pPr lvl="1" algn="just">
              <a:defRPr/>
            </a:pPr>
            <a:endParaRPr lang="en-US" dirty="0" smtClean="0"/>
          </a:p>
          <a:p>
            <a:pPr lvl="1" algn="just">
              <a:defRPr/>
            </a:pPr>
            <a:endParaRPr lang="en-US" dirty="0" smtClean="0"/>
          </a:p>
          <a:p>
            <a:pPr lvl="1" algn="just">
              <a:defRPr/>
            </a:pPr>
            <a:endParaRPr lang="en-US" b="1"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80D68DD-7D67-438C-A101-B59B17018216}" type="slidenum">
              <a:rPr lang="el-GR" smtClean="0"/>
              <a:pPr fontAlgn="base">
                <a:spcBef>
                  <a:spcPct val="0"/>
                </a:spcBef>
                <a:spcAft>
                  <a:spcPct val="0"/>
                </a:spcAft>
                <a:defRPr/>
              </a:pPr>
              <a:t>89</a:t>
            </a:fld>
            <a:endParaRPr lang="el-GR"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pPr eaLnBrk="1" hangingPunct="1"/>
            <a:r>
              <a:rPr lang="en-GB" dirty="0" smtClean="0"/>
              <a:t>Discovery and Viewing Services</a:t>
            </a:r>
          </a:p>
        </p:txBody>
      </p:sp>
      <p:sp>
        <p:nvSpPr>
          <p:cNvPr id="3" name="Espace réservé du contenu 2"/>
          <p:cNvSpPr>
            <a:spLocks noGrp="1"/>
          </p:cNvSpPr>
          <p:nvPr>
            <p:ph idx="1"/>
          </p:nvPr>
        </p:nvSpPr>
        <p:spPr/>
        <p:txBody>
          <a:bodyPr>
            <a:spAutoFit/>
          </a:bodyPr>
          <a:lstStyle/>
          <a:p>
            <a:pPr marL="0" indent="0" eaLnBrk="1" hangingPunct="1">
              <a:buFont typeface="Arial" pitchFamily="34" charset="0"/>
              <a:buNone/>
              <a:defRPr/>
            </a:pPr>
            <a:r>
              <a:rPr lang="en-GB" sz="2000" dirty="0" err="1" smtClean="0">
                <a:solidFill>
                  <a:srgbClr val="00B0F0"/>
                </a:solidFill>
                <a:ea typeface="+mn-ea"/>
              </a:rPr>
              <a:t>SeaDataNet</a:t>
            </a:r>
            <a:r>
              <a:rPr lang="en-GB" sz="2000" dirty="0" smtClean="0">
                <a:solidFill>
                  <a:srgbClr val="00B0F0"/>
                </a:solidFill>
                <a:ea typeface="+mn-ea"/>
              </a:rPr>
              <a:t> portal provides an overview of the Marine organisations in Europe and their involvement in scientific cruises, data collection,  marine projects</a:t>
            </a:r>
            <a:r>
              <a:rPr lang="en-GB" sz="2000" dirty="0" smtClean="0">
                <a:ea typeface="+mn-ea"/>
              </a:rPr>
              <a:t>.</a:t>
            </a:r>
          </a:p>
          <a:p>
            <a:pPr marL="0" indent="0" eaLnBrk="1" hangingPunct="1">
              <a:buFont typeface="Arial" pitchFamily="34" charset="0"/>
              <a:buNone/>
              <a:defRPr/>
            </a:pPr>
            <a:endParaRPr lang="en-GB" sz="2000" dirty="0" smtClean="0">
              <a:ea typeface="+mn-ea"/>
            </a:endParaRPr>
          </a:p>
          <a:p>
            <a:pPr marL="0" indent="0" eaLnBrk="1" hangingPunct="1">
              <a:buFont typeface="Arial" pitchFamily="34" charset="0"/>
              <a:buNone/>
              <a:defRPr/>
            </a:pPr>
            <a:endParaRPr lang="en-GB" sz="2000" dirty="0" smtClean="0">
              <a:ea typeface="+mn-ea"/>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027" name="Object 3"/>
          <p:cNvGraphicFramePr>
            <a:graphicFrameLocks noChangeAspect="1"/>
          </p:cNvGraphicFramePr>
          <p:nvPr/>
        </p:nvGraphicFramePr>
        <p:xfrm>
          <a:off x="1547664" y="2924944"/>
          <a:ext cx="5184576" cy="3273856"/>
        </p:xfrm>
        <a:graphic>
          <a:graphicData uri="http://schemas.openxmlformats.org/presentationml/2006/ole">
            <p:oleObj spid="_x0000_s1027" name="Bitmap Image" r:id="rId4" imgW="8809524" imgH="5571429" progId="PBrush">
              <p:embed/>
            </p:oleObj>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7" descr="resultat_qc2_UK.jpg"/>
          <p:cNvPicPr>
            <a:picLocks noChangeAspect="1"/>
          </p:cNvPicPr>
          <p:nvPr/>
        </p:nvPicPr>
        <p:blipFill>
          <a:blip r:embed="rId3" cstate="print"/>
          <a:srcRect/>
          <a:stretch>
            <a:fillRect/>
          </a:stretch>
        </p:blipFill>
        <p:spPr bwMode="auto">
          <a:xfrm>
            <a:off x="827584" y="2204864"/>
            <a:ext cx="6072188" cy="4554538"/>
          </a:xfrm>
          <a:prstGeom prst="rect">
            <a:avLst/>
          </a:prstGeom>
          <a:noFill/>
          <a:ln w="9525">
            <a:noFill/>
            <a:miter lim="800000"/>
            <a:headEnd/>
            <a:tailEnd/>
          </a:ln>
        </p:spPr>
      </p:pic>
      <p:sp>
        <p:nvSpPr>
          <p:cNvPr id="2" name="Title 1"/>
          <p:cNvSpPr>
            <a:spLocks noGrp="1"/>
          </p:cNvSpPr>
          <p:nvPr>
            <p:ph type="title"/>
          </p:nvPr>
        </p:nvSpPr>
        <p:spPr>
          <a:xfrm>
            <a:off x="683568" y="1196752"/>
            <a:ext cx="8280400" cy="495300"/>
          </a:xfrm>
        </p:spPr>
        <p:txBody>
          <a:bodyPr>
            <a:normAutofit/>
          </a:bodyPr>
          <a:lstStyle/>
          <a:p>
            <a:pPr>
              <a:spcAft>
                <a:spcPts val="600"/>
              </a:spcAft>
              <a:defRPr/>
            </a:pPr>
            <a:r>
              <a:rPr lang="en-US" b="1" dirty="0" smtClean="0"/>
              <a:t>Measurements QC results </a:t>
            </a:r>
          </a:p>
        </p:txBody>
      </p:sp>
      <p:sp>
        <p:nvSpPr>
          <p:cNvPr id="6" name="Content Placeholder 6"/>
          <p:cNvSpPr>
            <a:spLocks noGrp="1"/>
          </p:cNvSpPr>
          <p:nvPr>
            <p:ph idx="1"/>
          </p:nvPr>
        </p:nvSpPr>
        <p:spPr>
          <a:xfrm>
            <a:off x="431800" y="1700809"/>
            <a:ext cx="8280400" cy="720080"/>
          </a:xfrm>
        </p:spPr>
        <p:txBody>
          <a:bodyPr>
            <a:noAutofit/>
          </a:bodyPr>
          <a:lstStyle/>
          <a:p>
            <a:pPr marL="266700" lvl="1" indent="265113" algn="just">
              <a:spcBef>
                <a:spcPts val="0"/>
              </a:spcBef>
              <a:spcAft>
                <a:spcPts val="600"/>
              </a:spcAft>
              <a:defRPr/>
            </a:pPr>
            <a:r>
              <a:rPr lang="en-US" sz="2800" dirty="0" smtClean="0">
                <a:solidFill>
                  <a:schemeClr val="tx1"/>
                </a:solidFill>
              </a:rPr>
              <a:t>According to MEDATLASII qc flag scale</a:t>
            </a:r>
          </a:p>
          <a:p>
            <a:pPr marL="266700" lvl="1" indent="-266700" algn="just">
              <a:spcBef>
                <a:spcPts val="0"/>
              </a:spcBef>
              <a:spcAft>
                <a:spcPts val="600"/>
              </a:spcAft>
              <a:defRPr/>
            </a:pPr>
            <a:endParaRPr lang="en-US" sz="2800" dirty="0" smtClean="0">
              <a:solidFill>
                <a:schemeClr val="tx1"/>
              </a:solidFill>
            </a:endParaRP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69FC8E0-CBE3-44AC-A960-B02E84F00536}" type="slidenum">
              <a:rPr lang="el-GR" smtClean="0"/>
              <a:pPr fontAlgn="base">
                <a:spcBef>
                  <a:spcPct val="0"/>
                </a:spcBef>
                <a:spcAft>
                  <a:spcPct val="0"/>
                </a:spcAft>
                <a:defRPr/>
              </a:pPr>
              <a:t>90</a:t>
            </a:fld>
            <a:endParaRPr lang="el-GR"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23850" indent="-323850">
              <a:lnSpc>
                <a:spcPct val="90000"/>
              </a:lnSpc>
              <a:spcBef>
                <a:spcPct val="40000"/>
              </a:spcBef>
              <a:spcAft>
                <a:spcPct val="20000"/>
              </a:spcAft>
              <a:tabLst>
                <a:tab pos="179388" algn="l"/>
                <a:tab pos="1703388" algn="l"/>
              </a:tabLst>
              <a:defRPr/>
            </a:pPr>
            <a:r>
              <a:rPr lang="en-GB" b="1" dirty="0" smtClean="0"/>
              <a:t>Real Time QC in Operational Oceanography</a:t>
            </a:r>
            <a:endParaRPr lang="en-US" b="1" dirty="0"/>
          </a:p>
        </p:txBody>
      </p:sp>
      <p:sp>
        <p:nvSpPr>
          <p:cNvPr id="8" name="Content Placeholder 7"/>
          <p:cNvSpPr>
            <a:spLocks noGrp="1"/>
          </p:cNvSpPr>
          <p:nvPr>
            <p:ph idx="1"/>
          </p:nvPr>
        </p:nvSpPr>
        <p:spPr/>
        <p:txBody>
          <a:bodyPr/>
          <a:lstStyle/>
          <a:p>
            <a:endParaRPr lang="en-GB"/>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1D346798-6AD1-4770-837D-662CFB27E85C}" type="slidenum">
              <a:rPr lang="el-GR" smtClean="0"/>
              <a:pPr fontAlgn="base">
                <a:spcBef>
                  <a:spcPct val="0"/>
                </a:spcBef>
                <a:spcAft>
                  <a:spcPct val="0"/>
                </a:spcAft>
                <a:defRPr/>
              </a:pPr>
              <a:t>91</a:t>
            </a:fld>
            <a:endParaRPr lang="el-GR" smtClean="0"/>
          </a:p>
        </p:txBody>
      </p:sp>
      <p:sp>
        <p:nvSpPr>
          <p:cNvPr id="7" name="Content Placeholder 6"/>
          <p:cNvSpPr txBox="1">
            <a:spLocks/>
          </p:cNvSpPr>
          <p:nvPr/>
        </p:nvSpPr>
        <p:spPr bwMode="auto">
          <a:xfrm>
            <a:off x="684000" y="2052000"/>
            <a:ext cx="8280000" cy="3960000"/>
          </a:xfrm>
          <a:prstGeom prst="rect">
            <a:avLst/>
          </a:prstGeom>
          <a:noFill/>
          <a:ln w="9525">
            <a:noFill/>
            <a:miter lim="800000"/>
            <a:headEnd/>
            <a:tailEnd/>
          </a:ln>
        </p:spPr>
        <p:txBody>
          <a:bodyPr>
            <a:normAutofit fontScale="92500" lnSpcReduction="10000"/>
          </a:bodyPr>
          <a:lstStyle/>
          <a:p>
            <a:pPr marL="182563" indent="-182563" algn="just" eaLnBrk="0" hangingPunct="0">
              <a:lnSpc>
                <a:spcPct val="110000"/>
              </a:lnSpc>
              <a:spcBef>
                <a:spcPts val="600"/>
              </a:spcBef>
              <a:spcAft>
                <a:spcPts val="600"/>
              </a:spcAft>
              <a:buClr>
                <a:schemeClr val="accent1"/>
              </a:buClr>
              <a:buSzPct val="76000"/>
              <a:defRPr/>
            </a:pPr>
            <a:r>
              <a:rPr lang="en-GB" sz="2600" dirty="0">
                <a:latin typeface="Verdana" pitchFamily="34" charset="0"/>
                <a:cs typeface="Arial" pitchFamily="34" charset="0"/>
              </a:rPr>
              <a:t>	</a:t>
            </a:r>
            <a:r>
              <a:rPr lang="en-GB" sz="2000" dirty="0">
                <a:latin typeface="+mj-lt"/>
                <a:cs typeface="Arial" pitchFamily="34" charset="0"/>
              </a:rPr>
              <a:t>(such as Argo, GTSPP and GOSUD Programmes of IOC/IODE)</a:t>
            </a:r>
            <a:endParaRPr lang="en-GB" sz="2600" dirty="0">
              <a:latin typeface="+mj-lt"/>
              <a:cs typeface="Arial" pitchFamily="34" charset="0"/>
            </a:endParaRPr>
          </a:p>
          <a:p>
            <a:pPr marL="182563" indent="-182563" algn="just" eaLnBrk="0" hangingPunct="0">
              <a:lnSpc>
                <a:spcPct val="110000"/>
              </a:lnSpc>
              <a:spcBef>
                <a:spcPts val="600"/>
              </a:spcBef>
              <a:spcAft>
                <a:spcPts val="600"/>
              </a:spcAft>
              <a:buClr>
                <a:schemeClr val="accent1"/>
              </a:buClr>
              <a:buSzPct val="76000"/>
              <a:buFont typeface="Wingdings 3" pitchFamily="18" charset="2"/>
              <a:buChar char=""/>
              <a:defRPr/>
            </a:pPr>
            <a:r>
              <a:rPr lang="en-US" sz="2800" dirty="0">
                <a:solidFill>
                  <a:srgbClr val="00B0F0"/>
                </a:solidFill>
                <a:latin typeface="+mj-lt"/>
                <a:cs typeface="+mn-cs"/>
              </a:rPr>
              <a:t>Managed data sets are mainly T-S profiles and time series (point time series or trajectories)  from:</a:t>
            </a:r>
          </a:p>
          <a:p>
            <a:pPr marL="981075" lvl="1" indent="-341313" algn="just" eaLnBrk="0" hangingPunct="0">
              <a:spcBef>
                <a:spcPts val="0"/>
              </a:spcBef>
              <a:spcAft>
                <a:spcPts val="600"/>
              </a:spcAft>
              <a:buClr>
                <a:schemeClr val="accent1"/>
              </a:buClr>
              <a:buSzPct val="76000"/>
              <a:buFont typeface="Arial" pitchFamily="34" charset="0"/>
              <a:buChar char="•"/>
              <a:defRPr/>
            </a:pPr>
            <a:r>
              <a:rPr lang="en-US" sz="2400" dirty="0">
                <a:solidFill>
                  <a:srgbClr val="0070C0"/>
                </a:solidFill>
                <a:latin typeface="+mj-lt"/>
                <a:cs typeface="+mn-cs"/>
              </a:rPr>
              <a:t>CTD</a:t>
            </a:r>
          </a:p>
          <a:p>
            <a:pPr marL="981075" lvl="1" indent="-341313" algn="just" eaLnBrk="0" hangingPunct="0">
              <a:spcBef>
                <a:spcPts val="0"/>
              </a:spcBef>
              <a:spcAft>
                <a:spcPts val="600"/>
              </a:spcAft>
              <a:buClr>
                <a:schemeClr val="accent1"/>
              </a:buClr>
              <a:buSzPct val="76000"/>
              <a:buFont typeface="Arial" pitchFamily="34" charset="0"/>
              <a:buChar char="•"/>
              <a:defRPr/>
            </a:pPr>
            <a:r>
              <a:rPr lang="en-US" sz="2400" dirty="0">
                <a:solidFill>
                  <a:srgbClr val="0070C0"/>
                </a:solidFill>
                <a:latin typeface="+mj-lt"/>
                <a:cs typeface="+mn-cs"/>
              </a:rPr>
              <a:t>XBT</a:t>
            </a:r>
          </a:p>
          <a:p>
            <a:pPr marL="981075" lvl="1" indent="-341313" algn="just" eaLnBrk="0" hangingPunct="0">
              <a:spcBef>
                <a:spcPts val="0"/>
              </a:spcBef>
              <a:spcAft>
                <a:spcPts val="600"/>
              </a:spcAft>
              <a:buClr>
                <a:schemeClr val="accent1"/>
              </a:buClr>
              <a:buSzPct val="76000"/>
              <a:buFont typeface="Arial" pitchFamily="34" charset="0"/>
              <a:buChar char="•"/>
              <a:defRPr/>
            </a:pPr>
            <a:r>
              <a:rPr lang="en-US" sz="2400" dirty="0">
                <a:solidFill>
                  <a:srgbClr val="0070C0"/>
                </a:solidFill>
                <a:latin typeface="+mj-lt"/>
                <a:cs typeface="+mn-cs"/>
              </a:rPr>
              <a:t>Profiling floats</a:t>
            </a:r>
          </a:p>
          <a:p>
            <a:pPr marL="981075" lvl="1" indent="-341313" algn="just" eaLnBrk="0" hangingPunct="0">
              <a:spcBef>
                <a:spcPts val="0"/>
              </a:spcBef>
              <a:spcAft>
                <a:spcPts val="600"/>
              </a:spcAft>
              <a:buClr>
                <a:schemeClr val="accent1"/>
              </a:buClr>
              <a:buSzPct val="76000"/>
              <a:buFont typeface="Arial" pitchFamily="34" charset="0"/>
              <a:buChar char="•"/>
              <a:defRPr/>
            </a:pPr>
            <a:r>
              <a:rPr lang="en-US" sz="2400" dirty="0" err="1">
                <a:solidFill>
                  <a:srgbClr val="0070C0"/>
                </a:solidFill>
                <a:latin typeface="+mj-lt"/>
                <a:cs typeface="+mn-cs"/>
              </a:rPr>
              <a:t>Thermosalinographs</a:t>
            </a:r>
            <a:endParaRPr lang="en-US" sz="2400" dirty="0">
              <a:solidFill>
                <a:srgbClr val="0070C0"/>
              </a:solidFill>
              <a:latin typeface="+mj-lt"/>
              <a:cs typeface="+mn-cs"/>
            </a:endParaRPr>
          </a:p>
          <a:p>
            <a:pPr marL="981075" lvl="1" indent="-341313" algn="just" eaLnBrk="0" hangingPunct="0">
              <a:spcBef>
                <a:spcPts val="0"/>
              </a:spcBef>
              <a:spcAft>
                <a:spcPts val="600"/>
              </a:spcAft>
              <a:buClr>
                <a:schemeClr val="accent1"/>
              </a:buClr>
              <a:buSzPct val="76000"/>
              <a:buFont typeface="Arial" pitchFamily="34" charset="0"/>
              <a:buChar char="•"/>
              <a:defRPr/>
            </a:pPr>
            <a:r>
              <a:rPr lang="en-US" sz="2400" dirty="0">
                <a:solidFill>
                  <a:srgbClr val="0070C0"/>
                </a:solidFill>
                <a:latin typeface="+mj-lt"/>
                <a:cs typeface="+mn-cs"/>
              </a:rPr>
              <a:t>Drifting and moored buoys</a:t>
            </a:r>
          </a:p>
          <a:p>
            <a:pPr marL="981075" lvl="1" indent="-341313" algn="just" eaLnBrk="0" hangingPunct="0">
              <a:spcBef>
                <a:spcPts val="0"/>
              </a:spcBef>
              <a:spcAft>
                <a:spcPts val="600"/>
              </a:spcAft>
              <a:buClr>
                <a:schemeClr val="accent1"/>
              </a:buClr>
              <a:buSzPct val="76000"/>
              <a:buFont typeface="Arial" pitchFamily="34" charset="0"/>
              <a:buChar char="•"/>
              <a:defRPr/>
            </a:pPr>
            <a:r>
              <a:rPr lang="en-US" sz="2400" dirty="0">
                <a:solidFill>
                  <a:srgbClr val="0070C0"/>
                </a:solidFill>
                <a:latin typeface="+mj-lt"/>
                <a:cs typeface="+mn-cs"/>
              </a:rPr>
              <a:t>Gliders</a:t>
            </a:r>
          </a:p>
          <a:p>
            <a:pPr marL="273050" indent="-273050" eaLnBrk="0" hangingPunct="0">
              <a:spcBef>
                <a:spcPts val="600"/>
              </a:spcBef>
              <a:spcAft>
                <a:spcPts val="600"/>
              </a:spcAft>
              <a:buClr>
                <a:schemeClr val="accent1"/>
              </a:buClr>
              <a:buSzPct val="76000"/>
              <a:buFont typeface="Wingdings 3" pitchFamily="18" charset="2"/>
              <a:buChar char=""/>
              <a:defRPr/>
            </a:pPr>
            <a:endParaRPr lang="el-GR" sz="2400" dirty="0">
              <a:latin typeface="+mn-lt"/>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332656"/>
            <a:ext cx="8280400" cy="495300"/>
          </a:xfrm>
          <a:solidFill>
            <a:schemeClr val="bg1"/>
          </a:solidFill>
        </p:spPr>
        <p:txBody>
          <a:bodyPr>
            <a:normAutofit/>
          </a:bodyPr>
          <a:lstStyle/>
          <a:p>
            <a:pPr marL="323850" indent="-323850">
              <a:lnSpc>
                <a:spcPct val="90000"/>
              </a:lnSpc>
              <a:spcBef>
                <a:spcPct val="40000"/>
              </a:spcBef>
              <a:spcAft>
                <a:spcPct val="20000"/>
              </a:spcAft>
              <a:tabLst>
                <a:tab pos="179388" algn="l"/>
                <a:tab pos="1703388" algn="l"/>
              </a:tabLst>
              <a:defRPr/>
            </a:pPr>
            <a:r>
              <a:rPr lang="en-US" b="1" dirty="0" smtClean="0">
                <a:solidFill>
                  <a:srgbClr val="5A5A5A"/>
                </a:solidFill>
              </a:rPr>
              <a:t>ARGO Real-Time QC on vertical profiles</a:t>
            </a:r>
            <a:endParaRPr lang="en-US" b="1" dirty="0">
              <a:solidFill>
                <a:srgbClr val="5A5A5A"/>
              </a:solidFill>
            </a:endParaRPr>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5753FE93-1E36-46C4-8130-A7ECA090BCDE}" type="slidenum">
              <a:rPr lang="el-GR" smtClean="0"/>
              <a:pPr fontAlgn="base">
                <a:spcBef>
                  <a:spcPct val="0"/>
                </a:spcBef>
                <a:spcAft>
                  <a:spcPct val="0"/>
                </a:spcAft>
                <a:defRPr/>
              </a:pPr>
              <a:t>92</a:t>
            </a:fld>
            <a:endParaRPr lang="el-GR" smtClean="0"/>
          </a:p>
        </p:txBody>
      </p:sp>
      <p:sp>
        <p:nvSpPr>
          <p:cNvPr id="7" name="Content Placeholder 6"/>
          <p:cNvSpPr txBox="1">
            <a:spLocks/>
          </p:cNvSpPr>
          <p:nvPr/>
        </p:nvSpPr>
        <p:spPr bwMode="auto">
          <a:xfrm>
            <a:off x="0" y="1433513"/>
            <a:ext cx="8572500" cy="5424487"/>
          </a:xfrm>
          <a:prstGeom prst="rect">
            <a:avLst/>
          </a:prstGeom>
          <a:noFill/>
          <a:ln w="9525">
            <a:noFill/>
            <a:miter lim="800000"/>
            <a:headEnd/>
            <a:tailEnd/>
          </a:ln>
        </p:spPr>
        <p:txBody>
          <a:bodyPr>
            <a:normAutofit fontScale="25000" lnSpcReduction="20000"/>
          </a:bodyPr>
          <a:lstStyle/>
          <a:p>
            <a:pPr marL="182563" indent="-182563" algn="just" eaLnBrk="0" hangingPunct="0">
              <a:spcBef>
                <a:spcPts val="600"/>
              </a:spcBef>
              <a:spcAft>
                <a:spcPts val="600"/>
              </a:spcAft>
              <a:buClr>
                <a:schemeClr val="accent1"/>
              </a:buClr>
              <a:buSzPct val="76000"/>
              <a:buFont typeface="Wingdings 3" pitchFamily="18" charset="2"/>
              <a:buChar char=""/>
              <a:defRPr/>
            </a:pPr>
            <a:r>
              <a:rPr lang="en-US" sz="8000" dirty="0">
                <a:solidFill>
                  <a:srgbClr val="00B0F0"/>
                </a:solidFill>
                <a:latin typeface="+mn-lt"/>
                <a:cs typeface="+mn-cs"/>
              </a:rPr>
              <a:t>Based on the Global Temperature and Salinity Profile Project–GTSPP of IOC/IODE, </a:t>
            </a:r>
            <a:r>
              <a:rPr lang="en-US" sz="8000" b="1" dirty="0">
                <a:solidFill>
                  <a:srgbClr val="00B0F0"/>
                </a:solidFill>
                <a:latin typeface="+mn-lt"/>
                <a:cs typeface="+mn-cs"/>
              </a:rPr>
              <a:t>the automatic QC </a:t>
            </a:r>
            <a:r>
              <a:rPr lang="en-US" sz="8000" dirty="0">
                <a:solidFill>
                  <a:srgbClr val="00B0F0"/>
                </a:solidFill>
                <a:latin typeface="+mn-lt"/>
                <a:cs typeface="+mn-cs"/>
              </a:rPr>
              <a:t>tests are</a:t>
            </a:r>
            <a:r>
              <a:rPr lang="en-US" sz="8000" dirty="0">
                <a:latin typeface="+mn-lt"/>
                <a:cs typeface="+mn-cs"/>
              </a:rPr>
              <a:t>:</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Platform identification:</a:t>
            </a:r>
            <a:r>
              <a:rPr lang="en-US" sz="5600" dirty="0">
                <a:latin typeface="+mn-lt"/>
                <a:cs typeface="+mn-cs"/>
              </a:rPr>
              <a:t> checks whether the floats ID corresponds to the correct WMO number.</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Impossible date test: </a:t>
            </a:r>
            <a:r>
              <a:rPr lang="en-US" sz="5600" dirty="0">
                <a:latin typeface="+mn-lt"/>
                <a:cs typeface="+mn-cs"/>
              </a:rPr>
              <a:t>checks whether the observation date and time from the float is sensible.</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Impossible location test: </a:t>
            </a:r>
            <a:r>
              <a:rPr lang="en-US" sz="5600" dirty="0">
                <a:latin typeface="+mn-lt"/>
                <a:cs typeface="+mn-cs"/>
              </a:rPr>
              <a:t>checks whether the observation latitude and longitude from the float is sensible.</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Position on land test: </a:t>
            </a:r>
            <a:r>
              <a:rPr lang="en-US" sz="5600" dirty="0">
                <a:latin typeface="+mn-lt"/>
                <a:cs typeface="+mn-cs"/>
              </a:rPr>
              <a:t>observation latitude and longitude from the float be located in an ocean.</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Impossible speed test:</a:t>
            </a:r>
            <a:r>
              <a:rPr lang="en-US" sz="5600" dirty="0">
                <a:latin typeface="+mn-lt"/>
                <a:cs typeface="+mn-cs"/>
              </a:rPr>
              <a:t> checks the position and time of the floats.</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Global range test: </a:t>
            </a:r>
            <a:r>
              <a:rPr lang="en-US" sz="5600" dirty="0">
                <a:latin typeface="+mn-lt"/>
                <a:cs typeface="+mn-cs"/>
              </a:rPr>
              <a:t>applies a gross filter on observed values for temperature and salinity.</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Regional range test: </a:t>
            </a:r>
            <a:r>
              <a:rPr lang="en-US" sz="5600" dirty="0">
                <a:latin typeface="+mn-lt"/>
                <a:cs typeface="+mn-cs"/>
              </a:rPr>
              <a:t>checks for extreme regional values</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Pressure increasing test: </a:t>
            </a:r>
            <a:r>
              <a:rPr lang="en-US" sz="5600" dirty="0">
                <a:latin typeface="+mn-lt"/>
                <a:cs typeface="+mn-cs"/>
              </a:rPr>
              <a:t>checks for monotonically increasing pressure</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Spike test: </a:t>
            </a:r>
            <a:r>
              <a:rPr lang="en-US" sz="5600" dirty="0">
                <a:latin typeface="+mn-lt"/>
                <a:cs typeface="+mn-cs"/>
              </a:rPr>
              <a:t>checks for large differences between adjacent values.</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Gradient test: </a:t>
            </a:r>
            <a:r>
              <a:rPr lang="en-US" sz="5600" dirty="0">
                <a:latin typeface="+mn-lt"/>
                <a:cs typeface="+mn-cs"/>
              </a:rPr>
              <a:t>is failed when the difference between vertically adjacent measurements is too steep.</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Digit rollover test: </a:t>
            </a:r>
            <a:r>
              <a:rPr lang="en-US" sz="5600" dirty="0">
                <a:latin typeface="+mn-lt"/>
                <a:cs typeface="+mn-cs"/>
              </a:rPr>
              <a:t>checks whether the temperature and salinity values exceed the floats storage capacity.</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Stuck value test: </a:t>
            </a:r>
            <a:r>
              <a:rPr lang="en-US" sz="5600" dirty="0">
                <a:latin typeface="+mn-lt"/>
                <a:cs typeface="+mn-cs"/>
              </a:rPr>
              <a:t>checks  for all measurements of temperature or salinity in a profile being identical.</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Density inversion: </a:t>
            </a:r>
            <a:r>
              <a:rPr lang="en-US" sz="5600" dirty="0">
                <a:latin typeface="+mn-lt"/>
                <a:cs typeface="+mn-cs"/>
              </a:rPr>
              <a:t>Densities are compared at consecutive levels in a profile, in both directions, i.e. from top to bottom profile  and from bottom to top.</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Grey list (7 items): </a:t>
            </a:r>
            <a:r>
              <a:rPr lang="en-US" sz="5600" dirty="0">
                <a:latin typeface="+mn-lt"/>
                <a:cs typeface="+mn-cs"/>
              </a:rPr>
              <a:t>stop the real-time dissemination of measurements from a sensor that is not working correctly.</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Gross salinity or temperature sensor drift: </a:t>
            </a:r>
            <a:r>
              <a:rPr lang="en-US" sz="5600" dirty="0">
                <a:latin typeface="+mn-lt"/>
                <a:cs typeface="+mn-cs"/>
              </a:rPr>
              <a:t>to detect a sudden and important sensor drift.</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Frozen profile test: </a:t>
            </a:r>
            <a:r>
              <a:rPr lang="en-US" sz="5600" dirty="0">
                <a:latin typeface="+mn-lt"/>
                <a:cs typeface="+mn-cs"/>
              </a:rPr>
              <a:t>detect a float that reproduces the same profile (with very small deviations) over and over again.</a:t>
            </a:r>
          </a:p>
          <a:p>
            <a:pPr marL="365125" indent="-182563" algn="just" eaLnBrk="0" hangingPunct="0">
              <a:lnSpc>
                <a:spcPct val="120000"/>
              </a:lnSpc>
              <a:spcBef>
                <a:spcPts val="0"/>
              </a:spcBef>
              <a:spcAft>
                <a:spcPts val="0"/>
              </a:spcAft>
              <a:buClr>
                <a:schemeClr val="accent1"/>
              </a:buClr>
              <a:buSzPct val="76000"/>
              <a:buFont typeface="Arial" pitchFamily="34" charset="0"/>
              <a:buChar char="•"/>
              <a:defRPr/>
            </a:pPr>
            <a:r>
              <a:rPr lang="en-US" sz="5600" b="1" dirty="0">
                <a:latin typeface="+mn-lt"/>
                <a:cs typeface="+mn-cs"/>
              </a:rPr>
              <a:t>Deepest pressure test: </a:t>
            </a:r>
            <a:r>
              <a:rPr lang="en-US" sz="5600" dirty="0">
                <a:latin typeface="+mn-lt"/>
                <a:cs typeface="+mn-cs"/>
              </a:rPr>
              <a:t>the  profile has pressures not higher than DEEPEST_PRESSURE plus 10%.</a:t>
            </a:r>
            <a:endParaRPr lang="en-US" sz="4400" dirty="0">
              <a:latin typeface="+mn-lt"/>
              <a:cs typeface="+mn-cs"/>
            </a:endParaRPr>
          </a:p>
          <a:p>
            <a:pPr marL="547688" lvl="1" indent="-273050" algn="just" eaLnBrk="0" hangingPunct="0">
              <a:spcBef>
                <a:spcPts val="500"/>
              </a:spcBef>
              <a:spcAft>
                <a:spcPts val="600"/>
              </a:spcAft>
              <a:buClr>
                <a:schemeClr val="accent2"/>
              </a:buClr>
              <a:buSzPct val="76000"/>
              <a:buFont typeface="Wingdings 3" pitchFamily="18" charset="2"/>
              <a:buChar char=""/>
              <a:defRPr/>
            </a:pPr>
            <a:endParaRPr lang="en-US" sz="2000" dirty="0">
              <a:solidFill>
                <a:schemeClr val="tx2"/>
              </a:solidFill>
              <a:latin typeface="+mn-lt"/>
              <a:cs typeface="+mn-cs"/>
            </a:endParaRPr>
          </a:p>
          <a:p>
            <a:pPr marL="273050" indent="-273050" eaLnBrk="0" hangingPunct="0">
              <a:spcBef>
                <a:spcPts val="600"/>
              </a:spcBef>
              <a:spcAft>
                <a:spcPts val="600"/>
              </a:spcAft>
              <a:buClr>
                <a:schemeClr val="accent1"/>
              </a:buClr>
              <a:buSzPct val="76000"/>
              <a:buFont typeface="Wingdings 3" pitchFamily="18" charset="2"/>
              <a:buChar char=""/>
              <a:defRPr/>
            </a:pPr>
            <a:endParaRPr lang="el-GR" sz="2400" dirty="0">
              <a:latin typeface="+mn-lt"/>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23850" indent="-323850">
              <a:lnSpc>
                <a:spcPct val="90000"/>
              </a:lnSpc>
              <a:spcBef>
                <a:spcPct val="40000"/>
              </a:spcBef>
              <a:spcAft>
                <a:spcPct val="20000"/>
              </a:spcAft>
              <a:tabLst>
                <a:tab pos="179388" algn="l"/>
                <a:tab pos="1703388" algn="l"/>
              </a:tabLst>
              <a:defRPr/>
            </a:pPr>
            <a:r>
              <a:rPr lang="en-US" b="1" dirty="0" smtClean="0">
                <a:solidFill>
                  <a:srgbClr val="5A5A5A"/>
                </a:solidFill>
              </a:rPr>
              <a:t>CORIOLIS QC on time series</a:t>
            </a:r>
            <a:endParaRPr lang="en-US" b="1" dirty="0">
              <a:solidFill>
                <a:srgbClr val="5A5A5A"/>
              </a:solidFill>
            </a:endParaRPr>
          </a:p>
        </p:txBody>
      </p:sp>
      <p:sp>
        <p:nvSpPr>
          <p:cNvPr id="9" name="Content Placeholder 6"/>
          <p:cNvSpPr>
            <a:spLocks noGrp="1"/>
          </p:cNvSpPr>
          <p:nvPr>
            <p:ph idx="1"/>
          </p:nvPr>
        </p:nvSpPr>
        <p:spPr/>
        <p:txBody>
          <a:bodyPr>
            <a:normAutofit fontScale="25000" lnSpcReduction="20000"/>
          </a:bodyPr>
          <a:lstStyle/>
          <a:p>
            <a:pPr algn="just">
              <a:lnSpc>
                <a:spcPct val="120000"/>
              </a:lnSpc>
              <a:spcBef>
                <a:spcPts val="0"/>
              </a:spcBef>
              <a:defRPr/>
            </a:pPr>
            <a:r>
              <a:rPr lang="en-US" sz="8000" u="sng" dirty="0" smtClean="0"/>
              <a:t>Real Time Automatic quality controls</a:t>
            </a:r>
            <a:endParaRPr lang="en-US" sz="8000" b="1" dirty="0" smtClean="0"/>
          </a:p>
          <a:p>
            <a:pPr algn="just">
              <a:spcBef>
                <a:spcPts val="0"/>
              </a:spcBef>
              <a:buFont typeface="Wingdings 3" pitchFamily="18" charset="2"/>
              <a:buNone/>
              <a:defRPr/>
            </a:pPr>
            <a:r>
              <a:rPr lang="en-US" sz="3200" dirty="0" smtClean="0"/>
              <a:t>	</a:t>
            </a:r>
            <a:endParaRPr lang="en-US" sz="3200" u="sng" dirty="0" smtClean="0"/>
          </a:p>
          <a:p>
            <a:pPr marL="808038" indent="-274638">
              <a:lnSpc>
                <a:spcPct val="120000"/>
              </a:lnSpc>
              <a:spcBef>
                <a:spcPct val="0"/>
              </a:spcBef>
              <a:tabLst>
                <a:tab pos="715963" algn="l"/>
              </a:tabLst>
              <a:defRPr/>
            </a:pPr>
            <a:r>
              <a:rPr lang="en-US" sz="7200" b="1" dirty="0" smtClean="0">
                <a:solidFill>
                  <a:srgbClr val="5A5A5A"/>
                </a:solidFill>
              </a:rPr>
              <a:t>test 1:</a:t>
            </a:r>
            <a:r>
              <a:rPr lang="en-US" sz="7200" dirty="0" smtClean="0">
                <a:solidFill>
                  <a:srgbClr val="5A5A5A"/>
                </a:solidFill>
              </a:rPr>
              <a:t> Platform Identification </a:t>
            </a:r>
          </a:p>
          <a:p>
            <a:pPr marL="808038" indent="-274638">
              <a:lnSpc>
                <a:spcPct val="120000"/>
              </a:lnSpc>
              <a:spcBef>
                <a:spcPct val="0"/>
              </a:spcBef>
              <a:tabLst>
                <a:tab pos="715963" algn="l"/>
              </a:tabLst>
              <a:defRPr/>
            </a:pPr>
            <a:r>
              <a:rPr lang="en-US" sz="7200" b="1" dirty="0" smtClean="0">
                <a:solidFill>
                  <a:srgbClr val="5A5A5A"/>
                </a:solidFill>
              </a:rPr>
              <a:t>test 2:</a:t>
            </a:r>
            <a:r>
              <a:rPr lang="en-US" sz="7200" dirty="0" smtClean="0">
                <a:solidFill>
                  <a:srgbClr val="5A5A5A"/>
                </a:solidFill>
              </a:rPr>
              <a:t> Impossible Date Test </a:t>
            </a:r>
          </a:p>
          <a:p>
            <a:pPr marL="808038" indent="-274638">
              <a:lnSpc>
                <a:spcPct val="120000"/>
              </a:lnSpc>
              <a:spcBef>
                <a:spcPct val="0"/>
              </a:spcBef>
              <a:tabLst>
                <a:tab pos="715963" algn="l"/>
              </a:tabLst>
              <a:defRPr/>
            </a:pPr>
            <a:r>
              <a:rPr lang="en-US" sz="7200" b="1" dirty="0" smtClean="0">
                <a:solidFill>
                  <a:srgbClr val="5A5A5A"/>
                </a:solidFill>
              </a:rPr>
              <a:t>test 3:</a:t>
            </a:r>
            <a:r>
              <a:rPr lang="en-US" sz="7200" dirty="0" smtClean="0">
                <a:solidFill>
                  <a:srgbClr val="5A5A5A"/>
                </a:solidFill>
              </a:rPr>
              <a:t> Impossible Location Test </a:t>
            </a:r>
          </a:p>
          <a:p>
            <a:pPr marL="808038" indent="-274638">
              <a:lnSpc>
                <a:spcPct val="120000"/>
              </a:lnSpc>
              <a:spcBef>
                <a:spcPct val="0"/>
              </a:spcBef>
              <a:tabLst>
                <a:tab pos="715963" algn="l"/>
              </a:tabLst>
              <a:defRPr/>
            </a:pPr>
            <a:r>
              <a:rPr lang="en-US" sz="7200" b="1" dirty="0" smtClean="0">
                <a:solidFill>
                  <a:srgbClr val="5A5A5A"/>
                </a:solidFill>
              </a:rPr>
              <a:t>test 4:</a:t>
            </a:r>
            <a:r>
              <a:rPr lang="en-US" sz="7200" dirty="0" smtClean="0">
                <a:solidFill>
                  <a:srgbClr val="5A5A5A"/>
                </a:solidFill>
              </a:rPr>
              <a:t> Position on Land Test </a:t>
            </a:r>
          </a:p>
          <a:p>
            <a:pPr marL="808038" indent="-274638">
              <a:lnSpc>
                <a:spcPct val="120000"/>
              </a:lnSpc>
              <a:spcBef>
                <a:spcPct val="0"/>
              </a:spcBef>
              <a:tabLst>
                <a:tab pos="715963" algn="l"/>
              </a:tabLst>
              <a:defRPr/>
            </a:pPr>
            <a:r>
              <a:rPr lang="en-US" sz="7200" b="1" dirty="0" smtClean="0">
                <a:solidFill>
                  <a:srgbClr val="5A5A5A"/>
                </a:solidFill>
              </a:rPr>
              <a:t>test 5:</a:t>
            </a:r>
            <a:r>
              <a:rPr lang="en-US" sz="7200" dirty="0" smtClean="0">
                <a:solidFill>
                  <a:srgbClr val="5A5A5A"/>
                </a:solidFill>
              </a:rPr>
              <a:t> Impossible Speed Test </a:t>
            </a:r>
          </a:p>
          <a:p>
            <a:pPr marL="808038" indent="-274638">
              <a:lnSpc>
                <a:spcPct val="120000"/>
              </a:lnSpc>
              <a:spcBef>
                <a:spcPct val="0"/>
              </a:spcBef>
              <a:tabLst>
                <a:tab pos="715963" algn="l"/>
              </a:tabLst>
              <a:defRPr/>
            </a:pPr>
            <a:r>
              <a:rPr lang="en-US" sz="7200" b="1" dirty="0" smtClean="0">
                <a:solidFill>
                  <a:srgbClr val="5A5A5A"/>
                </a:solidFill>
              </a:rPr>
              <a:t>test 6:</a:t>
            </a:r>
            <a:r>
              <a:rPr lang="en-US" sz="7200" dirty="0" smtClean="0">
                <a:solidFill>
                  <a:srgbClr val="5A5A5A"/>
                </a:solidFill>
              </a:rPr>
              <a:t> Global Range Test </a:t>
            </a:r>
          </a:p>
          <a:p>
            <a:pPr marL="808038" indent="-274638">
              <a:lnSpc>
                <a:spcPct val="120000"/>
              </a:lnSpc>
              <a:spcBef>
                <a:spcPct val="0"/>
              </a:spcBef>
              <a:tabLst>
                <a:tab pos="715963" algn="l"/>
              </a:tabLst>
              <a:defRPr/>
            </a:pPr>
            <a:r>
              <a:rPr lang="en-US" sz="7200" b="1" dirty="0" smtClean="0">
                <a:solidFill>
                  <a:srgbClr val="5A5A5A"/>
                </a:solidFill>
              </a:rPr>
              <a:t>test 7:</a:t>
            </a:r>
            <a:r>
              <a:rPr lang="en-US" sz="7200" dirty="0" smtClean="0">
                <a:solidFill>
                  <a:srgbClr val="5A5A5A"/>
                </a:solidFill>
              </a:rPr>
              <a:t> Regional Global Parameter Test for Red Sea and Mediterranean Sea </a:t>
            </a:r>
          </a:p>
          <a:p>
            <a:pPr marL="808038" indent="-274638">
              <a:lnSpc>
                <a:spcPct val="120000"/>
              </a:lnSpc>
              <a:spcBef>
                <a:spcPct val="0"/>
              </a:spcBef>
              <a:tabLst>
                <a:tab pos="715963" algn="l"/>
              </a:tabLst>
              <a:defRPr/>
            </a:pPr>
            <a:r>
              <a:rPr lang="en-US" sz="7200" b="1" dirty="0" smtClean="0">
                <a:solidFill>
                  <a:srgbClr val="5A5A5A"/>
                </a:solidFill>
              </a:rPr>
              <a:t>test 8:</a:t>
            </a:r>
            <a:r>
              <a:rPr lang="en-US" sz="7200" dirty="0" smtClean="0">
                <a:solidFill>
                  <a:srgbClr val="5A5A5A"/>
                </a:solidFill>
              </a:rPr>
              <a:t> Spike Test </a:t>
            </a:r>
          </a:p>
          <a:p>
            <a:pPr marL="808038" indent="-274638">
              <a:lnSpc>
                <a:spcPct val="120000"/>
              </a:lnSpc>
              <a:spcBef>
                <a:spcPct val="0"/>
              </a:spcBef>
              <a:tabLst>
                <a:tab pos="715963" algn="l"/>
              </a:tabLst>
              <a:defRPr/>
            </a:pPr>
            <a:r>
              <a:rPr lang="en-US" sz="7200" b="1" dirty="0" smtClean="0">
                <a:solidFill>
                  <a:srgbClr val="5A5A5A"/>
                </a:solidFill>
              </a:rPr>
              <a:t>test 10:</a:t>
            </a:r>
            <a:r>
              <a:rPr lang="en-US" sz="7200" dirty="0" smtClean="0">
                <a:solidFill>
                  <a:srgbClr val="5A5A5A"/>
                </a:solidFill>
              </a:rPr>
              <a:t> comparison with climatology</a:t>
            </a:r>
            <a:r>
              <a:rPr lang="en-US" sz="7200" b="1" dirty="0" smtClean="0">
                <a:latin typeface="Comic Sans MS" pitchFamily="66" charset="0"/>
              </a:rPr>
              <a:t> </a:t>
            </a:r>
          </a:p>
          <a:p>
            <a:pPr algn="just">
              <a:lnSpc>
                <a:spcPct val="120000"/>
              </a:lnSpc>
              <a:spcBef>
                <a:spcPts val="0"/>
              </a:spcBef>
              <a:defRPr/>
            </a:pPr>
            <a:endParaRPr lang="en-US" sz="6400" dirty="0" smtClean="0"/>
          </a:p>
          <a:p>
            <a:pPr algn="just">
              <a:lnSpc>
                <a:spcPct val="120000"/>
              </a:lnSpc>
              <a:spcBef>
                <a:spcPts val="0"/>
              </a:spcBef>
              <a:defRPr/>
            </a:pPr>
            <a:r>
              <a:rPr lang="en-US" sz="7200" dirty="0" smtClean="0"/>
              <a:t>The Delayed-Mode QC in </a:t>
            </a:r>
            <a:r>
              <a:rPr lang="en-US" sz="7200" dirty="0" err="1" smtClean="0"/>
              <a:t>Coriolis</a:t>
            </a:r>
            <a:r>
              <a:rPr lang="en-US" sz="7200" dirty="0" smtClean="0"/>
              <a:t> Data centre for profiles and time series consists of Visual QC, objective analysis and residual analysis (to correct sensor drift and offsets).</a:t>
            </a:r>
          </a:p>
          <a:p>
            <a:pPr algn="just">
              <a:lnSpc>
                <a:spcPct val="120000"/>
              </a:lnSpc>
              <a:spcBef>
                <a:spcPts val="0"/>
              </a:spcBef>
              <a:defRPr/>
            </a:pPr>
            <a:endParaRPr lang="en-US" sz="3600" b="1" dirty="0" smtClean="0"/>
          </a:p>
          <a:p>
            <a:pPr algn="just">
              <a:spcBef>
                <a:spcPts val="0"/>
              </a:spcBef>
              <a:buFont typeface="Wingdings 3" pitchFamily="18" charset="2"/>
              <a:buNone/>
              <a:defRPr/>
            </a:pPr>
            <a:endParaRPr lang="en-US" sz="1000" u="sng"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E325756-C3E3-452D-994B-5CA45578C295}" type="slidenum">
              <a:rPr lang="el-GR" smtClean="0"/>
              <a:pPr fontAlgn="base">
                <a:spcBef>
                  <a:spcPct val="0"/>
                </a:spcBef>
                <a:spcAft>
                  <a:spcPct val="0"/>
                </a:spcAft>
                <a:defRPr/>
              </a:pPr>
              <a:t>93</a:t>
            </a:fld>
            <a:endParaRPr lang="el-GR" smtClean="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340768"/>
            <a:ext cx="8280400" cy="495300"/>
          </a:xfrm>
        </p:spPr>
        <p:txBody>
          <a:bodyPr>
            <a:normAutofit/>
          </a:bodyPr>
          <a:lstStyle/>
          <a:p>
            <a:pPr marL="323850" indent="-323850">
              <a:lnSpc>
                <a:spcPct val="90000"/>
              </a:lnSpc>
              <a:spcBef>
                <a:spcPct val="40000"/>
              </a:spcBef>
              <a:spcAft>
                <a:spcPct val="20000"/>
              </a:spcAft>
              <a:tabLst>
                <a:tab pos="179388" algn="l"/>
                <a:tab pos="1703388" algn="l"/>
              </a:tabLst>
              <a:defRPr/>
            </a:pPr>
            <a:r>
              <a:rPr lang="en-US" b="1" dirty="0" smtClean="0"/>
              <a:t>Sea Level Data QC</a:t>
            </a:r>
            <a:endParaRPr lang="en-US" b="1" dirty="0"/>
          </a:p>
        </p:txBody>
      </p:sp>
      <p:sp>
        <p:nvSpPr>
          <p:cNvPr id="9" name="Content Placeholder 6"/>
          <p:cNvSpPr>
            <a:spLocks noGrp="1"/>
          </p:cNvSpPr>
          <p:nvPr>
            <p:ph sz="half" idx="1"/>
          </p:nvPr>
        </p:nvSpPr>
        <p:spPr>
          <a:xfrm>
            <a:off x="684213" y="1844825"/>
            <a:ext cx="4064000" cy="4608364"/>
          </a:xfrm>
        </p:spPr>
        <p:txBody>
          <a:bodyPr wrap="square">
            <a:normAutofit fontScale="25000" lnSpcReduction="20000"/>
          </a:bodyPr>
          <a:lstStyle/>
          <a:p>
            <a:pPr algn="just">
              <a:lnSpc>
                <a:spcPct val="120000"/>
              </a:lnSpc>
              <a:spcBef>
                <a:spcPts val="0"/>
              </a:spcBef>
              <a:spcAft>
                <a:spcPts val="0"/>
              </a:spcAft>
              <a:buFont typeface="Wingdings 3" pitchFamily="18" charset="2"/>
              <a:buNone/>
              <a:defRPr/>
            </a:pPr>
            <a:r>
              <a:rPr lang="en-US" sz="6400" dirty="0" smtClean="0"/>
              <a:t>	</a:t>
            </a:r>
            <a:r>
              <a:rPr lang="en-US" sz="7200" i="1" dirty="0" smtClean="0"/>
              <a:t>(Based on EASEAS-RI Project)</a:t>
            </a:r>
          </a:p>
          <a:p>
            <a:pPr algn="just">
              <a:lnSpc>
                <a:spcPct val="120000"/>
              </a:lnSpc>
              <a:spcBef>
                <a:spcPts val="0"/>
              </a:spcBef>
              <a:spcAft>
                <a:spcPts val="0"/>
              </a:spcAft>
              <a:defRPr/>
            </a:pPr>
            <a:r>
              <a:rPr lang="en-US" sz="7200" b="1" u="sng" dirty="0" smtClean="0"/>
              <a:t>Near Real Time QC (L1)</a:t>
            </a:r>
            <a:endParaRPr lang="en-US" sz="7200" b="1" dirty="0" smtClean="0"/>
          </a:p>
          <a:p>
            <a:pPr algn="just">
              <a:lnSpc>
                <a:spcPct val="120000"/>
              </a:lnSpc>
              <a:spcBef>
                <a:spcPts val="0"/>
              </a:spcBef>
              <a:spcAft>
                <a:spcPts val="0"/>
              </a:spcAft>
              <a:buFont typeface="Wingdings 3" pitchFamily="18" charset="2"/>
              <a:buNone/>
              <a:defRPr/>
            </a:pPr>
            <a:r>
              <a:rPr lang="en-US" sz="2400" dirty="0" smtClean="0"/>
              <a:t>	</a:t>
            </a:r>
            <a:endParaRPr lang="en-US" sz="2400" u="sng" dirty="0" smtClean="0"/>
          </a:p>
          <a:p>
            <a:pPr marL="623888" indent="-263525" algn="just">
              <a:lnSpc>
                <a:spcPct val="120000"/>
              </a:lnSpc>
              <a:spcBef>
                <a:spcPts val="0"/>
              </a:spcBef>
              <a:spcAft>
                <a:spcPts val="0"/>
              </a:spcAft>
              <a:defRPr/>
            </a:pPr>
            <a:r>
              <a:rPr lang="en-US" sz="6000" dirty="0" smtClean="0"/>
              <a:t>Detection of strange characters</a:t>
            </a:r>
          </a:p>
          <a:p>
            <a:pPr marL="623888" indent="-263525" algn="just">
              <a:lnSpc>
                <a:spcPct val="120000"/>
              </a:lnSpc>
              <a:spcBef>
                <a:spcPts val="0"/>
              </a:spcBef>
              <a:spcAft>
                <a:spcPts val="0"/>
              </a:spcAft>
              <a:defRPr/>
            </a:pPr>
            <a:r>
              <a:rPr lang="en-US" sz="6000" dirty="0" smtClean="0"/>
              <a:t>Wrong assignment of date and hour</a:t>
            </a:r>
          </a:p>
          <a:p>
            <a:pPr marL="623888" indent="-263525" algn="just">
              <a:lnSpc>
                <a:spcPct val="120000"/>
              </a:lnSpc>
              <a:spcBef>
                <a:spcPts val="0"/>
              </a:spcBef>
              <a:spcAft>
                <a:spcPts val="0"/>
              </a:spcAft>
              <a:defRPr/>
            </a:pPr>
            <a:r>
              <a:rPr lang="en-US" sz="6000" dirty="0" smtClean="0"/>
              <a:t>Spike test</a:t>
            </a:r>
          </a:p>
          <a:p>
            <a:pPr marL="623888" indent="-263525" algn="just">
              <a:lnSpc>
                <a:spcPct val="120000"/>
              </a:lnSpc>
              <a:spcBef>
                <a:spcPts val="0"/>
              </a:spcBef>
              <a:spcAft>
                <a:spcPts val="0"/>
              </a:spcAft>
              <a:defRPr/>
            </a:pPr>
            <a:r>
              <a:rPr lang="en-US" sz="6000" dirty="0" smtClean="0"/>
              <a:t>Outliers</a:t>
            </a:r>
          </a:p>
          <a:p>
            <a:pPr marL="623888" indent="-263525" algn="just">
              <a:lnSpc>
                <a:spcPct val="120000"/>
              </a:lnSpc>
              <a:spcBef>
                <a:spcPts val="0"/>
              </a:spcBef>
              <a:spcAft>
                <a:spcPts val="0"/>
              </a:spcAft>
              <a:defRPr/>
            </a:pPr>
            <a:r>
              <a:rPr lang="en-US" sz="6000" dirty="0" smtClean="0"/>
              <a:t>Gaps</a:t>
            </a:r>
          </a:p>
          <a:p>
            <a:pPr marL="623888" indent="-263525" algn="just">
              <a:lnSpc>
                <a:spcPct val="120000"/>
              </a:lnSpc>
              <a:spcBef>
                <a:spcPts val="0"/>
              </a:spcBef>
              <a:spcAft>
                <a:spcPts val="0"/>
              </a:spcAft>
              <a:defRPr/>
            </a:pPr>
            <a:r>
              <a:rPr lang="en-US" sz="6000" dirty="0" smtClean="0"/>
              <a:t>Constant values detection (stability test)</a:t>
            </a:r>
          </a:p>
          <a:p>
            <a:pPr marL="623888" indent="-263525" algn="just">
              <a:lnSpc>
                <a:spcPct val="120000"/>
              </a:lnSpc>
              <a:spcBef>
                <a:spcPts val="0"/>
              </a:spcBef>
              <a:spcAft>
                <a:spcPts val="0"/>
              </a:spcAft>
              <a:defRPr/>
            </a:pPr>
            <a:r>
              <a:rPr lang="en-US" sz="6000" dirty="0" smtClean="0"/>
              <a:t>Filtering to hourly values</a:t>
            </a:r>
          </a:p>
          <a:p>
            <a:pPr marL="623888" indent="-263525" algn="just">
              <a:lnSpc>
                <a:spcPct val="120000"/>
              </a:lnSpc>
              <a:spcBef>
                <a:spcPts val="0"/>
              </a:spcBef>
              <a:spcAft>
                <a:spcPts val="0"/>
              </a:spcAft>
              <a:defRPr/>
            </a:pPr>
            <a:r>
              <a:rPr lang="en-US" sz="6000" dirty="0" smtClean="0"/>
              <a:t>Computation of residuals</a:t>
            </a:r>
          </a:p>
          <a:p>
            <a:pPr algn="just">
              <a:lnSpc>
                <a:spcPct val="120000"/>
              </a:lnSpc>
              <a:spcBef>
                <a:spcPts val="0"/>
              </a:spcBef>
              <a:spcAft>
                <a:spcPts val="0"/>
              </a:spcAft>
              <a:defRPr/>
            </a:pPr>
            <a:r>
              <a:rPr lang="en-US" sz="7200" b="1" u="sng" dirty="0" smtClean="0"/>
              <a:t>Delayed Mode QC (L2)</a:t>
            </a:r>
            <a:endParaRPr lang="en-US" sz="7200" b="1" dirty="0" smtClean="0"/>
          </a:p>
          <a:p>
            <a:pPr algn="just">
              <a:lnSpc>
                <a:spcPct val="120000"/>
              </a:lnSpc>
              <a:spcBef>
                <a:spcPts val="0"/>
              </a:spcBef>
              <a:spcAft>
                <a:spcPts val="0"/>
              </a:spcAft>
              <a:buFont typeface="Wingdings 3" pitchFamily="18" charset="2"/>
              <a:buNone/>
              <a:defRPr/>
            </a:pPr>
            <a:r>
              <a:rPr lang="en-US" sz="2400" dirty="0" smtClean="0"/>
              <a:t>	</a:t>
            </a:r>
            <a:endParaRPr lang="en-US" sz="2400" u="sng" dirty="0" smtClean="0"/>
          </a:p>
          <a:p>
            <a:pPr marL="623888" indent="-263525" algn="just">
              <a:lnSpc>
                <a:spcPct val="120000"/>
              </a:lnSpc>
              <a:spcBef>
                <a:spcPts val="0"/>
              </a:spcBef>
              <a:spcAft>
                <a:spcPts val="0"/>
              </a:spcAft>
              <a:defRPr/>
            </a:pPr>
            <a:r>
              <a:rPr lang="en-US" sz="6000" dirty="0" smtClean="0"/>
              <a:t>Detection of strange characters</a:t>
            </a:r>
          </a:p>
          <a:p>
            <a:pPr marL="623888" indent="-263525" algn="just">
              <a:lnSpc>
                <a:spcPct val="120000"/>
              </a:lnSpc>
              <a:spcBef>
                <a:spcPts val="0"/>
              </a:spcBef>
              <a:spcAft>
                <a:spcPts val="0"/>
              </a:spcAft>
              <a:defRPr/>
            </a:pPr>
            <a:r>
              <a:rPr lang="en-US" sz="6000" dirty="0" smtClean="0"/>
              <a:t>Wrong assignment of date and hour</a:t>
            </a:r>
          </a:p>
          <a:p>
            <a:pPr marL="623888" indent="-263525" algn="just">
              <a:lnSpc>
                <a:spcPct val="120000"/>
              </a:lnSpc>
              <a:spcBef>
                <a:spcPts val="0"/>
              </a:spcBef>
              <a:spcAft>
                <a:spcPts val="0"/>
              </a:spcAft>
              <a:defRPr/>
            </a:pPr>
            <a:r>
              <a:rPr lang="en-US" sz="6000" dirty="0" smtClean="0"/>
              <a:t>Spike test</a:t>
            </a:r>
          </a:p>
          <a:p>
            <a:pPr marL="623888" indent="-263525" algn="just">
              <a:lnSpc>
                <a:spcPct val="120000"/>
              </a:lnSpc>
              <a:spcBef>
                <a:spcPts val="0"/>
              </a:spcBef>
              <a:spcAft>
                <a:spcPts val="0"/>
              </a:spcAft>
              <a:defRPr/>
            </a:pPr>
            <a:r>
              <a:rPr lang="en-US" sz="6000" dirty="0" smtClean="0"/>
              <a:t>Gaps</a:t>
            </a:r>
          </a:p>
          <a:p>
            <a:pPr marL="623888" indent="-263525" algn="just">
              <a:lnSpc>
                <a:spcPct val="120000"/>
              </a:lnSpc>
              <a:spcBef>
                <a:spcPts val="0"/>
              </a:spcBef>
              <a:spcAft>
                <a:spcPts val="0"/>
              </a:spcAft>
              <a:defRPr/>
            </a:pPr>
            <a:r>
              <a:rPr lang="en-US" sz="6000" dirty="0" smtClean="0"/>
              <a:t>Constant values detection (stability test)</a:t>
            </a:r>
          </a:p>
          <a:p>
            <a:pPr marL="623888" indent="-263525" algn="just">
              <a:lnSpc>
                <a:spcPct val="120000"/>
              </a:lnSpc>
              <a:spcBef>
                <a:spcPts val="0"/>
              </a:spcBef>
              <a:spcAft>
                <a:spcPts val="0"/>
              </a:spcAft>
              <a:defRPr/>
            </a:pPr>
            <a:r>
              <a:rPr lang="en-US" sz="6000" dirty="0" smtClean="0"/>
              <a:t>Interpolation of short gaps and filtering to hourly values</a:t>
            </a:r>
          </a:p>
          <a:p>
            <a:pPr algn="just">
              <a:lnSpc>
                <a:spcPct val="120000"/>
              </a:lnSpc>
              <a:spcBef>
                <a:spcPts val="0"/>
              </a:spcBef>
              <a:spcAft>
                <a:spcPts val="0"/>
              </a:spcAft>
              <a:defRPr/>
            </a:pPr>
            <a:r>
              <a:rPr lang="en-US" sz="6400" dirty="0" smtClean="0"/>
              <a:t> </a:t>
            </a:r>
            <a:endParaRPr lang="en-US" sz="4800" dirty="0" smtClean="0"/>
          </a:p>
        </p:txBody>
      </p:sp>
      <p:sp>
        <p:nvSpPr>
          <p:cNvPr id="5" name="Content Placeholder 4"/>
          <p:cNvSpPr>
            <a:spLocks noGrp="1"/>
          </p:cNvSpPr>
          <p:nvPr>
            <p:ph sz="half" idx="2"/>
          </p:nvPr>
        </p:nvSpPr>
        <p:spPr/>
        <p:txBody>
          <a:bodyPr>
            <a:normAutofit fontScale="25000" lnSpcReduction="20000"/>
          </a:bodyPr>
          <a:lstStyle/>
          <a:p>
            <a:pPr algn="just">
              <a:lnSpc>
                <a:spcPct val="120000"/>
              </a:lnSpc>
              <a:spcBef>
                <a:spcPts val="0"/>
              </a:spcBef>
              <a:spcAft>
                <a:spcPts val="0"/>
              </a:spcAft>
              <a:defRPr/>
            </a:pPr>
            <a:r>
              <a:rPr lang="en-US" sz="7200" b="1" u="sng" dirty="0" smtClean="0"/>
              <a:t>Delayed Mode-Higher Level QC</a:t>
            </a:r>
            <a:endParaRPr lang="en-US" sz="7200" b="1" dirty="0" smtClean="0"/>
          </a:p>
          <a:p>
            <a:pPr algn="just">
              <a:lnSpc>
                <a:spcPct val="120000"/>
              </a:lnSpc>
              <a:spcBef>
                <a:spcPts val="0"/>
              </a:spcBef>
              <a:spcAft>
                <a:spcPts val="0"/>
              </a:spcAft>
              <a:buFont typeface="Wingdings 3" pitchFamily="18" charset="2"/>
              <a:buNone/>
              <a:defRPr/>
            </a:pPr>
            <a:r>
              <a:rPr lang="en-US" sz="4000" dirty="0" smtClean="0"/>
              <a:t>	</a:t>
            </a:r>
            <a:endParaRPr lang="en-US" sz="4000" u="sng" dirty="0" smtClean="0"/>
          </a:p>
          <a:p>
            <a:pPr marL="623888" indent="-263525" algn="just">
              <a:lnSpc>
                <a:spcPct val="120000"/>
              </a:lnSpc>
              <a:spcBef>
                <a:spcPts val="0"/>
              </a:spcBef>
              <a:spcAft>
                <a:spcPts val="0"/>
              </a:spcAft>
              <a:defRPr/>
            </a:pPr>
            <a:r>
              <a:rPr lang="en-US" sz="6400" dirty="0" smtClean="0"/>
              <a:t>Tidal analysis</a:t>
            </a:r>
          </a:p>
          <a:p>
            <a:pPr marL="623888" indent="-263525" algn="just">
              <a:lnSpc>
                <a:spcPct val="120000"/>
              </a:lnSpc>
              <a:spcBef>
                <a:spcPts val="0"/>
              </a:spcBef>
              <a:spcAft>
                <a:spcPts val="0"/>
              </a:spcAft>
              <a:defRPr/>
            </a:pPr>
            <a:r>
              <a:rPr lang="en-US" sz="6400" dirty="0" smtClean="0"/>
              <a:t>Computation and inspection of residuals</a:t>
            </a:r>
          </a:p>
          <a:p>
            <a:pPr marL="623888" indent="-263525" algn="just">
              <a:lnSpc>
                <a:spcPct val="120000"/>
              </a:lnSpc>
              <a:spcBef>
                <a:spcPts val="0"/>
              </a:spcBef>
              <a:spcAft>
                <a:spcPts val="0"/>
              </a:spcAft>
              <a:defRPr/>
            </a:pPr>
            <a:r>
              <a:rPr lang="en-US" sz="6400" dirty="0" smtClean="0"/>
              <a:t>extremes</a:t>
            </a:r>
          </a:p>
          <a:p>
            <a:pPr marL="623888" indent="-263525" algn="just">
              <a:lnSpc>
                <a:spcPct val="120000"/>
              </a:lnSpc>
              <a:spcBef>
                <a:spcPts val="0"/>
              </a:spcBef>
              <a:spcAft>
                <a:spcPts val="0"/>
              </a:spcAft>
              <a:defRPr/>
            </a:pPr>
            <a:r>
              <a:rPr lang="en-US" sz="6400" dirty="0" smtClean="0"/>
              <a:t>Statistics means</a:t>
            </a:r>
          </a:p>
          <a:p>
            <a:pPr marL="623888" indent="-263525" algn="just">
              <a:lnSpc>
                <a:spcPct val="120000"/>
              </a:lnSpc>
              <a:spcBef>
                <a:spcPts val="0"/>
              </a:spcBef>
              <a:spcAft>
                <a:spcPts val="0"/>
              </a:spcAft>
              <a:defRPr/>
            </a:pPr>
            <a:r>
              <a:rPr lang="en-US" sz="6400" dirty="0" smtClean="0"/>
              <a:t>Comparison with </a:t>
            </a:r>
            <a:r>
              <a:rPr lang="en-US" sz="6400" dirty="0" err="1" smtClean="0"/>
              <a:t>neighbouring</a:t>
            </a:r>
            <a:r>
              <a:rPr lang="en-US" sz="6400" dirty="0" smtClean="0"/>
              <a:t> tide gauges (correlations)</a:t>
            </a:r>
          </a:p>
          <a:p>
            <a:pPr marL="623888" indent="-263525" algn="just">
              <a:lnSpc>
                <a:spcPct val="120000"/>
              </a:lnSpc>
              <a:spcBef>
                <a:spcPts val="0"/>
              </a:spcBef>
              <a:spcAft>
                <a:spcPts val="0"/>
              </a:spcAft>
              <a:defRPr/>
            </a:pPr>
            <a:r>
              <a:rPr lang="en-US" sz="6400" dirty="0" smtClean="0"/>
              <a:t>Standard Normal Homogeneity Test</a:t>
            </a:r>
          </a:p>
          <a:p>
            <a:pPr marL="623888" indent="-263525" algn="just">
              <a:lnSpc>
                <a:spcPct val="120000"/>
              </a:lnSpc>
              <a:spcBef>
                <a:spcPts val="0"/>
              </a:spcBef>
              <a:spcAft>
                <a:spcPts val="0"/>
              </a:spcAft>
              <a:defRPr/>
            </a:pPr>
            <a:r>
              <a:rPr lang="en-US" sz="6400" dirty="0" smtClean="0"/>
              <a:t>EOF Analysis</a:t>
            </a:r>
          </a:p>
          <a:p>
            <a:pPr marL="623888" indent="-263525" algn="just">
              <a:lnSpc>
                <a:spcPct val="120000"/>
              </a:lnSpc>
              <a:spcBef>
                <a:spcPts val="0"/>
              </a:spcBef>
              <a:spcAft>
                <a:spcPts val="0"/>
              </a:spcAft>
              <a:buFont typeface="Wingdings 3" pitchFamily="18" charset="2"/>
              <a:buNone/>
              <a:defRPr/>
            </a:pPr>
            <a:endParaRPr lang="en-US" sz="2000" dirty="0" smtClean="0"/>
          </a:p>
          <a:p>
            <a:endParaRPr lang="en-GB"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75AF805-2178-43A7-AE3F-A626C8F85DD8}" type="slidenum">
              <a:rPr lang="el-GR" smtClean="0"/>
              <a:pPr fontAlgn="base">
                <a:spcBef>
                  <a:spcPct val="0"/>
                </a:spcBef>
                <a:spcAft>
                  <a:spcPct val="0"/>
                </a:spcAft>
                <a:defRPr/>
              </a:pPr>
              <a:t>94</a:t>
            </a:fld>
            <a:endParaRPr lang="el-GR" dirty="0" smtClean="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23850" indent="-323850">
              <a:lnSpc>
                <a:spcPct val="90000"/>
              </a:lnSpc>
              <a:spcBef>
                <a:spcPct val="40000"/>
              </a:spcBef>
              <a:spcAft>
                <a:spcPct val="20000"/>
              </a:spcAft>
              <a:tabLst>
                <a:tab pos="179388" algn="l"/>
                <a:tab pos="1703388" algn="l"/>
              </a:tabLst>
              <a:defRPr/>
            </a:pPr>
            <a:r>
              <a:rPr lang="en-GB" b="1" dirty="0" smtClean="0"/>
              <a:t>Real Time QC limitations</a:t>
            </a:r>
            <a:endParaRPr lang="en-US" b="1" dirty="0">
              <a:solidFill>
                <a:srgbClr val="5A5A5A"/>
              </a:solidFill>
            </a:endParaRPr>
          </a:p>
        </p:txBody>
      </p:sp>
      <p:sp>
        <p:nvSpPr>
          <p:cNvPr id="51205" name="Content Placeholder 6"/>
          <p:cNvSpPr>
            <a:spLocks noGrp="1"/>
          </p:cNvSpPr>
          <p:nvPr>
            <p:ph idx="1"/>
          </p:nvPr>
        </p:nvSpPr>
        <p:spPr/>
        <p:txBody>
          <a:bodyPr/>
          <a:lstStyle/>
          <a:p>
            <a:pPr algn="just">
              <a:lnSpc>
                <a:spcPct val="120000"/>
              </a:lnSpc>
              <a:spcBef>
                <a:spcPct val="0"/>
              </a:spcBef>
            </a:pPr>
            <a:r>
              <a:rPr lang="en-US" sz="2800" dirty="0" smtClean="0"/>
              <a:t>The real time qc tests are limited and automatic due to the requirement of minimal delay to their distribution.</a:t>
            </a:r>
          </a:p>
          <a:p>
            <a:pPr algn="just">
              <a:lnSpc>
                <a:spcPct val="120000"/>
              </a:lnSpc>
              <a:spcBef>
                <a:spcPct val="0"/>
              </a:spcBef>
            </a:pPr>
            <a:r>
              <a:rPr lang="en-US" sz="2800" dirty="0" smtClean="0"/>
              <a:t>After real time QC, visual QC and calibrations (delayed mode qc) are necessary before data distribution.</a:t>
            </a:r>
          </a:p>
          <a:p>
            <a:pPr algn="just">
              <a:lnSpc>
                <a:spcPct val="120000"/>
              </a:lnSpc>
              <a:spcBef>
                <a:spcPct val="0"/>
              </a:spcBef>
            </a:pPr>
            <a:endParaRPr lang="en-US" sz="2800" dirty="0" smtClean="0"/>
          </a:p>
          <a:p>
            <a:pPr algn="just">
              <a:spcBef>
                <a:spcPct val="0"/>
              </a:spcBef>
              <a:buFont typeface="Wingdings 3" pitchFamily="18" charset="2"/>
              <a:buNone/>
            </a:pPr>
            <a:r>
              <a:rPr lang="en-US" sz="1500" dirty="0" smtClean="0"/>
              <a:t>	</a:t>
            </a:r>
            <a:endParaRPr lang="en-US" sz="1500" u="sng" dirty="0" smtClean="0"/>
          </a:p>
          <a:p>
            <a:pPr algn="just">
              <a:lnSpc>
                <a:spcPct val="120000"/>
              </a:lnSpc>
              <a:spcBef>
                <a:spcPct val="0"/>
              </a:spcBef>
            </a:pPr>
            <a:endParaRPr lang="en-US" sz="3600" b="1" dirty="0" smtClean="0"/>
          </a:p>
          <a:p>
            <a:pPr algn="just">
              <a:spcBef>
                <a:spcPct val="0"/>
              </a:spcBef>
              <a:buFont typeface="Wingdings 3" pitchFamily="18" charset="2"/>
              <a:buNone/>
            </a:pPr>
            <a:r>
              <a:rPr lang="en-US" sz="1000" dirty="0" smtClean="0"/>
              <a:t>	</a:t>
            </a:r>
            <a:endParaRPr lang="en-US" sz="1000" u="sng" dirty="0" smtClean="0"/>
          </a:p>
          <a:p>
            <a:pPr lvl="1" algn="just">
              <a:spcAft>
                <a:spcPts val="600"/>
              </a:spcAft>
            </a:pPr>
            <a:endParaRPr lang="en-US" sz="2000" dirty="0" smtClean="0"/>
          </a:p>
          <a:p>
            <a:pPr>
              <a:spcAft>
                <a:spcPts val="600"/>
              </a:spcAft>
            </a:pPr>
            <a:endParaRPr lang="el-GR" sz="2400"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3EEFA7F-5D01-4C9D-B79A-9D4176E96A4E}" type="slidenum">
              <a:rPr lang="el-GR" smtClean="0"/>
              <a:pPr fontAlgn="base">
                <a:spcBef>
                  <a:spcPct val="0"/>
                </a:spcBef>
                <a:spcAft>
                  <a:spcPct val="0"/>
                </a:spcAft>
                <a:defRPr/>
              </a:pPr>
              <a:t>95</a:t>
            </a:fld>
            <a:endParaRPr lang="el-GR"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23850" indent="-323850">
              <a:lnSpc>
                <a:spcPct val="90000"/>
              </a:lnSpc>
              <a:spcBef>
                <a:spcPct val="40000"/>
              </a:spcBef>
              <a:spcAft>
                <a:spcPct val="20000"/>
              </a:spcAft>
              <a:tabLst>
                <a:tab pos="179388" algn="l"/>
                <a:tab pos="1703388" algn="l"/>
              </a:tabLst>
              <a:defRPr/>
            </a:pPr>
            <a:r>
              <a:rPr lang="en-US" b="1" dirty="0" smtClean="0"/>
              <a:t>World Ocean Data Centre</a:t>
            </a:r>
            <a:endParaRPr lang="en-US" b="1" dirty="0">
              <a:solidFill>
                <a:srgbClr val="5A5A5A"/>
              </a:solidFill>
            </a:endParaRPr>
          </a:p>
        </p:txBody>
      </p:sp>
      <p:sp>
        <p:nvSpPr>
          <p:cNvPr id="9" name="Content Placeholder 6"/>
          <p:cNvSpPr>
            <a:spLocks noGrp="1"/>
          </p:cNvSpPr>
          <p:nvPr>
            <p:ph idx="1"/>
          </p:nvPr>
        </p:nvSpPr>
        <p:spPr/>
        <p:txBody>
          <a:bodyPr>
            <a:normAutofit/>
          </a:bodyPr>
          <a:lstStyle/>
          <a:p>
            <a:pPr algn="just">
              <a:spcAft>
                <a:spcPts val="600"/>
              </a:spcAft>
              <a:defRPr/>
            </a:pPr>
            <a:r>
              <a:rPr lang="en-US" sz="2800" dirty="0" smtClean="0"/>
              <a:t>The QC procedures in the WDC, Ocean Climate Laboratory are summarized in three major parts:</a:t>
            </a:r>
          </a:p>
          <a:p>
            <a:pPr marL="449263" indent="-449263" algn="just">
              <a:spcAft>
                <a:spcPts val="600"/>
              </a:spcAft>
              <a:buFont typeface="Wingdings 3" pitchFamily="18" charset="2"/>
              <a:buNone/>
              <a:defRPr/>
            </a:pPr>
            <a:r>
              <a:rPr lang="en-US" sz="2800" dirty="0" smtClean="0"/>
              <a:t>	</a:t>
            </a:r>
            <a:r>
              <a:rPr lang="en-US" sz="2800" dirty="0" smtClean="0">
                <a:solidFill>
                  <a:schemeClr val="tx2"/>
                </a:solidFill>
              </a:rPr>
              <a:t>1.  Check of the observed level data</a:t>
            </a:r>
          </a:p>
          <a:p>
            <a:pPr algn="just">
              <a:spcAft>
                <a:spcPts val="600"/>
              </a:spcAft>
              <a:defRPr/>
            </a:pPr>
            <a:r>
              <a:rPr lang="en-US" sz="2800" dirty="0" smtClean="0"/>
              <a:t>For the construction of the climatology – processing</a:t>
            </a:r>
          </a:p>
          <a:p>
            <a:pPr marL="531813" indent="-531813" algn="just">
              <a:spcAft>
                <a:spcPts val="600"/>
              </a:spcAft>
              <a:buFont typeface="Wingdings 3" pitchFamily="18" charset="2"/>
              <a:buNone/>
              <a:defRPr/>
            </a:pPr>
            <a:r>
              <a:rPr lang="en-US" sz="2800" dirty="0" smtClean="0"/>
              <a:t>	</a:t>
            </a:r>
            <a:r>
              <a:rPr lang="en-US" sz="2800" dirty="0" smtClean="0">
                <a:solidFill>
                  <a:schemeClr val="tx2"/>
                </a:solidFill>
              </a:rPr>
              <a:t>2.  Interpolation to standard levels</a:t>
            </a:r>
          </a:p>
          <a:p>
            <a:pPr marL="808038" lvl="2" indent="-274638">
              <a:spcBef>
                <a:spcPts val="600"/>
              </a:spcBef>
              <a:spcAft>
                <a:spcPts val="600"/>
              </a:spcAft>
              <a:buClr>
                <a:schemeClr val="accent1"/>
              </a:buClr>
              <a:buFont typeface="Wingdings 3" pitchFamily="18" charset="2"/>
              <a:buNone/>
              <a:tabLst>
                <a:tab pos="715963" algn="l"/>
              </a:tabLst>
              <a:defRPr/>
            </a:pPr>
            <a:r>
              <a:rPr lang="en-US" sz="2800" dirty="0" smtClean="0">
                <a:solidFill>
                  <a:schemeClr val="tx2"/>
                </a:solidFill>
              </a:rPr>
              <a:t>3.  Standard level data checks</a:t>
            </a:r>
          </a:p>
          <a:p>
            <a:pPr marL="808038" indent="-274638">
              <a:lnSpc>
                <a:spcPct val="120000"/>
              </a:lnSpc>
              <a:spcBef>
                <a:spcPct val="0"/>
              </a:spcBef>
              <a:tabLst>
                <a:tab pos="715963" algn="l"/>
              </a:tabLst>
              <a:defRPr/>
            </a:pPr>
            <a:endParaRPr lang="en-US" sz="4400" dirty="0" smtClean="0">
              <a:solidFill>
                <a:srgbClr val="5A5A5A"/>
              </a:solidFill>
            </a:endParaRPr>
          </a:p>
          <a:p>
            <a:pPr lvl="1" algn="just">
              <a:spcAft>
                <a:spcPts val="600"/>
              </a:spcAft>
              <a:defRPr/>
            </a:pPr>
            <a:endParaRPr lang="en-US" sz="2000" dirty="0" smtClean="0"/>
          </a:p>
          <a:p>
            <a:pPr>
              <a:spcAft>
                <a:spcPts val="600"/>
              </a:spcAft>
              <a:defRPr/>
            </a:pPr>
            <a:endParaRPr lang="el-GR" sz="2400"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E277B7B4-B8B3-4AF7-B5ED-DA4B06347650}" type="slidenum">
              <a:rPr lang="el-GR" smtClean="0"/>
              <a:pPr fontAlgn="base">
                <a:spcBef>
                  <a:spcPct val="0"/>
                </a:spcBef>
                <a:spcAft>
                  <a:spcPct val="0"/>
                </a:spcAft>
                <a:defRPr/>
              </a:pPr>
              <a:t>96</a:t>
            </a:fld>
            <a:endParaRPr lang="el-GR"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23850" indent="-323850">
              <a:lnSpc>
                <a:spcPct val="90000"/>
              </a:lnSpc>
              <a:spcBef>
                <a:spcPct val="40000"/>
              </a:spcBef>
              <a:spcAft>
                <a:spcPct val="20000"/>
              </a:spcAft>
              <a:tabLst>
                <a:tab pos="179388" algn="l"/>
                <a:tab pos="1703388" algn="l"/>
              </a:tabLst>
              <a:defRPr/>
            </a:pPr>
            <a:r>
              <a:rPr lang="en-US" b="1" dirty="0" smtClean="0"/>
              <a:t>World Ocean Data Centre</a:t>
            </a:r>
            <a:endParaRPr lang="en-US" b="1" dirty="0">
              <a:solidFill>
                <a:srgbClr val="5A5A5A"/>
              </a:solidFill>
            </a:endParaRPr>
          </a:p>
        </p:txBody>
      </p:sp>
      <p:sp>
        <p:nvSpPr>
          <p:cNvPr id="7" name="Content Placeholder 6"/>
          <p:cNvSpPr>
            <a:spLocks noGrp="1"/>
          </p:cNvSpPr>
          <p:nvPr>
            <p:ph idx="1"/>
          </p:nvPr>
        </p:nvSpPr>
        <p:spPr>
          <a:xfrm>
            <a:off x="684213" y="2060575"/>
            <a:ext cx="8280400" cy="4104729"/>
          </a:xfrm>
        </p:spPr>
        <p:txBody>
          <a:bodyPr wrap="square">
            <a:noAutofit/>
          </a:bodyPr>
          <a:lstStyle/>
          <a:p>
            <a:pPr algn="just">
              <a:lnSpc>
                <a:spcPct val="120000"/>
              </a:lnSpc>
              <a:spcBef>
                <a:spcPts val="0"/>
              </a:spcBef>
              <a:buFont typeface="Wingdings 3" pitchFamily="18" charset="2"/>
              <a:buNone/>
              <a:defRPr/>
            </a:pPr>
            <a:r>
              <a:rPr lang="en-US" b="1" dirty="0" smtClean="0"/>
              <a:t>1. Checks of the observed level data </a:t>
            </a:r>
            <a:r>
              <a:rPr lang="en-US" sz="800" dirty="0" smtClean="0"/>
              <a:t>	</a:t>
            </a:r>
            <a:endParaRPr lang="en-US" sz="800" u="sng" dirty="0" smtClean="0"/>
          </a:p>
          <a:p>
            <a:pPr lvl="1" algn="just">
              <a:lnSpc>
                <a:spcPct val="120000"/>
              </a:lnSpc>
              <a:spcBef>
                <a:spcPts val="0"/>
              </a:spcBef>
              <a:defRPr/>
            </a:pPr>
            <a:r>
              <a:rPr lang="en-US" sz="1800" dirty="0" smtClean="0"/>
              <a:t>Format conversion</a:t>
            </a:r>
          </a:p>
          <a:p>
            <a:pPr lvl="1" algn="just">
              <a:lnSpc>
                <a:spcPct val="120000"/>
              </a:lnSpc>
              <a:spcBef>
                <a:spcPts val="0"/>
              </a:spcBef>
              <a:defRPr/>
            </a:pPr>
            <a:r>
              <a:rPr lang="en-US" sz="1800" dirty="0" smtClean="0"/>
              <a:t>Position/date/time check</a:t>
            </a:r>
          </a:p>
          <a:p>
            <a:pPr lvl="1" algn="just">
              <a:lnSpc>
                <a:spcPct val="120000"/>
              </a:lnSpc>
              <a:spcBef>
                <a:spcPts val="0"/>
              </a:spcBef>
              <a:defRPr/>
            </a:pPr>
            <a:r>
              <a:rPr lang="en-US" sz="1800" dirty="0" smtClean="0"/>
              <a:t>Assignment of cruise and cast numbers</a:t>
            </a:r>
          </a:p>
          <a:p>
            <a:pPr lvl="1" algn="just">
              <a:lnSpc>
                <a:spcPct val="120000"/>
              </a:lnSpc>
              <a:spcBef>
                <a:spcPts val="0"/>
              </a:spcBef>
              <a:defRPr/>
            </a:pPr>
            <a:r>
              <a:rPr lang="en-US" sz="1800" dirty="0" smtClean="0"/>
              <a:t>Speed check</a:t>
            </a:r>
          </a:p>
          <a:p>
            <a:pPr lvl="1" algn="just">
              <a:lnSpc>
                <a:spcPct val="120000"/>
              </a:lnSpc>
              <a:spcBef>
                <a:spcPts val="0"/>
              </a:spcBef>
              <a:defRPr/>
            </a:pPr>
            <a:r>
              <a:rPr lang="en-US" sz="1800" dirty="0" smtClean="0"/>
              <a:t>Duplicate profile/cruise checks</a:t>
            </a:r>
          </a:p>
          <a:p>
            <a:pPr lvl="1" algn="just">
              <a:lnSpc>
                <a:spcPct val="120000"/>
              </a:lnSpc>
              <a:spcBef>
                <a:spcPts val="0"/>
              </a:spcBef>
              <a:defRPr/>
            </a:pPr>
            <a:r>
              <a:rPr lang="en-US" sz="1800" dirty="0" smtClean="0"/>
              <a:t>Range checks</a:t>
            </a:r>
          </a:p>
          <a:p>
            <a:pPr lvl="1" algn="just">
              <a:lnSpc>
                <a:spcPct val="120000"/>
              </a:lnSpc>
              <a:spcBef>
                <a:spcPts val="0"/>
              </a:spcBef>
              <a:defRPr/>
            </a:pPr>
            <a:r>
              <a:rPr lang="en-US" sz="1800" dirty="0" smtClean="0"/>
              <a:t>Depth inversion and depth duplication checks</a:t>
            </a:r>
          </a:p>
          <a:p>
            <a:pPr lvl="1" algn="just">
              <a:lnSpc>
                <a:spcPct val="120000"/>
              </a:lnSpc>
              <a:spcBef>
                <a:spcPts val="0"/>
              </a:spcBef>
              <a:defRPr/>
            </a:pPr>
            <a:r>
              <a:rPr lang="en-US" sz="1800" dirty="0" smtClean="0"/>
              <a:t>Large temperature inversion and gradient tests: to quantify the maximum allowable temperature increase with depth (inversion) and decrease (excessive gradient) with depth (0.3 C per m, 0.7 C per m)</a:t>
            </a:r>
          </a:p>
          <a:p>
            <a:pPr lvl="1" algn="just">
              <a:lnSpc>
                <a:spcPct val="120000"/>
              </a:lnSpc>
              <a:spcBef>
                <a:spcPts val="0"/>
              </a:spcBef>
              <a:defRPr/>
            </a:pPr>
            <a:r>
              <a:rPr lang="en-US" sz="1800" dirty="0" smtClean="0"/>
              <a:t>Observed level density inversion checks</a:t>
            </a:r>
          </a:p>
          <a:p>
            <a:pPr algn="just">
              <a:spcBef>
                <a:spcPts val="0"/>
              </a:spcBef>
              <a:buFont typeface="Wingdings 3" pitchFamily="18" charset="2"/>
              <a:buNone/>
              <a:defRPr/>
            </a:pPr>
            <a:endParaRPr lang="en-US" sz="1050" dirty="0" smtClean="0"/>
          </a:p>
          <a:p>
            <a:pPr>
              <a:spcAft>
                <a:spcPts val="600"/>
              </a:spcAft>
              <a:defRPr/>
            </a:pPr>
            <a:endParaRPr lang="el-GR" sz="1200"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649984D-E611-46F1-B72C-148B02C4AE0C}" type="slidenum">
              <a:rPr lang="el-GR" smtClean="0"/>
              <a:pPr fontAlgn="base">
                <a:spcBef>
                  <a:spcPct val="0"/>
                </a:spcBef>
                <a:spcAft>
                  <a:spcPct val="0"/>
                </a:spcAft>
                <a:defRPr/>
              </a:pPr>
              <a:t>97</a:t>
            </a:fld>
            <a:endParaRPr lang="el-GR"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124744"/>
            <a:ext cx="8280400" cy="495300"/>
          </a:xfrm>
        </p:spPr>
        <p:txBody>
          <a:bodyPr>
            <a:normAutofit/>
          </a:bodyPr>
          <a:lstStyle/>
          <a:p>
            <a:pPr marL="323850" indent="-323850">
              <a:lnSpc>
                <a:spcPct val="90000"/>
              </a:lnSpc>
              <a:spcBef>
                <a:spcPct val="40000"/>
              </a:spcBef>
              <a:spcAft>
                <a:spcPct val="20000"/>
              </a:spcAft>
              <a:tabLst>
                <a:tab pos="179388" algn="l"/>
                <a:tab pos="1703388" algn="l"/>
              </a:tabLst>
              <a:defRPr/>
            </a:pPr>
            <a:r>
              <a:rPr lang="en-US" b="1" dirty="0" smtClean="0"/>
              <a:t>World Ocean Data Centre</a:t>
            </a:r>
            <a:endParaRPr lang="en-US" b="1" dirty="0">
              <a:solidFill>
                <a:srgbClr val="5A5A5A"/>
              </a:solidFill>
            </a:endParaRPr>
          </a:p>
        </p:txBody>
      </p:sp>
      <p:sp>
        <p:nvSpPr>
          <p:cNvPr id="6" name="Content Placeholder 5"/>
          <p:cNvSpPr>
            <a:spLocks noGrp="1"/>
          </p:cNvSpPr>
          <p:nvPr>
            <p:ph idx="1"/>
          </p:nvPr>
        </p:nvSpPr>
        <p:spPr>
          <a:xfrm>
            <a:off x="684213" y="1628800"/>
            <a:ext cx="8280400" cy="864369"/>
          </a:xfrm>
        </p:spPr>
        <p:txBody>
          <a:bodyPr/>
          <a:lstStyle/>
          <a:p>
            <a:pPr marL="365125" indent="-365125">
              <a:defRPr/>
            </a:pPr>
            <a:r>
              <a:rPr lang="en-US" sz="2400" dirty="0" smtClean="0"/>
              <a:t>Regional</a:t>
            </a:r>
            <a:r>
              <a:rPr lang="en-US" sz="2000" dirty="0" smtClean="0"/>
              <a:t> parameterization of the world ocean in WOD09.</a:t>
            </a:r>
          </a:p>
          <a:p>
            <a:pPr marL="449263" indent="-449263">
              <a:buFont typeface="Wingdings 3" pitchFamily="18" charset="2"/>
              <a:buNone/>
              <a:defRPr/>
            </a:pPr>
            <a:r>
              <a:rPr lang="en-US" sz="2000" dirty="0" smtClean="0"/>
              <a:t>	(plus vertical parameterization)</a:t>
            </a:r>
          </a:p>
          <a:p>
            <a:pPr>
              <a:defRPr/>
            </a:pPr>
            <a:endParaRPr lang="el-GR" dirty="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A4E93F3-A6C7-4FBA-9964-8518EB9D68B3}" type="slidenum">
              <a:rPr lang="el-GR" smtClean="0"/>
              <a:pPr fontAlgn="base">
                <a:spcBef>
                  <a:spcPct val="0"/>
                </a:spcBef>
                <a:spcAft>
                  <a:spcPct val="0"/>
                </a:spcAft>
                <a:defRPr/>
              </a:pPr>
              <a:t>98</a:t>
            </a:fld>
            <a:endParaRPr lang="el-GR" smtClean="0"/>
          </a:p>
        </p:txBody>
      </p:sp>
      <p:pic>
        <p:nvPicPr>
          <p:cNvPr id="54278" name="Picture 7"/>
          <p:cNvPicPr>
            <a:picLocks noChangeAspect="1" noChangeArrowheads="1"/>
          </p:cNvPicPr>
          <p:nvPr/>
        </p:nvPicPr>
        <p:blipFill>
          <a:blip r:embed="rId3" cstate="print"/>
          <a:srcRect/>
          <a:stretch>
            <a:fillRect/>
          </a:stretch>
        </p:blipFill>
        <p:spPr bwMode="auto">
          <a:xfrm>
            <a:off x="2164556" y="2348880"/>
            <a:ext cx="4814887" cy="44164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23850" indent="-323850">
              <a:lnSpc>
                <a:spcPct val="90000"/>
              </a:lnSpc>
              <a:spcBef>
                <a:spcPct val="40000"/>
              </a:spcBef>
              <a:spcAft>
                <a:spcPct val="20000"/>
              </a:spcAft>
              <a:tabLst>
                <a:tab pos="179388" algn="l"/>
                <a:tab pos="1703388" algn="l"/>
              </a:tabLst>
              <a:defRPr/>
            </a:pPr>
            <a:r>
              <a:rPr lang="en-US" b="1" dirty="0" smtClean="0"/>
              <a:t>World Ocean Data Centre</a:t>
            </a:r>
            <a:endParaRPr lang="en-US" b="1" dirty="0">
              <a:solidFill>
                <a:srgbClr val="5A5A5A"/>
              </a:solidFill>
            </a:endParaRPr>
          </a:p>
        </p:txBody>
      </p:sp>
      <p:sp>
        <p:nvSpPr>
          <p:cNvPr id="7" name="Content Placeholder 6"/>
          <p:cNvSpPr>
            <a:spLocks noGrp="1"/>
          </p:cNvSpPr>
          <p:nvPr>
            <p:ph idx="1"/>
          </p:nvPr>
        </p:nvSpPr>
        <p:spPr>
          <a:xfrm>
            <a:off x="431800" y="2060848"/>
            <a:ext cx="8280400" cy="4392340"/>
          </a:xfrm>
        </p:spPr>
        <p:txBody>
          <a:bodyPr wrap="square">
            <a:normAutofit fontScale="92500" lnSpcReduction="20000"/>
          </a:bodyPr>
          <a:lstStyle/>
          <a:p>
            <a:pPr algn="just">
              <a:spcBef>
                <a:spcPts val="600"/>
              </a:spcBef>
              <a:spcAft>
                <a:spcPts val="600"/>
              </a:spcAft>
              <a:buFont typeface="Wingdings 3" pitchFamily="18" charset="2"/>
              <a:buNone/>
              <a:defRPr/>
            </a:pPr>
            <a:r>
              <a:rPr lang="en-US" sz="2000" b="1" dirty="0" smtClean="0"/>
              <a:t>2</a:t>
            </a:r>
            <a:r>
              <a:rPr lang="en-US" b="1" dirty="0" smtClean="0"/>
              <a:t>. </a:t>
            </a:r>
            <a:r>
              <a:rPr lang="en-US" sz="2400" b="1" dirty="0" smtClean="0"/>
              <a:t>Interpolation to standard levels </a:t>
            </a:r>
            <a:r>
              <a:rPr lang="en-US" sz="2400" dirty="0" smtClean="0"/>
              <a:t>	</a:t>
            </a:r>
            <a:endParaRPr lang="en-US" sz="2400" u="sng" dirty="0" smtClean="0"/>
          </a:p>
          <a:p>
            <a:pPr lvl="1" algn="just">
              <a:spcBef>
                <a:spcPts val="600"/>
              </a:spcBef>
              <a:spcAft>
                <a:spcPts val="600"/>
              </a:spcAft>
              <a:defRPr/>
            </a:pPr>
            <a:r>
              <a:rPr lang="en-US" sz="2000" dirty="0" smtClean="0"/>
              <a:t>Modified </a:t>
            </a:r>
            <a:r>
              <a:rPr lang="en-US" sz="2000" dirty="0" err="1" smtClean="0"/>
              <a:t>Reiniger</a:t>
            </a:r>
            <a:r>
              <a:rPr lang="en-US" sz="2000" dirty="0" smtClean="0"/>
              <a:t> – Ross scheme (</a:t>
            </a:r>
            <a:r>
              <a:rPr lang="en-US" sz="2000" dirty="0" err="1" smtClean="0"/>
              <a:t>Reiniger</a:t>
            </a:r>
            <a:r>
              <a:rPr lang="en-US" sz="2000" dirty="0" smtClean="0"/>
              <a:t> and Ross, 1968): less spurious features in regions with large vertical gradients than a 3-point </a:t>
            </a:r>
            <a:r>
              <a:rPr lang="en-US" sz="2000" dirty="0" err="1" smtClean="0"/>
              <a:t>Lagrangian</a:t>
            </a:r>
            <a:r>
              <a:rPr lang="en-US" sz="2000" dirty="0" smtClean="0"/>
              <a:t> interpolation.</a:t>
            </a:r>
          </a:p>
          <a:p>
            <a:pPr algn="just">
              <a:spcBef>
                <a:spcPts val="600"/>
              </a:spcBef>
              <a:spcAft>
                <a:spcPts val="600"/>
              </a:spcAft>
              <a:buFont typeface="Wingdings 3" pitchFamily="18" charset="2"/>
              <a:buNone/>
              <a:defRPr/>
            </a:pPr>
            <a:r>
              <a:rPr lang="en-US" sz="2400" b="1" dirty="0" smtClean="0"/>
              <a:t>3. Standard level data checks</a:t>
            </a:r>
          </a:p>
          <a:p>
            <a:pPr algn="just">
              <a:spcBef>
                <a:spcPts val="600"/>
              </a:spcBef>
              <a:spcAft>
                <a:spcPts val="600"/>
              </a:spcAft>
              <a:buFont typeface="Wingdings 3" pitchFamily="18" charset="2"/>
              <a:buNone/>
              <a:defRPr/>
            </a:pPr>
            <a:r>
              <a:rPr lang="en-US" sz="900" dirty="0" smtClean="0"/>
              <a:t>	</a:t>
            </a:r>
            <a:endParaRPr lang="en-US" sz="900" u="sng" dirty="0" smtClean="0"/>
          </a:p>
          <a:p>
            <a:pPr lvl="1" algn="just">
              <a:spcBef>
                <a:spcPts val="600"/>
              </a:spcBef>
              <a:spcAft>
                <a:spcPts val="600"/>
              </a:spcAft>
              <a:defRPr/>
            </a:pPr>
            <a:r>
              <a:rPr lang="en-US" sz="2000" i="1" dirty="0" smtClean="0"/>
              <a:t>Density inversion checks </a:t>
            </a:r>
            <a:r>
              <a:rPr lang="en-US" sz="2000" dirty="0" smtClean="0"/>
              <a:t>(</a:t>
            </a:r>
            <a:r>
              <a:rPr lang="en-US" sz="2000" dirty="0" err="1" smtClean="0"/>
              <a:t>Fofonoff</a:t>
            </a:r>
            <a:r>
              <a:rPr lang="en-US" sz="2000" dirty="0" smtClean="0"/>
              <a:t> et al., 1983)</a:t>
            </a:r>
          </a:p>
          <a:p>
            <a:pPr lvl="1" algn="just">
              <a:spcBef>
                <a:spcPts val="600"/>
              </a:spcBef>
              <a:spcAft>
                <a:spcPts val="600"/>
              </a:spcAft>
              <a:defRPr/>
            </a:pPr>
            <a:r>
              <a:rPr lang="en-US" sz="2000" i="1" dirty="0" smtClean="0"/>
              <a:t>Standard deviation checks</a:t>
            </a:r>
            <a:r>
              <a:rPr lang="en-US" sz="2000" dirty="0" smtClean="0"/>
              <a:t>: a series of  statistical analysis tests based on the mean, std and number of observations in a  5 degrees square box  for coastal, near-coastal and open ocean data.</a:t>
            </a:r>
          </a:p>
          <a:p>
            <a:pPr lvl="1" algn="just">
              <a:spcBef>
                <a:spcPts val="600"/>
              </a:spcBef>
              <a:spcAft>
                <a:spcPts val="600"/>
              </a:spcAft>
              <a:defRPr/>
            </a:pPr>
            <a:r>
              <a:rPr lang="en-US" sz="2000" i="1" dirty="0" smtClean="0"/>
              <a:t>Objective analysis </a:t>
            </a:r>
          </a:p>
          <a:p>
            <a:pPr lvl="1" algn="just">
              <a:spcBef>
                <a:spcPts val="600"/>
              </a:spcBef>
              <a:spcAft>
                <a:spcPts val="600"/>
              </a:spcAft>
              <a:defRPr/>
            </a:pPr>
            <a:r>
              <a:rPr lang="en-US" sz="2000" i="1" dirty="0" smtClean="0"/>
              <a:t>Post objective analysis subjective checks</a:t>
            </a:r>
            <a:r>
              <a:rPr lang="en-US" sz="2000" dirty="0" smtClean="0"/>
              <a:t>: to detect unrealistic -“</a:t>
            </a:r>
            <a:r>
              <a:rPr lang="en-US" sz="2000" dirty="0" err="1" smtClean="0"/>
              <a:t>bullseyes</a:t>
            </a:r>
            <a:r>
              <a:rPr lang="en-US" sz="2000" dirty="0" smtClean="0"/>
              <a:t>” features mostly in data sparse areas</a:t>
            </a:r>
            <a:endParaRPr lang="en-US" b="1" dirty="0" smtClean="0"/>
          </a:p>
          <a:p>
            <a:pPr algn="just">
              <a:lnSpc>
                <a:spcPct val="120000"/>
              </a:lnSpc>
              <a:spcAft>
                <a:spcPts val="600"/>
              </a:spcAft>
              <a:buFont typeface="Wingdings 3" pitchFamily="18" charset="2"/>
              <a:buNone/>
              <a:defRPr/>
            </a:pPr>
            <a:endParaRPr lang="en-US" sz="100" u="sng" dirty="0" smtClean="0"/>
          </a:p>
        </p:txBody>
      </p:sp>
      <p:sp>
        <p:nvSpPr>
          <p:cNvPr id="10245" name="Slide Number Placeholder 4"/>
          <p:cNvSpPr>
            <a:spLocks noGrp="1"/>
          </p:cNvSpPr>
          <p:nvPr>
            <p:ph type="sldNum" sz="quarter" idx="12"/>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FE96C2DE-16A0-453F-B005-E367CC7B2669}" type="slidenum">
              <a:rPr lang="el-GR" smtClean="0"/>
              <a:pPr fontAlgn="base">
                <a:spcBef>
                  <a:spcPct val="0"/>
                </a:spcBef>
                <a:spcAft>
                  <a:spcPct val="0"/>
                </a:spcAft>
                <a:defRPr/>
              </a:pPr>
              <a:t>99</a:t>
            </a:fld>
            <a:endParaRPr lang="el-GR"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aDataNet2">
  <a:themeElements>
    <a:clrScheme name="SeaDataNe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eaDataNet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aDataNe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aDataNet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aDataNet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aDataNet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aDataNet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aDataNet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aDataNet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aDataNet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aDataNet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aDataNet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aDataNet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aDataNet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5512</TotalTime>
  <Words>4820</Words>
  <Application>Microsoft Office PowerPoint</Application>
  <PresentationFormat>On-screen Show (4:3)</PresentationFormat>
  <Paragraphs>968</Paragraphs>
  <Slides>102</Slides>
  <Notes>75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102</vt:i4>
      </vt:variant>
    </vt:vector>
  </HeadingPairs>
  <TitlesOfParts>
    <vt:vector size="105" baseType="lpstr">
      <vt:lpstr>Custom Design</vt:lpstr>
      <vt:lpstr>SeaDataNet2</vt:lpstr>
      <vt:lpstr>Bitmap Image</vt:lpstr>
      <vt:lpstr> General Data Management Principles Implementation in SeaDataNet</vt:lpstr>
      <vt:lpstr>Morning Session</vt:lpstr>
      <vt:lpstr>EU-FP5  EU-FP6  EU-FP7</vt:lpstr>
      <vt:lpstr>SeaDataNet infrastructure</vt:lpstr>
      <vt:lpstr>SeaDataNet developments</vt:lpstr>
      <vt:lpstr>Background </vt:lpstr>
      <vt:lpstr>Background </vt:lpstr>
      <vt:lpstr>Future</vt:lpstr>
      <vt:lpstr>Discovery and Viewing Services</vt:lpstr>
      <vt:lpstr>Discovery and Viewing Services</vt:lpstr>
      <vt:lpstr>General maintenance workflow &amp; available tools</vt:lpstr>
      <vt:lpstr>Slide 12</vt:lpstr>
      <vt:lpstr>EDMO CMS</vt:lpstr>
      <vt:lpstr>The EDMED User Interface</vt:lpstr>
      <vt:lpstr>The EDMERP User Interface</vt:lpstr>
      <vt:lpstr>Slide 16</vt:lpstr>
      <vt:lpstr>Slide 17</vt:lpstr>
      <vt:lpstr>Slide 18</vt:lpstr>
      <vt:lpstr>The EDIOS User Interface</vt:lpstr>
      <vt:lpstr>Slide 20</vt:lpstr>
      <vt:lpstr>SeaDataNet Data Policy History</vt:lpstr>
      <vt:lpstr>SeaDataNet Data Policy</vt:lpstr>
      <vt:lpstr>SeaDataNet Data Policy</vt:lpstr>
      <vt:lpstr>Policy for Data Access and Use</vt:lpstr>
      <vt:lpstr>SDN License Agreement</vt:lpstr>
      <vt:lpstr>SDN Roles</vt:lpstr>
      <vt:lpstr>Causes of the duplicates</vt:lpstr>
      <vt:lpstr>Why to prevent duplications ?</vt:lpstr>
      <vt:lpstr>Slide 29</vt:lpstr>
      <vt:lpstr>Data reformatting</vt:lpstr>
      <vt:lpstr>Sustainability of the archiving format</vt:lpstr>
      <vt:lpstr>SeaDataNet Data Transport Formats</vt:lpstr>
      <vt:lpstr>SeaDataNet Data Transport Formats</vt:lpstr>
      <vt:lpstr>SeaDataNet Data Transport Formats</vt:lpstr>
      <vt:lpstr>SeaDataNet ODV Format</vt:lpstr>
      <vt:lpstr>SeaDataNet ODV Format Data Model</vt:lpstr>
      <vt:lpstr>SeaDataNet ODV Format Data Model</vt:lpstr>
      <vt:lpstr>SDN ODV Profile Data Example</vt:lpstr>
      <vt:lpstr>SDN ODV Profile Data Example</vt:lpstr>
      <vt:lpstr>SDN ODV Profile Data Example</vt:lpstr>
      <vt:lpstr>SeaDataNet ODV Format Data Model</vt:lpstr>
      <vt:lpstr>SDN ODV Profile Data Example</vt:lpstr>
      <vt:lpstr>SDN ODV Profile Data Example</vt:lpstr>
      <vt:lpstr>SDN ODV Profile Data Example</vt:lpstr>
      <vt:lpstr>SeaDataNet ODV Format</vt:lpstr>
      <vt:lpstr>SDN ODV Profile Data Example</vt:lpstr>
      <vt:lpstr>SeaDataNet ODV Format </vt:lpstr>
      <vt:lpstr>SeaDataNet MEDATLAS Format </vt:lpstr>
      <vt:lpstr>SeaDataNet MEDATLAS Format Data Model</vt:lpstr>
      <vt:lpstr>SeaDataNet MEDATLAS Profile Example</vt:lpstr>
      <vt:lpstr>SeaDataNet MEDATLAS Profile Example</vt:lpstr>
      <vt:lpstr>SeaDataNet MEDATLAS Profile Example</vt:lpstr>
      <vt:lpstr>SeaDataNet MEDATLAS Profile Example</vt:lpstr>
      <vt:lpstr>SeaDataNet MEDATLAS Format </vt:lpstr>
      <vt:lpstr>CDI Identifier</vt:lpstr>
      <vt:lpstr>NetCDF (CF compliant) data format</vt:lpstr>
      <vt:lpstr>NetCDF data format</vt:lpstr>
      <vt:lpstr>NetCDF data file structure</vt:lpstr>
      <vt:lpstr>Data and metadata reformatting tools</vt:lpstr>
      <vt:lpstr>Data and metadata reformatting tools</vt:lpstr>
      <vt:lpstr>Data and metadata reformatting tools</vt:lpstr>
      <vt:lpstr>Data and metadata reformatting tools</vt:lpstr>
      <vt:lpstr>SeaDataNet reformatting tools and vocabs</vt:lpstr>
      <vt:lpstr>Vocabularies</vt:lpstr>
      <vt:lpstr>SeaDataNet Developments</vt:lpstr>
      <vt:lpstr>SeaDataNet Developments</vt:lpstr>
      <vt:lpstr>SeaDataNet Developments </vt:lpstr>
      <vt:lpstr>Slide 68</vt:lpstr>
      <vt:lpstr>Growth of the P011 Vocabulary</vt:lpstr>
      <vt:lpstr>Slide 70</vt:lpstr>
      <vt:lpstr>Vocabularies for Data</vt:lpstr>
      <vt:lpstr>Vocabularies Mappings</vt:lpstr>
      <vt:lpstr>Vocabulary Access</vt:lpstr>
      <vt:lpstr>Future Developments</vt:lpstr>
      <vt:lpstr>Objectives of QC</vt:lpstr>
      <vt:lpstr>QC procedures</vt:lpstr>
      <vt:lpstr>Slide 77</vt:lpstr>
      <vt:lpstr>Format Check</vt:lpstr>
      <vt:lpstr>Automatic Checks of location and date</vt:lpstr>
      <vt:lpstr>Visual Checks of location and date of cruises</vt:lpstr>
      <vt:lpstr>Automatic Checks of location and date</vt:lpstr>
      <vt:lpstr>Dublicates Checks</vt:lpstr>
      <vt:lpstr>Metadata QC results</vt:lpstr>
      <vt:lpstr>Automatic Checks of measurements</vt:lpstr>
      <vt:lpstr>Broad Range Check</vt:lpstr>
      <vt:lpstr>Narrow Range Check </vt:lpstr>
      <vt:lpstr>Density inversion test, the importance of visual check</vt:lpstr>
      <vt:lpstr>Spikes Check</vt:lpstr>
      <vt:lpstr>Large temperature inversion and gradient tests</vt:lpstr>
      <vt:lpstr>Measurements QC results </vt:lpstr>
      <vt:lpstr>Real Time QC in Operational Oceanography</vt:lpstr>
      <vt:lpstr>ARGO Real-Time QC on vertical profiles</vt:lpstr>
      <vt:lpstr>CORIOLIS QC on time series</vt:lpstr>
      <vt:lpstr>Sea Level Data QC</vt:lpstr>
      <vt:lpstr>Real Time QC limitations</vt:lpstr>
      <vt:lpstr>World Ocean Data Centre</vt:lpstr>
      <vt:lpstr>World Ocean Data Centre</vt:lpstr>
      <vt:lpstr>World Ocean Data Centre</vt:lpstr>
      <vt:lpstr>World Ocean Data Centre</vt:lpstr>
      <vt:lpstr>SeaDataNet QC Protocol</vt:lpstr>
      <vt:lpstr>SeaDataNet QC tools</vt:lpstr>
      <vt:lpstr>SeaDataNet QC tools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Adopted Common Standatds</dc:title>
  <dc:creator>Sissy</dc:creator>
  <cp:lastModifiedBy>Sissy</cp:lastModifiedBy>
  <cp:revision>1213</cp:revision>
  <dcterms:created xsi:type="dcterms:W3CDTF">2009-09-25T07:34:32Z</dcterms:created>
  <dcterms:modified xsi:type="dcterms:W3CDTF">2012-07-02T06:26:35Z</dcterms:modified>
</cp:coreProperties>
</file>