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6" r:id="rId2"/>
    <p:sldId id="257" r:id="rId3"/>
    <p:sldId id="285" r:id="rId4"/>
    <p:sldId id="286" r:id="rId5"/>
    <p:sldId id="287" r:id="rId6"/>
    <p:sldId id="258" r:id="rId7"/>
    <p:sldId id="263" r:id="rId8"/>
    <p:sldId id="270" r:id="rId9"/>
    <p:sldId id="271" r:id="rId10"/>
    <p:sldId id="264" r:id="rId11"/>
    <p:sldId id="282" r:id="rId12"/>
    <p:sldId id="267" r:id="rId13"/>
    <p:sldId id="269" r:id="rId14"/>
    <p:sldId id="268" r:id="rId15"/>
    <p:sldId id="265" r:id="rId16"/>
    <p:sldId id="266" r:id="rId17"/>
    <p:sldId id="259" r:id="rId18"/>
    <p:sldId id="278" r:id="rId19"/>
    <p:sldId id="280" r:id="rId20"/>
    <p:sldId id="281" r:id="rId21"/>
    <p:sldId id="279" r:id="rId22"/>
    <p:sldId id="261" r:id="rId23"/>
    <p:sldId id="262" r:id="rId24"/>
    <p:sldId id="272" r:id="rId25"/>
    <p:sldId id="273" r:id="rId26"/>
    <p:sldId id="274" r:id="rId27"/>
    <p:sldId id="275" r:id="rId28"/>
    <p:sldId id="284" r:id="rId29"/>
    <p:sldId id="288" r:id="rId30"/>
    <p:sldId id="283" r:id="rId3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828" autoAdjust="0"/>
  </p:normalViewPr>
  <p:slideViewPr>
    <p:cSldViewPr>
      <p:cViewPr varScale="1">
        <p:scale>
          <a:sx n="97" d="100"/>
          <a:sy n="97" d="100"/>
        </p:scale>
        <p:origin x="-195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B8B9B8-41CB-4535-B243-5A2D8CA1FFFD}" type="datetimeFigureOut">
              <a:rPr lang="nl-NL" smtClean="0"/>
              <a:pPr/>
              <a:t>6-7-2012</a:t>
            </a:fld>
            <a:endParaRPr lang="nl-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E1A57B-26D4-4F36-8578-2E0285D0BF4D}" type="slidenum">
              <a:rPr lang="nl-NL" smtClean="0"/>
              <a:pPr/>
              <a:t>‹#›</a:t>
            </a:fld>
            <a:endParaRPr lang="nl-N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3F892C-DF4B-4D39-979C-0D4BC2633A59}" type="datetimeFigureOut">
              <a:rPr lang="nl-NL" smtClean="0"/>
              <a:pPr/>
              <a:t>6-7-2012</a:t>
            </a:fld>
            <a:endParaRPr lang="nl-NL"/>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65629E-BE8E-4ABC-B7C4-452226C4BBB1}" type="slidenum">
              <a:rPr lang="nl-NL" smtClean="0"/>
              <a:pPr/>
              <a:t>‹#›</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err="1" smtClean="0"/>
              <a:t>manatee</a:t>
            </a:r>
            <a:endParaRPr lang="nl-NL" dirty="0"/>
          </a:p>
        </p:txBody>
      </p:sp>
      <p:sp>
        <p:nvSpPr>
          <p:cNvPr id="4" name="Slide Number Placeholder 3"/>
          <p:cNvSpPr>
            <a:spLocks noGrp="1"/>
          </p:cNvSpPr>
          <p:nvPr>
            <p:ph type="sldNum" sz="quarter" idx="10"/>
          </p:nvPr>
        </p:nvSpPr>
        <p:spPr/>
        <p:txBody>
          <a:bodyPr/>
          <a:lstStyle/>
          <a:p>
            <a:fld id="{EF65629E-BE8E-4ABC-B7C4-452226C4BBB1}" type="slidenum">
              <a:rPr lang="nl-NL" smtClean="0"/>
              <a:pPr/>
              <a:t>6</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nl-NL" dirty="0" smtClean="0"/>
              <a:t>http://www.sharky-jones.com/Sharkyjones/Slow/what%20page/whatmain1bii.html </a:t>
            </a:r>
            <a:endParaRPr lang="nl-NL" dirty="0"/>
          </a:p>
        </p:txBody>
      </p:sp>
      <p:sp>
        <p:nvSpPr>
          <p:cNvPr id="4" name="Slide Number Placeholder 3"/>
          <p:cNvSpPr>
            <a:spLocks noGrp="1"/>
          </p:cNvSpPr>
          <p:nvPr>
            <p:ph type="sldNum" sz="quarter" idx="10"/>
          </p:nvPr>
        </p:nvSpPr>
        <p:spPr/>
        <p:txBody>
          <a:bodyPr/>
          <a:lstStyle/>
          <a:p>
            <a:fld id="{EF65629E-BE8E-4ABC-B7C4-452226C4BBB1}" type="slidenum">
              <a:rPr lang="nl-NL" smtClean="0"/>
              <a:pPr/>
              <a:t>9</a:t>
            </a:fld>
            <a:endParaRPr lang="nl-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lnSpc>
                <a:spcPct val="80000"/>
              </a:lnSpc>
            </a:pPr>
            <a:r>
              <a:rPr lang="en-US" sz="1200" dirty="0" smtClean="0">
                <a:solidFill>
                  <a:srgbClr val="006699"/>
                </a:solidFill>
                <a:latin typeface="Arial" pitchFamily="34" charset="0"/>
              </a:rPr>
              <a:t>As a user or developer you can use this service to feed your own application with standard taxonomy. We currently use the platform-independent SOAP/WSDL standard. </a:t>
            </a:r>
          </a:p>
          <a:p>
            <a:pPr eaLnBrk="1" hangingPunct="1">
              <a:lnSpc>
                <a:spcPct val="80000"/>
              </a:lnSpc>
            </a:pPr>
            <a:r>
              <a:rPr lang="en-US" sz="1200" dirty="0" smtClean="0">
                <a:solidFill>
                  <a:srgbClr val="006699"/>
                </a:solidFill>
                <a:latin typeface="Arial" pitchFamily="34" charset="0"/>
              </a:rPr>
              <a:t>SOAP (Simple Object Access Protocol) is a way for a program running in one kind of operating system (such as Windows 2000) to communicate with a </a:t>
            </a:r>
            <a:r>
              <a:rPr lang="en-US" sz="1200" dirty="0" err="1" smtClean="0">
                <a:solidFill>
                  <a:srgbClr val="006699"/>
                </a:solidFill>
                <a:latin typeface="Arial" pitchFamily="34" charset="0"/>
              </a:rPr>
              <a:t>progam</a:t>
            </a:r>
            <a:r>
              <a:rPr lang="en-US" sz="1200" dirty="0" smtClean="0">
                <a:solidFill>
                  <a:srgbClr val="006699"/>
                </a:solidFill>
                <a:latin typeface="Arial" pitchFamily="34" charset="0"/>
              </a:rPr>
              <a:t> in the same or another kind of an operating system (such as Linux) by using the World Wide Web's Hypertext Transfer Protocol (HTTP) and its Extensible Markup Language (XML) defined by the Web Service Definition Language (WSDL), as a mechanisms for information exchange</a:t>
            </a:r>
          </a:p>
          <a:p>
            <a:pPr eaLnBrk="1" hangingPunct="1"/>
            <a:endParaRPr lang="en-US" dirty="0" smtClean="0">
              <a:latin typeface="Arial" pitchFamily="34" charset="0"/>
            </a:endParaRPr>
          </a:p>
          <a:p>
            <a:endParaRPr lang="nl-NL" dirty="0"/>
          </a:p>
        </p:txBody>
      </p:sp>
      <p:sp>
        <p:nvSpPr>
          <p:cNvPr id="4" name="Slide Number Placeholder 3"/>
          <p:cNvSpPr>
            <a:spLocks noGrp="1"/>
          </p:cNvSpPr>
          <p:nvPr>
            <p:ph type="sldNum" sz="quarter" idx="10"/>
          </p:nvPr>
        </p:nvSpPr>
        <p:spPr/>
        <p:txBody>
          <a:bodyPr/>
          <a:lstStyle/>
          <a:p>
            <a:fld id="{EF65629E-BE8E-4ABC-B7C4-452226C4BBB1}" type="slidenum">
              <a:rPr lang="nl-NL" smtClean="0"/>
              <a:pPr/>
              <a:t>30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srcRect l="29531" t="17367" r="13376" b="6334"/>
          <a:stretch>
            <a:fillRect/>
          </a:stretch>
        </p:blipFill>
        <p:spPr bwMode="auto">
          <a:xfrm>
            <a:off x="0" y="0"/>
            <a:ext cx="9144000" cy="6873765"/>
          </a:xfrm>
          <a:prstGeom prst="rect">
            <a:avLst/>
          </a:prstGeom>
          <a:noFill/>
          <a:ln w="9525">
            <a:noFill/>
            <a:miter lim="800000"/>
            <a:headEnd/>
            <a:tailEnd/>
          </a:ln>
        </p:spPr>
      </p:pic>
      <p:sp>
        <p:nvSpPr>
          <p:cNvPr id="2" name="Title 1"/>
          <p:cNvSpPr>
            <a:spLocks noGrp="1"/>
          </p:cNvSpPr>
          <p:nvPr>
            <p:ph type="title"/>
          </p:nvPr>
        </p:nvSpPr>
        <p:spPr>
          <a:xfrm>
            <a:off x="457200" y="994718"/>
            <a:ext cx="8229600" cy="490066"/>
          </a:xfrm>
          <a:prstGeom prst="rect">
            <a:avLst/>
          </a:prstGeom>
        </p:spPr>
        <p:txBody>
          <a:bodyPr/>
          <a:lstStyle>
            <a:lvl1pPr>
              <a:defRPr sz="2400" b="1"/>
            </a:lvl1pPr>
          </a:lstStyle>
          <a:p>
            <a:r>
              <a:rPr lang="en-US" dirty="0" smtClean="0"/>
              <a:t>Click to edit Master title style</a:t>
            </a:r>
            <a:endParaRPr lang="nl-NL"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1800"/>
            </a:lvl1pPr>
            <a:lvl2pPr>
              <a:defRPr sz="16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nl-NL" dirty="0"/>
          </a:p>
        </p:txBody>
      </p:sp>
      <p:sp>
        <p:nvSpPr>
          <p:cNvPr id="4" name="Date Placeholder 3"/>
          <p:cNvSpPr>
            <a:spLocks noGrp="1"/>
          </p:cNvSpPr>
          <p:nvPr>
            <p:ph type="dt" sz="half" idx="10"/>
          </p:nvPr>
        </p:nvSpPr>
        <p:spPr/>
        <p:txBody>
          <a:bodyPr/>
          <a:lstStyle/>
          <a:p>
            <a:fld id="{3FF7FB0B-C870-43B6-AA3C-5068A92556C2}" type="datetimeFigureOut">
              <a:rPr lang="nl-NL" smtClean="0"/>
              <a:pPr/>
              <a:t>6-7-2012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C4C714C-0EF2-4100-83CF-8AACA9F9A786}" type="slidenum">
              <a:rPr lang="nl-NL" smtClean="0"/>
              <a:pPr/>
              <a:t>‹#›</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3FF7FB0B-C870-43B6-AA3C-5068A92556C2}" type="datetimeFigureOut">
              <a:rPr lang="nl-NL" smtClean="0"/>
              <a:pPr/>
              <a:t>6-7-2012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C4C714C-0EF2-4100-83CF-8AACA9F9A786}" type="slidenum">
              <a:rPr lang="nl-NL" smtClean="0"/>
              <a:pPr/>
              <a:t>‹#›</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Date Placeholder 3"/>
          <p:cNvSpPr>
            <a:spLocks noGrp="1"/>
          </p:cNvSpPr>
          <p:nvPr>
            <p:ph type="dt" sz="half" idx="10"/>
          </p:nvPr>
        </p:nvSpPr>
        <p:spPr/>
        <p:txBody>
          <a:bodyPr/>
          <a:lstStyle/>
          <a:p>
            <a:fld id="{3FF7FB0B-C870-43B6-AA3C-5068A92556C2}" type="datetimeFigureOut">
              <a:rPr lang="nl-NL" smtClean="0"/>
              <a:pPr/>
              <a:t>6-7-2012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C4C714C-0EF2-4100-83CF-8AACA9F9A786}" type="slidenum">
              <a:rPr lang="nl-NL" smtClean="0"/>
              <a:pPr/>
              <a:t>‹#›</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nl-NL"/>
          </a:p>
        </p:txBody>
      </p:sp>
      <p:sp>
        <p:nvSpPr>
          <p:cNvPr id="4" name="Date Placeholder 3"/>
          <p:cNvSpPr>
            <a:spLocks noGrp="1"/>
          </p:cNvSpPr>
          <p:nvPr>
            <p:ph type="dt" sz="half" idx="10"/>
          </p:nvPr>
        </p:nvSpPr>
        <p:spPr/>
        <p:txBody>
          <a:bodyPr/>
          <a:lstStyle/>
          <a:p>
            <a:fld id="{3FF7FB0B-C870-43B6-AA3C-5068A92556C2}" type="datetimeFigureOut">
              <a:rPr lang="nl-NL" smtClean="0"/>
              <a:pPr/>
              <a:t>6-7-2012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C4C714C-0EF2-4100-83CF-8AACA9F9A786}" type="slidenum">
              <a:rPr lang="nl-NL" smtClean="0"/>
              <a:pPr/>
              <a:t>‹#›</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F7FB0B-C870-43B6-AA3C-5068A92556C2}" type="datetimeFigureOut">
              <a:rPr lang="nl-NL" smtClean="0"/>
              <a:pPr/>
              <a:t>6-7-2012</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1C4C714C-0EF2-4100-83CF-8AACA9F9A786}" type="slidenum">
              <a:rPr lang="nl-NL" smtClean="0"/>
              <a:pPr/>
              <a:t>‹#›</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Date Placeholder 4"/>
          <p:cNvSpPr>
            <a:spLocks noGrp="1"/>
          </p:cNvSpPr>
          <p:nvPr>
            <p:ph type="dt" sz="half" idx="10"/>
          </p:nvPr>
        </p:nvSpPr>
        <p:spPr/>
        <p:txBody>
          <a:bodyPr/>
          <a:lstStyle/>
          <a:p>
            <a:fld id="{3FF7FB0B-C870-43B6-AA3C-5068A92556C2}" type="datetimeFigureOut">
              <a:rPr lang="nl-NL" smtClean="0"/>
              <a:pPr/>
              <a:t>6-7-2012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C4C714C-0EF2-4100-83CF-8AACA9F9A786}" type="slidenum">
              <a:rPr lang="nl-NL" smtClean="0"/>
              <a:pPr/>
              <a:t>‹#›</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7" name="Date Placeholder 6"/>
          <p:cNvSpPr>
            <a:spLocks noGrp="1"/>
          </p:cNvSpPr>
          <p:nvPr>
            <p:ph type="dt" sz="half" idx="10"/>
          </p:nvPr>
        </p:nvSpPr>
        <p:spPr/>
        <p:txBody>
          <a:bodyPr/>
          <a:lstStyle/>
          <a:p>
            <a:fld id="{3FF7FB0B-C870-43B6-AA3C-5068A92556C2}" type="datetimeFigureOut">
              <a:rPr lang="nl-NL" smtClean="0"/>
              <a:pPr/>
              <a:t>6-7-2012</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1C4C714C-0EF2-4100-83CF-8AACA9F9A786}" type="slidenum">
              <a:rPr lang="nl-NL" smtClean="0"/>
              <a:pPr/>
              <a:t>‹#›</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nl-NL"/>
          </a:p>
        </p:txBody>
      </p:sp>
      <p:sp>
        <p:nvSpPr>
          <p:cNvPr id="3" name="Date Placeholder 2"/>
          <p:cNvSpPr>
            <a:spLocks noGrp="1"/>
          </p:cNvSpPr>
          <p:nvPr>
            <p:ph type="dt" sz="half" idx="10"/>
          </p:nvPr>
        </p:nvSpPr>
        <p:spPr/>
        <p:txBody>
          <a:bodyPr/>
          <a:lstStyle/>
          <a:p>
            <a:fld id="{3FF7FB0B-C870-43B6-AA3C-5068A92556C2}" type="datetimeFigureOut">
              <a:rPr lang="nl-NL" smtClean="0"/>
              <a:pPr/>
              <a:t>6-7-2012</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1C4C714C-0EF2-4100-83CF-8AACA9F9A786}" type="slidenum">
              <a:rPr lang="nl-NL" smtClean="0"/>
              <a:pPr/>
              <a:t>‹#›</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F7FB0B-C870-43B6-AA3C-5068A92556C2}" type="datetimeFigureOut">
              <a:rPr lang="nl-NL" smtClean="0"/>
              <a:pPr/>
              <a:t>6-7-2012</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1C4C714C-0EF2-4100-83CF-8AACA9F9A786}" type="slidenum">
              <a:rPr lang="nl-NL" smtClean="0"/>
              <a:pPr/>
              <a:t>‹#›</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7FB0B-C870-43B6-AA3C-5068A92556C2}" type="datetimeFigureOut">
              <a:rPr lang="nl-NL" smtClean="0"/>
              <a:pPr/>
              <a:t>6-7-2012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C4C714C-0EF2-4100-83CF-8AACA9F9A786}" type="slidenum">
              <a:rPr lang="nl-NL" smtClean="0"/>
              <a:pPr/>
              <a:t>‹#›</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F7FB0B-C870-43B6-AA3C-5068A92556C2}" type="datetimeFigureOut">
              <a:rPr lang="nl-NL" smtClean="0"/>
              <a:pPr/>
              <a:t>6-7-2012</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1C4C714C-0EF2-4100-83CF-8AACA9F9A786}" type="slidenum">
              <a:rPr lang="nl-NL" smtClean="0"/>
              <a:pPr/>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13" cstate="print"/>
          <a:srcRect l="29531" t="17367" r="13376" b="6334"/>
          <a:stretch>
            <a:fillRect/>
          </a:stretch>
        </p:blipFill>
        <p:spPr bwMode="auto">
          <a:xfrm>
            <a:off x="0" y="0"/>
            <a:ext cx="9144000" cy="6873766"/>
          </a:xfrm>
          <a:prstGeom prst="rect">
            <a:avLst/>
          </a:prstGeom>
          <a:noFill/>
          <a:ln w="9525">
            <a:noFill/>
            <a:miter lim="800000"/>
            <a:headEnd/>
            <a:tailEnd/>
          </a:ln>
        </p:spPr>
      </p:pic>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F7FB0B-C870-43B6-AA3C-5068A92556C2}" type="datetimeFigureOut">
              <a:rPr lang="nl-NL" smtClean="0"/>
              <a:pPr/>
              <a:t>6-7-2012</a:t>
            </a:fld>
            <a:endParaRPr lang="nl-NL"/>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4C714C-0EF2-4100-83CF-8AACA9F9A786}" type="slidenum">
              <a:rPr lang="nl-NL" smtClean="0"/>
              <a:pPr/>
              <a:t>‹#›</a:t>
            </a:fld>
            <a:endParaRPr lang="nl-NL"/>
          </a:p>
        </p:txBody>
      </p:sp>
    </p:spTree>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17.xml.rels><?xml version="1.0" encoding="UTF-8" standalone="yes"?>
<Relationships xmlns="http://schemas.openxmlformats.org/package/2006/relationships"><Relationship Id="rId3" Type="http://schemas.openxmlformats.org/officeDocument/2006/relationships/hyperlink" Target="mailto:info@marinespecies.org" TargetMode="External"/><Relationship Id="rId2" Type="http://schemas.openxmlformats.org/officeDocument/2006/relationships/hyperlink" Target="http://www.tdwg.org/standards/150/download/" TargetMode="External"/><Relationship Id="rId1" Type="http://schemas.openxmlformats.org/officeDocument/2006/relationships/slideLayout" Target="../slideLayouts/slideLayout1.xml"/><Relationship Id="rId5" Type="http://schemas.openxmlformats.org/officeDocument/2006/relationships/hyperlink" Target="http://www.marinespecies.org/" TargetMode="Externa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marinespecies.org/" TargetMode="External"/><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hyperlink" Target="http://www.eurobis.org/"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hyperlink" Target="http://www.marinespecies.org/"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arbef.org/data/eurobissearch.php"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ctrTitle" idx="4294967295"/>
          </p:nvPr>
        </p:nvSpPr>
        <p:spPr>
          <a:xfrm>
            <a:off x="1403648" y="4580955"/>
            <a:ext cx="7200900" cy="648245"/>
          </a:xfrm>
          <a:prstGeom prst="rect">
            <a:avLst/>
          </a:prstGeom>
        </p:spPr>
        <p:txBody>
          <a:bodyPr/>
          <a:lstStyle/>
          <a:p>
            <a:r>
              <a:rPr lang="nl-BE" sz="2800" b="1" i="1" dirty="0" err="1" smtClean="0">
                <a:solidFill>
                  <a:srgbClr val="0070C0"/>
                </a:solidFill>
              </a:rPr>
              <a:t>Introduction</a:t>
            </a:r>
            <a:r>
              <a:rPr lang="nl-BE" sz="2800" b="1" i="1" dirty="0" smtClean="0">
                <a:solidFill>
                  <a:srgbClr val="0070C0"/>
                </a:solidFill>
              </a:rPr>
              <a:t> to </a:t>
            </a:r>
            <a:r>
              <a:rPr lang="nl-BE" sz="2800" b="1" i="1" dirty="0" err="1" smtClean="0">
                <a:solidFill>
                  <a:srgbClr val="0070C0"/>
                </a:solidFill>
              </a:rPr>
              <a:t>biological</a:t>
            </a:r>
            <a:r>
              <a:rPr lang="nl-BE" sz="2800" b="1" i="1" dirty="0" smtClean="0">
                <a:solidFill>
                  <a:srgbClr val="0070C0"/>
                </a:solidFill>
              </a:rPr>
              <a:t> data management</a:t>
            </a:r>
            <a:br>
              <a:rPr lang="nl-BE" sz="2800" b="1" i="1" dirty="0" smtClean="0">
                <a:solidFill>
                  <a:srgbClr val="0070C0"/>
                </a:solidFill>
              </a:rPr>
            </a:br>
            <a:endParaRPr lang="nl-BE" sz="1600" b="1" i="1" dirty="0">
              <a:solidFill>
                <a:srgbClr val="0070C0"/>
              </a:solidFill>
            </a:endParaRPr>
          </a:p>
        </p:txBody>
      </p:sp>
      <p:sp>
        <p:nvSpPr>
          <p:cNvPr id="5" name="Rectangle 2"/>
          <p:cNvSpPr>
            <a:spLocks noGrp="1" noChangeArrowheads="1"/>
          </p:cNvSpPr>
          <p:nvPr>
            <p:ph type="ctrTitle" idx="4294967295"/>
          </p:nvPr>
        </p:nvSpPr>
        <p:spPr>
          <a:xfrm>
            <a:off x="899492" y="5877272"/>
            <a:ext cx="7200900" cy="432048"/>
          </a:xfrm>
          <a:prstGeom prst="rect">
            <a:avLst/>
          </a:prstGeom>
        </p:spPr>
        <p:txBody>
          <a:bodyPr/>
          <a:lstStyle/>
          <a:p>
            <a:r>
              <a:rPr lang="nl-BE" sz="1600" b="1" i="1" dirty="0" smtClean="0">
                <a:solidFill>
                  <a:srgbClr val="0070C0"/>
                </a:solidFill>
              </a:rPr>
              <a:t>Leen Vandepitte – </a:t>
            </a:r>
            <a:r>
              <a:rPr lang="nl-BE" sz="1600" b="1" i="1" dirty="0" err="1" smtClean="0">
                <a:solidFill>
                  <a:srgbClr val="0070C0"/>
                </a:solidFill>
              </a:rPr>
              <a:t>Flanders</a:t>
            </a:r>
            <a:r>
              <a:rPr lang="nl-BE" sz="1600" b="1" i="1" dirty="0" smtClean="0">
                <a:solidFill>
                  <a:srgbClr val="0070C0"/>
                </a:solidFill>
              </a:rPr>
              <a:t> Marine </a:t>
            </a:r>
            <a:r>
              <a:rPr lang="nl-BE" sz="1600" b="1" i="1" dirty="0" err="1" smtClean="0">
                <a:solidFill>
                  <a:srgbClr val="0070C0"/>
                </a:solidFill>
              </a:rPr>
              <a:t>Institute</a:t>
            </a:r>
            <a:endParaRPr lang="nl-BE" sz="1600" b="1" i="1" dirty="0">
              <a:solidFill>
                <a:srgbClr val="0070C0"/>
              </a:solidFill>
            </a:endParaRPr>
          </a:p>
        </p:txBody>
      </p:sp>
      <p:pic>
        <p:nvPicPr>
          <p:cNvPr id="3074" name="Picture 2" descr="S:\admin\Logo's\Logo's VLIZ\kleur\jpg\VLIZ_NED_EN.jpg"/>
          <p:cNvPicPr>
            <a:picLocks noChangeAspect="1" noChangeArrowheads="1"/>
          </p:cNvPicPr>
          <p:nvPr/>
        </p:nvPicPr>
        <p:blipFill>
          <a:blip r:embed="rId2" cstate="print"/>
          <a:srcRect/>
          <a:stretch>
            <a:fillRect/>
          </a:stretch>
        </p:blipFill>
        <p:spPr bwMode="auto">
          <a:xfrm>
            <a:off x="6588224" y="5661248"/>
            <a:ext cx="2266751" cy="97055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467544" y="2432179"/>
            <a:ext cx="3870325" cy="3108543"/>
          </a:xfrm>
          <a:prstGeom prst="rect">
            <a:avLst/>
          </a:prstGeom>
          <a:noFill/>
          <a:ln w="9525">
            <a:noFill/>
            <a:miter lim="800000"/>
            <a:headEnd/>
            <a:tailEnd/>
          </a:ln>
        </p:spPr>
        <p:txBody>
          <a:bodyPr>
            <a:spAutoFit/>
          </a:bodyPr>
          <a:lstStyle/>
          <a:p>
            <a:r>
              <a:rPr lang="en-US" sz="1400" b="1" dirty="0" err="1">
                <a:ea typeface="ＭＳ Ｐゴシック" pitchFamily="34" charset="-128"/>
              </a:rPr>
              <a:t>Actinobacillus</a:t>
            </a:r>
            <a:r>
              <a:rPr lang="en-US" sz="1400" b="1" dirty="0">
                <a:ea typeface="ＭＳ Ｐゴシック" pitchFamily="34" charset="-128"/>
              </a:rPr>
              <a:t> </a:t>
            </a:r>
            <a:r>
              <a:rPr lang="en-US" sz="1400" b="1" dirty="0" err="1" smtClean="0">
                <a:ea typeface="ＭＳ Ｐゴシック" pitchFamily="34" charset="-128"/>
              </a:rPr>
              <a:t>actimomycetemcomitans</a:t>
            </a:r>
            <a:endParaRPr lang="en-US" sz="1400" b="1" dirty="0" smtClean="0">
              <a:ea typeface="ＭＳ Ｐゴシック" pitchFamily="34" charset="-128"/>
            </a:endParaRPr>
          </a:p>
          <a:p>
            <a:r>
              <a:rPr lang="en-US" sz="1400" dirty="0" err="1" smtClean="0">
                <a:ea typeface="ＭＳ Ｐゴシック" pitchFamily="34" charset="-128"/>
              </a:rPr>
              <a:t>Actinobacillus</a:t>
            </a:r>
            <a:r>
              <a:rPr lang="en-US" sz="1400" dirty="0" smtClean="0">
                <a:ea typeface="ＭＳ Ｐゴシック" pitchFamily="34" charset="-128"/>
              </a:rPr>
              <a:t> </a:t>
            </a:r>
            <a:r>
              <a:rPr lang="en-US" sz="1400" dirty="0" err="1">
                <a:ea typeface="ＭＳ Ｐゴシック" pitchFamily="34" charset="-128"/>
              </a:rPr>
              <a:t>actimycetemcomitans</a:t>
            </a:r>
            <a:endParaRPr lang="en-US" sz="1400" dirty="0">
              <a:ea typeface="ＭＳ Ｐゴシック" pitchFamily="34" charset="-128"/>
            </a:endParaRPr>
          </a:p>
          <a:p>
            <a:r>
              <a:rPr lang="en-US" sz="1400" dirty="0" err="1">
                <a:ea typeface="ＭＳ Ｐゴシック" pitchFamily="34" charset="-128"/>
              </a:rPr>
              <a:t>Actinobacillus</a:t>
            </a:r>
            <a:r>
              <a:rPr lang="en-US" sz="1400" dirty="0">
                <a:ea typeface="ＭＳ Ｐゴシック" pitchFamily="34" charset="-128"/>
              </a:rPr>
              <a:t> </a:t>
            </a:r>
            <a:r>
              <a:rPr lang="en-US" sz="1400" dirty="0" err="1">
                <a:ea typeface="ＭＳ Ｐゴシック" pitchFamily="34" charset="-128"/>
              </a:rPr>
              <a:t>actinmycetemcomitans</a:t>
            </a:r>
            <a:endParaRPr lang="en-US" sz="1400" dirty="0">
              <a:ea typeface="ＭＳ Ｐゴシック" pitchFamily="34" charset="-128"/>
            </a:endParaRPr>
          </a:p>
          <a:p>
            <a:r>
              <a:rPr lang="en-US" sz="1400" dirty="0" err="1">
                <a:ea typeface="ＭＳ Ｐゴシック" pitchFamily="34" charset="-128"/>
              </a:rPr>
              <a:t>Actinobacillus</a:t>
            </a:r>
            <a:r>
              <a:rPr lang="en-US" sz="1400" dirty="0">
                <a:ea typeface="ＭＳ Ｐゴシック" pitchFamily="34" charset="-128"/>
              </a:rPr>
              <a:t> </a:t>
            </a:r>
            <a:r>
              <a:rPr lang="en-US" sz="1400" dirty="0" err="1">
                <a:ea typeface="ＭＳ Ｐゴシック" pitchFamily="34" charset="-128"/>
              </a:rPr>
              <a:t>actinomicetemcomitans</a:t>
            </a:r>
            <a:endParaRPr lang="en-US" sz="1400" dirty="0">
              <a:ea typeface="ＭＳ Ｐゴシック" pitchFamily="34" charset="-128"/>
            </a:endParaRPr>
          </a:p>
          <a:p>
            <a:r>
              <a:rPr lang="en-US" sz="1400" dirty="0" err="1">
                <a:ea typeface="ＭＳ Ｐゴシック" pitchFamily="34" charset="-128"/>
              </a:rPr>
              <a:t>Actinobacillus</a:t>
            </a:r>
            <a:r>
              <a:rPr lang="en-US" sz="1400" dirty="0">
                <a:ea typeface="ＭＳ Ｐゴシック" pitchFamily="34" charset="-128"/>
              </a:rPr>
              <a:t> </a:t>
            </a:r>
            <a:r>
              <a:rPr lang="en-US" sz="1400" dirty="0" err="1">
                <a:ea typeface="ＭＳ Ｐゴシック" pitchFamily="34" charset="-128"/>
              </a:rPr>
              <a:t>actinomy</a:t>
            </a:r>
            <a:endParaRPr lang="en-US" sz="1400" dirty="0">
              <a:ea typeface="ＭＳ Ｐゴシック" pitchFamily="34" charset="-128"/>
            </a:endParaRPr>
          </a:p>
          <a:p>
            <a:r>
              <a:rPr lang="en-US" sz="1400" dirty="0" err="1">
                <a:ea typeface="ＭＳ Ｐゴシック" pitchFamily="34" charset="-128"/>
              </a:rPr>
              <a:t>Actinobacillus</a:t>
            </a:r>
            <a:r>
              <a:rPr lang="en-US" sz="1400" dirty="0">
                <a:ea typeface="ＭＳ Ｐゴシック" pitchFamily="34" charset="-128"/>
              </a:rPr>
              <a:t> </a:t>
            </a:r>
            <a:r>
              <a:rPr lang="en-US" sz="1400" dirty="0" err="1">
                <a:ea typeface="ＭＳ Ｐゴシック" pitchFamily="34" charset="-128"/>
              </a:rPr>
              <a:t>actinomyce</a:t>
            </a:r>
            <a:endParaRPr lang="en-US" sz="1400" dirty="0">
              <a:ea typeface="ＭＳ Ｐゴシック" pitchFamily="34" charset="-128"/>
            </a:endParaRPr>
          </a:p>
          <a:p>
            <a:r>
              <a:rPr lang="en-US" sz="1400" dirty="0" err="1">
                <a:ea typeface="ＭＳ Ｐゴシック" pitchFamily="34" charset="-128"/>
              </a:rPr>
              <a:t>Actinobacillus</a:t>
            </a:r>
            <a:r>
              <a:rPr lang="en-US" sz="1400" dirty="0">
                <a:ea typeface="ＭＳ Ｐゴシック" pitchFamily="34" charset="-128"/>
              </a:rPr>
              <a:t> </a:t>
            </a:r>
            <a:r>
              <a:rPr lang="en-US" sz="1400" dirty="0" err="1">
                <a:ea typeface="ＭＳ Ｐゴシック" pitchFamily="34" charset="-128"/>
              </a:rPr>
              <a:t>actinomycemcomitans</a:t>
            </a:r>
            <a:endParaRPr lang="en-US" sz="1400" dirty="0">
              <a:ea typeface="ＭＳ Ｐゴシック" pitchFamily="34" charset="-128"/>
            </a:endParaRPr>
          </a:p>
          <a:p>
            <a:r>
              <a:rPr lang="en-US" sz="1400" dirty="0" err="1">
                <a:ea typeface="ＭＳ Ｐゴシック" pitchFamily="34" charset="-128"/>
              </a:rPr>
              <a:t>Actinobacillus</a:t>
            </a:r>
            <a:r>
              <a:rPr lang="en-US" sz="1400" dirty="0">
                <a:ea typeface="ＭＳ Ｐゴシック" pitchFamily="34" charset="-128"/>
              </a:rPr>
              <a:t> </a:t>
            </a:r>
            <a:r>
              <a:rPr lang="en-US" sz="1400" dirty="0" err="1">
                <a:ea typeface="ＭＳ Ｐゴシック" pitchFamily="34" charset="-128"/>
              </a:rPr>
              <a:t>actinomyceremcomitans</a:t>
            </a:r>
            <a:endParaRPr lang="en-US" sz="1400" dirty="0">
              <a:ea typeface="ＭＳ Ｐゴシック" pitchFamily="34" charset="-128"/>
            </a:endParaRPr>
          </a:p>
          <a:p>
            <a:r>
              <a:rPr lang="en-US" sz="1400" dirty="0" err="1">
                <a:ea typeface="ＭＳ Ｐゴシック" pitchFamily="34" charset="-128"/>
              </a:rPr>
              <a:t>Actinobacillus</a:t>
            </a:r>
            <a:r>
              <a:rPr lang="en-US" sz="1400" dirty="0">
                <a:ea typeface="ＭＳ Ｐゴシック" pitchFamily="34" charset="-128"/>
              </a:rPr>
              <a:t> </a:t>
            </a:r>
            <a:r>
              <a:rPr lang="en-US" sz="1400" dirty="0" err="1">
                <a:ea typeface="ＭＳ Ｐゴシック" pitchFamily="34" charset="-128"/>
              </a:rPr>
              <a:t>actinomycetam</a:t>
            </a:r>
            <a:endParaRPr lang="en-US" sz="1400" dirty="0">
              <a:ea typeface="ＭＳ Ｐゴシック" pitchFamily="34" charset="-128"/>
            </a:endParaRPr>
          </a:p>
          <a:p>
            <a:r>
              <a:rPr lang="en-US" sz="1400" dirty="0" err="1">
                <a:ea typeface="ＭＳ Ｐゴシック" pitchFamily="34" charset="-128"/>
              </a:rPr>
              <a:t>Actinobacillus</a:t>
            </a:r>
            <a:r>
              <a:rPr lang="en-US" sz="1400" dirty="0">
                <a:ea typeface="ＭＳ Ｐゴシック" pitchFamily="34" charset="-128"/>
              </a:rPr>
              <a:t> </a:t>
            </a:r>
            <a:r>
              <a:rPr lang="en-US" sz="1400" dirty="0" err="1">
                <a:ea typeface="ＭＳ Ｐゴシック" pitchFamily="34" charset="-128"/>
              </a:rPr>
              <a:t>actinomycetamcomitans</a:t>
            </a:r>
            <a:endParaRPr lang="en-US" sz="1400" dirty="0">
              <a:ea typeface="ＭＳ Ｐゴシック" pitchFamily="34" charset="-128"/>
            </a:endParaRPr>
          </a:p>
          <a:p>
            <a:r>
              <a:rPr lang="en-US" sz="1400" dirty="0" err="1">
                <a:ea typeface="ＭＳ Ｐゴシック" pitchFamily="34" charset="-128"/>
              </a:rPr>
              <a:t>Actinobacillus</a:t>
            </a:r>
            <a:r>
              <a:rPr lang="en-US" sz="1400" dirty="0">
                <a:ea typeface="ＭＳ Ｐゴシック" pitchFamily="34" charset="-128"/>
              </a:rPr>
              <a:t> </a:t>
            </a:r>
            <a:r>
              <a:rPr lang="en-US" sz="1400" dirty="0" err="1">
                <a:ea typeface="ＭＳ Ｐゴシック" pitchFamily="34" charset="-128"/>
              </a:rPr>
              <a:t>actinomycetecomitans</a:t>
            </a:r>
            <a:endParaRPr lang="en-US" sz="1400" dirty="0">
              <a:ea typeface="ＭＳ Ｐゴシック" pitchFamily="34" charset="-128"/>
            </a:endParaRPr>
          </a:p>
          <a:p>
            <a:r>
              <a:rPr lang="en-US" sz="1400" dirty="0" err="1">
                <a:ea typeface="ＭＳ Ｐゴシック" pitchFamily="34" charset="-128"/>
              </a:rPr>
              <a:t>Actinobacillus</a:t>
            </a:r>
            <a:r>
              <a:rPr lang="en-US" sz="1400" dirty="0">
                <a:ea typeface="ＭＳ Ｐゴシック" pitchFamily="34" charset="-128"/>
              </a:rPr>
              <a:t> </a:t>
            </a:r>
            <a:r>
              <a:rPr lang="en-US" sz="1400" dirty="0" err="1">
                <a:ea typeface="ＭＳ Ｐゴシック" pitchFamily="34" charset="-128"/>
              </a:rPr>
              <a:t>actinomycetemcmitans</a:t>
            </a:r>
            <a:endParaRPr lang="en-US" sz="1400" dirty="0">
              <a:ea typeface="ＭＳ Ｐゴシック" pitchFamily="34" charset="-128"/>
            </a:endParaRPr>
          </a:p>
          <a:p>
            <a:r>
              <a:rPr lang="en-US" sz="1400" dirty="0" err="1">
                <a:ea typeface="ＭＳ Ｐゴシック" pitchFamily="34" charset="-128"/>
              </a:rPr>
              <a:t>Actinobacillus</a:t>
            </a:r>
            <a:r>
              <a:rPr lang="en-US" sz="1400" dirty="0">
                <a:ea typeface="ＭＳ Ｐゴシック" pitchFamily="34" charset="-128"/>
              </a:rPr>
              <a:t> </a:t>
            </a:r>
            <a:r>
              <a:rPr lang="en-US" sz="1400" dirty="0" err="1">
                <a:ea typeface="ＭＳ Ｐゴシック" pitchFamily="34" charset="-128"/>
              </a:rPr>
              <a:t>actinomycetemcomintans</a:t>
            </a:r>
            <a:endParaRPr lang="en-US" sz="1400" dirty="0">
              <a:ea typeface="ＭＳ Ｐゴシック" pitchFamily="34" charset="-128"/>
            </a:endParaRPr>
          </a:p>
          <a:p>
            <a:r>
              <a:rPr lang="en-US" sz="1400" dirty="0" err="1">
                <a:ea typeface="ＭＳ Ｐゴシック" pitchFamily="34" charset="-128"/>
              </a:rPr>
              <a:t>Actinobacillus</a:t>
            </a:r>
            <a:r>
              <a:rPr lang="en-US" sz="1400" dirty="0">
                <a:ea typeface="ＭＳ Ｐゴシック" pitchFamily="34" charset="-128"/>
              </a:rPr>
              <a:t> </a:t>
            </a:r>
            <a:r>
              <a:rPr lang="en-US" sz="1400" dirty="0" err="1" smtClean="0">
                <a:ea typeface="ＭＳ Ｐゴシック" pitchFamily="34" charset="-128"/>
              </a:rPr>
              <a:t>actinomycetemcomitance</a:t>
            </a:r>
            <a:endParaRPr lang="en-US" sz="1400" dirty="0">
              <a:ea typeface="ＭＳ Ｐゴシック" pitchFamily="34" charset="-128"/>
            </a:endParaRPr>
          </a:p>
        </p:txBody>
      </p:sp>
      <p:sp>
        <p:nvSpPr>
          <p:cNvPr id="7" name="Rectangle 4"/>
          <p:cNvSpPr>
            <a:spLocks noChangeArrowheads="1"/>
          </p:cNvSpPr>
          <p:nvPr/>
        </p:nvSpPr>
        <p:spPr bwMode="auto">
          <a:xfrm>
            <a:off x="4435475" y="2647622"/>
            <a:ext cx="4572000" cy="2893100"/>
          </a:xfrm>
          <a:prstGeom prst="rect">
            <a:avLst/>
          </a:prstGeom>
          <a:noFill/>
          <a:ln w="9525">
            <a:noFill/>
            <a:miter lim="800000"/>
            <a:headEnd/>
            <a:tailEnd/>
          </a:ln>
        </p:spPr>
        <p:txBody>
          <a:bodyPr>
            <a:spAutoFit/>
          </a:bodyPr>
          <a:lstStyle/>
          <a:p>
            <a:r>
              <a:rPr lang="en-US" sz="1400" dirty="0" err="1" smtClean="0">
                <a:ea typeface="ＭＳ Ｐゴシック" pitchFamily="34" charset="-128"/>
              </a:rPr>
              <a:t>Actinobacillus</a:t>
            </a:r>
            <a:r>
              <a:rPr lang="en-US" sz="1400" dirty="0" smtClean="0">
                <a:ea typeface="ＭＳ Ｐゴシック" pitchFamily="34" charset="-128"/>
              </a:rPr>
              <a:t> </a:t>
            </a:r>
            <a:r>
              <a:rPr lang="en-US" sz="1400" dirty="0" err="1" smtClean="0">
                <a:ea typeface="ＭＳ Ｐゴシック" pitchFamily="34" charset="-128"/>
              </a:rPr>
              <a:t>actinomycetemcomitans</a:t>
            </a:r>
            <a:endParaRPr lang="en-US" sz="1400" dirty="0" smtClean="0">
              <a:ea typeface="ＭＳ Ｐゴシック" pitchFamily="34" charset="-128"/>
            </a:endParaRPr>
          </a:p>
          <a:p>
            <a:r>
              <a:rPr lang="en-US" sz="1400" dirty="0" err="1" smtClean="0">
                <a:ea typeface="ＭＳ Ｐゴシック" pitchFamily="34" charset="-128"/>
              </a:rPr>
              <a:t>Actinobacillus</a:t>
            </a:r>
            <a:r>
              <a:rPr lang="en-US" sz="1400" dirty="0" smtClean="0">
                <a:ea typeface="ＭＳ Ｐゴシック" pitchFamily="34" charset="-128"/>
              </a:rPr>
              <a:t> </a:t>
            </a:r>
            <a:r>
              <a:rPr lang="en-US" sz="1400" dirty="0" err="1" smtClean="0">
                <a:ea typeface="ＭＳ Ｐゴシック" pitchFamily="34" charset="-128"/>
              </a:rPr>
              <a:t>actinomycetemcomitants</a:t>
            </a:r>
            <a:endParaRPr lang="en-US" sz="1400" dirty="0" smtClean="0">
              <a:ea typeface="ＭＳ Ｐゴシック" pitchFamily="34" charset="-128"/>
            </a:endParaRPr>
          </a:p>
          <a:p>
            <a:r>
              <a:rPr lang="en-US" sz="1400" dirty="0" err="1" smtClean="0">
                <a:ea typeface="ＭＳ Ｐゴシック" pitchFamily="34" charset="-128"/>
              </a:rPr>
              <a:t>Actinobacillus</a:t>
            </a:r>
            <a:r>
              <a:rPr lang="en-US" sz="1400" dirty="0" smtClean="0">
                <a:ea typeface="ＭＳ Ｐゴシック" pitchFamily="34" charset="-128"/>
              </a:rPr>
              <a:t> </a:t>
            </a:r>
            <a:r>
              <a:rPr lang="en-US" sz="1400" dirty="0" err="1" smtClean="0">
                <a:ea typeface="ＭＳ Ｐゴシック" pitchFamily="34" charset="-128"/>
              </a:rPr>
              <a:t>actinomycetemcommitans</a:t>
            </a:r>
            <a:endParaRPr lang="en-US" sz="1400" dirty="0" smtClean="0">
              <a:ea typeface="ＭＳ Ｐゴシック" pitchFamily="34" charset="-128"/>
            </a:endParaRPr>
          </a:p>
          <a:p>
            <a:r>
              <a:rPr lang="en-US" sz="1400" dirty="0" err="1" smtClean="0">
                <a:ea typeface="ＭＳ Ｐゴシック" pitchFamily="34" charset="-128"/>
              </a:rPr>
              <a:t>Actinobacillus</a:t>
            </a:r>
            <a:r>
              <a:rPr lang="en-US" sz="1400" dirty="0" smtClean="0">
                <a:ea typeface="ＭＳ Ｐゴシック" pitchFamily="34" charset="-128"/>
              </a:rPr>
              <a:t> </a:t>
            </a:r>
            <a:r>
              <a:rPr lang="en-US" sz="1400" dirty="0" err="1" smtClean="0">
                <a:ea typeface="ＭＳ Ｐゴシック" pitchFamily="34" charset="-128"/>
              </a:rPr>
              <a:t>actinomycetemocimitans</a:t>
            </a:r>
            <a:endParaRPr lang="en-US" sz="1400" dirty="0" smtClean="0">
              <a:ea typeface="ＭＳ Ｐゴシック" pitchFamily="34" charset="-128"/>
            </a:endParaRPr>
          </a:p>
          <a:p>
            <a:r>
              <a:rPr lang="en-US" sz="1400" dirty="0" err="1" smtClean="0">
                <a:ea typeface="ＭＳ Ｐゴシック" pitchFamily="34" charset="-128"/>
              </a:rPr>
              <a:t>Actinobacillus</a:t>
            </a:r>
            <a:r>
              <a:rPr lang="en-US" sz="1400" dirty="0" smtClean="0">
                <a:ea typeface="ＭＳ Ｐゴシック" pitchFamily="34" charset="-128"/>
              </a:rPr>
              <a:t> </a:t>
            </a:r>
            <a:r>
              <a:rPr lang="en-US" sz="1400" dirty="0" err="1" smtClean="0">
                <a:ea typeface="ＭＳ Ｐゴシック" pitchFamily="34" charset="-128"/>
              </a:rPr>
              <a:t>actinomycetencomitans</a:t>
            </a:r>
            <a:endParaRPr lang="en-US" sz="1400" dirty="0" smtClean="0">
              <a:ea typeface="ＭＳ Ｐゴシック" pitchFamily="34" charset="-128"/>
            </a:endParaRPr>
          </a:p>
          <a:p>
            <a:r>
              <a:rPr lang="en-US" sz="1400" dirty="0" err="1" smtClean="0">
                <a:ea typeface="ＭＳ Ｐゴシック" pitchFamily="34" charset="-128"/>
              </a:rPr>
              <a:t>Actinobacillus</a:t>
            </a:r>
            <a:r>
              <a:rPr lang="en-US" sz="1400" dirty="0" smtClean="0">
                <a:ea typeface="ＭＳ Ｐゴシック" pitchFamily="34" charset="-128"/>
              </a:rPr>
              <a:t> </a:t>
            </a:r>
            <a:r>
              <a:rPr lang="en-US" sz="1400" dirty="0" err="1" smtClean="0">
                <a:ea typeface="ＭＳ Ｐゴシック" pitchFamily="34" charset="-128"/>
              </a:rPr>
              <a:t>actinomycetum</a:t>
            </a:r>
            <a:endParaRPr lang="en-US" sz="1400" dirty="0" smtClean="0">
              <a:ea typeface="ＭＳ Ｐゴシック" pitchFamily="34" charset="-128"/>
            </a:endParaRPr>
          </a:p>
          <a:p>
            <a:r>
              <a:rPr lang="en-US" sz="1400" dirty="0" err="1" smtClean="0">
                <a:ea typeface="ＭＳ Ｐゴシック" pitchFamily="34" charset="-128"/>
              </a:rPr>
              <a:t>Actinobacillus</a:t>
            </a:r>
            <a:r>
              <a:rPr lang="en-US" sz="1400" dirty="0" smtClean="0">
                <a:ea typeface="ＭＳ Ｐゴシック" pitchFamily="34" charset="-128"/>
              </a:rPr>
              <a:t> </a:t>
            </a:r>
            <a:r>
              <a:rPr lang="en-US" sz="1400" dirty="0" err="1" smtClean="0">
                <a:ea typeface="ＭＳ Ｐゴシック" pitchFamily="34" charset="-128"/>
              </a:rPr>
              <a:t>actinomyctemcomitans</a:t>
            </a:r>
            <a:endParaRPr lang="en-US" sz="1400" dirty="0" smtClean="0">
              <a:ea typeface="ＭＳ Ｐゴシック" pitchFamily="34" charset="-128"/>
            </a:endParaRPr>
          </a:p>
          <a:p>
            <a:r>
              <a:rPr lang="en-US" sz="1400" dirty="0" err="1" smtClean="0">
                <a:ea typeface="ＭＳ Ｐゴシック" pitchFamily="34" charset="-128"/>
              </a:rPr>
              <a:t>Actinobacillus</a:t>
            </a:r>
            <a:r>
              <a:rPr lang="en-US" sz="1400" dirty="0" smtClean="0">
                <a:ea typeface="ＭＳ Ｐゴシック" pitchFamily="34" charset="-128"/>
              </a:rPr>
              <a:t> </a:t>
            </a:r>
            <a:r>
              <a:rPr lang="en-US" sz="1400" dirty="0" err="1" smtClean="0">
                <a:ea typeface="ＭＳ Ｐゴシック" pitchFamily="34" charset="-128"/>
              </a:rPr>
              <a:t>actinomyectomcomitans</a:t>
            </a:r>
            <a:endParaRPr lang="en-US" sz="1400" dirty="0" smtClean="0">
              <a:ea typeface="ＭＳ Ｐゴシック" pitchFamily="34" charset="-128"/>
            </a:endParaRPr>
          </a:p>
          <a:p>
            <a:r>
              <a:rPr lang="en-US" sz="1400" dirty="0" err="1" smtClean="0">
                <a:ea typeface="ＭＳ Ｐゴシック" pitchFamily="34" charset="-128"/>
              </a:rPr>
              <a:t>Actinobacillus</a:t>
            </a:r>
            <a:r>
              <a:rPr lang="en-US" sz="1400" dirty="0" smtClean="0">
                <a:ea typeface="ＭＳ Ｐゴシック" pitchFamily="34" charset="-128"/>
              </a:rPr>
              <a:t> </a:t>
            </a:r>
            <a:r>
              <a:rPr lang="en-US" sz="1400" dirty="0" err="1" smtClean="0">
                <a:ea typeface="ＭＳ Ｐゴシック" pitchFamily="34" charset="-128"/>
              </a:rPr>
              <a:t>actinomyetemcomitans</a:t>
            </a:r>
            <a:endParaRPr lang="en-US" sz="1400" dirty="0" smtClean="0">
              <a:ea typeface="ＭＳ Ｐゴシック" pitchFamily="34" charset="-128"/>
            </a:endParaRPr>
          </a:p>
          <a:p>
            <a:r>
              <a:rPr lang="en-US" sz="1400" dirty="0" err="1" smtClean="0">
                <a:ea typeface="ＭＳ Ｐゴシック" pitchFamily="34" charset="-128"/>
              </a:rPr>
              <a:t>Actinobacillus</a:t>
            </a:r>
            <a:r>
              <a:rPr lang="en-US" sz="1400" dirty="0" smtClean="0">
                <a:ea typeface="ＭＳ Ｐゴシック" pitchFamily="34" charset="-128"/>
              </a:rPr>
              <a:t> </a:t>
            </a:r>
            <a:r>
              <a:rPr lang="en-US" sz="1400" dirty="0" err="1" smtClean="0">
                <a:ea typeface="ＭＳ Ｐゴシック" pitchFamily="34" charset="-128"/>
              </a:rPr>
              <a:t>actinonmycetemcomitans</a:t>
            </a:r>
            <a:endParaRPr lang="en-US" sz="1400" dirty="0" smtClean="0">
              <a:ea typeface="ＭＳ Ｐゴシック" pitchFamily="34" charset="-128"/>
            </a:endParaRPr>
          </a:p>
          <a:p>
            <a:r>
              <a:rPr lang="en-US" sz="1400" dirty="0" err="1" smtClean="0">
                <a:ea typeface="ＭＳ Ｐゴシック" pitchFamily="34" charset="-128"/>
              </a:rPr>
              <a:t>Actinobacillus</a:t>
            </a:r>
            <a:r>
              <a:rPr lang="en-US" sz="1400" dirty="0" smtClean="0">
                <a:ea typeface="ＭＳ Ｐゴシック" pitchFamily="34" charset="-128"/>
              </a:rPr>
              <a:t> </a:t>
            </a:r>
            <a:r>
              <a:rPr lang="en-US" sz="1400" dirty="0" err="1" smtClean="0">
                <a:ea typeface="ＭＳ Ｐゴシック" pitchFamily="34" charset="-128"/>
              </a:rPr>
              <a:t>actionomycetemcomitans</a:t>
            </a:r>
            <a:endParaRPr lang="en-US" sz="1400" dirty="0" smtClean="0">
              <a:ea typeface="ＭＳ Ｐゴシック" pitchFamily="34" charset="-128"/>
            </a:endParaRPr>
          </a:p>
          <a:p>
            <a:r>
              <a:rPr lang="en-US" sz="1400" dirty="0" err="1" smtClean="0">
                <a:ea typeface="ＭＳ Ｐゴシック" pitchFamily="34" charset="-128"/>
              </a:rPr>
              <a:t>Actinobacillus</a:t>
            </a:r>
            <a:r>
              <a:rPr lang="en-US" sz="1400" dirty="0" smtClean="0">
                <a:ea typeface="ＭＳ Ｐゴシック" pitchFamily="34" charset="-128"/>
              </a:rPr>
              <a:t> </a:t>
            </a:r>
            <a:r>
              <a:rPr lang="en-US" sz="1400" dirty="0" err="1" smtClean="0">
                <a:ea typeface="ＭＳ Ｐゴシック" pitchFamily="34" charset="-128"/>
              </a:rPr>
              <a:t>actynomicetemcomitans</a:t>
            </a:r>
            <a:endParaRPr lang="en-US" sz="1400" dirty="0" smtClean="0">
              <a:ea typeface="ＭＳ Ｐゴシック" pitchFamily="34" charset="-128"/>
            </a:endParaRPr>
          </a:p>
          <a:p>
            <a:r>
              <a:rPr lang="en-US" sz="1400" dirty="0" err="1" smtClean="0">
                <a:ea typeface="ＭＳ Ｐゴシック" pitchFamily="34" charset="-128"/>
              </a:rPr>
              <a:t>Actinobacillus</a:t>
            </a:r>
            <a:r>
              <a:rPr lang="en-US" sz="1400" dirty="0" smtClean="0">
                <a:ea typeface="ＭＳ Ｐゴシック" pitchFamily="34" charset="-128"/>
              </a:rPr>
              <a:t> </a:t>
            </a:r>
            <a:r>
              <a:rPr lang="en-US" sz="1400" dirty="0" err="1" smtClean="0">
                <a:ea typeface="ＭＳ Ｐゴシック" pitchFamily="34" charset="-128"/>
              </a:rPr>
              <a:t>antinomycetemcomitans</a:t>
            </a:r>
            <a:endParaRPr lang="en-GB" sz="1400" dirty="0">
              <a:ea typeface="ＭＳ Ｐゴシック" pitchFamily="34" charset="-128"/>
            </a:endParaRPr>
          </a:p>
        </p:txBody>
      </p:sp>
      <p:sp>
        <p:nvSpPr>
          <p:cNvPr id="8" name="TextBox 5"/>
          <p:cNvSpPr txBox="1">
            <a:spLocks noChangeArrowheads="1"/>
          </p:cNvSpPr>
          <p:nvPr/>
        </p:nvSpPr>
        <p:spPr bwMode="auto">
          <a:xfrm>
            <a:off x="1619672" y="5612730"/>
            <a:ext cx="5688632" cy="523220"/>
          </a:xfrm>
          <a:prstGeom prst="rect">
            <a:avLst/>
          </a:prstGeom>
          <a:noFill/>
          <a:ln w="9525">
            <a:noFill/>
            <a:miter lim="800000"/>
            <a:headEnd/>
            <a:tailEnd/>
          </a:ln>
        </p:spPr>
        <p:txBody>
          <a:bodyPr wrap="square">
            <a:spAutoFit/>
          </a:bodyPr>
          <a:lstStyle/>
          <a:p>
            <a:pPr>
              <a:buFont typeface="Arial Unicode MS" pitchFamily="34" charset="-128"/>
              <a:buChar char="•"/>
            </a:pPr>
            <a:r>
              <a:rPr lang="en-GB" sz="1400" dirty="0">
                <a:solidFill>
                  <a:srgbClr val="0070C0"/>
                </a:solidFill>
                <a:ea typeface="ＭＳ Ｐゴシック" pitchFamily="34" charset="-128"/>
              </a:rPr>
              <a:t> Difficulties with Latinized Names</a:t>
            </a:r>
          </a:p>
          <a:p>
            <a:pPr>
              <a:buFont typeface="Arial Unicode MS" pitchFamily="34" charset="-128"/>
              <a:buChar char="•"/>
            </a:pPr>
            <a:r>
              <a:rPr lang="en-GB" sz="1400" dirty="0">
                <a:solidFill>
                  <a:srgbClr val="0070C0"/>
                </a:solidFill>
                <a:ea typeface="ＭＳ Ｐゴシック" pitchFamily="34" charset="-128"/>
              </a:rPr>
              <a:t> Transcription errors</a:t>
            </a:r>
          </a:p>
        </p:txBody>
      </p:sp>
      <p:sp>
        <p:nvSpPr>
          <p:cNvPr id="9" name="Rectangle 7"/>
          <p:cNvSpPr>
            <a:spLocks noChangeArrowheads="1"/>
          </p:cNvSpPr>
          <p:nvPr/>
        </p:nvSpPr>
        <p:spPr bwMode="auto">
          <a:xfrm>
            <a:off x="251520" y="6260802"/>
            <a:ext cx="8458200" cy="336550"/>
          </a:xfrm>
          <a:prstGeom prst="rect">
            <a:avLst/>
          </a:prstGeom>
          <a:noFill/>
          <a:ln w="9525">
            <a:noFill/>
            <a:miter lim="800000"/>
            <a:headEnd/>
            <a:tailEnd/>
          </a:ln>
        </p:spPr>
        <p:txBody>
          <a:bodyPr>
            <a:spAutoFit/>
          </a:bodyPr>
          <a:lstStyle/>
          <a:p>
            <a:pPr algn="ctr"/>
            <a:r>
              <a:rPr lang="en-GB" sz="1600" dirty="0" smtClean="0">
                <a:solidFill>
                  <a:srgbClr val="0070C0"/>
                </a:solidFill>
                <a:ea typeface="ＭＳ Ｐゴシック" pitchFamily="34" charset="-128"/>
              </a:rPr>
              <a:t>Which one is correct? Controlled taxonomic vocabulary necessary!</a:t>
            </a:r>
            <a:endParaRPr lang="en-GB" sz="1600" dirty="0">
              <a:solidFill>
                <a:srgbClr val="0070C0"/>
              </a:solidFill>
              <a:ea typeface="ＭＳ Ｐゴシック" pitchFamily="34" charset="-128"/>
            </a:endParaRPr>
          </a:p>
        </p:txBody>
      </p:sp>
      <p:sp>
        <p:nvSpPr>
          <p:cNvPr id="10" name="TextBox 9"/>
          <p:cNvSpPr txBox="1"/>
          <p:nvPr/>
        </p:nvSpPr>
        <p:spPr>
          <a:xfrm>
            <a:off x="539552" y="1187460"/>
            <a:ext cx="8064896" cy="923330"/>
          </a:xfrm>
          <a:prstGeom prst="rect">
            <a:avLst/>
          </a:prstGeom>
          <a:noFill/>
        </p:spPr>
        <p:txBody>
          <a:bodyPr wrap="square" rtlCol="0">
            <a:spAutoFit/>
          </a:bodyPr>
          <a:lstStyle/>
          <a:p>
            <a:pPr algn="ctr"/>
            <a:r>
              <a:rPr lang="es-ES" b="1" dirty="0" err="1" smtClean="0"/>
              <a:t>Taxonomy</a:t>
            </a:r>
            <a:r>
              <a:rPr lang="es-ES" b="1" dirty="0" smtClean="0"/>
              <a:t>: </a:t>
            </a:r>
            <a:r>
              <a:rPr lang="es-ES" b="1" dirty="0" err="1" smtClean="0"/>
              <a:t>spelling</a:t>
            </a:r>
            <a:r>
              <a:rPr lang="es-ES" b="1" dirty="0" smtClean="0"/>
              <a:t> </a:t>
            </a:r>
            <a:r>
              <a:rPr lang="es-ES" b="1" dirty="0" err="1" smtClean="0"/>
              <a:t>errors</a:t>
            </a:r>
            <a:endParaRPr lang="es-ES" b="1" dirty="0" smtClean="0"/>
          </a:p>
          <a:p>
            <a:pPr algn="ctr"/>
            <a:endParaRPr lang="es-ES" b="1" dirty="0" smtClean="0"/>
          </a:p>
          <a:p>
            <a:pPr algn="ctr"/>
            <a:r>
              <a:rPr lang="es-ES" b="1" i="1" dirty="0" smtClean="0"/>
              <a:t>… </a:t>
            </a:r>
            <a:r>
              <a:rPr lang="es-ES" b="1" i="1" dirty="0" err="1" smtClean="0"/>
              <a:t>some</a:t>
            </a:r>
            <a:r>
              <a:rPr lang="es-ES" b="1" i="1" dirty="0" smtClean="0"/>
              <a:t> </a:t>
            </a:r>
            <a:r>
              <a:rPr lang="es-ES" b="1" i="1" dirty="0" err="1" smtClean="0"/>
              <a:t>names</a:t>
            </a:r>
            <a:r>
              <a:rPr lang="es-ES" b="1" i="1" dirty="0" smtClean="0"/>
              <a:t> are </a:t>
            </a:r>
            <a:r>
              <a:rPr lang="es-ES" b="1" i="1" dirty="0" err="1" smtClean="0"/>
              <a:t>harder</a:t>
            </a:r>
            <a:r>
              <a:rPr lang="es-ES" b="1" i="1" dirty="0" smtClean="0"/>
              <a:t> </a:t>
            </a:r>
            <a:r>
              <a:rPr lang="es-ES" b="1" i="1" dirty="0" err="1" smtClean="0"/>
              <a:t>to</a:t>
            </a:r>
            <a:r>
              <a:rPr lang="es-ES" b="1" i="1" dirty="0" smtClean="0"/>
              <a:t> </a:t>
            </a:r>
            <a:r>
              <a:rPr lang="es-ES" b="1" i="1" dirty="0" err="1" smtClean="0"/>
              <a:t>spell</a:t>
            </a:r>
            <a:r>
              <a:rPr lang="es-ES" b="1" i="1" dirty="0" smtClean="0"/>
              <a:t> </a:t>
            </a:r>
            <a:r>
              <a:rPr lang="es-ES" b="1" i="1" dirty="0" err="1" smtClean="0"/>
              <a:t>than</a:t>
            </a:r>
            <a:r>
              <a:rPr lang="es-ES" b="1" i="1" dirty="0" smtClean="0"/>
              <a:t> </a:t>
            </a:r>
            <a:r>
              <a:rPr lang="es-ES" b="1" i="1" dirty="0" err="1" smtClean="0"/>
              <a:t>others</a:t>
            </a:r>
            <a:r>
              <a:rPr lang="es-ES" b="1" i="1" dirty="0" smtClean="0"/>
              <a:t> …</a:t>
            </a:r>
            <a:endParaRPr lang="nl-NL"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539552" y="1628800"/>
          <a:ext cx="6286500" cy="1528936"/>
        </p:xfrm>
        <a:graphic>
          <a:graphicData uri="http://schemas.openxmlformats.org/drawingml/2006/table">
            <a:tbl>
              <a:tblPr/>
              <a:tblGrid>
                <a:gridCol w="1243012"/>
                <a:gridCol w="2349500"/>
                <a:gridCol w="544513"/>
                <a:gridCol w="2149475"/>
              </a:tblGrid>
              <a:tr h="2880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smtClean="0">
                          <a:ln>
                            <a:noFill/>
                          </a:ln>
                          <a:solidFill>
                            <a:srgbClr val="FFFFFF"/>
                          </a:solidFill>
                          <a:effectLst/>
                          <a:latin typeface="Calibri" pitchFamily="34" charset="0"/>
                        </a:rPr>
                        <a:t>Dataset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dirty="0" err="1" smtClean="0">
                          <a:ln>
                            <a:noFill/>
                          </a:ln>
                          <a:solidFill>
                            <a:srgbClr val="FFFFFF"/>
                          </a:solidFill>
                          <a:effectLst/>
                          <a:latin typeface="Calibri" pitchFamily="34" charset="0"/>
                        </a:rPr>
                        <a:t>Before</a:t>
                      </a:r>
                      <a:r>
                        <a:rPr kumimoji="0" lang="nl-NL" sz="1400" b="1" i="0" u="none" strike="noStrike" cap="none" normalizeH="0" baseline="0" dirty="0" smtClean="0">
                          <a:ln>
                            <a:noFill/>
                          </a:ln>
                          <a:solidFill>
                            <a:srgbClr val="FFFFFF"/>
                          </a:solidFill>
                          <a:effectLst/>
                          <a:latin typeface="Calibri" pitchFamily="34" charset="0"/>
                        </a:rPr>
                        <a:t> </a:t>
                      </a:r>
                      <a:r>
                        <a:rPr kumimoji="0" lang="nl-NL" sz="1400" b="1" i="0" u="none" strike="noStrike" cap="none" normalizeH="0" baseline="0" dirty="0" err="1" smtClean="0">
                          <a:ln>
                            <a:noFill/>
                          </a:ln>
                          <a:solidFill>
                            <a:srgbClr val="FFFFFF"/>
                          </a:solidFill>
                          <a:effectLst/>
                          <a:latin typeface="Calibri" pitchFamily="34" charset="0"/>
                        </a:rPr>
                        <a:t>tax</a:t>
                      </a:r>
                      <a:r>
                        <a:rPr kumimoji="0" lang="nl-NL" sz="1400" b="1" i="0" u="none" strike="noStrike" cap="none" normalizeH="0" baseline="0" dirty="0" smtClean="0">
                          <a:ln>
                            <a:noFill/>
                          </a:ln>
                          <a:solidFill>
                            <a:srgbClr val="FFFFFF"/>
                          </a:solidFill>
                          <a:effectLst/>
                          <a:latin typeface="Calibri" pitchFamily="34" charset="0"/>
                        </a:rPr>
                        <a:t>. check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nl-NL" sz="14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1" i="0" u="none" strike="noStrike" cap="none" normalizeH="0" baseline="0" smtClean="0">
                          <a:ln>
                            <a:noFill/>
                          </a:ln>
                          <a:solidFill>
                            <a:srgbClr val="FFFFFF"/>
                          </a:solidFill>
                          <a:effectLst/>
                          <a:latin typeface="Calibri" pitchFamily="34" charset="0"/>
                        </a:rPr>
                        <a:t>After tax. check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2"/>
                    </a:solidFill>
                  </a:tcPr>
                </a:tc>
              </a:tr>
              <a:tr h="27126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Calibri"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1" u="none" strike="noStrike" cap="none" normalizeH="0" baseline="0" dirty="0" err="1" smtClean="0">
                          <a:ln>
                            <a:noFill/>
                          </a:ln>
                          <a:solidFill>
                            <a:srgbClr val="000000"/>
                          </a:solidFill>
                          <a:effectLst/>
                          <a:latin typeface="Calibri" pitchFamily="34" charset="0"/>
                        </a:rPr>
                        <a:t>Amphiura</a:t>
                      </a:r>
                      <a:r>
                        <a:rPr kumimoji="0" lang="nl-NL" sz="1400" b="0" i="1" u="none" strike="noStrike" cap="none" normalizeH="0" baseline="0" dirty="0" smtClean="0">
                          <a:ln>
                            <a:noFill/>
                          </a:ln>
                          <a:solidFill>
                            <a:srgbClr val="000000"/>
                          </a:solidFill>
                          <a:effectLst/>
                          <a:latin typeface="Calibri" pitchFamily="34" charset="0"/>
                        </a:rPr>
                        <a:t> </a:t>
                      </a:r>
                      <a:r>
                        <a:rPr kumimoji="0" lang="nl-NL" sz="1400" b="0" i="1" u="none" strike="noStrike" cap="none" normalizeH="0" baseline="0" dirty="0" err="1" smtClean="0">
                          <a:ln>
                            <a:noFill/>
                          </a:ln>
                          <a:solidFill>
                            <a:srgbClr val="000000"/>
                          </a:solidFill>
                          <a:effectLst/>
                          <a:latin typeface="Calibri" pitchFamily="34" charset="0"/>
                        </a:rPr>
                        <a:t>sunderali</a:t>
                      </a:r>
                      <a:endParaRPr kumimoji="0" lang="nl-NL" sz="1400" b="0" i="1"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544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Calibri"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1" u="none" strike="noStrike" cap="none" normalizeH="0" baseline="0" smtClean="0">
                          <a:ln>
                            <a:noFill/>
                          </a:ln>
                          <a:solidFill>
                            <a:srgbClr val="000000"/>
                          </a:solidFill>
                          <a:effectLst/>
                          <a:latin typeface="Calibri" pitchFamily="34" charset="0"/>
                        </a:rPr>
                        <a:t>Amphiura sundevali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1" u="none" strike="noStrike" cap="none" normalizeH="0" baseline="0" dirty="0" err="1" smtClean="0">
                          <a:ln>
                            <a:noFill/>
                          </a:ln>
                          <a:solidFill>
                            <a:srgbClr val="000000"/>
                          </a:solidFill>
                          <a:effectLst/>
                          <a:latin typeface="Calibri" pitchFamily="34" charset="0"/>
                        </a:rPr>
                        <a:t>Amphiura</a:t>
                      </a:r>
                      <a:r>
                        <a:rPr kumimoji="0" lang="nl-NL" sz="1400" b="0" i="1" u="none" strike="noStrike" cap="none" normalizeH="0" baseline="0" dirty="0" smtClean="0">
                          <a:ln>
                            <a:noFill/>
                          </a:ln>
                          <a:solidFill>
                            <a:srgbClr val="000000"/>
                          </a:solidFill>
                          <a:effectLst/>
                          <a:latin typeface="Calibri" pitchFamily="34" charset="0"/>
                        </a:rPr>
                        <a:t> </a:t>
                      </a:r>
                      <a:r>
                        <a:rPr kumimoji="0" lang="nl-NL" sz="1400" b="0" i="1" u="none" strike="noStrike" cap="none" normalizeH="0" baseline="0" dirty="0" err="1" smtClean="0">
                          <a:ln>
                            <a:noFill/>
                          </a:ln>
                          <a:solidFill>
                            <a:srgbClr val="000000"/>
                          </a:solidFill>
                          <a:effectLst/>
                          <a:latin typeface="Calibri" pitchFamily="34" charset="0"/>
                        </a:rPr>
                        <a:t>sundevalli</a:t>
                      </a:r>
                      <a:endParaRPr kumimoji="0" lang="nl-NL" sz="1400" b="0" i="1"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r h="3097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smtClean="0">
                          <a:ln>
                            <a:noFill/>
                          </a:ln>
                          <a:solidFill>
                            <a:srgbClr val="000000"/>
                          </a:solidFill>
                          <a:effectLst/>
                          <a:latin typeface="Calibri"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1" u="none" strike="noStrike" cap="none" normalizeH="0" baseline="0" smtClean="0">
                          <a:ln>
                            <a:noFill/>
                          </a:ln>
                          <a:solidFill>
                            <a:srgbClr val="000000"/>
                          </a:solidFill>
                          <a:effectLst/>
                          <a:latin typeface="Calibri" pitchFamily="34" charset="0"/>
                        </a:rPr>
                        <a:t>Amphiura sundvali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E"/>
                    </a:solidFill>
                  </a:tcPr>
                </a:tc>
              </a:tr>
              <a:tr h="28803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nl-NL" sz="1400" b="0" i="0" u="none" strike="noStrike" cap="none" normalizeH="0" baseline="0" dirty="0" smtClean="0">
                          <a:ln>
                            <a:noFill/>
                          </a:ln>
                          <a:solidFill>
                            <a:srgbClr val="000000"/>
                          </a:solidFill>
                          <a:effectLst/>
                          <a:latin typeface="Calibri"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nl-NL" sz="1400" b="0" i="1" u="none" strike="noStrike" cap="none" normalizeH="0" baseline="0" dirty="0" err="1" smtClean="0">
                          <a:ln>
                            <a:noFill/>
                          </a:ln>
                          <a:solidFill>
                            <a:srgbClr val="000000"/>
                          </a:solidFill>
                          <a:effectLst/>
                          <a:latin typeface="Calibri" pitchFamily="34" charset="0"/>
                        </a:rPr>
                        <a:t>Amphiura</a:t>
                      </a:r>
                      <a:r>
                        <a:rPr kumimoji="0" lang="nl-NL" sz="1400" b="0" i="1" u="none" strike="noStrike" cap="none" normalizeH="0" baseline="0" dirty="0" smtClean="0">
                          <a:ln>
                            <a:noFill/>
                          </a:ln>
                          <a:solidFill>
                            <a:srgbClr val="000000"/>
                          </a:solidFill>
                          <a:effectLst/>
                          <a:latin typeface="Calibri" pitchFamily="34" charset="0"/>
                        </a:rPr>
                        <a:t> </a:t>
                      </a:r>
                      <a:r>
                        <a:rPr kumimoji="0" lang="nl-NL" sz="1400" b="0" i="1" u="none" strike="noStrike" cap="none" normalizeH="0" baseline="0" dirty="0" err="1" smtClean="0">
                          <a:ln>
                            <a:noFill/>
                          </a:ln>
                          <a:solidFill>
                            <a:srgbClr val="000000"/>
                          </a:solidFill>
                          <a:effectLst/>
                          <a:latin typeface="Calibri" pitchFamily="34" charset="0"/>
                        </a:rPr>
                        <a:t>sundevalli</a:t>
                      </a:r>
                      <a:endParaRPr kumimoji="0" lang="nl-NL" sz="1400" b="0" i="1"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400" b="0" i="0" u="none" strike="noStrike" cap="none" normalizeH="0" baseline="0" dirty="0" smtClean="0">
                        <a:ln>
                          <a:noFill/>
                        </a:ln>
                        <a:solidFill>
                          <a:srgbClr val="000000"/>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F"/>
                    </a:solidFill>
                  </a:tcPr>
                </a:tc>
              </a:tr>
            </a:tbl>
          </a:graphicData>
        </a:graphic>
      </p:graphicFrame>
      <p:pic>
        <p:nvPicPr>
          <p:cNvPr id="7" name="Picture 2" descr="Amphiura sundevalli"/>
          <p:cNvPicPr>
            <a:picLocks noChangeAspect="1" noChangeArrowheads="1"/>
          </p:cNvPicPr>
          <p:nvPr/>
        </p:nvPicPr>
        <p:blipFill>
          <a:blip r:embed="rId2" cstate="print"/>
          <a:srcRect/>
          <a:stretch>
            <a:fillRect/>
          </a:stretch>
        </p:blipFill>
        <p:spPr bwMode="auto">
          <a:xfrm>
            <a:off x="7092280" y="1764506"/>
            <a:ext cx="1850637" cy="1232446"/>
          </a:xfrm>
          <a:prstGeom prst="rect">
            <a:avLst/>
          </a:prstGeom>
          <a:noFill/>
          <a:ln w="9525">
            <a:noFill/>
            <a:miter lim="800000"/>
            <a:headEnd/>
            <a:tailEnd/>
          </a:ln>
        </p:spPr>
      </p:pic>
      <p:sp>
        <p:nvSpPr>
          <p:cNvPr id="8" name="Rectangle 7"/>
          <p:cNvSpPr/>
          <p:nvPr/>
        </p:nvSpPr>
        <p:spPr>
          <a:xfrm>
            <a:off x="4139952" y="1412776"/>
            <a:ext cx="2736304"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1560" y="1115452"/>
            <a:ext cx="7920880" cy="923330"/>
          </a:xfrm>
          <a:prstGeom prst="rect">
            <a:avLst/>
          </a:prstGeom>
          <a:noFill/>
        </p:spPr>
        <p:txBody>
          <a:bodyPr wrap="square" rtlCol="0">
            <a:spAutoFit/>
          </a:bodyPr>
          <a:lstStyle/>
          <a:p>
            <a:pPr algn="ctr"/>
            <a:r>
              <a:rPr lang="es-ES" b="1" dirty="0" err="1" smtClean="0"/>
              <a:t>Taxonomy</a:t>
            </a:r>
            <a:r>
              <a:rPr lang="es-ES" b="1" dirty="0" smtClean="0"/>
              <a:t>: </a:t>
            </a:r>
            <a:r>
              <a:rPr lang="es-ES" b="1" dirty="0" err="1" smtClean="0"/>
              <a:t>computer</a:t>
            </a:r>
            <a:r>
              <a:rPr lang="es-ES" b="1" dirty="0" smtClean="0"/>
              <a:t> </a:t>
            </a:r>
            <a:r>
              <a:rPr lang="es-ES" b="1" dirty="0" err="1" smtClean="0"/>
              <a:t>errors</a:t>
            </a:r>
            <a:endParaRPr lang="es-ES" b="1" dirty="0" smtClean="0"/>
          </a:p>
          <a:p>
            <a:pPr algn="ctr"/>
            <a:endParaRPr lang="es-ES" b="1" dirty="0" smtClean="0"/>
          </a:p>
          <a:p>
            <a:pPr algn="ctr"/>
            <a:r>
              <a:rPr lang="es-ES" b="1" i="1" dirty="0" smtClean="0"/>
              <a:t>… </a:t>
            </a:r>
            <a:r>
              <a:rPr lang="es-ES" b="1" i="1" dirty="0" err="1" smtClean="0"/>
              <a:t>automatic</a:t>
            </a:r>
            <a:r>
              <a:rPr lang="es-ES" b="1" i="1" dirty="0" smtClean="0"/>
              <a:t> ‘series </a:t>
            </a:r>
            <a:r>
              <a:rPr lang="es-ES" b="1" i="1" dirty="0" err="1" smtClean="0"/>
              <a:t>filling</a:t>
            </a:r>
            <a:r>
              <a:rPr lang="es-ES" b="1" i="1" dirty="0" smtClean="0"/>
              <a:t>’ </a:t>
            </a:r>
            <a:r>
              <a:rPr lang="es-ES" b="1" i="1" dirty="0" err="1" smtClean="0"/>
              <a:t>is</a:t>
            </a:r>
            <a:r>
              <a:rPr lang="es-ES" b="1" i="1" dirty="0" smtClean="0"/>
              <a:t> </a:t>
            </a:r>
            <a:r>
              <a:rPr lang="es-ES" b="1" i="1" dirty="0" err="1" smtClean="0"/>
              <a:t>not</a:t>
            </a:r>
            <a:r>
              <a:rPr lang="es-ES" b="1" i="1" dirty="0" smtClean="0"/>
              <a:t> </a:t>
            </a:r>
            <a:r>
              <a:rPr lang="es-ES" b="1" i="1" dirty="0" err="1" smtClean="0"/>
              <a:t>always</a:t>
            </a:r>
            <a:r>
              <a:rPr lang="es-ES" b="1" i="1" dirty="0" smtClean="0"/>
              <a:t> </a:t>
            </a:r>
            <a:r>
              <a:rPr lang="es-ES" b="1" i="1" dirty="0" err="1" smtClean="0"/>
              <a:t>recommended</a:t>
            </a:r>
            <a:r>
              <a:rPr lang="es-ES" b="1" i="1" dirty="0" smtClean="0"/>
              <a:t> …  </a:t>
            </a:r>
            <a:endParaRPr lang="nl-NL" i="1" dirty="0"/>
          </a:p>
        </p:txBody>
      </p:sp>
      <p:sp>
        <p:nvSpPr>
          <p:cNvPr id="7" name="Rectangle 2"/>
          <p:cNvSpPr txBox="1">
            <a:spLocks noChangeArrowheads="1"/>
          </p:cNvSpPr>
          <p:nvPr/>
        </p:nvSpPr>
        <p:spPr>
          <a:xfrm>
            <a:off x="685800" y="2413248"/>
            <a:ext cx="7772400" cy="3248000"/>
          </a:xfrm>
          <a:prstGeom prst="rect">
            <a:avLst/>
          </a:prstGeom>
          <a:ln/>
        </p:spPr>
        <p:txBody>
          <a:bodyPr/>
          <a:lstStyle/>
          <a:p>
            <a:pPr marL="341313" marR="0" lvl="0" indent="-341313" algn="l" defTabSz="914400" rtl="0" eaLnBrk="1" fontAlgn="auto" latinLnBrk="0" hangingPunct="1">
              <a:lnSpc>
                <a:spcPct val="100000"/>
              </a:lnSpc>
              <a:spcBef>
                <a:spcPct val="20000"/>
              </a:spcBef>
              <a:spcAft>
                <a:spcPts val="0"/>
              </a:spcAft>
              <a:buClrTx/>
              <a:buSzTx/>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600" b="0" i="1" u="none" strike="noStrike" kern="1200" cap="none" spc="0" normalizeH="0" baseline="0" noProof="0" dirty="0" err="1" smtClean="0">
                <a:ln>
                  <a:noFill/>
                </a:ln>
                <a:solidFill>
                  <a:schemeClr val="tx1"/>
                </a:solidFill>
                <a:effectLst/>
                <a:uLnTx/>
                <a:uFillTx/>
                <a:latin typeface="+mn-lt"/>
                <a:ea typeface="+mn-ea"/>
                <a:cs typeface="+mn-cs"/>
              </a:rPr>
              <a:t>Clupea</a:t>
            </a:r>
            <a:r>
              <a:rPr kumimoji="0" lang="en-US" sz="1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1" u="none" strike="noStrike" kern="1200" cap="none" spc="0" normalizeH="0" baseline="0" noProof="0" dirty="0" err="1" smtClean="0">
                <a:ln>
                  <a:noFill/>
                </a:ln>
                <a:solidFill>
                  <a:schemeClr val="tx1"/>
                </a:solidFill>
                <a:effectLst/>
                <a:uLnTx/>
                <a:uFillTx/>
                <a:latin typeface="+mn-lt"/>
                <a:ea typeface="+mn-ea"/>
                <a:cs typeface="+mn-cs"/>
              </a:rPr>
              <a:t>harengus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Linnaeus, 1758</a:t>
            </a:r>
          </a:p>
          <a:p>
            <a:pPr marL="341313" marR="0" lvl="0" indent="-341313" algn="l" defTabSz="914400" rtl="0" eaLnBrk="1" fontAlgn="auto" latinLnBrk="0" hangingPunct="1">
              <a:lnSpc>
                <a:spcPct val="100000"/>
              </a:lnSpc>
              <a:spcBef>
                <a:spcPct val="20000"/>
              </a:spcBef>
              <a:spcAft>
                <a:spcPts val="0"/>
              </a:spcAft>
              <a:buClrTx/>
              <a:buSzTx/>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600" b="0" i="1" u="none" strike="noStrike" kern="1200" cap="none" spc="0" normalizeH="0" baseline="0" noProof="0" dirty="0" err="1" smtClean="0">
                <a:ln>
                  <a:noFill/>
                </a:ln>
                <a:solidFill>
                  <a:schemeClr val="tx1"/>
                </a:solidFill>
                <a:effectLst/>
                <a:uLnTx/>
                <a:uFillTx/>
                <a:latin typeface="+mn-lt"/>
                <a:ea typeface="+mn-ea"/>
                <a:cs typeface="+mn-cs"/>
              </a:rPr>
              <a:t>Clupea</a:t>
            </a:r>
            <a:r>
              <a:rPr kumimoji="0" lang="en-US" sz="1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1" u="none" strike="noStrike" kern="1200" cap="none" spc="0" normalizeH="0" baseline="0" noProof="0" dirty="0" err="1" smtClean="0">
                <a:ln>
                  <a:noFill/>
                </a:ln>
                <a:solidFill>
                  <a:schemeClr val="tx1"/>
                </a:solidFill>
                <a:effectLst/>
                <a:uLnTx/>
                <a:uFillTx/>
                <a:latin typeface="+mn-lt"/>
                <a:ea typeface="+mn-ea"/>
                <a:cs typeface="+mn-cs"/>
              </a:rPr>
              <a:t>harengus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Linnaeus, 1759</a:t>
            </a:r>
          </a:p>
          <a:p>
            <a:pPr marL="341313" marR="0" lvl="0" indent="-341313" algn="l" defTabSz="914400" rtl="0" eaLnBrk="1" fontAlgn="auto" latinLnBrk="0" hangingPunct="1">
              <a:lnSpc>
                <a:spcPct val="100000"/>
              </a:lnSpc>
              <a:spcBef>
                <a:spcPct val="20000"/>
              </a:spcBef>
              <a:spcAft>
                <a:spcPts val="0"/>
              </a:spcAft>
              <a:buClrTx/>
              <a:buSzTx/>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600" b="0" i="1" u="none" strike="noStrike" kern="1200" cap="none" spc="0" normalizeH="0" baseline="0" noProof="0" dirty="0" err="1" smtClean="0">
                <a:ln>
                  <a:noFill/>
                </a:ln>
                <a:solidFill>
                  <a:schemeClr val="tx1"/>
                </a:solidFill>
                <a:effectLst/>
                <a:uLnTx/>
                <a:uFillTx/>
                <a:latin typeface="+mn-lt"/>
                <a:ea typeface="+mn-ea"/>
                <a:cs typeface="+mn-cs"/>
              </a:rPr>
              <a:t>Clupea</a:t>
            </a:r>
            <a:r>
              <a:rPr kumimoji="0" lang="en-US" sz="1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1" u="none" strike="noStrike" kern="1200" cap="none" spc="0" normalizeH="0" baseline="0" noProof="0" dirty="0" err="1" smtClean="0">
                <a:ln>
                  <a:noFill/>
                </a:ln>
                <a:solidFill>
                  <a:schemeClr val="tx1"/>
                </a:solidFill>
                <a:effectLst/>
                <a:uLnTx/>
                <a:uFillTx/>
                <a:latin typeface="+mn-lt"/>
                <a:ea typeface="+mn-ea"/>
                <a:cs typeface="+mn-cs"/>
              </a:rPr>
              <a:t>harengus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Linnaeus, 1760</a:t>
            </a:r>
          </a:p>
          <a:p>
            <a:pPr marL="341313" marR="0" lvl="0" indent="-341313" algn="l" defTabSz="914400" rtl="0" eaLnBrk="1" fontAlgn="auto" latinLnBrk="0" hangingPunct="1">
              <a:lnSpc>
                <a:spcPct val="100000"/>
              </a:lnSpc>
              <a:spcBef>
                <a:spcPct val="20000"/>
              </a:spcBef>
              <a:spcAft>
                <a:spcPts val="0"/>
              </a:spcAft>
              <a:buClrTx/>
              <a:buSzTx/>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600" b="0" i="1" u="none" strike="noStrike" kern="1200" cap="none" spc="0" normalizeH="0" baseline="0" noProof="0" dirty="0" err="1" smtClean="0">
                <a:ln>
                  <a:noFill/>
                </a:ln>
                <a:solidFill>
                  <a:schemeClr val="tx1"/>
                </a:solidFill>
                <a:effectLst/>
                <a:uLnTx/>
                <a:uFillTx/>
                <a:latin typeface="+mn-lt"/>
                <a:ea typeface="+mn-ea"/>
                <a:cs typeface="+mn-cs"/>
              </a:rPr>
              <a:t>Clupea</a:t>
            </a:r>
            <a:r>
              <a:rPr kumimoji="0" lang="en-US" sz="1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1" u="none" strike="noStrike" kern="1200" cap="none" spc="0" normalizeH="0" baseline="0" noProof="0" dirty="0" err="1" smtClean="0">
                <a:ln>
                  <a:noFill/>
                </a:ln>
                <a:solidFill>
                  <a:schemeClr val="tx1"/>
                </a:solidFill>
                <a:effectLst/>
                <a:uLnTx/>
                <a:uFillTx/>
                <a:latin typeface="+mn-lt"/>
                <a:ea typeface="+mn-ea"/>
                <a:cs typeface="+mn-cs"/>
              </a:rPr>
              <a:t>harengus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Linnaeus, 1761</a:t>
            </a:r>
          </a:p>
          <a:p>
            <a:pPr marL="341313" marR="0" lvl="0" indent="-341313" algn="l" defTabSz="914400" rtl="0" eaLnBrk="1" fontAlgn="auto" latinLnBrk="0" hangingPunct="1">
              <a:lnSpc>
                <a:spcPct val="100000"/>
              </a:lnSpc>
              <a:spcBef>
                <a:spcPct val="20000"/>
              </a:spcBef>
              <a:spcAft>
                <a:spcPts val="0"/>
              </a:spcAft>
              <a:buClrTx/>
              <a:buSzTx/>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600" b="0" i="1" u="none" strike="noStrike" kern="1200" cap="none" spc="0" normalizeH="0" baseline="0" noProof="0" dirty="0" err="1" smtClean="0">
                <a:ln>
                  <a:noFill/>
                </a:ln>
                <a:solidFill>
                  <a:schemeClr val="tx1"/>
                </a:solidFill>
                <a:effectLst/>
                <a:uLnTx/>
                <a:uFillTx/>
                <a:latin typeface="+mn-lt"/>
                <a:ea typeface="+mn-ea"/>
                <a:cs typeface="+mn-cs"/>
              </a:rPr>
              <a:t>Clupea</a:t>
            </a:r>
            <a:r>
              <a:rPr kumimoji="0" lang="en-US" sz="1600" b="0" i="1" u="none" strike="noStrike" kern="1200" cap="none" spc="0" normalizeH="0" baseline="0" noProof="0" dirty="0" smtClean="0">
                <a:ln>
                  <a:noFill/>
                </a:ln>
                <a:solidFill>
                  <a:schemeClr val="tx1"/>
                </a:solidFill>
                <a:effectLst/>
                <a:uLnTx/>
                <a:uFillTx/>
                <a:latin typeface="+mn-lt"/>
                <a:ea typeface="+mn-ea"/>
                <a:cs typeface="+mn-cs"/>
              </a:rPr>
              <a:t> </a:t>
            </a:r>
            <a:r>
              <a:rPr kumimoji="0" lang="en-US" sz="1600" b="0" i="1" u="none" strike="noStrike" kern="1200" cap="none" spc="0" normalizeH="0" baseline="0" noProof="0" dirty="0" err="1" smtClean="0">
                <a:ln>
                  <a:noFill/>
                </a:ln>
                <a:solidFill>
                  <a:schemeClr val="tx1"/>
                </a:solidFill>
                <a:effectLst/>
                <a:uLnTx/>
                <a:uFillTx/>
                <a:latin typeface="+mn-lt"/>
                <a:ea typeface="+mn-ea"/>
                <a:cs typeface="+mn-cs"/>
              </a:rPr>
              <a:t>harengus</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 Linnaeus, 1762</a:t>
            </a:r>
          </a:p>
          <a:p>
            <a:pPr marL="341313" marR="0" lvl="0" indent="-341313" algn="l" defTabSz="914400" rtl="0" eaLnBrk="1" fontAlgn="auto" latinLnBrk="0" hangingPunct="1">
              <a:lnSpc>
                <a:spcPct val="100000"/>
              </a:lnSpc>
              <a:spcBef>
                <a:spcPct val="20000"/>
              </a:spcBef>
              <a:spcAft>
                <a:spcPts val="0"/>
              </a:spcAft>
              <a:buClrTx/>
              <a:buSzTx/>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p>
          <a:p>
            <a:pPr marL="341313" lvl="0" indent="-341313">
              <a:spcBef>
                <a:spcPct val="20000"/>
              </a:spcBef>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i="1" dirty="0" err="1"/>
              <a:t>Clupea</a:t>
            </a:r>
            <a:r>
              <a:rPr lang="en-US" sz="1600" i="1" dirty="0"/>
              <a:t> </a:t>
            </a:r>
            <a:r>
              <a:rPr lang="en-US" sz="1600" i="1" dirty="0" err="1"/>
              <a:t>harengus</a:t>
            </a:r>
            <a:r>
              <a:rPr lang="en-US" sz="1600" dirty="0"/>
              <a:t> Linnaeus, 2254</a:t>
            </a:r>
          </a:p>
          <a:p>
            <a:pPr marL="341313" lvl="0" indent="-341313">
              <a:spcBef>
                <a:spcPct val="20000"/>
              </a:spcBef>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lang="en-US" sz="1600" i="1" dirty="0" err="1"/>
              <a:t>Clupea</a:t>
            </a:r>
            <a:r>
              <a:rPr lang="en-US" sz="1600" i="1" dirty="0"/>
              <a:t> </a:t>
            </a:r>
            <a:r>
              <a:rPr lang="en-US" sz="1600" i="1" dirty="0" err="1"/>
              <a:t>harengus</a:t>
            </a:r>
            <a:r>
              <a:rPr lang="en-US" sz="1600" dirty="0"/>
              <a:t> Linnaeus, 2255</a:t>
            </a:r>
          </a:p>
          <a:p>
            <a:pPr marL="341313" marR="0" lvl="0" indent="-341313" algn="l" defTabSz="914400" rtl="0" eaLnBrk="1" fontAlgn="auto" latinLnBrk="0" hangingPunct="1">
              <a:lnSpc>
                <a:spcPct val="100000"/>
              </a:lnSpc>
              <a:spcBef>
                <a:spcPct val="20000"/>
              </a:spcBef>
              <a:spcAft>
                <a:spcPts val="0"/>
              </a:spcAft>
              <a:buClrTx/>
              <a:buSzTx/>
              <a:buFont typeface="Wingdings" pitchFamily="2" charset="2"/>
              <a:buChar char="ü"/>
              <a:tabLst>
                <a:tab pos="911225" algn="l"/>
                <a:tab pos="1825625" algn="l"/>
                <a:tab pos="2740025" algn="l"/>
                <a:tab pos="3654425" algn="l"/>
                <a:tab pos="4568825" algn="l"/>
                <a:tab pos="5483225" algn="l"/>
                <a:tab pos="6397625" algn="l"/>
                <a:tab pos="7312025" algn="l"/>
                <a:tab pos="8226425" algn="l"/>
                <a:tab pos="9140825" algn="l"/>
                <a:tab pos="10055225" algn="l"/>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t>
            </a:r>
          </a:p>
          <a:p>
            <a:pPr marL="341313" marR="0" lvl="0" indent="-341313" algn="l" defTabSz="914400" rtl="0" eaLnBrk="1" fontAlgn="auto" latinLnBrk="0" hangingPunct="1">
              <a:lnSpc>
                <a:spcPct val="100000"/>
              </a:lnSpc>
              <a:spcBef>
                <a:spcPct val="20000"/>
              </a:spcBef>
              <a:spcAft>
                <a:spcPts val="0"/>
              </a:spcAft>
              <a:buClrTx/>
              <a:buSzTx/>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a:p>
            <a:pPr marL="341313" marR="0" lvl="0" indent="-341313" algn="l" defTabSz="914400" rtl="0" eaLnBrk="1" fontAlgn="auto" latinLnBrk="0" hangingPunct="1">
              <a:lnSpc>
                <a:spcPct val="100000"/>
              </a:lnSpc>
              <a:spcBef>
                <a:spcPct val="20000"/>
              </a:spcBef>
              <a:spcAft>
                <a:spcPts val="0"/>
              </a:spcAft>
              <a:buClrTx/>
              <a:buSzTx/>
              <a:buFont typeface="Arial" pitchFamily="34" charset="0"/>
              <a:buNone/>
              <a:tabLst>
                <a:tab pos="911225" algn="l"/>
                <a:tab pos="1825625" algn="l"/>
                <a:tab pos="2740025" algn="l"/>
                <a:tab pos="3654425" algn="l"/>
                <a:tab pos="4568825" algn="l"/>
                <a:tab pos="5483225" algn="l"/>
                <a:tab pos="6397625" algn="l"/>
                <a:tab pos="7312025" algn="l"/>
                <a:tab pos="8226425" algn="l"/>
                <a:tab pos="9140825" algn="l"/>
                <a:tab pos="10055225" algn="l"/>
              </a:tabLst>
              <a:defRPr/>
            </a:pPr>
            <a:endParaRPr kumimoji="0" lang="en-US" sz="18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Gerardia.png"/>
          <p:cNvPicPr>
            <a:picLocks noChangeAspect="1"/>
          </p:cNvPicPr>
          <p:nvPr/>
        </p:nvPicPr>
        <p:blipFill>
          <a:blip r:embed="rId2" cstate="print"/>
          <a:srcRect/>
          <a:stretch>
            <a:fillRect/>
          </a:stretch>
        </p:blipFill>
        <p:spPr bwMode="auto">
          <a:xfrm>
            <a:off x="7224713" y="1872952"/>
            <a:ext cx="1557337" cy="2324100"/>
          </a:xfrm>
          <a:prstGeom prst="rect">
            <a:avLst/>
          </a:prstGeom>
          <a:noFill/>
          <a:ln w="9525">
            <a:noFill/>
            <a:miter lim="800000"/>
            <a:headEnd/>
            <a:tailEnd/>
          </a:ln>
        </p:spPr>
      </p:pic>
      <p:sp>
        <p:nvSpPr>
          <p:cNvPr id="7" name="TextBox 3"/>
          <p:cNvSpPr txBox="1">
            <a:spLocks noChangeArrowheads="1"/>
          </p:cNvSpPr>
          <p:nvPr/>
        </p:nvSpPr>
        <p:spPr bwMode="auto">
          <a:xfrm>
            <a:off x="457200" y="1825327"/>
            <a:ext cx="6781800" cy="4772025"/>
          </a:xfrm>
          <a:prstGeom prst="rect">
            <a:avLst/>
          </a:prstGeom>
          <a:noFill/>
          <a:ln w="9525">
            <a:noFill/>
            <a:miter lim="800000"/>
            <a:headEnd/>
            <a:tailEnd/>
          </a:ln>
        </p:spPr>
        <p:txBody>
          <a:bodyPr>
            <a:spAutoFit/>
          </a:bodyPr>
          <a:lstStyle/>
          <a:p>
            <a:r>
              <a:rPr lang="en-US" sz="1400" dirty="0" err="1">
                <a:ea typeface="ＭＳ Ｐゴシック" pitchFamily="34" charset="-128"/>
              </a:rPr>
              <a:t>Agalinus</a:t>
            </a:r>
            <a:r>
              <a:rPr lang="en-US" sz="1400" dirty="0">
                <a:ea typeface="ＭＳ Ｐゴシック" pitchFamily="34" charset="-128"/>
              </a:rPr>
              <a:t> </a:t>
            </a:r>
            <a:r>
              <a:rPr lang="en-US" sz="1400" dirty="0" err="1">
                <a:ea typeface="ＭＳ Ｐゴシック" pitchFamily="34" charset="-128"/>
              </a:rPr>
              <a:t>paupercula</a:t>
            </a:r>
            <a:r>
              <a:rPr lang="en-US" sz="1400" dirty="0">
                <a:ea typeface="ＭＳ Ｐゴシック" pitchFamily="34" charset="-128"/>
              </a:rPr>
              <a:t> borealis</a:t>
            </a:r>
          </a:p>
          <a:p>
            <a:r>
              <a:rPr lang="en-US" sz="1400" dirty="0" err="1">
                <a:ea typeface="ＭＳ Ｐゴシック" pitchFamily="34" charset="-128"/>
              </a:rPr>
              <a:t>Agalinus</a:t>
            </a:r>
            <a:r>
              <a:rPr lang="en-US" sz="1400" dirty="0">
                <a:ea typeface="ＭＳ Ｐゴシック" pitchFamily="34" charset="-128"/>
              </a:rPr>
              <a:t> </a:t>
            </a:r>
            <a:r>
              <a:rPr lang="en-US" sz="1400" dirty="0" err="1">
                <a:ea typeface="ＭＳ Ｐゴシック" pitchFamily="34" charset="-128"/>
              </a:rPr>
              <a:t>pauperculum</a:t>
            </a:r>
            <a:r>
              <a:rPr lang="en-US" sz="1400" dirty="0">
                <a:ea typeface="ＭＳ Ｐゴシック" pitchFamily="34" charset="-128"/>
              </a:rPr>
              <a:t> borealis</a:t>
            </a:r>
          </a:p>
          <a:p>
            <a:r>
              <a:rPr lang="en-US" sz="1400" dirty="0" err="1">
                <a:ea typeface="ＭＳ Ｐゴシック" pitchFamily="34" charset="-128"/>
              </a:rPr>
              <a:t>Agalinis</a:t>
            </a:r>
            <a:r>
              <a:rPr lang="en-US" sz="1400" dirty="0">
                <a:ea typeface="ＭＳ Ｐゴシック" pitchFamily="34" charset="-128"/>
              </a:rPr>
              <a:t> </a:t>
            </a:r>
            <a:r>
              <a:rPr lang="en-US" sz="1400" dirty="0" err="1">
                <a:ea typeface="ＭＳ Ｐゴシック" pitchFamily="34" charset="-128"/>
              </a:rPr>
              <a:t>paupercula</a:t>
            </a:r>
            <a:r>
              <a:rPr lang="en-US" sz="1400" dirty="0">
                <a:ea typeface="ＭＳ Ｐゴシック" pitchFamily="34" charset="-128"/>
              </a:rPr>
              <a:t> var. Borealis</a:t>
            </a:r>
          </a:p>
          <a:p>
            <a:r>
              <a:rPr lang="en-US" sz="1400" dirty="0" err="1">
                <a:ea typeface="ＭＳ Ｐゴシック" pitchFamily="34" charset="-128"/>
              </a:rPr>
              <a:t>Agalinus</a:t>
            </a:r>
            <a:r>
              <a:rPr lang="en-US" sz="1400" dirty="0">
                <a:ea typeface="ＭＳ Ｐゴシック" pitchFamily="34" charset="-128"/>
              </a:rPr>
              <a:t> </a:t>
            </a:r>
            <a:r>
              <a:rPr lang="en-US" sz="1400" dirty="0" err="1">
                <a:ea typeface="ＭＳ Ｐゴシック" pitchFamily="34" charset="-128"/>
              </a:rPr>
              <a:t>pauperculum</a:t>
            </a:r>
            <a:r>
              <a:rPr lang="en-US" sz="1400" dirty="0">
                <a:ea typeface="ＭＳ Ｐゴシック" pitchFamily="34" charset="-128"/>
              </a:rPr>
              <a:t> var. borealis</a:t>
            </a:r>
          </a:p>
          <a:p>
            <a:r>
              <a:rPr lang="en-US" sz="1400" dirty="0" err="1">
                <a:ea typeface="ＭＳ Ｐゴシック" pitchFamily="34" charset="-128"/>
              </a:rPr>
              <a:t>Agalinus</a:t>
            </a:r>
            <a:r>
              <a:rPr lang="en-US" sz="1400" dirty="0">
                <a:ea typeface="ＭＳ Ｐゴシック" pitchFamily="34" charset="-128"/>
              </a:rPr>
              <a:t> </a:t>
            </a:r>
            <a:r>
              <a:rPr lang="en-US" sz="1400" dirty="0" err="1">
                <a:ea typeface="ＭＳ Ｐゴシック" pitchFamily="34" charset="-128"/>
              </a:rPr>
              <a:t>paupercula</a:t>
            </a:r>
            <a:r>
              <a:rPr lang="en-US" sz="1400" dirty="0">
                <a:ea typeface="ＭＳ Ｐゴシック" pitchFamily="34" charset="-128"/>
              </a:rPr>
              <a:t> var. borealis</a:t>
            </a:r>
          </a:p>
          <a:p>
            <a:r>
              <a:rPr lang="en-US" sz="1400" dirty="0" err="1">
                <a:ea typeface="ＭＳ Ｐゴシック" pitchFamily="34" charset="-128"/>
              </a:rPr>
              <a:t>Agalinus</a:t>
            </a:r>
            <a:r>
              <a:rPr lang="en-US" sz="1400" dirty="0">
                <a:ea typeface="ＭＳ Ｐゴシック" pitchFamily="34" charset="-128"/>
              </a:rPr>
              <a:t> </a:t>
            </a:r>
            <a:r>
              <a:rPr lang="en-US" sz="1400" dirty="0" err="1">
                <a:ea typeface="ＭＳ Ｐゴシック" pitchFamily="34" charset="-128"/>
              </a:rPr>
              <a:t>paupercula</a:t>
            </a:r>
            <a:r>
              <a:rPr lang="en-US" sz="1400" dirty="0">
                <a:ea typeface="ＭＳ Ｐゴシック" pitchFamily="34" charset="-128"/>
              </a:rPr>
              <a:t> var. borealis Pennell</a:t>
            </a:r>
          </a:p>
          <a:p>
            <a:r>
              <a:rPr lang="en-US" sz="1400" dirty="0" err="1">
                <a:ea typeface="ＭＳ Ｐゴシック" pitchFamily="34" charset="-128"/>
              </a:rPr>
              <a:t>Agalinus</a:t>
            </a:r>
            <a:r>
              <a:rPr lang="en-US" sz="1400" dirty="0">
                <a:ea typeface="ＭＳ Ｐゴシック" pitchFamily="34" charset="-128"/>
              </a:rPr>
              <a:t> </a:t>
            </a:r>
            <a:r>
              <a:rPr lang="en-US" sz="1400" dirty="0" err="1">
                <a:ea typeface="ＭＳ Ｐゴシック" pitchFamily="34" charset="-128"/>
              </a:rPr>
              <a:t>paupercula</a:t>
            </a:r>
            <a:r>
              <a:rPr lang="en-US" sz="1400" dirty="0">
                <a:ea typeface="ＭＳ Ｐゴシック" pitchFamily="34" charset="-128"/>
              </a:rPr>
              <a:t> Britton var. borealis Pennell</a:t>
            </a:r>
          </a:p>
          <a:p>
            <a:r>
              <a:rPr lang="en-US" sz="1400" dirty="0" err="1">
                <a:ea typeface="ＭＳ Ｐゴシック" pitchFamily="34" charset="-128"/>
              </a:rPr>
              <a:t>Agalinus</a:t>
            </a:r>
            <a:r>
              <a:rPr lang="en-US" sz="1400" dirty="0">
                <a:ea typeface="ＭＳ Ｐゴシック" pitchFamily="34" charset="-128"/>
              </a:rPr>
              <a:t> </a:t>
            </a:r>
            <a:r>
              <a:rPr lang="en-US" sz="1400" dirty="0" err="1">
                <a:ea typeface="ＭＳ Ｐゴシック" pitchFamily="34" charset="-128"/>
              </a:rPr>
              <a:t>paupercula</a:t>
            </a:r>
            <a:r>
              <a:rPr lang="en-US" sz="1400" dirty="0">
                <a:ea typeface="ＭＳ Ｐゴシック" pitchFamily="34" charset="-128"/>
              </a:rPr>
              <a:t> (Gray) Britt. var. borealis Pennell</a:t>
            </a:r>
          </a:p>
          <a:p>
            <a:r>
              <a:rPr lang="en-US" sz="1400" dirty="0" err="1">
                <a:ea typeface="ＭＳ Ｐゴシック" pitchFamily="34" charset="-128"/>
              </a:rPr>
              <a:t>Agalinis</a:t>
            </a:r>
            <a:r>
              <a:rPr lang="en-US" sz="1400" dirty="0">
                <a:ea typeface="ＭＳ Ｐゴシック" pitchFamily="34" charset="-128"/>
              </a:rPr>
              <a:t> </a:t>
            </a:r>
            <a:r>
              <a:rPr lang="en-US" sz="1400" dirty="0" err="1">
                <a:ea typeface="ＭＳ Ｐゴシック" pitchFamily="34" charset="-128"/>
              </a:rPr>
              <a:t>paupercula</a:t>
            </a:r>
            <a:r>
              <a:rPr lang="en-US" sz="1400" dirty="0">
                <a:ea typeface="ＭＳ Ｐゴシック" pitchFamily="34" charset="-128"/>
              </a:rPr>
              <a:t> (</a:t>
            </a:r>
            <a:r>
              <a:rPr lang="en-US" sz="1400" dirty="0" err="1">
                <a:ea typeface="ＭＳ Ｐゴシック" pitchFamily="34" charset="-128"/>
              </a:rPr>
              <a:t>A.Gray</a:t>
            </a:r>
            <a:r>
              <a:rPr lang="en-US" sz="1400" dirty="0">
                <a:ea typeface="ＭＳ Ｐゴシック" pitchFamily="34" charset="-128"/>
              </a:rPr>
              <a:t>) Britton var. borealis Pennell</a:t>
            </a:r>
          </a:p>
          <a:p>
            <a:r>
              <a:rPr lang="en-US" sz="1400" dirty="0" err="1">
                <a:ea typeface="ＭＳ Ｐゴシック" pitchFamily="34" charset="-128"/>
              </a:rPr>
              <a:t>Agalinus</a:t>
            </a:r>
            <a:r>
              <a:rPr lang="en-US" sz="1400" dirty="0">
                <a:ea typeface="ＭＳ Ｐゴシック" pitchFamily="34" charset="-128"/>
              </a:rPr>
              <a:t> </a:t>
            </a:r>
            <a:r>
              <a:rPr lang="en-US" sz="1400" dirty="0" err="1">
                <a:ea typeface="ＭＳ Ｐゴシック" pitchFamily="34" charset="-128"/>
              </a:rPr>
              <a:t>paupercula</a:t>
            </a:r>
            <a:r>
              <a:rPr lang="en-US" sz="1400" dirty="0">
                <a:ea typeface="ＭＳ Ｐゴシック" pitchFamily="34" charset="-128"/>
              </a:rPr>
              <a:t> (Gray) Britton var. borealis (Pennell) </a:t>
            </a:r>
            <a:r>
              <a:rPr lang="en-US" sz="1400" dirty="0" err="1">
                <a:ea typeface="ＭＳ Ｐゴシック" pitchFamily="34" charset="-128"/>
              </a:rPr>
              <a:t>Zenkert</a:t>
            </a:r>
            <a:r>
              <a:rPr lang="en-US" sz="1400" dirty="0">
                <a:ea typeface="ＭＳ Ｐゴシック" pitchFamily="34" charset="-128"/>
              </a:rPr>
              <a:t> 1934</a:t>
            </a:r>
          </a:p>
          <a:p>
            <a:endParaRPr lang="en-US" sz="1400" dirty="0">
              <a:ea typeface="ＭＳ Ｐゴシック" pitchFamily="34" charset="-128"/>
            </a:endParaRPr>
          </a:p>
          <a:p>
            <a:r>
              <a:rPr lang="en-US" sz="1400" dirty="0" err="1">
                <a:ea typeface="ＭＳ Ｐゴシック" pitchFamily="34" charset="-128"/>
              </a:rPr>
              <a:t>Gerardia</a:t>
            </a:r>
            <a:r>
              <a:rPr lang="en-US" sz="1400" dirty="0">
                <a:ea typeface="ＭＳ Ｐゴシック" pitchFamily="34" charset="-128"/>
              </a:rPr>
              <a:t> </a:t>
            </a:r>
            <a:r>
              <a:rPr lang="en-US" sz="1400" dirty="0" err="1">
                <a:ea typeface="ＭＳ Ｐゴシック" pitchFamily="34" charset="-128"/>
              </a:rPr>
              <a:t>paupercula</a:t>
            </a:r>
            <a:r>
              <a:rPr lang="en-US" sz="1400" dirty="0">
                <a:ea typeface="ＭＳ Ｐゴシック" pitchFamily="34" charset="-128"/>
              </a:rPr>
              <a:t> borealis</a:t>
            </a:r>
          </a:p>
          <a:p>
            <a:r>
              <a:rPr lang="en-US" sz="1400" dirty="0" err="1">
                <a:ea typeface="ＭＳ Ｐゴシック" pitchFamily="34" charset="-128"/>
              </a:rPr>
              <a:t>Gerardia</a:t>
            </a:r>
            <a:r>
              <a:rPr lang="en-US" sz="1400" dirty="0">
                <a:ea typeface="ＭＳ Ｐゴシック" pitchFamily="34" charset="-128"/>
              </a:rPr>
              <a:t> </a:t>
            </a:r>
            <a:r>
              <a:rPr lang="en-US" sz="1400" dirty="0" err="1">
                <a:ea typeface="ＭＳ Ｐゴシック" pitchFamily="34" charset="-128"/>
              </a:rPr>
              <a:t>paupercula</a:t>
            </a:r>
            <a:r>
              <a:rPr lang="en-US" sz="1400" dirty="0">
                <a:ea typeface="ＭＳ Ｐゴシック" pitchFamily="34" charset="-128"/>
              </a:rPr>
              <a:t> var. borealis</a:t>
            </a:r>
          </a:p>
          <a:p>
            <a:r>
              <a:rPr lang="en-US" sz="1400" dirty="0" err="1">
                <a:ea typeface="ＭＳ Ｐゴシック" pitchFamily="34" charset="-128"/>
              </a:rPr>
              <a:t>Gerardia</a:t>
            </a:r>
            <a:r>
              <a:rPr lang="en-US" sz="1400" dirty="0">
                <a:ea typeface="ＭＳ Ｐゴシック" pitchFamily="34" charset="-128"/>
              </a:rPr>
              <a:t> </a:t>
            </a:r>
            <a:r>
              <a:rPr lang="en-US" sz="1400" dirty="0" err="1">
                <a:ea typeface="ＭＳ Ｐゴシック" pitchFamily="34" charset="-128"/>
              </a:rPr>
              <a:t>paupercula</a:t>
            </a:r>
            <a:r>
              <a:rPr lang="en-US" sz="1400" dirty="0">
                <a:ea typeface="ＭＳ Ｐゴシック" pitchFamily="34" charset="-128"/>
              </a:rPr>
              <a:t> var. borealis (Pennell) </a:t>
            </a:r>
            <a:r>
              <a:rPr lang="en-US" sz="1400" dirty="0" err="1">
                <a:ea typeface="ＭＳ Ｐゴシック" pitchFamily="34" charset="-128"/>
              </a:rPr>
              <a:t>Deam</a:t>
            </a:r>
            <a:endParaRPr lang="en-US" sz="1400" dirty="0">
              <a:ea typeface="ＭＳ Ｐゴシック" pitchFamily="34" charset="-128"/>
            </a:endParaRPr>
          </a:p>
          <a:p>
            <a:r>
              <a:rPr lang="en-US" sz="1400" dirty="0" err="1">
                <a:ea typeface="ＭＳ Ｐゴシック" pitchFamily="34" charset="-128"/>
              </a:rPr>
              <a:t>Gerardia</a:t>
            </a:r>
            <a:r>
              <a:rPr lang="en-US" sz="1400" dirty="0">
                <a:ea typeface="ＭＳ Ｐゴシック" pitchFamily="34" charset="-128"/>
              </a:rPr>
              <a:t> </a:t>
            </a:r>
            <a:r>
              <a:rPr lang="en-US" sz="1400" dirty="0" err="1">
                <a:ea typeface="ＭＳ Ｐゴシック" pitchFamily="34" charset="-128"/>
              </a:rPr>
              <a:t>paupercula</a:t>
            </a:r>
            <a:r>
              <a:rPr lang="en-US" sz="1400" dirty="0">
                <a:ea typeface="ＭＳ Ｐゴシック" pitchFamily="34" charset="-128"/>
              </a:rPr>
              <a:t> (Gray) Britt. var. borealis (Pennell) </a:t>
            </a:r>
            <a:r>
              <a:rPr lang="en-US" sz="1400" dirty="0" err="1">
                <a:ea typeface="ＭＳ Ｐゴシック" pitchFamily="34" charset="-128"/>
              </a:rPr>
              <a:t>Deam</a:t>
            </a:r>
            <a:endParaRPr lang="en-US" sz="1400" dirty="0">
              <a:ea typeface="ＭＳ Ｐゴシック" pitchFamily="34" charset="-128"/>
            </a:endParaRPr>
          </a:p>
          <a:p>
            <a:r>
              <a:rPr lang="en-US" sz="1400" dirty="0" err="1">
                <a:ea typeface="ＭＳ Ｐゴシック" pitchFamily="34" charset="-128"/>
              </a:rPr>
              <a:t>Gerardia</a:t>
            </a:r>
            <a:r>
              <a:rPr lang="en-US" sz="1400" dirty="0">
                <a:ea typeface="ＭＳ Ｐゴシック" pitchFamily="34" charset="-128"/>
              </a:rPr>
              <a:t> </a:t>
            </a:r>
            <a:r>
              <a:rPr lang="en-US" sz="1400" dirty="0" err="1">
                <a:ea typeface="ＭＳ Ｐゴシック" pitchFamily="34" charset="-128"/>
              </a:rPr>
              <a:t>paupercula</a:t>
            </a:r>
            <a:r>
              <a:rPr lang="en-US" sz="1400" dirty="0">
                <a:ea typeface="ＭＳ Ｐゴシック" pitchFamily="34" charset="-128"/>
              </a:rPr>
              <a:t> (Gray) Britt. var. borealis (Pennell) </a:t>
            </a:r>
            <a:r>
              <a:rPr lang="en-US" sz="1400" dirty="0" err="1">
                <a:ea typeface="ＭＳ Ｐゴシック" pitchFamily="34" charset="-128"/>
              </a:rPr>
              <a:t>Deam</a:t>
            </a:r>
            <a:endParaRPr lang="en-US" sz="1400" dirty="0">
              <a:ea typeface="ＭＳ Ｐゴシック" pitchFamily="34" charset="-128"/>
            </a:endParaRPr>
          </a:p>
          <a:p>
            <a:r>
              <a:rPr lang="en-US" sz="1400" dirty="0" err="1">
                <a:ea typeface="ＭＳ Ｐゴシック" pitchFamily="34" charset="-128"/>
              </a:rPr>
              <a:t>Gerardia</a:t>
            </a:r>
            <a:r>
              <a:rPr lang="en-US" sz="1400" dirty="0">
                <a:ea typeface="ＭＳ Ｐゴシック" pitchFamily="34" charset="-128"/>
              </a:rPr>
              <a:t> </a:t>
            </a:r>
            <a:r>
              <a:rPr lang="en-US" sz="1400" dirty="0" err="1">
                <a:ea typeface="ＭＳ Ｐゴシック" pitchFamily="34" charset="-128"/>
              </a:rPr>
              <a:t>paupercula</a:t>
            </a:r>
            <a:r>
              <a:rPr lang="en-US" sz="1400" dirty="0">
                <a:ea typeface="ＭＳ Ｐゴシック" pitchFamily="34" charset="-128"/>
              </a:rPr>
              <a:t> (A. Gray) Britton var. borealis (Pennell) </a:t>
            </a:r>
            <a:r>
              <a:rPr lang="en-US" sz="1400" dirty="0" err="1">
                <a:ea typeface="ＭＳ Ｐゴシック" pitchFamily="34" charset="-128"/>
              </a:rPr>
              <a:t>Deam</a:t>
            </a:r>
            <a:endParaRPr lang="en-US" sz="1400" dirty="0">
              <a:ea typeface="ＭＳ Ｐゴシック" pitchFamily="34" charset="-128"/>
            </a:endParaRPr>
          </a:p>
          <a:p>
            <a:endParaRPr lang="en-US" sz="1400" dirty="0">
              <a:ea typeface="ＭＳ Ｐゴシック" pitchFamily="34" charset="-128"/>
            </a:endParaRPr>
          </a:p>
          <a:p>
            <a:r>
              <a:rPr lang="en-US" sz="1400" dirty="0" err="1">
                <a:ea typeface="ＭＳ Ｐゴシック" pitchFamily="34" charset="-128"/>
              </a:rPr>
              <a:t>Gerardia</a:t>
            </a:r>
            <a:r>
              <a:rPr lang="en-US" sz="1400" dirty="0">
                <a:ea typeface="ＭＳ Ｐゴシック" pitchFamily="34" charset="-128"/>
              </a:rPr>
              <a:t> </a:t>
            </a:r>
            <a:r>
              <a:rPr lang="en-US" sz="1400" dirty="0" err="1">
                <a:ea typeface="ＭＳ Ｐゴシック" pitchFamily="34" charset="-128"/>
              </a:rPr>
              <a:t>paupercula</a:t>
            </a:r>
            <a:r>
              <a:rPr lang="en-US" sz="1400" dirty="0">
                <a:ea typeface="ＭＳ Ｐゴシック" pitchFamily="34" charset="-128"/>
              </a:rPr>
              <a:t> (A. Gray) Britton subsp. borealis (Pennell) Pennell</a:t>
            </a:r>
          </a:p>
          <a:p>
            <a:r>
              <a:rPr lang="en-US" sz="1400" dirty="0" err="1">
                <a:ea typeface="ＭＳ Ｐゴシック" pitchFamily="34" charset="-128"/>
              </a:rPr>
              <a:t>Gerardia</a:t>
            </a:r>
            <a:r>
              <a:rPr lang="en-US" sz="1400" dirty="0">
                <a:ea typeface="ＭＳ Ｐゴシック" pitchFamily="34" charset="-128"/>
              </a:rPr>
              <a:t> </a:t>
            </a:r>
            <a:r>
              <a:rPr lang="en-US" sz="1400" dirty="0" err="1">
                <a:ea typeface="ＭＳ Ｐゴシック" pitchFamily="34" charset="-128"/>
              </a:rPr>
              <a:t>paupercula</a:t>
            </a:r>
            <a:r>
              <a:rPr lang="en-US" sz="1400" dirty="0">
                <a:ea typeface="ＭＳ Ｐゴシック" pitchFamily="34" charset="-128"/>
              </a:rPr>
              <a:t> (Gray) Britt. ssp. borealis (Pennell) Pennell  </a:t>
            </a:r>
          </a:p>
          <a:p>
            <a:r>
              <a:rPr lang="en-US" sz="1400" dirty="0" err="1">
                <a:ea typeface="ＭＳ Ｐゴシック" pitchFamily="34" charset="-128"/>
              </a:rPr>
              <a:t>Gerardia</a:t>
            </a:r>
            <a:r>
              <a:rPr lang="en-US" sz="1400" dirty="0">
                <a:ea typeface="ＭＳ Ｐゴシック" pitchFamily="34" charset="-128"/>
              </a:rPr>
              <a:t> </a:t>
            </a:r>
            <a:r>
              <a:rPr lang="en-US" sz="1400" dirty="0" err="1">
                <a:ea typeface="ＭＳ Ｐゴシック" pitchFamily="34" charset="-128"/>
              </a:rPr>
              <a:t>paupercula</a:t>
            </a:r>
            <a:r>
              <a:rPr lang="en-US" sz="1400" dirty="0">
                <a:ea typeface="ＭＳ Ｐゴシック" pitchFamily="34" charset="-128"/>
              </a:rPr>
              <a:t> Britton ssp. borealis Pennell</a:t>
            </a:r>
          </a:p>
        </p:txBody>
      </p:sp>
      <p:pic>
        <p:nvPicPr>
          <p:cNvPr id="8" name="Picture 9"/>
          <p:cNvPicPr>
            <a:picLocks noChangeAspect="1" noChangeArrowheads="1"/>
          </p:cNvPicPr>
          <p:nvPr/>
        </p:nvPicPr>
        <p:blipFill>
          <a:blip r:embed="rId3" cstate="print"/>
          <a:srcRect/>
          <a:stretch>
            <a:fillRect/>
          </a:stretch>
        </p:blipFill>
        <p:spPr bwMode="auto">
          <a:xfrm>
            <a:off x="7235825" y="4235152"/>
            <a:ext cx="1558925" cy="2155825"/>
          </a:xfrm>
          <a:prstGeom prst="rect">
            <a:avLst/>
          </a:prstGeom>
          <a:noFill/>
          <a:ln w="9525">
            <a:noFill/>
            <a:miter lim="800000"/>
            <a:headEnd/>
            <a:tailEnd/>
          </a:ln>
        </p:spPr>
      </p:pic>
      <p:sp>
        <p:nvSpPr>
          <p:cNvPr id="9" name="TextBox 8"/>
          <p:cNvSpPr txBox="1"/>
          <p:nvPr/>
        </p:nvSpPr>
        <p:spPr>
          <a:xfrm>
            <a:off x="2051720" y="1268760"/>
            <a:ext cx="5112568" cy="369332"/>
          </a:xfrm>
          <a:prstGeom prst="rect">
            <a:avLst/>
          </a:prstGeom>
          <a:noFill/>
        </p:spPr>
        <p:txBody>
          <a:bodyPr wrap="square" rtlCol="0">
            <a:spAutoFit/>
          </a:bodyPr>
          <a:lstStyle/>
          <a:p>
            <a:r>
              <a:rPr lang="es-ES" b="1" dirty="0" err="1" smtClean="0"/>
              <a:t>Taxonomy</a:t>
            </a:r>
            <a:r>
              <a:rPr lang="es-ES" b="1" dirty="0" smtClean="0"/>
              <a:t>: </a:t>
            </a:r>
            <a:r>
              <a:rPr lang="es-ES" b="1" dirty="0" err="1" smtClean="0"/>
              <a:t>many</a:t>
            </a:r>
            <a:r>
              <a:rPr lang="es-ES" b="1" dirty="0" smtClean="0"/>
              <a:t> </a:t>
            </a:r>
            <a:r>
              <a:rPr lang="es-ES" b="1" dirty="0" err="1" smtClean="0"/>
              <a:t>ways</a:t>
            </a:r>
            <a:r>
              <a:rPr lang="es-ES" b="1" dirty="0" smtClean="0"/>
              <a:t> </a:t>
            </a:r>
            <a:r>
              <a:rPr lang="es-ES" b="1" dirty="0" err="1" smtClean="0"/>
              <a:t>to</a:t>
            </a:r>
            <a:r>
              <a:rPr lang="es-ES" b="1" dirty="0" smtClean="0"/>
              <a:t> (</a:t>
            </a:r>
            <a:r>
              <a:rPr lang="es-ES" b="1" dirty="0" err="1" smtClean="0"/>
              <a:t>correctly</a:t>
            </a:r>
            <a:r>
              <a:rPr lang="es-ES" b="1" dirty="0" smtClean="0"/>
              <a:t>) </a:t>
            </a:r>
            <a:r>
              <a:rPr lang="es-ES" b="1" dirty="0" err="1" smtClean="0"/>
              <a:t>spell</a:t>
            </a:r>
            <a:r>
              <a:rPr lang="es-ES" b="1" dirty="0" smtClean="0"/>
              <a:t> a </a:t>
            </a:r>
            <a:r>
              <a:rPr lang="es-ES" b="1" dirty="0" err="1" smtClean="0"/>
              <a:t>name</a:t>
            </a:r>
            <a:endParaRPr lang="nl-NL"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38734"/>
            <a:ext cx="8229600" cy="490066"/>
          </a:xfrm>
        </p:spPr>
        <p:txBody>
          <a:bodyPr/>
          <a:lstStyle/>
          <a:p>
            <a:r>
              <a:rPr lang="nl-NL" sz="1800" dirty="0" err="1" smtClean="0"/>
              <a:t>Taxonomy</a:t>
            </a:r>
            <a:r>
              <a:rPr lang="nl-NL" sz="1800" dirty="0" smtClean="0"/>
              <a:t>: </a:t>
            </a:r>
            <a:r>
              <a:rPr lang="nl-NL" sz="1800" dirty="0" err="1" smtClean="0"/>
              <a:t>variation</a:t>
            </a:r>
            <a:r>
              <a:rPr lang="nl-NL" sz="1800" dirty="0" smtClean="0"/>
              <a:t> in </a:t>
            </a:r>
            <a:r>
              <a:rPr lang="nl-NL" sz="1800" dirty="0" err="1" smtClean="0"/>
              <a:t>author</a:t>
            </a:r>
            <a:r>
              <a:rPr lang="nl-NL" sz="1800" dirty="0" smtClean="0"/>
              <a:t> name</a:t>
            </a:r>
            <a:endParaRPr lang="nl-NL" sz="1800" dirty="0"/>
          </a:p>
        </p:txBody>
      </p:sp>
      <p:sp>
        <p:nvSpPr>
          <p:cNvPr id="4" name="Rectangle 5"/>
          <p:cNvSpPr>
            <a:spLocks noChangeArrowheads="1"/>
          </p:cNvSpPr>
          <p:nvPr/>
        </p:nvSpPr>
        <p:spPr bwMode="auto">
          <a:xfrm>
            <a:off x="43507" y="1719064"/>
            <a:ext cx="8416925" cy="5094312"/>
          </a:xfrm>
          <a:prstGeom prst="rect">
            <a:avLst/>
          </a:prstGeom>
          <a:noFill/>
          <a:ln w="9525">
            <a:noFill/>
            <a:miter lim="800000"/>
            <a:headEnd/>
            <a:tailEnd/>
          </a:ln>
        </p:spPr>
        <p:txBody>
          <a:bodyPr/>
          <a:lstStyle/>
          <a:p>
            <a:pPr marL="1465263" lvl="3" indent="-381000">
              <a:spcBef>
                <a:spcPct val="50000"/>
              </a:spcBef>
              <a:buFont typeface="Wingdings" pitchFamily="2" charset="2"/>
              <a:buChar char="ü"/>
              <a:tabLst>
                <a:tab pos="1885950" algn="l"/>
              </a:tabLst>
            </a:pPr>
            <a:r>
              <a:rPr lang="en-US" sz="1600" dirty="0" err="1" smtClean="0"/>
              <a:t>Ceratium</a:t>
            </a:r>
            <a:r>
              <a:rPr lang="en-US" sz="1600" dirty="0" smtClean="0"/>
              <a:t> </a:t>
            </a:r>
            <a:r>
              <a:rPr lang="en-US" sz="1600" dirty="0" err="1"/>
              <a:t>hirudinella</a:t>
            </a:r>
            <a:endParaRPr lang="en-US" sz="1600" dirty="0"/>
          </a:p>
          <a:p>
            <a:pPr marL="1465263" lvl="3" indent="-381000">
              <a:spcBef>
                <a:spcPct val="10000"/>
              </a:spcBef>
              <a:buFont typeface="Wingdings" pitchFamily="2" charset="2"/>
              <a:buChar char="ü"/>
              <a:tabLst>
                <a:tab pos="1885950" algn="l"/>
              </a:tabLst>
            </a:pPr>
            <a:r>
              <a:rPr lang="en-US" sz="1600" dirty="0" err="1"/>
              <a:t>Ceratium</a:t>
            </a:r>
            <a:r>
              <a:rPr lang="en-US" sz="1600" dirty="0"/>
              <a:t> </a:t>
            </a:r>
            <a:r>
              <a:rPr lang="en-US" sz="1600" dirty="0" err="1"/>
              <a:t>hirudinella</a:t>
            </a:r>
            <a:r>
              <a:rPr lang="en-US" sz="1600" dirty="0"/>
              <a:t> (Muller 1773)</a:t>
            </a:r>
          </a:p>
          <a:p>
            <a:pPr marL="1465263" lvl="3" indent="-381000">
              <a:spcBef>
                <a:spcPct val="10000"/>
              </a:spcBef>
              <a:buFont typeface="Wingdings" pitchFamily="2" charset="2"/>
              <a:buChar char="ü"/>
              <a:tabLst>
                <a:tab pos="1885950" algn="l"/>
              </a:tabLst>
            </a:pPr>
            <a:r>
              <a:rPr lang="en-US" sz="1600" dirty="0" err="1"/>
              <a:t>Ceratium</a:t>
            </a:r>
            <a:r>
              <a:rPr lang="en-US" sz="1600" dirty="0"/>
              <a:t> </a:t>
            </a:r>
            <a:r>
              <a:rPr lang="en-US" sz="1600" dirty="0" err="1"/>
              <a:t>hirundienella</a:t>
            </a:r>
            <a:endParaRPr lang="en-US" sz="1600" dirty="0"/>
          </a:p>
          <a:p>
            <a:pPr marL="1465263" lvl="3" indent="-381000">
              <a:spcBef>
                <a:spcPct val="10000"/>
              </a:spcBef>
              <a:buFont typeface="Wingdings" pitchFamily="2" charset="2"/>
              <a:buChar char="ü"/>
              <a:tabLst>
                <a:tab pos="1885950" algn="l"/>
              </a:tabLst>
            </a:pPr>
            <a:r>
              <a:rPr lang="en-US" sz="1600" dirty="0" err="1"/>
              <a:t>Ceratium</a:t>
            </a:r>
            <a:r>
              <a:rPr lang="en-US" sz="1600" dirty="0"/>
              <a:t> </a:t>
            </a:r>
            <a:r>
              <a:rPr lang="en-US" sz="1600" dirty="0" err="1"/>
              <a:t>hirundinella</a:t>
            </a:r>
            <a:endParaRPr lang="en-US" sz="1600" dirty="0"/>
          </a:p>
          <a:p>
            <a:pPr marL="1465263" lvl="3" indent="-381000">
              <a:spcBef>
                <a:spcPct val="10000"/>
              </a:spcBef>
              <a:buFont typeface="Wingdings" pitchFamily="2" charset="2"/>
              <a:buChar char="ü"/>
              <a:tabLst>
                <a:tab pos="1885950" algn="l"/>
              </a:tabLst>
            </a:pPr>
            <a:r>
              <a:rPr lang="en-US" sz="1600" dirty="0" err="1"/>
              <a:t>Ceratium</a:t>
            </a:r>
            <a:r>
              <a:rPr lang="en-US" sz="1600" dirty="0"/>
              <a:t> </a:t>
            </a:r>
            <a:r>
              <a:rPr lang="en-US" sz="1600" dirty="0" err="1"/>
              <a:t>hirundinella</a:t>
            </a:r>
            <a:r>
              <a:rPr lang="en-US" sz="1600" dirty="0"/>
              <a:t> (Mull )</a:t>
            </a:r>
          </a:p>
          <a:p>
            <a:pPr marL="1465263" lvl="3" indent="-381000">
              <a:spcBef>
                <a:spcPct val="10000"/>
              </a:spcBef>
              <a:buFont typeface="Wingdings" pitchFamily="2" charset="2"/>
              <a:buChar char="ü"/>
              <a:tabLst>
                <a:tab pos="1885950" algn="l"/>
              </a:tabLst>
            </a:pPr>
            <a:r>
              <a:rPr lang="en-US" sz="1600" dirty="0" err="1"/>
              <a:t>Ceratium</a:t>
            </a:r>
            <a:r>
              <a:rPr lang="en-US" sz="1600" dirty="0"/>
              <a:t> </a:t>
            </a:r>
            <a:r>
              <a:rPr lang="en-US" sz="1600" dirty="0" err="1"/>
              <a:t>hirundinella</a:t>
            </a:r>
            <a:r>
              <a:rPr lang="en-US" sz="1600" dirty="0"/>
              <a:t> (Mull)</a:t>
            </a:r>
          </a:p>
          <a:p>
            <a:pPr marL="1465263" lvl="3" indent="-381000">
              <a:spcBef>
                <a:spcPct val="10000"/>
              </a:spcBef>
              <a:buFont typeface="Wingdings" pitchFamily="2" charset="2"/>
              <a:buChar char="ü"/>
              <a:tabLst>
                <a:tab pos="1885950" algn="l"/>
              </a:tabLst>
            </a:pPr>
            <a:r>
              <a:rPr lang="en-US" sz="1600" dirty="0" err="1"/>
              <a:t>Ceratium</a:t>
            </a:r>
            <a:r>
              <a:rPr lang="en-US" sz="1600" dirty="0"/>
              <a:t> </a:t>
            </a:r>
            <a:r>
              <a:rPr lang="en-US" sz="1600" dirty="0" err="1"/>
              <a:t>hirundinella</a:t>
            </a:r>
            <a:r>
              <a:rPr lang="en-US" sz="1600" dirty="0"/>
              <a:t> (Muller )</a:t>
            </a:r>
          </a:p>
          <a:p>
            <a:pPr marL="1465263" lvl="3" indent="-381000">
              <a:spcBef>
                <a:spcPct val="10000"/>
              </a:spcBef>
              <a:buFont typeface="Wingdings" pitchFamily="2" charset="2"/>
              <a:buChar char="ü"/>
              <a:tabLst>
                <a:tab pos="1885950" algn="l"/>
              </a:tabLst>
            </a:pPr>
            <a:r>
              <a:rPr lang="en-US" sz="1600" dirty="0" err="1"/>
              <a:t>Ceratium</a:t>
            </a:r>
            <a:r>
              <a:rPr lang="en-US" sz="1600" dirty="0"/>
              <a:t> </a:t>
            </a:r>
            <a:r>
              <a:rPr lang="en-US" sz="1600" dirty="0" err="1"/>
              <a:t>hirundinella</a:t>
            </a:r>
            <a:r>
              <a:rPr lang="en-US" sz="1600" dirty="0"/>
              <a:t> (Muller 1773)</a:t>
            </a:r>
          </a:p>
          <a:p>
            <a:pPr marL="1465263" lvl="3" indent="-381000">
              <a:spcBef>
                <a:spcPct val="10000"/>
              </a:spcBef>
              <a:buFont typeface="Wingdings" pitchFamily="2" charset="2"/>
              <a:buChar char="ü"/>
              <a:tabLst>
                <a:tab pos="1885950" algn="l"/>
              </a:tabLst>
            </a:pPr>
            <a:r>
              <a:rPr lang="en-US" sz="1600" dirty="0" err="1"/>
              <a:t>Ceratium</a:t>
            </a:r>
            <a:r>
              <a:rPr lang="en-US" sz="1600" dirty="0"/>
              <a:t> </a:t>
            </a:r>
            <a:r>
              <a:rPr lang="en-US" sz="1600" dirty="0" err="1"/>
              <a:t>hirundinella</a:t>
            </a:r>
            <a:r>
              <a:rPr lang="en-US" sz="1600" dirty="0"/>
              <a:t> (Muller)</a:t>
            </a:r>
          </a:p>
          <a:p>
            <a:pPr marL="1465263" lvl="3" indent="-381000">
              <a:spcBef>
                <a:spcPct val="10000"/>
              </a:spcBef>
              <a:buFont typeface="Wingdings" pitchFamily="2" charset="2"/>
              <a:buChar char="ü"/>
              <a:tabLst>
                <a:tab pos="1885950" algn="l"/>
              </a:tabLst>
            </a:pPr>
            <a:r>
              <a:rPr lang="en-US" sz="1600" dirty="0" err="1"/>
              <a:t>Ceratium</a:t>
            </a:r>
            <a:r>
              <a:rPr lang="en-US" sz="1600" dirty="0"/>
              <a:t> </a:t>
            </a:r>
            <a:r>
              <a:rPr lang="en-US" sz="1600" dirty="0" err="1"/>
              <a:t>hirundinella</a:t>
            </a:r>
            <a:r>
              <a:rPr lang="en-US" sz="1600" dirty="0"/>
              <a:t> (O. F. </a:t>
            </a:r>
            <a:r>
              <a:rPr lang="en-US" sz="1600" dirty="0" err="1"/>
              <a:t>Müller</a:t>
            </a:r>
            <a:r>
              <a:rPr lang="en-US" sz="1600" dirty="0"/>
              <a:t>) Bergh</a:t>
            </a:r>
          </a:p>
          <a:p>
            <a:pPr marL="1465263" lvl="3" indent="-381000">
              <a:spcBef>
                <a:spcPct val="10000"/>
              </a:spcBef>
              <a:buFont typeface="Wingdings" pitchFamily="2" charset="2"/>
              <a:buChar char="ü"/>
              <a:tabLst>
                <a:tab pos="1885950" algn="l"/>
              </a:tabLst>
            </a:pPr>
            <a:r>
              <a:rPr lang="en-US" sz="1600" dirty="0" err="1"/>
              <a:t>Ceratium</a:t>
            </a:r>
            <a:r>
              <a:rPr lang="en-US" sz="1600" dirty="0"/>
              <a:t> </a:t>
            </a:r>
            <a:r>
              <a:rPr lang="en-US" sz="1600" dirty="0" err="1"/>
              <a:t>hirundinella</a:t>
            </a:r>
            <a:r>
              <a:rPr lang="en-US" sz="1600" dirty="0"/>
              <a:t> (O.F. MÃ¼ller) Bergh</a:t>
            </a:r>
          </a:p>
          <a:p>
            <a:pPr marL="1465263" lvl="3" indent="-381000">
              <a:spcBef>
                <a:spcPct val="10000"/>
              </a:spcBef>
              <a:buFont typeface="Wingdings" pitchFamily="2" charset="2"/>
              <a:buChar char="ü"/>
              <a:tabLst>
                <a:tab pos="1885950" algn="l"/>
              </a:tabLst>
            </a:pPr>
            <a:r>
              <a:rPr lang="en-US" sz="1600" dirty="0" err="1"/>
              <a:t>Ceratium</a:t>
            </a:r>
            <a:r>
              <a:rPr lang="en-US" sz="1600" dirty="0"/>
              <a:t> </a:t>
            </a:r>
            <a:r>
              <a:rPr lang="en-US" sz="1600" dirty="0" err="1"/>
              <a:t>hirundinella</a:t>
            </a:r>
            <a:r>
              <a:rPr lang="en-US" sz="1600" dirty="0"/>
              <a:t> (O.F. </a:t>
            </a:r>
            <a:r>
              <a:rPr lang="en-US" sz="1600" dirty="0" err="1"/>
              <a:t>Müller</a:t>
            </a:r>
            <a:r>
              <a:rPr lang="en-US" sz="1600" dirty="0"/>
              <a:t>) Bergh</a:t>
            </a:r>
          </a:p>
          <a:p>
            <a:pPr marL="1465263" lvl="3" indent="-381000">
              <a:spcBef>
                <a:spcPct val="10000"/>
              </a:spcBef>
              <a:buFont typeface="Wingdings" pitchFamily="2" charset="2"/>
              <a:buChar char="ü"/>
              <a:tabLst>
                <a:tab pos="1885950" algn="l"/>
              </a:tabLst>
            </a:pPr>
            <a:r>
              <a:rPr lang="en-US" sz="1600" b="1" dirty="0" err="1"/>
              <a:t>Ceratium</a:t>
            </a:r>
            <a:r>
              <a:rPr lang="en-US" sz="1600" b="1" dirty="0"/>
              <a:t> </a:t>
            </a:r>
            <a:r>
              <a:rPr lang="en-US" sz="1600" b="1" dirty="0" err="1"/>
              <a:t>hirundinella</a:t>
            </a:r>
            <a:r>
              <a:rPr lang="en-US" sz="1600" b="1" dirty="0"/>
              <a:t> (O.F. </a:t>
            </a:r>
            <a:r>
              <a:rPr lang="en-US" sz="1600" b="1" dirty="0" err="1"/>
              <a:t>Müller</a:t>
            </a:r>
            <a:r>
              <a:rPr lang="en-US" sz="1600" b="1" dirty="0"/>
              <a:t>, 1773) </a:t>
            </a:r>
            <a:r>
              <a:rPr lang="en-US" sz="1600" b="1" dirty="0" err="1"/>
              <a:t>Dujardin</a:t>
            </a:r>
            <a:r>
              <a:rPr lang="en-US" sz="1600" b="1" dirty="0"/>
              <a:t>, 1841</a:t>
            </a:r>
          </a:p>
          <a:p>
            <a:pPr marL="1465263" lvl="3" indent="-381000">
              <a:spcBef>
                <a:spcPct val="10000"/>
              </a:spcBef>
              <a:buFont typeface="Wingdings" pitchFamily="2" charset="2"/>
              <a:buChar char="ü"/>
              <a:tabLst>
                <a:tab pos="1885950" algn="l"/>
              </a:tabLst>
            </a:pPr>
            <a:r>
              <a:rPr lang="en-US" sz="1600" dirty="0" err="1"/>
              <a:t>Ceratium</a:t>
            </a:r>
            <a:r>
              <a:rPr lang="en-US" sz="1600" dirty="0"/>
              <a:t> </a:t>
            </a:r>
            <a:r>
              <a:rPr lang="en-US" sz="1600" dirty="0" err="1"/>
              <a:t>hirundinella</a:t>
            </a:r>
            <a:r>
              <a:rPr lang="en-US" sz="1600" dirty="0"/>
              <a:t> (O.F. </a:t>
            </a:r>
            <a:r>
              <a:rPr lang="en-US" sz="1600" dirty="0" err="1"/>
              <a:t>M�ller</a:t>
            </a:r>
            <a:r>
              <a:rPr lang="en-US" sz="1600" dirty="0"/>
              <a:t>) Bergh</a:t>
            </a:r>
          </a:p>
          <a:p>
            <a:pPr marL="1465263" lvl="3" indent="-381000">
              <a:spcBef>
                <a:spcPct val="10000"/>
              </a:spcBef>
              <a:buFont typeface="Wingdings" pitchFamily="2" charset="2"/>
              <a:buChar char="ü"/>
              <a:tabLst>
                <a:tab pos="1885950" algn="l"/>
              </a:tabLst>
            </a:pPr>
            <a:r>
              <a:rPr lang="en-US" sz="1600" dirty="0" err="1"/>
              <a:t>Ceratium</a:t>
            </a:r>
            <a:r>
              <a:rPr lang="en-US" sz="1600" dirty="0"/>
              <a:t> </a:t>
            </a:r>
            <a:r>
              <a:rPr lang="en-US" sz="1600" dirty="0" err="1"/>
              <a:t>hirundinella</a:t>
            </a:r>
            <a:r>
              <a:rPr lang="en-US" sz="1600" dirty="0"/>
              <a:t> </a:t>
            </a:r>
            <a:r>
              <a:rPr lang="en-US" sz="1600" dirty="0" err="1"/>
              <a:t>Dujardin</a:t>
            </a:r>
            <a:endParaRPr lang="en-US" sz="1600" dirty="0"/>
          </a:p>
          <a:p>
            <a:pPr marL="1465263" lvl="3" indent="-381000">
              <a:spcBef>
                <a:spcPct val="10000"/>
              </a:spcBef>
              <a:buFont typeface="Wingdings" pitchFamily="2" charset="2"/>
              <a:buChar char="ü"/>
              <a:tabLst>
                <a:tab pos="1885950" algn="l"/>
              </a:tabLst>
            </a:pPr>
            <a:r>
              <a:rPr lang="en-US" sz="1600" dirty="0" err="1"/>
              <a:t>Ceratium</a:t>
            </a:r>
            <a:r>
              <a:rPr lang="en-US" sz="1600" dirty="0"/>
              <a:t> </a:t>
            </a:r>
            <a:r>
              <a:rPr lang="en-US" sz="1600" dirty="0" err="1"/>
              <a:t>hirundinella</a:t>
            </a:r>
            <a:r>
              <a:rPr lang="en-US" sz="1600" dirty="0"/>
              <a:t> O. F. M.</a:t>
            </a:r>
          </a:p>
          <a:p>
            <a:pPr marL="1465263" lvl="3" indent="-381000">
              <a:spcBef>
                <a:spcPct val="10000"/>
              </a:spcBef>
              <a:buFont typeface="Wingdings" pitchFamily="2" charset="2"/>
              <a:buChar char="ü"/>
              <a:tabLst>
                <a:tab pos="1885950" algn="l"/>
              </a:tabLst>
            </a:pPr>
            <a:r>
              <a:rPr lang="en-US" sz="1600" dirty="0" err="1"/>
              <a:t>Ceratium</a:t>
            </a:r>
            <a:r>
              <a:rPr lang="en-US" sz="1600" dirty="0"/>
              <a:t> </a:t>
            </a:r>
            <a:r>
              <a:rPr lang="en-US" sz="1600" dirty="0" err="1"/>
              <a:t>hirundinella</a:t>
            </a:r>
            <a:r>
              <a:rPr lang="en-US" sz="1600" dirty="0"/>
              <a:t> O. F. </a:t>
            </a:r>
            <a:r>
              <a:rPr lang="en-US" sz="1600" dirty="0" smtClean="0"/>
              <a:t>Muller</a:t>
            </a:r>
          </a:p>
          <a:p>
            <a:pPr marL="1465263" lvl="3" indent="-381000">
              <a:spcBef>
                <a:spcPct val="10000"/>
              </a:spcBef>
              <a:tabLst>
                <a:tab pos="1885950" algn="l"/>
              </a:tabLst>
            </a:pPr>
            <a:endParaRPr lang="en-US" sz="1600" dirty="0" smtClean="0"/>
          </a:p>
          <a:p>
            <a:pPr marL="1465263" lvl="3" indent="-381000">
              <a:spcBef>
                <a:spcPct val="10000"/>
              </a:spcBef>
              <a:tabLst>
                <a:tab pos="1885950" algn="l"/>
              </a:tabLst>
            </a:pPr>
            <a:r>
              <a:rPr lang="en-US" sz="1600" dirty="0"/>
              <a:t>	</a:t>
            </a:r>
            <a:r>
              <a:rPr lang="en-US" sz="1600" dirty="0" smtClean="0"/>
              <a:t>				</a:t>
            </a:r>
            <a:r>
              <a:rPr lang="en-US" sz="1400" i="1" dirty="0" smtClean="0"/>
              <a:t>(Example from the Global Names Index - GNI)</a:t>
            </a:r>
          </a:p>
        </p:txBody>
      </p:sp>
      <p:pic>
        <p:nvPicPr>
          <p:cNvPr id="5" name="Picture 6"/>
          <p:cNvPicPr>
            <a:picLocks noChangeAspect="1" noChangeArrowheads="1"/>
          </p:cNvPicPr>
          <p:nvPr/>
        </p:nvPicPr>
        <p:blipFill>
          <a:blip r:embed="rId2" cstate="print"/>
          <a:srcRect/>
          <a:stretch>
            <a:fillRect/>
          </a:stretch>
        </p:blipFill>
        <p:spPr bwMode="auto">
          <a:xfrm>
            <a:off x="6621463" y="1884363"/>
            <a:ext cx="2247900" cy="3532187"/>
          </a:xfrm>
          <a:prstGeom prst="rect">
            <a:avLst/>
          </a:prstGeom>
          <a:noFill/>
          <a:ln w="15875">
            <a:solidFill>
              <a:schemeClr val="bg2"/>
            </a:solid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cstate="print"/>
          <a:srcRect l="31106" t="16800" r="36213" b="45746"/>
          <a:stretch>
            <a:fillRect/>
          </a:stretch>
        </p:blipFill>
        <p:spPr bwMode="auto">
          <a:xfrm>
            <a:off x="0" y="3501008"/>
            <a:ext cx="5207462" cy="3356992"/>
          </a:xfrm>
          <a:prstGeom prst="rect">
            <a:avLst/>
          </a:prstGeom>
          <a:noFill/>
          <a:ln w="9525">
            <a:noFill/>
            <a:miter lim="800000"/>
            <a:headEnd/>
            <a:tailEnd/>
          </a:ln>
        </p:spPr>
      </p:pic>
      <p:pic>
        <p:nvPicPr>
          <p:cNvPr id="4101" name="Picture 5" descr="Halichondria panicea"/>
          <p:cNvPicPr>
            <a:picLocks noChangeAspect="1" noChangeArrowheads="1"/>
          </p:cNvPicPr>
          <p:nvPr/>
        </p:nvPicPr>
        <p:blipFill>
          <a:blip r:embed="rId3" cstate="print"/>
          <a:srcRect/>
          <a:stretch>
            <a:fillRect/>
          </a:stretch>
        </p:blipFill>
        <p:spPr bwMode="auto">
          <a:xfrm>
            <a:off x="179512" y="764704"/>
            <a:ext cx="2376264" cy="1598887"/>
          </a:xfrm>
          <a:prstGeom prst="rect">
            <a:avLst/>
          </a:prstGeom>
          <a:noFill/>
        </p:spPr>
      </p:pic>
      <p:pic>
        <p:nvPicPr>
          <p:cNvPr id="9" name="Picture 3"/>
          <p:cNvPicPr>
            <a:picLocks noChangeAspect="1" noChangeArrowheads="1"/>
          </p:cNvPicPr>
          <p:nvPr/>
        </p:nvPicPr>
        <p:blipFill>
          <a:blip r:embed="rId2" cstate="print"/>
          <a:srcRect l="31106" t="54135" r="36885" b="3401"/>
          <a:stretch>
            <a:fillRect/>
          </a:stretch>
        </p:blipFill>
        <p:spPr bwMode="auto">
          <a:xfrm>
            <a:off x="4355976" y="3168352"/>
            <a:ext cx="4788024" cy="3573016"/>
          </a:xfrm>
          <a:prstGeom prst="rect">
            <a:avLst/>
          </a:prstGeom>
          <a:noFill/>
          <a:ln w="9525">
            <a:noFill/>
            <a:miter lim="800000"/>
            <a:headEnd/>
            <a:tailEnd/>
          </a:ln>
        </p:spPr>
      </p:pic>
      <p:sp>
        <p:nvSpPr>
          <p:cNvPr id="10" name="TextBox 9"/>
          <p:cNvSpPr txBox="1"/>
          <p:nvPr/>
        </p:nvSpPr>
        <p:spPr>
          <a:xfrm>
            <a:off x="4104456" y="1724615"/>
            <a:ext cx="5039544" cy="1200329"/>
          </a:xfrm>
          <a:prstGeom prst="rect">
            <a:avLst/>
          </a:prstGeom>
          <a:noFill/>
        </p:spPr>
        <p:txBody>
          <a:bodyPr wrap="square" rtlCol="0">
            <a:spAutoFit/>
          </a:bodyPr>
          <a:lstStyle/>
          <a:p>
            <a:r>
              <a:rPr lang="es-ES" b="1" i="1" dirty="0" err="1" smtClean="0"/>
              <a:t>Halichondria</a:t>
            </a:r>
            <a:r>
              <a:rPr lang="es-ES" b="1" i="1" dirty="0" smtClean="0"/>
              <a:t> (</a:t>
            </a:r>
            <a:r>
              <a:rPr lang="es-ES" b="1" i="1" dirty="0" err="1" smtClean="0"/>
              <a:t>Halichondria</a:t>
            </a:r>
            <a:r>
              <a:rPr lang="es-ES" b="1" i="1" dirty="0" smtClean="0"/>
              <a:t>) </a:t>
            </a:r>
            <a:r>
              <a:rPr lang="es-ES" b="1" i="1" dirty="0" err="1" smtClean="0"/>
              <a:t>panicea</a:t>
            </a:r>
            <a:r>
              <a:rPr lang="es-ES" b="1" dirty="0" smtClean="0"/>
              <a:t> (Pallas, 1766)</a:t>
            </a:r>
          </a:p>
          <a:p>
            <a:endParaRPr lang="es-ES" b="1" dirty="0" smtClean="0"/>
          </a:p>
          <a:p>
            <a:pPr algn="ctr"/>
            <a:r>
              <a:rPr lang="es-ES" b="1" dirty="0" smtClean="0"/>
              <a:t>Bread-</a:t>
            </a:r>
            <a:r>
              <a:rPr lang="es-ES" b="1" dirty="0" err="1" smtClean="0"/>
              <a:t>crumb</a:t>
            </a:r>
            <a:r>
              <a:rPr lang="es-ES" b="1" dirty="0" smtClean="0"/>
              <a:t> </a:t>
            </a:r>
            <a:r>
              <a:rPr lang="es-ES" b="1" dirty="0" err="1" smtClean="0"/>
              <a:t>sponge</a:t>
            </a:r>
            <a:r>
              <a:rPr lang="es-ES" b="1" dirty="0" smtClean="0"/>
              <a:t> </a:t>
            </a:r>
          </a:p>
          <a:p>
            <a:pPr algn="ctr"/>
            <a:r>
              <a:rPr lang="es-ES" b="1" dirty="0" smtClean="0"/>
              <a:t>(&gt; 60 </a:t>
            </a:r>
            <a:r>
              <a:rPr lang="es-ES" b="1" dirty="0" err="1" smtClean="0"/>
              <a:t>synonyms</a:t>
            </a:r>
            <a:r>
              <a:rPr lang="es-ES" b="1" dirty="0" smtClean="0"/>
              <a:t>)</a:t>
            </a:r>
            <a:r>
              <a:rPr lang="es-ES" dirty="0" smtClean="0"/>
              <a:t> </a:t>
            </a:r>
            <a:endParaRPr lang="nl-NL" dirty="0"/>
          </a:p>
        </p:txBody>
      </p:sp>
      <p:pic>
        <p:nvPicPr>
          <p:cNvPr id="4105" name="Picture 9" descr="Halichondria panicea"/>
          <p:cNvPicPr>
            <a:picLocks noChangeAspect="1" noChangeArrowheads="1"/>
          </p:cNvPicPr>
          <p:nvPr/>
        </p:nvPicPr>
        <p:blipFill>
          <a:blip r:embed="rId4" cstate="print"/>
          <a:srcRect/>
          <a:stretch>
            <a:fillRect/>
          </a:stretch>
        </p:blipFill>
        <p:spPr bwMode="auto">
          <a:xfrm>
            <a:off x="1691680" y="1850481"/>
            <a:ext cx="2376264" cy="1578519"/>
          </a:xfrm>
          <a:prstGeom prst="rect">
            <a:avLst/>
          </a:prstGeom>
          <a:noFill/>
        </p:spPr>
      </p:pic>
      <p:sp>
        <p:nvSpPr>
          <p:cNvPr id="13" name="TextBox 12"/>
          <p:cNvSpPr txBox="1"/>
          <p:nvPr/>
        </p:nvSpPr>
        <p:spPr>
          <a:xfrm>
            <a:off x="3131840" y="1043444"/>
            <a:ext cx="2520280" cy="369332"/>
          </a:xfrm>
          <a:prstGeom prst="rect">
            <a:avLst/>
          </a:prstGeom>
          <a:noFill/>
        </p:spPr>
        <p:txBody>
          <a:bodyPr wrap="square" rtlCol="0">
            <a:spAutoFit/>
          </a:bodyPr>
          <a:lstStyle/>
          <a:p>
            <a:r>
              <a:rPr lang="es-ES" b="1" dirty="0" err="1" smtClean="0"/>
              <a:t>Taxonomy</a:t>
            </a:r>
            <a:r>
              <a:rPr lang="es-ES" b="1" dirty="0" smtClean="0"/>
              <a:t>: </a:t>
            </a:r>
            <a:r>
              <a:rPr lang="es-ES" b="1" dirty="0" err="1" smtClean="0"/>
              <a:t>synonymy</a:t>
            </a:r>
            <a:endParaRPr lang="nl-N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err="1" smtClean="0"/>
              <a:t>Taxonomy</a:t>
            </a:r>
            <a:r>
              <a:rPr lang="nl-NL" dirty="0" smtClean="0"/>
              <a:t>: </a:t>
            </a:r>
            <a:r>
              <a:rPr lang="nl-NL" dirty="0" err="1" smtClean="0"/>
              <a:t>homonymy</a:t>
            </a:r>
            <a:endParaRPr lang="nl-NL" dirty="0"/>
          </a:p>
        </p:txBody>
      </p:sp>
      <p:pic>
        <p:nvPicPr>
          <p:cNvPr id="23554" name="Picture 2"/>
          <p:cNvPicPr>
            <a:picLocks noChangeAspect="1" noChangeArrowheads="1"/>
          </p:cNvPicPr>
          <p:nvPr/>
        </p:nvPicPr>
        <p:blipFill>
          <a:blip r:embed="rId2" cstate="print"/>
          <a:srcRect l="19293" t="35000" r="45270" b="55200"/>
          <a:stretch>
            <a:fillRect/>
          </a:stretch>
        </p:blipFill>
        <p:spPr bwMode="auto">
          <a:xfrm>
            <a:off x="467544" y="2852936"/>
            <a:ext cx="7869446" cy="1224136"/>
          </a:xfrm>
          <a:prstGeom prst="rect">
            <a:avLst/>
          </a:prstGeom>
          <a:noFill/>
          <a:ln w="6350">
            <a:solidFill>
              <a:schemeClr val="tx2"/>
            </a:solidFill>
            <a:miter lim="800000"/>
            <a:headEnd/>
            <a:tailEnd/>
          </a:ln>
        </p:spPr>
      </p:pic>
      <p:sp>
        <p:nvSpPr>
          <p:cNvPr id="22" name="Content Placeholder 2"/>
          <p:cNvSpPr>
            <a:spLocks noGrp="1"/>
          </p:cNvSpPr>
          <p:nvPr>
            <p:ph idx="1"/>
          </p:nvPr>
        </p:nvSpPr>
        <p:spPr>
          <a:xfrm>
            <a:off x="3275856" y="4293096"/>
            <a:ext cx="2596480" cy="457200"/>
          </a:xfrm>
        </p:spPr>
        <p:txBody>
          <a:bodyPr/>
          <a:lstStyle/>
          <a:p>
            <a:pPr eaLnBrk="1" hangingPunct="1">
              <a:buFontTx/>
              <a:buNone/>
            </a:pPr>
            <a:r>
              <a:rPr lang="nl-NL" sz="1400" dirty="0" err="1" smtClean="0"/>
              <a:t>Scientific</a:t>
            </a:r>
            <a:r>
              <a:rPr lang="nl-NL" sz="1400" dirty="0" smtClean="0"/>
              <a:t> name: </a:t>
            </a:r>
            <a:r>
              <a:rPr lang="nl-NL" sz="1400" i="1" dirty="0" err="1" smtClean="0"/>
              <a:t>Alebion</a:t>
            </a:r>
            <a:r>
              <a:rPr lang="nl-NL" sz="1400" dirty="0" smtClean="0"/>
              <a:t> </a:t>
            </a:r>
          </a:p>
        </p:txBody>
      </p:sp>
      <p:sp>
        <p:nvSpPr>
          <p:cNvPr id="23" name="Content Placeholder 2"/>
          <p:cNvSpPr txBox="1">
            <a:spLocks/>
          </p:cNvSpPr>
          <p:nvPr/>
        </p:nvSpPr>
        <p:spPr bwMode="auto">
          <a:xfrm>
            <a:off x="323528" y="5877272"/>
            <a:ext cx="4176464" cy="715144"/>
          </a:xfrm>
          <a:prstGeom prst="rect">
            <a:avLst/>
          </a:prstGeom>
          <a:noFill/>
          <a:ln w="9525">
            <a:noFill/>
            <a:miter lim="800000"/>
            <a:headEnd/>
            <a:tailEnd/>
          </a:ln>
          <a:effectLst/>
        </p:spPr>
        <p:txBody>
          <a:bodyPr/>
          <a:lstStyle/>
          <a:p>
            <a:pPr marL="342900" indent="-342900">
              <a:spcBef>
                <a:spcPct val="20000"/>
              </a:spcBef>
              <a:defRPr/>
            </a:pPr>
            <a:r>
              <a:rPr lang="nl-NL" sz="1400" i="1" kern="0" dirty="0" err="1">
                <a:latin typeface="+mn-lt"/>
              </a:rPr>
              <a:t>Alebion</a:t>
            </a:r>
            <a:r>
              <a:rPr lang="nl-NL" sz="1400" kern="0" dirty="0">
                <a:latin typeface="+mn-lt"/>
              </a:rPr>
              <a:t> </a:t>
            </a:r>
            <a:r>
              <a:rPr lang="nl-NL" sz="1400" dirty="0" err="1">
                <a:cs typeface="Arial" pitchFamily="34" charset="0"/>
              </a:rPr>
              <a:t>Krøyer</a:t>
            </a:r>
            <a:r>
              <a:rPr lang="nl-NL" sz="1400" kern="0" dirty="0">
                <a:cs typeface="Arial" pitchFamily="34" charset="0"/>
              </a:rPr>
              <a:t>,</a:t>
            </a:r>
            <a:r>
              <a:rPr lang="nl-NL" sz="1400" kern="0" dirty="0">
                <a:latin typeface="+mn-lt"/>
              </a:rPr>
              <a:t> 1863 </a:t>
            </a:r>
          </a:p>
          <a:p>
            <a:pPr marL="342900" indent="-342900">
              <a:spcBef>
                <a:spcPct val="20000"/>
              </a:spcBef>
              <a:defRPr/>
            </a:pPr>
            <a:r>
              <a:rPr lang="nl-NL" sz="1400" kern="0" dirty="0">
                <a:latin typeface="+mn-lt"/>
              </a:rPr>
              <a:t>	=&gt; </a:t>
            </a:r>
            <a:r>
              <a:rPr lang="nl-NL" sz="1400" kern="0" dirty="0" err="1">
                <a:latin typeface="+mn-lt"/>
              </a:rPr>
              <a:t>Animalia</a:t>
            </a:r>
            <a:r>
              <a:rPr lang="nl-NL" sz="1400" kern="0" dirty="0">
                <a:latin typeface="+mn-lt"/>
              </a:rPr>
              <a:t>, </a:t>
            </a:r>
            <a:r>
              <a:rPr lang="nl-NL" sz="1400" kern="0" dirty="0" err="1">
                <a:latin typeface="+mn-lt"/>
              </a:rPr>
              <a:t>Crustacea</a:t>
            </a:r>
            <a:r>
              <a:rPr lang="nl-NL" sz="1400" kern="0" dirty="0">
                <a:latin typeface="+mn-lt"/>
              </a:rPr>
              <a:t>, </a:t>
            </a:r>
            <a:r>
              <a:rPr lang="nl-NL" sz="1400" kern="0" dirty="0" err="1">
                <a:latin typeface="+mn-lt"/>
              </a:rPr>
              <a:t>parasitic</a:t>
            </a:r>
            <a:r>
              <a:rPr lang="nl-NL" sz="1400" kern="0" dirty="0">
                <a:latin typeface="+mn-lt"/>
              </a:rPr>
              <a:t> </a:t>
            </a:r>
            <a:r>
              <a:rPr lang="nl-NL" sz="1400" kern="0" dirty="0" err="1">
                <a:latin typeface="+mn-lt"/>
              </a:rPr>
              <a:t>copepods</a:t>
            </a:r>
            <a:endParaRPr lang="nl-NL" sz="1400" kern="0" dirty="0">
              <a:latin typeface="+mn-lt"/>
            </a:endParaRPr>
          </a:p>
        </p:txBody>
      </p:sp>
      <p:sp>
        <p:nvSpPr>
          <p:cNvPr id="24" name="Content Placeholder 2"/>
          <p:cNvSpPr txBox="1">
            <a:spLocks/>
          </p:cNvSpPr>
          <p:nvPr/>
        </p:nvSpPr>
        <p:spPr bwMode="auto">
          <a:xfrm>
            <a:off x="5004048" y="5949280"/>
            <a:ext cx="3384376" cy="1008112"/>
          </a:xfrm>
          <a:prstGeom prst="rect">
            <a:avLst/>
          </a:prstGeom>
          <a:noFill/>
          <a:ln w="9525">
            <a:noFill/>
            <a:miter lim="800000"/>
            <a:headEnd/>
            <a:tailEnd/>
          </a:ln>
          <a:effectLst/>
        </p:spPr>
        <p:txBody>
          <a:bodyPr/>
          <a:lstStyle/>
          <a:p>
            <a:pPr marL="342900" indent="-342900">
              <a:spcBef>
                <a:spcPct val="20000"/>
              </a:spcBef>
              <a:defRPr/>
            </a:pPr>
            <a:r>
              <a:rPr lang="nl-NL" sz="1400" i="1" kern="0" dirty="0" err="1">
                <a:latin typeface="+mn-lt"/>
              </a:rPr>
              <a:t>Alebion</a:t>
            </a:r>
            <a:r>
              <a:rPr lang="nl-NL" sz="1400" kern="0" dirty="0">
                <a:latin typeface="+mn-lt"/>
              </a:rPr>
              <a:t> </a:t>
            </a:r>
            <a:r>
              <a:rPr lang="nl-NL" sz="1400" kern="0" dirty="0" err="1">
                <a:latin typeface="+mn-lt"/>
              </a:rPr>
              <a:t>Gray</a:t>
            </a:r>
            <a:r>
              <a:rPr lang="nl-NL" sz="1400" kern="0" dirty="0">
                <a:latin typeface="+mn-lt"/>
              </a:rPr>
              <a:t>, 1867</a:t>
            </a:r>
          </a:p>
          <a:p>
            <a:pPr marL="342900" indent="-342900">
              <a:spcBef>
                <a:spcPct val="20000"/>
              </a:spcBef>
              <a:defRPr/>
            </a:pPr>
            <a:r>
              <a:rPr lang="nl-NL" sz="1400" kern="0" dirty="0">
                <a:latin typeface="+mn-lt"/>
              </a:rPr>
              <a:t>	=&gt; </a:t>
            </a:r>
            <a:r>
              <a:rPr lang="nl-NL" sz="1400" kern="0" dirty="0" err="1">
                <a:latin typeface="+mn-lt"/>
              </a:rPr>
              <a:t>Animalia</a:t>
            </a:r>
            <a:r>
              <a:rPr lang="nl-NL" sz="1400" kern="0" dirty="0">
                <a:latin typeface="+mn-lt"/>
              </a:rPr>
              <a:t>, </a:t>
            </a:r>
            <a:r>
              <a:rPr lang="nl-NL" sz="1400" kern="0" dirty="0" err="1">
                <a:latin typeface="+mn-lt"/>
              </a:rPr>
              <a:t>Porifera</a:t>
            </a:r>
            <a:endParaRPr lang="nl-NL" sz="1400" kern="0" dirty="0">
              <a:latin typeface="+mn-lt"/>
            </a:endParaRPr>
          </a:p>
          <a:p>
            <a:pPr marL="342900" indent="-342900">
              <a:spcBef>
                <a:spcPct val="20000"/>
              </a:spcBef>
              <a:defRPr/>
            </a:pPr>
            <a:r>
              <a:rPr lang="nl-NL" sz="1400" kern="0" dirty="0">
                <a:latin typeface="+mn-lt"/>
              </a:rPr>
              <a:t>	=&gt; </a:t>
            </a:r>
            <a:r>
              <a:rPr lang="nl-NL" sz="1400" kern="0" dirty="0" err="1">
                <a:latin typeface="+mn-lt"/>
              </a:rPr>
              <a:t>Accepted</a:t>
            </a:r>
            <a:r>
              <a:rPr lang="nl-NL" sz="1400" kern="0" dirty="0">
                <a:latin typeface="+mn-lt"/>
              </a:rPr>
              <a:t> as </a:t>
            </a:r>
            <a:r>
              <a:rPr lang="nl-NL" sz="1400" i="1" kern="0" dirty="0" err="1">
                <a:latin typeface="+mn-lt"/>
              </a:rPr>
              <a:t>Iophon</a:t>
            </a:r>
            <a:r>
              <a:rPr lang="nl-NL" sz="1400" kern="0" dirty="0">
                <a:latin typeface="+mn-lt"/>
              </a:rPr>
              <a:t> </a:t>
            </a:r>
            <a:r>
              <a:rPr lang="nl-NL" sz="1400" kern="0" dirty="0" err="1">
                <a:latin typeface="+mn-lt"/>
              </a:rPr>
              <a:t>Gray</a:t>
            </a:r>
            <a:r>
              <a:rPr lang="nl-NL" sz="1400" kern="0" dirty="0">
                <a:latin typeface="+mn-lt"/>
              </a:rPr>
              <a:t>, 1867</a:t>
            </a:r>
          </a:p>
        </p:txBody>
      </p:sp>
      <p:grpSp>
        <p:nvGrpSpPr>
          <p:cNvPr id="25" name="Group 10"/>
          <p:cNvGrpSpPr>
            <a:grpSpLocks/>
          </p:cNvGrpSpPr>
          <p:nvPr/>
        </p:nvGrpSpPr>
        <p:grpSpPr bwMode="auto">
          <a:xfrm>
            <a:off x="2411760" y="4725144"/>
            <a:ext cx="1947862" cy="1184275"/>
            <a:chOff x="5703398" y="3581400"/>
            <a:chExt cx="1948274" cy="1183576"/>
          </a:xfrm>
        </p:grpSpPr>
        <p:pic>
          <p:nvPicPr>
            <p:cNvPr id="26" name="Picture 2" descr="http://www.flmnh.ufl.edu/fish/gallery/descript/greathammerhead/copepods.JPG"/>
            <p:cNvPicPr>
              <a:picLocks noChangeAspect="1" noChangeArrowheads="1"/>
            </p:cNvPicPr>
            <p:nvPr/>
          </p:nvPicPr>
          <p:blipFill>
            <a:blip r:embed="rId3" cstate="print"/>
            <a:srcRect/>
            <a:stretch>
              <a:fillRect/>
            </a:stretch>
          </p:blipFill>
          <p:spPr bwMode="auto">
            <a:xfrm>
              <a:off x="5703398" y="3581400"/>
              <a:ext cx="1948274" cy="1183576"/>
            </a:xfrm>
            <a:prstGeom prst="rect">
              <a:avLst/>
            </a:prstGeom>
            <a:noFill/>
            <a:ln w="9525">
              <a:noFill/>
              <a:miter lim="800000"/>
              <a:headEnd/>
              <a:tailEnd/>
            </a:ln>
          </p:spPr>
        </p:pic>
        <p:sp>
          <p:nvSpPr>
            <p:cNvPr id="27" name="Oval 26"/>
            <p:cNvSpPr/>
            <p:nvPr/>
          </p:nvSpPr>
          <p:spPr>
            <a:xfrm>
              <a:off x="5790728" y="3767028"/>
              <a:ext cx="762161" cy="685395"/>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grpSp>
      <p:pic>
        <p:nvPicPr>
          <p:cNvPr id="28" name="Picture 4" descr="http://www.guiamarina.com/gallery/d/44468-4/Iophon+tubiforme+06.jpg"/>
          <p:cNvPicPr>
            <a:picLocks noChangeAspect="1" noChangeArrowheads="1"/>
          </p:cNvPicPr>
          <p:nvPr/>
        </p:nvPicPr>
        <p:blipFill>
          <a:blip r:embed="rId4" cstate="print"/>
          <a:srcRect/>
          <a:stretch>
            <a:fillRect/>
          </a:stretch>
        </p:blipFill>
        <p:spPr bwMode="auto">
          <a:xfrm>
            <a:off x="4572000" y="4725144"/>
            <a:ext cx="1637915" cy="1228436"/>
          </a:xfrm>
          <a:prstGeom prst="rect">
            <a:avLst/>
          </a:prstGeom>
          <a:noFill/>
          <a:ln w="9525">
            <a:noFill/>
            <a:miter lim="800000"/>
            <a:headEnd/>
            <a:tailEnd/>
          </a:ln>
        </p:spPr>
      </p:pic>
      <p:sp>
        <p:nvSpPr>
          <p:cNvPr id="29" name="TextBox 28"/>
          <p:cNvSpPr txBox="1"/>
          <p:nvPr/>
        </p:nvSpPr>
        <p:spPr>
          <a:xfrm>
            <a:off x="611560" y="1556792"/>
            <a:ext cx="7848872" cy="1077218"/>
          </a:xfrm>
          <a:prstGeom prst="rect">
            <a:avLst/>
          </a:prstGeom>
          <a:noFill/>
        </p:spPr>
        <p:txBody>
          <a:bodyPr wrap="square" rtlCol="0">
            <a:spAutoFit/>
          </a:bodyPr>
          <a:lstStyle/>
          <a:p>
            <a:pPr algn="ctr"/>
            <a:r>
              <a:rPr lang="nl-NL" sz="1600" b="1" i="1" dirty="0" err="1" smtClean="0">
                <a:solidFill>
                  <a:srgbClr val="0070C0"/>
                </a:solidFill>
              </a:rPr>
              <a:t>Homonym</a:t>
            </a:r>
            <a:r>
              <a:rPr lang="nl-NL" sz="1600" i="1" dirty="0" smtClean="0">
                <a:solidFill>
                  <a:srgbClr val="0070C0"/>
                </a:solidFill>
              </a:rPr>
              <a:t> </a:t>
            </a:r>
          </a:p>
          <a:p>
            <a:pPr algn="ctr"/>
            <a:r>
              <a:rPr lang="en-US" sz="1600" i="1" dirty="0" smtClean="0">
                <a:solidFill>
                  <a:srgbClr val="0070C0"/>
                </a:solidFill>
              </a:rPr>
              <a:t>A name for a </a:t>
            </a:r>
            <a:r>
              <a:rPr lang="en-US" sz="1600" i="1" dirty="0" err="1" smtClean="0">
                <a:solidFill>
                  <a:srgbClr val="0070C0"/>
                </a:solidFill>
              </a:rPr>
              <a:t>taxon</a:t>
            </a:r>
            <a:r>
              <a:rPr lang="en-US" sz="1600" i="1" dirty="0" smtClean="0">
                <a:solidFill>
                  <a:srgbClr val="0070C0"/>
                </a:solidFill>
              </a:rPr>
              <a:t> that is identical in spelling to another such name, </a:t>
            </a:r>
          </a:p>
          <a:p>
            <a:pPr algn="ctr"/>
            <a:r>
              <a:rPr lang="en-US" sz="1600" i="1" dirty="0" smtClean="0">
                <a:solidFill>
                  <a:srgbClr val="0070C0"/>
                </a:solidFill>
              </a:rPr>
              <a:t>that belongs to a different </a:t>
            </a:r>
            <a:r>
              <a:rPr lang="en-US" sz="1600" i="1" dirty="0" err="1" smtClean="0">
                <a:solidFill>
                  <a:srgbClr val="0070C0"/>
                </a:solidFill>
              </a:rPr>
              <a:t>taxon</a:t>
            </a:r>
            <a:r>
              <a:rPr lang="en-US" sz="1600" i="1" dirty="0" smtClean="0">
                <a:solidFill>
                  <a:srgbClr val="0070C0"/>
                </a:solidFill>
              </a:rPr>
              <a:t>.</a:t>
            </a:r>
          </a:p>
          <a:p>
            <a:pPr algn="ctr"/>
            <a:r>
              <a:rPr lang="en-US" sz="1600" i="1" dirty="0" smtClean="0">
                <a:solidFill>
                  <a:srgbClr val="0070C0"/>
                </a:solidFill>
              </a:rPr>
              <a:t>Only one of the two names can stay “valid”, the other becomes “invalid”.</a:t>
            </a:r>
            <a:endParaRPr lang="nl-NL" sz="1600" i="1"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idx="4294967295"/>
          </p:nvPr>
        </p:nvSpPr>
        <p:spPr>
          <a:xfrm>
            <a:off x="457200" y="1132272"/>
            <a:ext cx="8229600" cy="457200"/>
          </a:xfrm>
          <a:prstGeom prst="rect">
            <a:avLst/>
          </a:prstGeom>
        </p:spPr>
        <p:txBody>
          <a:bodyPr/>
          <a:lstStyle/>
          <a:p>
            <a:pPr eaLnBrk="1" hangingPunct="1"/>
            <a:r>
              <a:rPr lang="nl-NL" sz="2400" b="1" dirty="0" err="1" smtClean="0"/>
              <a:t>How</a:t>
            </a:r>
            <a:r>
              <a:rPr lang="nl-NL" sz="2400" b="1" dirty="0" smtClean="0"/>
              <a:t> to deal </a:t>
            </a:r>
            <a:r>
              <a:rPr lang="nl-NL" sz="2400" b="1" dirty="0" err="1" smtClean="0"/>
              <a:t>with</a:t>
            </a:r>
            <a:r>
              <a:rPr lang="nl-NL" sz="2400" b="1" dirty="0" smtClean="0"/>
              <a:t> all </a:t>
            </a:r>
            <a:r>
              <a:rPr lang="nl-NL" sz="2400" b="1" dirty="0" err="1" smtClean="0"/>
              <a:t>this</a:t>
            </a:r>
            <a:r>
              <a:rPr lang="nl-NL" sz="2400" b="1" dirty="0" smtClean="0"/>
              <a:t> </a:t>
            </a:r>
            <a:r>
              <a:rPr lang="nl-NL" sz="2400" b="1" dirty="0" err="1" smtClean="0"/>
              <a:t>variation</a:t>
            </a:r>
            <a:r>
              <a:rPr lang="nl-NL" sz="2400" b="1" dirty="0" smtClean="0"/>
              <a:t>? </a:t>
            </a:r>
          </a:p>
        </p:txBody>
      </p:sp>
      <p:sp>
        <p:nvSpPr>
          <p:cNvPr id="5" name="Content Placeholder 2"/>
          <p:cNvSpPr>
            <a:spLocks noGrp="1"/>
          </p:cNvSpPr>
          <p:nvPr>
            <p:ph idx="4294967295"/>
          </p:nvPr>
        </p:nvSpPr>
        <p:spPr>
          <a:xfrm>
            <a:off x="457200" y="1844824"/>
            <a:ext cx="8229600" cy="4176464"/>
          </a:xfrm>
          <a:prstGeom prst="rect">
            <a:avLst/>
          </a:prstGeom>
        </p:spPr>
        <p:txBody>
          <a:bodyPr/>
          <a:lstStyle/>
          <a:p>
            <a:pPr eaLnBrk="1" hangingPunct="1">
              <a:spcAft>
                <a:spcPts val="600"/>
              </a:spcAft>
              <a:buFont typeface="Wingdings" pitchFamily="2" charset="2"/>
              <a:buChar char="§"/>
            </a:pPr>
            <a:r>
              <a:rPr lang="nl-NL" sz="1600" dirty="0" smtClean="0"/>
              <a:t>Link taxon </a:t>
            </a:r>
            <a:r>
              <a:rPr lang="nl-NL" sz="1600" dirty="0" err="1" smtClean="0"/>
              <a:t>names</a:t>
            </a:r>
            <a:r>
              <a:rPr lang="nl-NL" sz="1600" dirty="0" smtClean="0"/>
              <a:t> </a:t>
            </a:r>
            <a:r>
              <a:rPr lang="nl-NL" sz="1600" dirty="0" err="1" smtClean="0"/>
              <a:t>with</a:t>
            </a:r>
            <a:r>
              <a:rPr lang="nl-NL" sz="1600" dirty="0" smtClean="0"/>
              <a:t> </a:t>
            </a:r>
            <a:r>
              <a:rPr lang="nl-NL" sz="1600" b="1" i="1" dirty="0" smtClean="0"/>
              <a:t>World Register of Marine Species (WoRMS)</a:t>
            </a:r>
          </a:p>
          <a:p>
            <a:pPr eaLnBrk="1" hangingPunct="1">
              <a:buFont typeface="Wingdings" pitchFamily="2" charset="2"/>
              <a:buChar char="§"/>
            </a:pPr>
            <a:r>
              <a:rPr lang="nl-NL" sz="1600" dirty="0" err="1" smtClean="0"/>
              <a:t>WoRMS</a:t>
            </a:r>
            <a:r>
              <a:rPr lang="nl-NL" sz="1600" dirty="0" smtClean="0"/>
              <a:t>:</a:t>
            </a:r>
          </a:p>
          <a:p>
            <a:pPr lvl="1" eaLnBrk="1" hangingPunct="1">
              <a:buFont typeface="Wingdings 2" pitchFamily="18" charset="2"/>
              <a:buChar char="P"/>
            </a:pPr>
            <a:r>
              <a:rPr lang="nl-NL" sz="1600" dirty="0" smtClean="0"/>
              <a:t>Standard list of marine taxon </a:t>
            </a:r>
            <a:r>
              <a:rPr lang="nl-NL" sz="1600" dirty="0" err="1" smtClean="0"/>
              <a:t>names</a:t>
            </a:r>
            <a:endParaRPr lang="nl-NL" sz="1600" dirty="0" smtClean="0"/>
          </a:p>
          <a:p>
            <a:pPr lvl="1" eaLnBrk="1" hangingPunct="1">
              <a:buFont typeface="Wingdings 2" pitchFamily="18" charset="2"/>
              <a:buChar char="P"/>
            </a:pPr>
            <a:r>
              <a:rPr lang="nl-NL" sz="1600" dirty="0" smtClean="0"/>
              <a:t>First </a:t>
            </a:r>
            <a:r>
              <a:rPr lang="nl-NL" sz="1600" dirty="0" err="1" smtClean="0"/>
              <a:t>authoritative</a:t>
            </a:r>
            <a:r>
              <a:rPr lang="nl-NL" sz="1600" dirty="0" smtClean="0"/>
              <a:t> list of </a:t>
            </a:r>
            <a:r>
              <a:rPr lang="nl-NL" sz="1600" dirty="0" err="1" smtClean="0"/>
              <a:t>names</a:t>
            </a:r>
            <a:r>
              <a:rPr lang="nl-NL" sz="1600" dirty="0" smtClean="0"/>
              <a:t> of all marine &amp; </a:t>
            </a:r>
            <a:r>
              <a:rPr lang="nl-NL" sz="1600" dirty="0" err="1" smtClean="0"/>
              <a:t>brackish</a:t>
            </a:r>
            <a:r>
              <a:rPr lang="nl-NL" sz="1600" dirty="0" smtClean="0"/>
              <a:t> water taxa </a:t>
            </a:r>
            <a:r>
              <a:rPr lang="nl-NL" sz="1600" dirty="0" err="1" smtClean="0"/>
              <a:t>worldwide</a:t>
            </a:r>
            <a:endParaRPr lang="nl-NL" sz="1600" dirty="0" smtClean="0"/>
          </a:p>
          <a:p>
            <a:pPr lvl="1" eaLnBrk="1" hangingPunct="1">
              <a:buFont typeface="Wingdings 2" pitchFamily="18" charset="2"/>
              <a:buChar char="P"/>
            </a:pPr>
            <a:r>
              <a:rPr lang="nl-NL" sz="1600" dirty="0" err="1" smtClean="0"/>
              <a:t>Managed</a:t>
            </a:r>
            <a:r>
              <a:rPr lang="nl-NL" sz="1600" dirty="0" smtClean="0"/>
              <a:t> </a:t>
            </a:r>
            <a:r>
              <a:rPr lang="nl-NL" sz="1600" dirty="0" err="1" smtClean="0"/>
              <a:t>by</a:t>
            </a:r>
            <a:r>
              <a:rPr lang="nl-NL" sz="1600" dirty="0" smtClean="0"/>
              <a:t> VLIZ, </a:t>
            </a:r>
            <a:r>
              <a:rPr lang="nl-NL" sz="1600" dirty="0" err="1" smtClean="0"/>
              <a:t>directed</a:t>
            </a:r>
            <a:r>
              <a:rPr lang="nl-NL" sz="1600" dirty="0" smtClean="0"/>
              <a:t> </a:t>
            </a:r>
            <a:r>
              <a:rPr lang="nl-NL" sz="1600" dirty="0" err="1" smtClean="0"/>
              <a:t>by</a:t>
            </a:r>
            <a:r>
              <a:rPr lang="nl-NL" sz="1600" dirty="0" smtClean="0"/>
              <a:t> </a:t>
            </a:r>
            <a:r>
              <a:rPr lang="nl-NL" sz="1600" dirty="0" err="1" smtClean="0"/>
              <a:t>taxonomic</a:t>
            </a:r>
            <a:r>
              <a:rPr lang="nl-NL" sz="1600" dirty="0" smtClean="0"/>
              <a:t> experts</a:t>
            </a:r>
          </a:p>
          <a:p>
            <a:pPr lvl="1" eaLnBrk="1" hangingPunct="1">
              <a:buFont typeface="Wingdings 2" pitchFamily="18" charset="2"/>
              <a:buChar char="P"/>
            </a:pPr>
            <a:r>
              <a:rPr lang="nl-NL" sz="1600" dirty="0" smtClean="0"/>
              <a:t>Open </a:t>
            </a:r>
            <a:r>
              <a:rPr lang="nl-NL" sz="1600" dirty="0" err="1" smtClean="0"/>
              <a:t>access</a:t>
            </a:r>
            <a:endParaRPr lang="nl-NL" sz="1600" dirty="0" smtClean="0"/>
          </a:p>
          <a:p>
            <a:pPr lvl="1">
              <a:buFont typeface="Wingdings" pitchFamily="2" charset="2"/>
              <a:buChar char="ü"/>
            </a:pPr>
            <a:r>
              <a:rPr lang="nl-BE" sz="1600" dirty="0" err="1" smtClean="0"/>
              <a:t>Follow</a:t>
            </a:r>
            <a:r>
              <a:rPr lang="nl-BE" sz="1600" dirty="0" smtClean="0"/>
              <a:t> international </a:t>
            </a:r>
            <a:r>
              <a:rPr lang="nl-BE" sz="1600" dirty="0" err="1" smtClean="0"/>
              <a:t>standards</a:t>
            </a:r>
            <a:r>
              <a:rPr lang="nl-BE" sz="1600" dirty="0" smtClean="0"/>
              <a:t> &amp; serve permanent Global Unique </a:t>
            </a:r>
            <a:r>
              <a:rPr lang="nl-BE" sz="1600" dirty="0" err="1" smtClean="0"/>
              <a:t>IDs</a:t>
            </a:r>
            <a:r>
              <a:rPr lang="nl-BE" sz="1600" dirty="0" smtClean="0"/>
              <a:t> (</a:t>
            </a:r>
            <a:r>
              <a:rPr lang="nl-BE" sz="1600" dirty="0" err="1" smtClean="0"/>
              <a:t>LSIDs</a:t>
            </a:r>
            <a:r>
              <a:rPr lang="nl-BE" sz="1600" dirty="0" smtClean="0"/>
              <a:t>) </a:t>
            </a:r>
            <a:r>
              <a:rPr lang="nl-BE" sz="1600" dirty="0" smtClean="0">
                <a:hlinkClick r:id="rId2"/>
              </a:rPr>
              <a:t>h</a:t>
            </a:r>
            <a:r>
              <a:rPr lang="en-US" sz="1600" dirty="0" smtClean="0">
                <a:hlinkClick r:id="rId2"/>
              </a:rPr>
              <a:t>ttp://www.tdwg.org/standards/150/download/</a:t>
            </a:r>
            <a:r>
              <a:rPr lang="en-US" sz="1600" dirty="0" smtClean="0"/>
              <a:t>  </a:t>
            </a:r>
            <a:endParaRPr lang="nl-BE" sz="1600" dirty="0" smtClean="0"/>
          </a:p>
          <a:p>
            <a:pPr lvl="1">
              <a:buFont typeface="Wingdings" pitchFamily="2" charset="2"/>
              <a:buChar char="ü"/>
            </a:pPr>
            <a:r>
              <a:rPr lang="nl-BE" sz="1600" dirty="0" smtClean="0"/>
              <a:t>Up-to-date and (</a:t>
            </a:r>
            <a:r>
              <a:rPr lang="nl-BE" sz="1600" dirty="0" err="1" smtClean="0"/>
              <a:t>near</a:t>
            </a:r>
            <a:r>
              <a:rPr lang="nl-BE" sz="1600" dirty="0" smtClean="0"/>
              <a:t>) complete (incl. </a:t>
            </a:r>
            <a:r>
              <a:rPr lang="nl-BE" sz="1600" dirty="0" err="1" smtClean="0"/>
              <a:t>synonyms</a:t>
            </a:r>
            <a:r>
              <a:rPr lang="nl-BE" sz="1600" dirty="0" smtClean="0"/>
              <a:t> &amp;</a:t>
            </a:r>
            <a:r>
              <a:rPr lang="nl-BE" sz="1600" dirty="0" err="1" smtClean="0"/>
              <a:t>commonly</a:t>
            </a:r>
            <a:r>
              <a:rPr lang="nl-BE" sz="1600" dirty="0" smtClean="0"/>
              <a:t> </a:t>
            </a:r>
            <a:r>
              <a:rPr lang="nl-BE" sz="1600" dirty="0" err="1" smtClean="0"/>
              <a:t>used</a:t>
            </a:r>
            <a:r>
              <a:rPr lang="nl-BE" sz="1600" dirty="0" smtClean="0"/>
              <a:t> spelling </a:t>
            </a:r>
            <a:r>
              <a:rPr lang="nl-BE" sz="1600" dirty="0" err="1" smtClean="0"/>
              <a:t>mistakes</a:t>
            </a:r>
            <a:r>
              <a:rPr lang="nl-BE" sz="1600" dirty="0" smtClean="0"/>
              <a:t>)</a:t>
            </a:r>
          </a:p>
          <a:p>
            <a:pPr lvl="1" eaLnBrk="1" hangingPunct="1">
              <a:buNone/>
            </a:pPr>
            <a:endParaRPr lang="nl-NL" sz="1600" dirty="0" smtClean="0"/>
          </a:p>
          <a:p>
            <a:pPr eaLnBrk="1" hangingPunct="1">
              <a:buFont typeface="Wingdings" pitchFamily="2" charset="2"/>
              <a:buChar char="§"/>
            </a:pPr>
            <a:r>
              <a:rPr lang="nl-NL" sz="1600" dirty="0" err="1" smtClean="0"/>
              <a:t>If</a:t>
            </a:r>
            <a:r>
              <a:rPr lang="nl-NL" sz="1600" dirty="0" smtClean="0"/>
              <a:t> </a:t>
            </a:r>
            <a:r>
              <a:rPr lang="nl-NL" sz="1600" dirty="0" err="1" smtClean="0"/>
              <a:t>no</a:t>
            </a:r>
            <a:r>
              <a:rPr lang="nl-NL" sz="1600" dirty="0" smtClean="0"/>
              <a:t> link </a:t>
            </a:r>
            <a:r>
              <a:rPr lang="nl-NL" sz="1600" dirty="0" err="1" smtClean="0"/>
              <a:t>possible</a:t>
            </a:r>
            <a:r>
              <a:rPr lang="nl-NL" sz="1600" dirty="0" smtClean="0"/>
              <a:t>:</a:t>
            </a:r>
          </a:p>
          <a:p>
            <a:pPr lvl="1" eaLnBrk="1" hangingPunct="1">
              <a:buFont typeface="Wingdings 2" pitchFamily="18" charset="2"/>
              <a:buChar char="P"/>
            </a:pPr>
            <a:r>
              <a:rPr lang="nl-NL" sz="1600" dirty="0" smtClean="0"/>
              <a:t>Consult </a:t>
            </a:r>
            <a:r>
              <a:rPr lang="nl-NL" sz="1600" dirty="0" err="1" smtClean="0"/>
              <a:t>with</a:t>
            </a:r>
            <a:r>
              <a:rPr lang="nl-NL" sz="1600" dirty="0" smtClean="0"/>
              <a:t> data provider(s)</a:t>
            </a:r>
          </a:p>
          <a:p>
            <a:pPr lvl="1" eaLnBrk="1" hangingPunct="1">
              <a:buFont typeface="Wingdings 2" pitchFamily="18" charset="2"/>
              <a:buChar char="P"/>
            </a:pPr>
            <a:r>
              <a:rPr lang="nl-NL" sz="1600" dirty="0" smtClean="0"/>
              <a:t>Consult </a:t>
            </a:r>
            <a:r>
              <a:rPr lang="nl-NL" sz="1600" dirty="0" err="1" smtClean="0"/>
              <a:t>with</a:t>
            </a:r>
            <a:r>
              <a:rPr lang="nl-NL" sz="1600" dirty="0" smtClean="0"/>
              <a:t> </a:t>
            </a:r>
            <a:r>
              <a:rPr lang="nl-NL" sz="1600" dirty="0" err="1" smtClean="0"/>
              <a:t>taxonomic</a:t>
            </a:r>
            <a:r>
              <a:rPr lang="nl-NL" sz="1600" dirty="0" smtClean="0"/>
              <a:t> expert(s) at </a:t>
            </a:r>
            <a:r>
              <a:rPr lang="nl-NL" sz="1600" dirty="0" smtClean="0">
                <a:hlinkClick r:id="rId3"/>
              </a:rPr>
              <a:t>info@</a:t>
            </a:r>
            <a:r>
              <a:rPr lang="nl-NL" sz="1600" dirty="0" err="1" smtClean="0">
                <a:hlinkClick r:id="rId3"/>
              </a:rPr>
              <a:t>marinespecies.org</a:t>
            </a:r>
            <a:r>
              <a:rPr lang="nl-NL" sz="1600" dirty="0" smtClean="0"/>
              <a:t> </a:t>
            </a:r>
          </a:p>
          <a:p>
            <a:pPr eaLnBrk="1" hangingPunct="1">
              <a:buFont typeface="Wingdings 2" pitchFamily="18" charset="2"/>
              <a:buChar char="P"/>
            </a:pPr>
            <a:endParaRPr lang="nl-NL" sz="1800" dirty="0" smtClean="0"/>
          </a:p>
          <a:p>
            <a:pPr eaLnBrk="1" hangingPunct="1">
              <a:buFont typeface="Wingdings" pitchFamily="2" charset="2"/>
              <a:buChar char="§"/>
            </a:pPr>
            <a:r>
              <a:rPr lang="nl-NL" sz="1600" dirty="0" err="1" smtClean="0"/>
              <a:t>Originally</a:t>
            </a:r>
            <a:r>
              <a:rPr lang="nl-NL" sz="1600" dirty="0" smtClean="0"/>
              <a:t> </a:t>
            </a:r>
            <a:r>
              <a:rPr lang="nl-NL" sz="1600" dirty="0" err="1" smtClean="0"/>
              <a:t>delivered</a:t>
            </a:r>
            <a:r>
              <a:rPr lang="nl-NL" sz="1600" dirty="0" smtClean="0"/>
              <a:t> name is </a:t>
            </a:r>
            <a:r>
              <a:rPr lang="nl-NL" sz="1600" dirty="0" err="1" smtClean="0"/>
              <a:t>always</a:t>
            </a:r>
            <a:r>
              <a:rPr lang="nl-NL" sz="1600" dirty="0" smtClean="0"/>
              <a:t> </a:t>
            </a:r>
            <a:r>
              <a:rPr lang="nl-NL" sz="1600" dirty="0" err="1" smtClean="0"/>
              <a:t>safeguarded</a:t>
            </a:r>
            <a:r>
              <a:rPr lang="nl-NL" sz="1600" dirty="0" smtClean="0"/>
              <a:t>!</a:t>
            </a:r>
          </a:p>
          <a:p>
            <a:pPr lvl="1" eaLnBrk="1" hangingPunct="1">
              <a:buFont typeface="Wingdings 2" pitchFamily="18" charset="2"/>
              <a:buNone/>
            </a:pPr>
            <a:endParaRPr lang="nl-NL" sz="1400" dirty="0" smtClean="0"/>
          </a:p>
        </p:txBody>
      </p:sp>
      <p:pic>
        <p:nvPicPr>
          <p:cNvPr id="6" name="Picture 2" descr="WoRMS banner"/>
          <p:cNvPicPr>
            <a:picLocks noChangeAspect="1" noChangeArrowheads="1"/>
          </p:cNvPicPr>
          <p:nvPr/>
        </p:nvPicPr>
        <p:blipFill>
          <a:blip r:embed="rId4" cstate="print"/>
          <a:srcRect/>
          <a:stretch>
            <a:fillRect/>
          </a:stretch>
        </p:blipFill>
        <p:spPr bwMode="auto">
          <a:xfrm>
            <a:off x="6607621" y="5729113"/>
            <a:ext cx="2428875" cy="715963"/>
          </a:xfrm>
          <a:prstGeom prst="rect">
            <a:avLst/>
          </a:prstGeom>
          <a:noFill/>
          <a:ln w="9525">
            <a:noFill/>
            <a:miter lim="800000"/>
            <a:headEnd/>
            <a:tailEnd/>
          </a:ln>
        </p:spPr>
      </p:pic>
      <p:sp>
        <p:nvSpPr>
          <p:cNvPr id="7" name="TextBox 5"/>
          <p:cNvSpPr txBox="1">
            <a:spLocks noChangeArrowheads="1"/>
          </p:cNvSpPr>
          <p:nvPr/>
        </p:nvSpPr>
        <p:spPr bwMode="auto">
          <a:xfrm>
            <a:off x="6588224" y="6443488"/>
            <a:ext cx="2448272" cy="307777"/>
          </a:xfrm>
          <a:prstGeom prst="rect">
            <a:avLst/>
          </a:prstGeom>
          <a:noFill/>
          <a:ln w="9525">
            <a:noFill/>
            <a:miter lim="800000"/>
            <a:headEnd/>
            <a:tailEnd/>
          </a:ln>
        </p:spPr>
        <p:txBody>
          <a:bodyPr wrap="square">
            <a:spAutoFit/>
          </a:bodyPr>
          <a:lstStyle/>
          <a:p>
            <a:pPr algn="ctr"/>
            <a:r>
              <a:rPr lang="nl-NL" sz="1400" dirty="0" err="1">
                <a:latin typeface="Calibri" pitchFamily="34" charset="0"/>
                <a:hlinkClick r:id="rId5"/>
              </a:rPr>
              <a:t>www.marinespecies.org</a:t>
            </a:r>
            <a:r>
              <a:rPr lang="nl-NL" sz="1400" dirty="0">
                <a:latin typeface="Calibri" pitchFamily="34" charset="0"/>
              </a:rPr>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22534"/>
            <a:ext cx="8229600" cy="490066"/>
          </a:xfrm>
        </p:spPr>
        <p:txBody>
          <a:bodyPr/>
          <a:lstStyle/>
          <a:p>
            <a:r>
              <a:rPr lang="nl-NL" dirty="0" smtClean="0"/>
              <a:t>WoRMS content</a:t>
            </a:r>
            <a:endParaRPr lang="nl-NL" dirty="0"/>
          </a:p>
        </p:txBody>
      </p:sp>
      <p:sp>
        <p:nvSpPr>
          <p:cNvPr id="5" name="Content Placeholder 4"/>
          <p:cNvSpPr>
            <a:spLocks noGrp="1"/>
          </p:cNvSpPr>
          <p:nvPr>
            <p:ph idx="1"/>
          </p:nvPr>
        </p:nvSpPr>
        <p:spPr>
          <a:xfrm>
            <a:off x="539552" y="1783357"/>
            <a:ext cx="8229600" cy="4525963"/>
          </a:xfrm>
        </p:spPr>
        <p:txBody>
          <a:bodyPr/>
          <a:lstStyle/>
          <a:p>
            <a:r>
              <a:rPr lang="nl-NL" dirty="0" smtClean="0"/>
              <a:t>455 642 taxa </a:t>
            </a:r>
            <a:endParaRPr lang="en-US" dirty="0" smtClean="0"/>
          </a:p>
          <a:p>
            <a:r>
              <a:rPr lang="en-US" dirty="0" smtClean="0"/>
              <a:t>213 997 accepted species of which 91% is checked by a taxonomic editor</a:t>
            </a:r>
          </a:p>
          <a:p>
            <a:endParaRPr lang="nl-NL" dirty="0" smtClean="0"/>
          </a:p>
          <a:p>
            <a:r>
              <a:rPr lang="nl-NL" dirty="0" smtClean="0"/>
              <a:t>20 573 images</a:t>
            </a:r>
          </a:p>
          <a:p>
            <a:r>
              <a:rPr lang="nl-NL" dirty="0" smtClean="0"/>
              <a:t>47 275 </a:t>
            </a:r>
            <a:r>
              <a:rPr lang="nl-NL" dirty="0" err="1" smtClean="0"/>
              <a:t>vernacular</a:t>
            </a:r>
            <a:r>
              <a:rPr lang="nl-NL" dirty="0" smtClean="0"/>
              <a:t> </a:t>
            </a:r>
            <a:r>
              <a:rPr lang="nl-NL" dirty="0" err="1" smtClean="0"/>
              <a:t>names</a:t>
            </a:r>
            <a:endParaRPr lang="nl-NL" dirty="0" smtClean="0"/>
          </a:p>
          <a:p>
            <a:r>
              <a:rPr lang="nl-NL" dirty="0" smtClean="0"/>
              <a:t>155 076 </a:t>
            </a:r>
            <a:r>
              <a:rPr lang="nl-NL" dirty="0" err="1" smtClean="0"/>
              <a:t>key</a:t>
            </a:r>
            <a:r>
              <a:rPr lang="nl-NL" dirty="0" smtClean="0"/>
              <a:t> </a:t>
            </a:r>
            <a:r>
              <a:rPr lang="nl-NL" dirty="0" err="1" smtClean="0"/>
              <a:t>literature</a:t>
            </a:r>
            <a:r>
              <a:rPr lang="nl-NL" dirty="0" smtClean="0"/>
              <a:t> </a:t>
            </a:r>
            <a:r>
              <a:rPr lang="nl-NL" dirty="0" err="1" smtClean="0"/>
              <a:t>references</a:t>
            </a:r>
            <a:r>
              <a:rPr lang="nl-NL" dirty="0" smtClean="0"/>
              <a:t> (=</a:t>
            </a:r>
            <a:r>
              <a:rPr lang="nl-NL" dirty="0" err="1" smtClean="0"/>
              <a:t>sources</a:t>
            </a:r>
            <a:r>
              <a:rPr lang="nl-NL" dirty="0" smtClean="0"/>
              <a:t>)</a:t>
            </a:r>
          </a:p>
          <a:p>
            <a:r>
              <a:rPr lang="nl-NL" dirty="0" smtClean="0"/>
              <a:t>45 000 specimen details</a:t>
            </a:r>
          </a:p>
          <a:p>
            <a:r>
              <a:rPr lang="nl-NL" dirty="0" smtClean="0"/>
              <a:t>345 914 </a:t>
            </a:r>
            <a:r>
              <a:rPr lang="nl-NL" dirty="0" err="1" smtClean="0"/>
              <a:t>published</a:t>
            </a:r>
            <a:r>
              <a:rPr lang="nl-NL" dirty="0" smtClean="0"/>
              <a:t> </a:t>
            </a:r>
            <a:r>
              <a:rPr lang="nl-NL" dirty="0" err="1" smtClean="0"/>
              <a:t>distributions</a:t>
            </a:r>
            <a:endParaRPr lang="nl-NL" dirty="0" smtClean="0"/>
          </a:p>
          <a:p>
            <a:r>
              <a:rPr lang="nl-NL" dirty="0" smtClean="0"/>
              <a:t>&gt; 500 000 web links</a:t>
            </a:r>
          </a:p>
          <a:p>
            <a:endParaRPr lang="nl-NL" dirty="0" smtClean="0"/>
          </a:p>
          <a:p>
            <a:r>
              <a:rPr lang="nl-NL" dirty="0" err="1" smtClean="0"/>
              <a:t>Notes</a:t>
            </a:r>
            <a:r>
              <a:rPr lang="nl-NL" dirty="0" smtClean="0"/>
              <a:t>, feeding type &amp; habitat </a:t>
            </a:r>
            <a:r>
              <a:rPr lang="nl-NL" dirty="0" err="1" smtClean="0"/>
              <a:t>information</a:t>
            </a:r>
            <a:r>
              <a:rPr lang="nl-NL" dirty="0" smtClean="0"/>
              <a:t>, </a:t>
            </a:r>
            <a:r>
              <a:rPr lang="nl-NL" dirty="0" err="1" smtClean="0"/>
              <a:t>host-parasite</a:t>
            </a:r>
            <a:r>
              <a:rPr lang="nl-NL" dirty="0" smtClean="0"/>
              <a:t> </a:t>
            </a:r>
            <a:r>
              <a:rPr lang="nl-NL" dirty="0" err="1" smtClean="0"/>
              <a:t>relationships</a:t>
            </a:r>
            <a:r>
              <a:rPr lang="nl-NL" dirty="0" smtClean="0"/>
              <a:t> …</a:t>
            </a:r>
          </a:p>
          <a:p>
            <a:endParaRPr lang="nl-NL" dirty="0" smtClean="0"/>
          </a:p>
          <a:p>
            <a:endParaRPr lang="nl-NL" dirty="0" smtClean="0"/>
          </a:p>
          <a:p>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229600" cy="676672"/>
          </a:xfrm>
        </p:spPr>
        <p:txBody>
          <a:bodyPr/>
          <a:lstStyle/>
          <a:p>
            <a:r>
              <a:rPr lang="en-US" sz="1600" dirty="0" smtClean="0"/>
              <a:t>integrates over 100 global, regional and thematic species databases into a common IT platform, which means every species occurs in the system only once</a:t>
            </a:r>
            <a:endParaRPr lang="nl-NL" sz="1600" dirty="0"/>
          </a:p>
        </p:txBody>
      </p:sp>
      <p:pic>
        <p:nvPicPr>
          <p:cNvPr id="6" name="Picture 2"/>
          <p:cNvPicPr>
            <a:picLocks noChangeAspect="1" noChangeArrowheads="1"/>
          </p:cNvPicPr>
          <p:nvPr/>
        </p:nvPicPr>
        <p:blipFill>
          <a:blip r:embed="rId2" cstate="print"/>
          <a:srcRect/>
          <a:stretch>
            <a:fillRect/>
          </a:stretch>
        </p:blipFill>
        <p:spPr bwMode="auto">
          <a:xfrm>
            <a:off x="689539" y="2434048"/>
            <a:ext cx="7705551" cy="4003686"/>
          </a:xfrm>
          <a:prstGeom prst="rect">
            <a:avLst/>
          </a:prstGeom>
          <a:noFill/>
          <a:ln w="9525">
            <a:noFill/>
            <a:miter lim="800000"/>
            <a:headEnd/>
            <a:tailEnd/>
          </a:ln>
        </p:spPr>
      </p:pic>
      <p:sp>
        <p:nvSpPr>
          <p:cNvPr id="7" name="TextBox 6"/>
          <p:cNvSpPr txBox="1">
            <a:spLocks noChangeArrowheads="1"/>
          </p:cNvSpPr>
          <p:nvPr/>
        </p:nvSpPr>
        <p:spPr bwMode="auto">
          <a:xfrm>
            <a:off x="683568" y="2420888"/>
            <a:ext cx="2357008" cy="461665"/>
          </a:xfrm>
          <a:prstGeom prst="rect">
            <a:avLst/>
          </a:prstGeom>
          <a:noFill/>
          <a:ln w="9525">
            <a:noFill/>
            <a:miter lim="800000"/>
            <a:headEnd/>
            <a:tailEnd/>
          </a:ln>
        </p:spPr>
        <p:txBody>
          <a:bodyPr wrap="square">
            <a:spAutoFit/>
          </a:bodyPr>
          <a:lstStyle/>
          <a:p>
            <a:r>
              <a:rPr lang="nl-BE" sz="2400" b="1" dirty="0"/>
              <a:t>71 </a:t>
            </a:r>
            <a:r>
              <a:rPr lang="nl-BE" sz="2400" b="1" dirty="0" err="1"/>
              <a:t>GSDs</a:t>
            </a:r>
            <a:endParaRPr lang="nl-BE" sz="2400" b="1" dirty="0"/>
          </a:p>
        </p:txBody>
      </p:sp>
      <p:sp>
        <p:nvSpPr>
          <p:cNvPr id="8" name="TextBox 7"/>
          <p:cNvSpPr txBox="1">
            <a:spLocks noChangeArrowheads="1"/>
          </p:cNvSpPr>
          <p:nvPr/>
        </p:nvSpPr>
        <p:spPr bwMode="auto">
          <a:xfrm>
            <a:off x="7812360" y="2204864"/>
            <a:ext cx="1218090" cy="461665"/>
          </a:xfrm>
          <a:prstGeom prst="rect">
            <a:avLst/>
          </a:prstGeom>
          <a:noFill/>
          <a:ln w="9525">
            <a:noFill/>
            <a:miter lim="800000"/>
            <a:headEnd/>
            <a:tailEnd/>
          </a:ln>
        </p:spPr>
        <p:txBody>
          <a:bodyPr wrap="square">
            <a:spAutoFit/>
          </a:bodyPr>
          <a:lstStyle/>
          <a:p>
            <a:r>
              <a:rPr lang="nl-BE" sz="2400" b="1" dirty="0"/>
              <a:t>9 </a:t>
            </a:r>
            <a:r>
              <a:rPr lang="nl-BE" sz="2400" b="1" dirty="0" err="1"/>
              <a:t>RSDs</a:t>
            </a:r>
            <a:endParaRPr lang="nl-BE" sz="2400" b="1" dirty="0"/>
          </a:p>
        </p:txBody>
      </p:sp>
      <p:sp>
        <p:nvSpPr>
          <p:cNvPr id="9" name="TextBox 8"/>
          <p:cNvSpPr txBox="1">
            <a:spLocks noChangeArrowheads="1"/>
          </p:cNvSpPr>
          <p:nvPr/>
        </p:nvSpPr>
        <p:spPr bwMode="auto">
          <a:xfrm>
            <a:off x="5874438" y="5961474"/>
            <a:ext cx="1937922" cy="461665"/>
          </a:xfrm>
          <a:prstGeom prst="rect">
            <a:avLst/>
          </a:prstGeom>
          <a:noFill/>
          <a:ln w="9525">
            <a:noFill/>
            <a:miter lim="800000"/>
            <a:headEnd/>
            <a:tailEnd/>
          </a:ln>
        </p:spPr>
        <p:txBody>
          <a:bodyPr wrap="square">
            <a:spAutoFit/>
          </a:bodyPr>
          <a:lstStyle/>
          <a:p>
            <a:r>
              <a:rPr lang="nl-BE" sz="2400" b="1" dirty="0"/>
              <a:t>9 </a:t>
            </a:r>
            <a:r>
              <a:rPr lang="nl-BE" sz="2400" b="1" dirty="0" err="1"/>
              <a:t>ext</a:t>
            </a:r>
            <a:r>
              <a:rPr lang="nl-BE" sz="2400" b="1" dirty="0"/>
              <a:t>. </a:t>
            </a:r>
            <a:r>
              <a:rPr lang="nl-BE" sz="2400" b="1" dirty="0" err="1"/>
              <a:t>GSDs</a:t>
            </a:r>
            <a:endParaRPr lang="nl-BE" sz="2400" b="1" dirty="0"/>
          </a:p>
        </p:txBody>
      </p:sp>
      <p:sp>
        <p:nvSpPr>
          <p:cNvPr id="10" name="TextBox 9"/>
          <p:cNvSpPr txBox="1">
            <a:spLocks noChangeArrowheads="1"/>
          </p:cNvSpPr>
          <p:nvPr/>
        </p:nvSpPr>
        <p:spPr bwMode="auto">
          <a:xfrm>
            <a:off x="978464" y="5458237"/>
            <a:ext cx="2036939" cy="461665"/>
          </a:xfrm>
          <a:prstGeom prst="rect">
            <a:avLst/>
          </a:prstGeom>
          <a:noFill/>
          <a:ln w="9525">
            <a:noFill/>
            <a:miter lim="800000"/>
            <a:headEnd/>
            <a:tailEnd/>
          </a:ln>
        </p:spPr>
        <p:txBody>
          <a:bodyPr wrap="square">
            <a:spAutoFit/>
          </a:bodyPr>
          <a:lstStyle/>
          <a:p>
            <a:r>
              <a:rPr lang="nl-BE" sz="2400" b="1" dirty="0"/>
              <a:t>4 </a:t>
            </a:r>
            <a:r>
              <a:rPr lang="nl-BE" sz="2400" b="1" dirty="0" err="1"/>
              <a:t>TSDs</a:t>
            </a:r>
            <a:endParaRPr lang="nl-BE" sz="2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nl-NL"/>
          </a:p>
        </p:txBody>
      </p:sp>
      <p:sp>
        <p:nvSpPr>
          <p:cNvPr id="3" name="Content Placeholder 2"/>
          <p:cNvSpPr>
            <a:spLocks noGrp="1"/>
          </p:cNvSpPr>
          <p:nvPr>
            <p:ph idx="1"/>
          </p:nvPr>
        </p:nvSpPr>
        <p:spPr>
          <a:xfrm>
            <a:off x="457200" y="1556792"/>
            <a:ext cx="8229600" cy="4205064"/>
          </a:xfrm>
        </p:spPr>
        <p:txBody>
          <a:bodyPr/>
          <a:lstStyle/>
          <a:p>
            <a:pPr>
              <a:spcBef>
                <a:spcPts val="0"/>
              </a:spcBef>
              <a:spcAft>
                <a:spcPts val="600"/>
              </a:spcAft>
            </a:pPr>
            <a:r>
              <a:rPr lang="nl-NL" dirty="0" smtClean="0"/>
              <a:t>SDN and </a:t>
            </a:r>
            <a:r>
              <a:rPr lang="nl-NL" dirty="0" err="1" smtClean="0"/>
              <a:t>biological</a:t>
            </a:r>
            <a:r>
              <a:rPr lang="nl-NL" dirty="0" smtClean="0"/>
              <a:t> data</a:t>
            </a:r>
          </a:p>
          <a:p>
            <a:pPr>
              <a:spcBef>
                <a:spcPts val="0"/>
              </a:spcBef>
              <a:spcAft>
                <a:spcPts val="600"/>
              </a:spcAft>
            </a:pPr>
            <a:r>
              <a:rPr lang="nl-NL" dirty="0" smtClean="0"/>
              <a:t>Marine </a:t>
            </a:r>
            <a:r>
              <a:rPr lang="nl-NL" dirty="0" err="1" smtClean="0"/>
              <a:t>biological</a:t>
            </a:r>
            <a:r>
              <a:rPr lang="nl-NL" dirty="0" smtClean="0"/>
              <a:t> </a:t>
            </a:r>
            <a:r>
              <a:rPr lang="nl-NL" dirty="0" smtClean="0"/>
              <a:t>data system </a:t>
            </a:r>
            <a:r>
              <a:rPr lang="nl-NL" dirty="0" smtClean="0"/>
              <a:t>in </a:t>
            </a:r>
            <a:r>
              <a:rPr lang="nl-NL" dirty="0" err="1" smtClean="0"/>
              <a:t>Europe</a:t>
            </a:r>
            <a:endParaRPr lang="nl-NL" dirty="0" smtClean="0"/>
          </a:p>
          <a:p>
            <a:pPr>
              <a:spcBef>
                <a:spcPts val="0"/>
              </a:spcBef>
              <a:spcAft>
                <a:spcPts val="600"/>
              </a:spcAft>
            </a:pPr>
            <a:r>
              <a:rPr lang="nl-NL" dirty="0" smtClean="0"/>
              <a:t>International data </a:t>
            </a:r>
            <a:r>
              <a:rPr lang="nl-NL" dirty="0" err="1" smtClean="0"/>
              <a:t>flow</a:t>
            </a:r>
            <a:endParaRPr lang="nl-NL" dirty="0" smtClean="0"/>
          </a:p>
          <a:p>
            <a:pPr>
              <a:spcBef>
                <a:spcPts val="0"/>
              </a:spcBef>
              <a:spcAft>
                <a:spcPts val="600"/>
              </a:spcAft>
            </a:pPr>
            <a:r>
              <a:rPr lang="nl-NL" dirty="0" smtClean="0"/>
              <a:t>Types of </a:t>
            </a:r>
            <a:r>
              <a:rPr lang="nl-NL" dirty="0" err="1" smtClean="0"/>
              <a:t>biological</a:t>
            </a:r>
            <a:r>
              <a:rPr lang="nl-NL" dirty="0" smtClean="0"/>
              <a:t> data</a:t>
            </a:r>
          </a:p>
          <a:p>
            <a:pPr>
              <a:spcBef>
                <a:spcPts val="0"/>
              </a:spcBef>
              <a:spcAft>
                <a:spcPts val="600"/>
              </a:spcAft>
            </a:pPr>
            <a:r>
              <a:rPr lang="nl-NL" dirty="0" smtClean="0"/>
              <a:t>Data </a:t>
            </a:r>
            <a:r>
              <a:rPr lang="nl-NL" dirty="0" err="1" smtClean="0"/>
              <a:t>formats</a:t>
            </a:r>
            <a:endParaRPr lang="nl-NL" dirty="0" smtClean="0"/>
          </a:p>
          <a:p>
            <a:pPr>
              <a:spcBef>
                <a:spcPts val="0"/>
              </a:spcBef>
              <a:spcAft>
                <a:spcPts val="600"/>
              </a:spcAft>
            </a:pPr>
            <a:r>
              <a:rPr lang="nl-NL" dirty="0" err="1" smtClean="0"/>
              <a:t>Taxonomy</a:t>
            </a:r>
            <a:endParaRPr lang="nl-NL" dirty="0" smtClean="0"/>
          </a:p>
          <a:p>
            <a:pPr lvl="1">
              <a:spcBef>
                <a:spcPts val="0"/>
              </a:spcBef>
              <a:spcAft>
                <a:spcPts val="600"/>
              </a:spcAft>
              <a:buFontTx/>
              <a:buChar char="-"/>
            </a:pPr>
            <a:r>
              <a:rPr lang="nl-NL" dirty="0" err="1" smtClean="0"/>
              <a:t>Definition</a:t>
            </a:r>
            <a:endParaRPr lang="nl-NL" dirty="0" smtClean="0"/>
          </a:p>
          <a:p>
            <a:pPr lvl="1">
              <a:spcBef>
                <a:spcPts val="0"/>
              </a:spcBef>
              <a:spcAft>
                <a:spcPts val="600"/>
              </a:spcAft>
              <a:buFontTx/>
              <a:buChar char="-"/>
            </a:pPr>
            <a:r>
              <a:rPr lang="nl-NL" dirty="0" smtClean="0"/>
              <a:t>Spelling and </a:t>
            </a:r>
            <a:r>
              <a:rPr lang="nl-NL" dirty="0" err="1" smtClean="0"/>
              <a:t>other</a:t>
            </a:r>
            <a:r>
              <a:rPr lang="nl-NL" dirty="0" smtClean="0"/>
              <a:t> </a:t>
            </a:r>
            <a:r>
              <a:rPr lang="nl-NL" dirty="0" err="1" smtClean="0"/>
              <a:t>errors</a:t>
            </a:r>
            <a:r>
              <a:rPr lang="nl-NL" dirty="0" smtClean="0"/>
              <a:t> </a:t>
            </a:r>
            <a:r>
              <a:rPr lang="nl-NL" dirty="0" err="1" smtClean="0"/>
              <a:t>or</a:t>
            </a:r>
            <a:r>
              <a:rPr lang="nl-NL" dirty="0" smtClean="0"/>
              <a:t> </a:t>
            </a:r>
            <a:r>
              <a:rPr lang="nl-NL" dirty="0" err="1" smtClean="0"/>
              <a:t>variations</a:t>
            </a:r>
            <a:endParaRPr lang="nl-NL" dirty="0" smtClean="0"/>
          </a:p>
          <a:p>
            <a:pPr lvl="1">
              <a:spcBef>
                <a:spcPts val="0"/>
              </a:spcBef>
              <a:spcAft>
                <a:spcPts val="600"/>
              </a:spcAft>
              <a:buFontTx/>
              <a:buChar char="-"/>
            </a:pPr>
            <a:r>
              <a:rPr lang="nl-NL" dirty="0" err="1" smtClean="0"/>
              <a:t>Synonyms</a:t>
            </a:r>
            <a:r>
              <a:rPr lang="nl-NL" dirty="0" smtClean="0"/>
              <a:t> &amp; </a:t>
            </a:r>
            <a:r>
              <a:rPr lang="nl-NL" dirty="0" err="1" smtClean="0"/>
              <a:t>homonyms</a:t>
            </a:r>
            <a:endParaRPr lang="nl-NL" dirty="0" smtClean="0"/>
          </a:p>
          <a:p>
            <a:pPr>
              <a:spcBef>
                <a:spcPts val="0"/>
              </a:spcBef>
              <a:spcAft>
                <a:spcPts val="600"/>
              </a:spcAft>
            </a:pPr>
            <a:r>
              <a:rPr lang="nl-NL" dirty="0" smtClean="0"/>
              <a:t>World Register of Marine Species</a:t>
            </a:r>
          </a:p>
          <a:p>
            <a:pPr lvl="1">
              <a:spcBef>
                <a:spcPts val="0"/>
              </a:spcBef>
              <a:spcAft>
                <a:spcPts val="600"/>
              </a:spcAft>
              <a:buFontTx/>
              <a:buChar char="-"/>
            </a:pPr>
            <a:r>
              <a:rPr lang="nl-NL" dirty="0" err="1" smtClean="0"/>
              <a:t>What</a:t>
            </a:r>
            <a:r>
              <a:rPr lang="nl-NL" dirty="0" smtClean="0"/>
              <a:t>?</a:t>
            </a:r>
          </a:p>
          <a:p>
            <a:pPr lvl="1">
              <a:spcBef>
                <a:spcPts val="0"/>
              </a:spcBef>
              <a:spcAft>
                <a:spcPts val="600"/>
              </a:spcAft>
              <a:buFontTx/>
              <a:buChar char="-"/>
            </a:pPr>
            <a:r>
              <a:rPr lang="nl-NL" dirty="0" err="1" smtClean="0"/>
              <a:t>Users</a:t>
            </a:r>
            <a:endParaRPr lang="nl-NL" dirty="0" smtClean="0"/>
          </a:p>
          <a:p>
            <a:pPr lvl="1">
              <a:spcBef>
                <a:spcPts val="0"/>
              </a:spcBef>
              <a:spcAft>
                <a:spcPts val="600"/>
              </a:spcAft>
              <a:buFontTx/>
              <a:buChar char="-"/>
            </a:pPr>
            <a:r>
              <a:rPr lang="nl-NL" dirty="0" err="1" smtClean="0"/>
              <a:t>How</a:t>
            </a:r>
            <a:r>
              <a:rPr lang="nl-NL" dirty="0" smtClean="0"/>
              <a:t> to </a:t>
            </a:r>
            <a:r>
              <a:rPr lang="nl-NL" dirty="0" err="1" smtClean="0"/>
              <a:t>use</a:t>
            </a:r>
            <a:r>
              <a:rPr lang="nl-NL" dirty="0" smtClean="0"/>
              <a:t> </a:t>
            </a:r>
            <a:r>
              <a:rPr lang="nl-NL" dirty="0" err="1" smtClean="0"/>
              <a:t>it</a:t>
            </a:r>
            <a:endParaRPr lang="nl-NL" dirty="0" smtClean="0"/>
          </a:p>
          <a:p>
            <a:pPr>
              <a:spcBef>
                <a:spcPts val="0"/>
              </a:spcBef>
              <a:spcAft>
                <a:spcPts val="600"/>
              </a:spcAft>
            </a:pPr>
            <a:r>
              <a:rPr lang="nl-NL" dirty="0" err="1" smtClean="0"/>
              <a:t>Exercises</a:t>
            </a:r>
            <a:r>
              <a:rPr lang="nl-NL" dirty="0" smtClean="0"/>
              <a:t> </a:t>
            </a:r>
            <a:endParaRPr lang="nl-NL"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nl-NL"/>
          </a:p>
        </p:txBody>
      </p:sp>
      <p:pic>
        <p:nvPicPr>
          <p:cNvPr id="2050" name="Picture 2"/>
          <p:cNvPicPr>
            <a:picLocks noChangeAspect="1" noChangeArrowheads="1"/>
          </p:cNvPicPr>
          <p:nvPr/>
        </p:nvPicPr>
        <p:blipFill>
          <a:blip r:embed="rId2" cstate="print"/>
          <a:srcRect l="18900" t="18200" r="11801" b="6660"/>
          <a:stretch>
            <a:fillRect/>
          </a:stretch>
        </p:blipFill>
        <p:spPr bwMode="auto">
          <a:xfrm>
            <a:off x="392023" y="1268760"/>
            <a:ext cx="8500457" cy="5184576"/>
          </a:xfrm>
          <a:prstGeom prst="rect">
            <a:avLst/>
          </a:prstGeom>
          <a:noFill/>
          <a:ln w="9525">
            <a:noFill/>
            <a:miter lim="800000"/>
            <a:headEnd/>
            <a:tailEnd/>
          </a:ln>
        </p:spPr>
      </p:pic>
      <p:sp>
        <p:nvSpPr>
          <p:cNvPr id="7" name="Oval 6"/>
          <p:cNvSpPr/>
          <p:nvPr/>
        </p:nvSpPr>
        <p:spPr>
          <a:xfrm>
            <a:off x="189344" y="2420888"/>
            <a:ext cx="792088" cy="144016"/>
          </a:xfrm>
          <a:prstGeom prst="ellipse">
            <a:avLst/>
          </a:prstGeom>
          <a:noFill/>
          <a:ln w="952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3" name="Group 12"/>
          <p:cNvGrpSpPr/>
          <p:nvPr/>
        </p:nvGrpSpPr>
        <p:grpSpPr>
          <a:xfrm>
            <a:off x="365642" y="2326032"/>
            <a:ext cx="6847526" cy="4293096"/>
            <a:chOff x="365642" y="2326032"/>
            <a:chExt cx="6847526" cy="4293096"/>
          </a:xfrm>
        </p:grpSpPr>
        <p:pic>
          <p:nvPicPr>
            <p:cNvPr id="2051" name="Picture 3"/>
            <p:cNvPicPr>
              <a:picLocks noChangeAspect="1" noChangeArrowheads="1"/>
            </p:cNvPicPr>
            <p:nvPr/>
          </p:nvPicPr>
          <p:blipFill>
            <a:blip r:embed="rId3" cstate="print"/>
            <a:srcRect l="34650" t="21000" r="23613" b="20201"/>
            <a:stretch>
              <a:fillRect/>
            </a:stretch>
          </p:blipFill>
          <p:spPr bwMode="auto">
            <a:xfrm>
              <a:off x="365642" y="2326032"/>
              <a:ext cx="5417478" cy="4293096"/>
            </a:xfrm>
            <a:prstGeom prst="rect">
              <a:avLst/>
            </a:prstGeom>
            <a:noFill/>
            <a:ln w="9525">
              <a:solidFill>
                <a:schemeClr val="tx2"/>
              </a:solidFill>
              <a:miter lim="800000"/>
              <a:headEnd/>
              <a:tailEnd/>
            </a:ln>
          </p:spPr>
        </p:pic>
        <p:sp>
          <p:nvSpPr>
            <p:cNvPr id="9" name="Oval 8"/>
            <p:cNvSpPr/>
            <p:nvPr/>
          </p:nvSpPr>
          <p:spPr>
            <a:xfrm>
              <a:off x="5628992" y="3203144"/>
              <a:ext cx="1584176" cy="216024"/>
            </a:xfrm>
            <a:prstGeom prst="ellipse">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1" name="Straight Arrow Connector 10"/>
            <p:cNvCxnSpPr>
              <a:stCxn id="9" idx="3"/>
            </p:cNvCxnSpPr>
            <p:nvPr/>
          </p:nvCxnSpPr>
          <p:spPr>
            <a:xfrm flipH="1">
              <a:off x="4761712" y="3387532"/>
              <a:ext cx="1099277" cy="35234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5438"/>
            <a:ext cx="8229600" cy="490066"/>
          </a:xfrm>
        </p:spPr>
        <p:txBody>
          <a:bodyPr/>
          <a:lstStyle/>
          <a:p>
            <a:r>
              <a:rPr lang="nl-NL" dirty="0" smtClean="0"/>
              <a:t>WoRMS </a:t>
            </a:r>
            <a:r>
              <a:rPr lang="nl-NL" dirty="0" err="1" smtClean="0"/>
              <a:t>users</a:t>
            </a:r>
            <a:endParaRPr lang="nl-NL" dirty="0"/>
          </a:p>
        </p:txBody>
      </p:sp>
      <p:sp>
        <p:nvSpPr>
          <p:cNvPr id="5" name="Content Placeholder 4"/>
          <p:cNvSpPr>
            <a:spLocks noGrp="1"/>
          </p:cNvSpPr>
          <p:nvPr>
            <p:ph idx="1"/>
          </p:nvPr>
        </p:nvSpPr>
        <p:spPr>
          <a:xfrm>
            <a:off x="457200" y="1916832"/>
            <a:ext cx="8229600" cy="4209331"/>
          </a:xfrm>
        </p:spPr>
        <p:txBody>
          <a:bodyPr/>
          <a:lstStyle/>
          <a:p>
            <a:r>
              <a:rPr lang="nl-NL" dirty="0" smtClean="0"/>
              <a:t>As </a:t>
            </a:r>
            <a:r>
              <a:rPr lang="nl-NL" dirty="0" err="1" smtClean="0"/>
              <a:t>standard</a:t>
            </a:r>
            <a:r>
              <a:rPr lang="nl-NL" dirty="0" smtClean="0"/>
              <a:t> </a:t>
            </a:r>
            <a:r>
              <a:rPr lang="nl-NL" dirty="0" err="1" smtClean="0"/>
              <a:t>taxonomic</a:t>
            </a:r>
            <a:r>
              <a:rPr lang="nl-NL" dirty="0" smtClean="0"/>
              <a:t> </a:t>
            </a:r>
            <a:r>
              <a:rPr lang="nl-NL" dirty="0" err="1" smtClean="0"/>
              <a:t>reference</a:t>
            </a:r>
            <a:r>
              <a:rPr lang="nl-NL" dirty="0" smtClean="0"/>
              <a:t> </a:t>
            </a:r>
            <a:r>
              <a:rPr lang="nl-NL" dirty="0" err="1" smtClean="0"/>
              <a:t>for</a:t>
            </a:r>
            <a:r>
              <a:rPr lang="nl-NL" dirty="0" smtClean="0"/>
              <a:t> </a:t>
            </a:r>
            <a:r>
              <a:rPr lang="nl-NL" dirty="0" err="1" smtClean="0"/>
              <a:t>organizations</a:t>
            </a:r>
            <a:r>
              <a:rPr lang="nl-NL" dirty="0" smtClean="0"/>
              <a:t> and programmes</a:t>
            </a:r>
          </a:p>
          <a:p>
            <a:pPr>
              <a:buNone/>
            </a:pPr>
            <a:r>
              <a:rPr lang="nl-NL" dirty="0" smtClean="0"/>
              <a:t>	</a:t>
            </a:r>
            <a:r>
              <a:rPr lang="nl-NL" i="1" dirty="0" smtClean="0"/>
              <a:t>=&gt; e.g. GBIF, OBIS, </a:t>
            </a:r>
            <a:r>
              <a:rPr lang="nl-NL" i="1" dirty="0" err="1" smtClean="0"/>
              <a:t>CoL</a:t>
            </a:r>
            <a:r>
              <a:rPr lang="nl-NL" i="1" dirty="0" smtClean="0"/>
              <a:t>, </a:t>
            </a:r>
            <a:r>
              <a:rPr lang="nl-NL" i="1" dirty="0" err="1" smtClean="0"/>
              <a:t>EoL</a:t>
            </a:r>
            <a:r>
              <a:rPr lang="nl-NL" i="1" dirty="0" smtClean="0"/>
              <a:t>, ICES, </a:t>
            </a:r>
            <a:r>
              <a:rPr lang="nl-NL" i="1" dirty="0" err="1" smtClean="0"/>
              <a:t>NODCs</a:t>
            </a:r>
            <a:r>
              <a:rPr lang="nl-NL" i="1" dirty="0" smtClean="0"/>
              <a:t>, …</a:t>
            </a:r>
          </a:p>
          <a:p>
            <a:pPr>
              <a:buNone/>
            </a:pPr>
            <a:endParaRPr lang="nl-NL" dirty="0" smtClean="0"/>
          </a:p>
          <a:p>
            <a:r>
              <a:rPr lang="nl-NL" dirty="0" err="1" smtClean="0"/>
              <a:t>Quality</a:t>
            </a:r>
            <a:r>
              <a:rPr lang="nl-NL" dirty="0" smtClean="0"/>
              <a:t> </a:t>
            </a:r>
            <a:r>
              <a:rPr lang="nl-NL" dirty="0" err="1" smtClean="0"/>
              <a:t>control</a:t>
            </a:r>
            <a:r>
              <a:rPr lang="nl-NL" dirty="0" smtClean="0"/>
              <a:t> </a:t>
            </a:r>
            <a:r>
              <a:rPr lang="nl-NL" dirty="0" err="1" smtClean="0"/>
              <a:t>purposes</a:t>
            </a:r>
            <a:endParaRPr lang="nl-NL" dirty="0" smtClean="0"/>
          </a:p>
          <a:p>
            <a:pPr>
              <a:buNone/>
            </a:pPr>
            <a:r>
              <a:rPr lang="nl-NL" i="1" dirty="0" smtClean="0"/>
              <a:t>	=&gt; </a:t>
            </a:r>
            <a:r>
              <a:rPr lang="nl-NL" i="1" dirty="0" err="1" smtClean="0"/>
              <a:t>through</a:t>
            </a:r>
            <a:r>
              <a:rPr lang="nl-NL" i="1" dirty="0" smtClean="0"/>
              <a:t> webservices &amp; taxon match tool</a:t>
            </a:r>
          </a:p>
          <a:p>
            <a:endParaRPr lang="nl-NL" dirty="0" smtClean="0"/>
          </a:p>
          <a:p>
            <a:r>
              <a:rPr lang="nl-NL" dirty="0" smtClean="0"/>
              <a:t>Website:</a:t>
            </a:r>
          </a:p>
          <a:p>
            <a:pPr lvl="1"/>
            <a:r>
              <a:rPr lang="nl-NL" sz="1800" dirty="0" smtClean="0"/>
              <a:t>4 000 </a:t>
            </a:r>
            <a:r>
              <a:rPr lang="nl-NL" sz="1800" dirty="0" err="1" smtClean="0"/>
              <a:t>visitors</a:t>
            </a:r>
            <a:r>
              <a:rPr lang="nl-NL" sz="1800" dirty="0" smtClean="0"/>
              <a:t> per </a:t>
            </a:r>
            <a:r>
              <a:rPr lang="nl-NL" sz="1800" dirty="0" err="1" smtClean="0"/>
              <a:t>day</a:t>
            </a:r>
            <a:endParaRPr lang="nl-NL" sz="1800" dirty="0" smtClean="0"/>
          </a:p>
          <a:p>
            <a:pPr lvl="1"/>
            <a:r>
              <a:rPr lang="nl-NL" sz="1800" dirty="0" smtClean="0"/>
              <a:t>3 </a:t>
            </a:r>
            <a:r>
              <a:rPr lang="nl-NL" sz="1800" dirty="0" err="1" smtClean="0"/>
              <a:t>million</a:t>
            </a:r>
            <a:r>
              <a:rPr lang="nl-NL" sz="1800" dirty="0" smtClean="0"/>
              <a:t> hits per </a:t>
            </a:r>
            <a:r>
              <a:rPr lang="nl-NL" sz="1800" dirty="0" err="1" smtClean="0"/>
              <a:t>month</a:t>
            </a:r>
            <a:endParaRPr lang="nl-NL" sz="1800" dirty="0" smtClean="0"/>
          </a:p>
          <a:p>
            <a:pPr lvl="1"/>
            <a:r>
              <a:rPr lang="nl-NL" sz="1800" dirty="0" smtClean="0"/>
              <a:t>&gt; 600 </a:t>
            </a:r>
            <a:r>
              <a:rPr lang="nl-NL" sz="1800" dirty="0" err="1" smtClean="0"/>
              <a:t>citations</a:t>
            </a:r>
            <a:r>
              <a:rPr lang="nl-NL" sz="1800" dirty="0" smtClean="0"/>
              <a:t> of “</a:t>
            </a:r>
            <a:r>
              <a:rPr lang="nl-NL" sz="1800" i="1" dirty="0" smtClean="0"/>
              <a:t>World Register of Marine Species</a:t>
            </a:r>
            <a:r>
              <a:rPr lang="nl-NL" sz="1800" dirty="0" smtClean="0"/>
              <a:t>” </a:t>
            </a:r>
            <a:r>
              <a:rPr lang="nl-NL" sz="1800" dirty="0" err="1" smtClean="0"/>
              <a:t>through</a:t>
            </a:r>
            <a:r>
              <a:rPr lang="nl-NL" sz="1800" dirty="0" smtClean="0"/>
              <a:t> Google </a:t>
            </a:r>
            <a:r>
              <a:rPr lang="nl-NL" sz="1800" dirty="0" err="1" smtClean="0"/>
              <a:t>Scholar</a:t>
            </a:r>
            <a:endParaRPr lang="nl-NL" sz="1800" dirty="0" smtClean="0"/>
          </a:p>
          <a:p>
            <a:pPr>
              <a:buNone/>
            </a:pPr>
            <a:endParaRPr lang="nl-NL" dirty="0" smtClean="0"/>
          </a:p>
        </p:txBody>
      </p:sp>
      <p:pic>
        <p:nvPicPr>
          <p:cNvPr id="7" name="Picture 2"/>
          <p:cNvPicPr>
            <a:picLocks noChangeAspect="1" noChangeArrowheads="1"/>
          </p:cNvPicPr>
          <p:nvPr/>
        </p:nvPicPr>
        <p:blipFill>
          <a:blip r:embed="rId2" cstate="print"/>
          <a:srcRect/>
          <a:stretch>
            <a:fillRect/>
          </a:stretch>
        </p:blipFill>
        <p:spPr bwMode="auto">
          <a:xfrm>
            <a:off x="9468544" y="188640"/>
            <a:ext cx="4572000" cy="2356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err="1" smtClean="0"/>
              <a:t>How</a:t>
            </a:r>
            <a:r>
              <a:rPr lang="nl-NL" dirty="0" smtClean="0"/>
              <a:t> to </a:t>
            </a:r>
            <a:r>
              <a:rPr lang="nl-NL" dirty="0" err="1" smtClean="0"/>
              <a:t>use</a:t>
            </a:r>
            <a:r>
              <a:rPr lang="nl-NL" dirty="0" smtClean="0"/>
              <a:t> WoRMS?</a:t>
            </a:r>
            <a:endParaRPr lang="nl-NL" dirty="0"/>
          </a:p>
        </p:txBody>
      </p:sp>
      <p:sp>
        <p:nvSpPr>
          <p:cNvPr id="6" name="Content Placeholder 5"/>
          <p:cNvSpPr>
            <a:spLocks noGrp="1"/>
          </p:cNvSpPr>
          <p:nvPr>
            <p:ph idx="1"/>
          </p:nvPr>
        </p:nvSpPr>
        <p:spPr/>
        <p:txBody>
          <a:bodyPr/>
          <a:lstStyle/>
          <a:p>
            <a:r>
              <a:rPr lang="nl-NL" dirty="0" smtClean="0"/>
              <a:t>For single name: ‘search taxa’</a:t>
            </a:r>
            <a:endParaRPr lang="nl-NL" dirty="0"/>
          </a:p>
        </p:txBody>
      </p:sp>
      <p:pic>
        <p:nvPicPr>
          <p:cNvPr id="8193" name="Picture 1"/>
          <p:cNvPicPr>
            <a:picLocks noChangeAspect="1" noChangeArrowheads="1"/>
          </p:cNvPicPr>
          <p:nvPr/>
        </p:nvPicPr>
        <p:blipFill>
          <a:blip r:embed="rId2" cstate="print"/>
          <a:srcRect l="18506" t="23800" r="5501" b="19501"/>
          <a:stretch>
            <a:fillRect/>
          </a:stretch>
        </p:blipFill>
        <p:spPr bwMode="auto">
          <a:xfrm>
            <a:off x="107504" y="2060848"/>
            <a:ext cx="8921880" cy="3744416"/>
          </a:xfrm>
          <a:prstGeom prst="rect">
            <a:avLst/>
          </a:prstGeom>
          <a:noFill/>
          <a:ln w="9525">
            <a:noFill/>
            <a:miter lim="800000"/>
            <a:headEnd/>
            <a:tailEnd/>
          </a:ln>
        </p:spPr>
      </p:pic>
      <p:sp>
        <p:nvSpPr>
          <p:cNvPr id="10" name="Oval 9"/>
          <p:cNvSpPr/>
          <p:nvPr/>
        </p:nvSpPr>
        <p:spPr>
          <a:xfrm>
            <a:off x="-98688" y="3242472"/>
            <a:ext cx="1008112"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xtBox 6"/>
          <p:cNvSpPr txBox="1"/>
          <p:nvPr/>
        </p:nvSpPr>
        <p:spPr>
          <a:xfrm>
            <a:off x="6156176" y="5301208"/>
            <a:ext cx="2592288" cy="369332"/>
          </a:xfrm>
          <a:prstGeom prst="rect">
            <a:avLst/>
          </a:prstGeom>
          <a:noFill/>
        </p:spPr>
        <p:txBody>
          <a:bodyPr wrap="square" rtlCol="0">
            <a:spAutoFit/>
          </a:bodyPr>
          <a:lstStyle/>
          <a:p>
            <a:r>
              <a:rPr lang="nl-NL" dirty="0" err="1" smtClean="0">
                <a:hlinkClick r:id="rId3"/>
              </a:rPr>
              <a:t>www.marinespecies.org</a:t>
            </a:r>
            <a:r>
              <a:rPr lang="nl-NL" dirty="0" smtClean="0"/>
              <a:t> </a:t>
            </a:r>
            <a:endParaRPr lang="nl-N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600201"/>
            <a:ext cx="8229600" cy="460648"/>
          </a:xfrm>
        </p:spPr>
        <p:txBody>
          <a:bodyPr/>
          <a:lstStyle/>
          <a:p>
            <a:r>
              <a:rPr lang="nl-NL" dirty="0" smtClean="0"/>
              <a:t>For a batch of </a:t>
            </a:r>
            <a:r>
              <a:rPr lang="nl-NL" dirty="0" err="1" smtClean="0"/>
              <a:t>names</a:t>
            </a:r>
            <a:r>
              <a:rPr lang="nl-NL" dirty="0" smtClean="0"/>
              <a:t>: ‘match taxa’ (online ‘taxon match’ tool)</a:t>
            </a:r>
            <a:endParaRPr lang="nl-NL" dirty="0"/>
          </a:p>
        </p:txBody>
      </p:sp>
      <p:pic>
        <p:nvPicPr>
          <p:cNvPr id="7169" name="Picture 1"/>
          <p:cNvPicPr>
            <a:picLocks noChangeAspect="1" noChangeArrowheads="1"/>
          </p:cNvPicPr>
          <p:nvPr/>
        </p:nvPicPr>
        <p:blipFill>
          <a:blip r:embed="rId2" cstate="print"/>
          <a:srcRect l="18506" t="23667" r="5108" b="27267"/>
          <a:stretch>
            <a:fillRect/>
          </a:stretch>
        </p:blipFill>
        <p:spPr bwMode="auto">
          <a:xfrm>
            <a:off x="107504" y="2060848"/>
            <a:ext cx="8968108" cy="3240360"/>
          </a:xfrm>
          <a:prstGeom prst="rect">
            <a:avLst/>
          </a:prstGeom>
          <a:noFill/>
          <a:ln w="9525">
            <a:noFill/>
            <a:miter lim="800000"/>
            <a:headEnd/>
            <a:tailEnd/>
          </a:ln>
        </p:spPr>
      </p:pic>
      <p:sp>
        <p:nvSpPr>
          <p:cNvPr id="7" name="Oval 6"/>
          <p:cNvSpPr/>
          <p:nvPr/>
        </p:nvSpPr>
        <p:spPr>
          <a:xfrm>
            <a:off x="-98688" y="3903560"/>
            <a:ext cx="1008112" cy="2160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Content Placeholder 4"/>
          <p:cNvSpPr txBox="1">
            <a:spLocks/>
          </p:cNvSpPr>
          <p:nvPr/>
        </p:nvSpPr>
        <p:spPr>
          <a:xfrm>
            <a:off x="447880" y="5517232"/>
            <a:ext cx="8229600" cy="115212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nl-NL" sz="1400" b="0" i="0" u="none" strike="noStrike" kern="1200" cap="none" spc="0" normalizeH="0" baseline="0" noProof="0" dirty="0" err="1" smtClean="0">
                <a:ln>
                  <a:noFill/>
                </a:ln>
                <a:solidFill>
                  <a:schemeClr val="tx1"/>
                </a:solidFill>
                <a:effectLst/>
                <a:uLnTx/>
                <a:uFillTx/>
                <a:latin typeface="+mn-lt"/>
                <a:ea typeface="+mn-ea"/>
                <a:cs typeface="+mn-cs"/>
              </a:rPr>
              <a:t>This</a:t>
            </a:r>
            <a:r>
              <a:rPr kumimoji="0" lang="nl-NL" sz="1400" b="0" i="0" u="none" strike="noStrike" kern="1200" cap="none" spc="0" normalizeH="0" baseline="0" noProof="0" dirty="0" smtClean="0">
                <a:ln>
                  <a:noFill/>
                </a:ln>
                <a:solidFill>
                  <a:schemeClr val="tx1"/>
                </a:solidFill>
                <a:effectLst/>
                <a:uLnTx/>
                <a:uFillTx/>
                <a:latin typeface="+mn-lt"/>
                <a:ea typeface="+mn-ea"/>
                <a:cs typeface="+mn-cs"/>
              </a:rPr>
              <a:t> tool </a:t>
            </a:r>
            <a:r>
              <a:rPr kumimoji="0" lang="nl-NL" sz="1400" b="0" i="0" u="none" strike="noStrike" kern="1200" cap="none" spc="0" normalizeH="0" baseline="0" noProof="0" dirty="0" err="1" smtClean="0">
                <a:ln>
                  <a:noFill/>
                </a:ln>
                <a:solidFill>
                  <a:schemeClr val="tx1"/>
                </a:solidFill>
                <a:effectLst/>
                <a:uLnTx/>
                <a:uFillTx/>
                <a:latin typeface="+mn-lt"/>
                <a:ea typeface="+mn-ea"/>
                <a:cs typeface="+mn-cs"/>
              </a:rPr>
              <a:t>uses</a:t>
            </a:r>
            <a:r>
              <a:rPr kumimoji="0" lang="nl-NL" sz="1400" b="0" i="0" u="none" strike="noStrike" kern="1200" cap="none" spc="0" normalizeH="0" baseline="0" noProof="0" dirty="0" smtClean="0">
                <a:ln>
                  <a:noFill/>
                </a:ln>
                <a:solidFill>
                  <a:schemeClr val="tx1"/>
                </a:solidFill>
                <a:effectLst/>
                <a:uLnTx/>
                <a:uFillTx/>
                <a:latin typeface="+mn-lt"/>
                <a:ea typeface="+mn-ea"/>
                <a:cs typeface="+mn-cs"/>
              </a:rPr>
              <a:t> the </a:t>
            </a:r>
            <a:r>
              <a:rPr kumimoji="0" lang="nl-NL" sz="1400" b="0" i="0" u="none" strike="noStrike" kern="1200" cap="none" spc="0" normalizeH="0" baseline="0" noProof="0" dirty="0" err="1" smtClean="0">
                <a:ln>
                  <a:noFill/>
                </a:ln>
                <a:solidFill>
                  <a:schemeClr val="tx1"/>
                </a:solidFill>
                <a:effectLst/>
                <a:uLnTx/>
                <a:uFillTx/>
                <a:latin typeface="+mn-lt"/>
                <a:ea typeface="+mn-ea"/>
                <a:cs typeface="+mn-cs"/>
              </a:rPr>
              <a:t>following</a:t>
            </a:r>
            <a:r>
              <a:rPr kumimoji="0" lang="nl-NL" sz="14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1400" b="0" i="0" u="none" strike="noStrike" kern="1200" cap="none" spc="0" normalizeH="0" baseline="0" noProof="0" dirty="0" err="1" smtClean="0">
                <a:ln>
                  <a:noFill/>
                </a:ln>
                <a:solidFill>
                  <a:schemeClr val="tx1"/>
                </a:solidFill>
                <a:effectLst/>
                <a:uLnTx/>
                <a:uFillTx/>
                <a:latin typeface="+mn-lt"/>
                <a:ea typeface="+mn-ea"/>
                <a:cs typeface="+mn-cs"/>
              </a:rPr>
              <a:t>components</a:t>
            </a:r>
            <a:r>
              <a:rPr kumimoji="0" lang="nl-NL" sz="1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nl-NL" sz="1400" b="0" i="0" u="none" strike="noStrike" kern="1200" cap="none" spc="0" normalizeH="0" baseline="0" noProof="0" dirty="0" smtClean="0">
                <a:ln>
                  <a:noFill/>
                </a:ln>
                <a:solidFill>
                  <a:schemeClr val="tx1"/>
                </a:solidFill>
                <a:effectLst/>
                <a:uLnTx/>
                <a:uFillTx/>
                <a:latin typeface="+mn-lt"/>
                <a:ea typeface="+mn-ea"/>
                <a:cs typeface="+mn-cs"/>
              </a:rPr>
              <a:t>TAXAMATCH </a:t>
            </a:r>
            <a:r>
              <a:rPr kumimoji="0" lang="nl-NL" sz="1400" b="0" i="0" u="none" strike="noStrike" kern="1200" cap="none" spc="0" normalizeH="0" baseline="0" noProof="0" dirty="0" err="1" smtClean="0">
                <a:ln>
                  <a:noFill/>
                </a:ln>
                <a:solidFill>
                  <a:schemeClr val="tx1"/>
                </a:solidFill>
                <a:effectLst/>
                <a:uLnTx/>
                <a:uFillTx/>
                <a:latin typeface="+mn-lt"/>
                <a:ea typeface="+mn-ea"/>
                <a:cs typeface="+mn-cs"/>
              </a:rPr>
              <a:t>fuzzy</a:t>
            </a:r>
            <a:r>
              <a:rPr kumimoji="0" lang="nl-NL" sz="14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1400" b="0" i="0" u="none" strike="noStrike" kern="1200" cap="none" spc="0" normalizeH="0" baseline="0" noProof="0" dirty="0" err="1" smtClean="0">
                <a:ln>
                  <a:noFill/>
                </a:ln>
                <a:solidFill>
                  <a:schemeClr val="tx1"/>
                </a:solidFill>
                <a:effectLst/>
                <a:uLnTx/>
                <a:uFillTx/>
                <a:latin typeface="+mn-lt"/>
                <a:ea typeface="+mn-ea"/>
                <a:cs typeface="+mn-cs"/>
              </a:rPr>
              <a:t>matching</a:t>
            </a:r>
            <a:r>
              <a:rPr kumimoji="0" lang="nl-NL" sz="1400" b="0" i="0" u="none" strike="noStrike" kern="1200" cap="none" spc="0" normalizeH="0" baseline="0" noProof="0" dirty="0" smtClean="0">
                <a:ln>
                  <a:noFill/>
                </a:ln>
                <a:solidFill>
                  <a:schemeClr val="tx1"/>
                </a:solidFill>
                <a:effectLst/>
                <a:uLnTx/>
                <a:uFillTx/>
                <a:latin typeface="+mn-lt"/>
                <a:ea typeface="+mn-ea"/>
                <a:cs typeface="+mn-cs"/>
              </a:rPr>
              <a:t> </a:t>
            </a:r>
            <a:r>
              <a:rPr kumimoji="0" lang="nl-NL" sz="1400" b="0" i="0" u="none" strike="noStrike" kern="1200" cap="none" spc="0" normalizeH="0" baseline="0" noProof="0" dirty="0" err="1" smtClean="0">
                <a:ln>
                  <a:noFill/>
                </a:ln>
                <a:solidFill>
                  <a:schemeClr val="tx1"/>
                </a:solidFill>
                <a:effectLst/>
                <a:uLnTx/>
                <a:uFillTx/>
                <a:latin typeface="+mn-lt"/>
                <a:ea typeface="+mn-ea"/>
                <a:cs typeface="+mn-cs"/>
              </a:rPr>
              <a:t>algorithm</a:t>
            </a:r>
            <a:r>
              <a:rPr kumimoji="0" lang="nl-NL" sz="1400" b="0" i="0" u="none" strike="noStrike" kern="1200" cap="none" spc="0" normalizeH="0" noProof="0" dirty="0" smtClean="0">
                <a:ln>
                  <a:noFill/>
                </a:ln>
                <a:solidFill>
                  <a:schemeClr val="tx1"/>
                </a:solidFill>
                <a:effectLst/>
                <a:uLnTx/>
                <a:uFillTx/>
                <a:latin typeface="+mn-lt"/>
                <a:ea typeface="+mn-ea"/>
                <a:cs typeface="+mn-cs"/>
              </a:rPr>
              <a:t> </a:t>
            </a:r>
            <a:r>
              <a:rPr kumimoji="0" lang="nl-NL" sz="1400" b="0" i="0" u="none" strike="noStrike" kern="1200" cap="none" spc="0" normalizeH="0" noProof="0" dirty="0" err="1" smtClean="0">
                <a:ln>
                  <a:noFill/>
                </a:ln>
                <a:solidFill>
                  <a:schemeClr val="tx1"/>
                </a:solidFill>
                <a:effectLst/>
                <a:uLnTx/>
                <a:uFillTx/>
                <a:latin typeface="+mn-lt"/>
                <a:ea typeface="+mn-ea"/>
                <a:cs typeface="+mn-cs"/>
              </a:rPr>
              <a:t>by</a:t>
            </a:r>
            <a:r>
              <a:rPr kumimoji="0" lang="nl-NL" sz="1400" b="0" i="0" u="none" strike="noStrike" kern="1200" cap="none" spc="0" normalizeH="0" noProof="0" dirty="0" smtClean="0">
                <a:ln>
                  <a:noFill/>
                </a:ln>
                <a:solidFill>
                  <a:schemeClr val="tx1"/>
                </a:solidFill>
                <a:effectLst/>
                <a:uLnTx/>
                <a:uFillTx/>
                <a:latin typeface="+mn-lt"/>
                <a:ea typeface="+mn-ea"/>
                <a:cs typeface="+mn-cs"/>
              </a:rPr>
              <a:t> Tony Rees</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lang="nl-NL" sz="1400" baseline="0" dirty="0" smtClean="0"/>
              <a:t>PHP/</a:t>
            </a:r>
            <a:r>
              <a:rPr lang="nl-NL" sz="1400" baseline="0" dirty="0" err="1" smtClean="0"/>
              <a:t>MySql</a:t>
            </a:r>
            <a:r>
              <a:rPr lang="nl-NL" sz="1400" dirty="0" smtClean="0"/>
              <a:t> port of TAXAMATCH </a:t>
            </a:r>
            <a:r>
              <a:rPr lang="nl-NL" sz="1400" dirty="0" err="1" smtClean="0"/>
              <a:t>by</a:t>
            </a:r>
            <a:r>
              <a:rPr lang="nl-NL" sz="1400" dirty="0" smtClean="0"/>
              <a:t> Michael </a:t>
            </a:r>
            <a:r>
              <a:rPr lang="nl-NL" sz="1400" dirty="0" err="1" smtClean="0"/>
              <a:t>Giddens</a:t>
            </a:r>
            <a:endParaRPr lang="nl-NL" sz="1400" dirty="0" smtClean="0"/>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nl-NL" sz="1400" b="0" i="0" u="none" strike="noStrike" kern="1200" cap="none" spc="0" normalizeH="0" baseline="0" noProof="0" dirty="0" err="1" smtClean="0">
                <a:ln>
                  <a:noFill/>
                </a:ln>
                <a:solidFill>
                  <a:schemeClr val="tx1"/>
                </a:solidFill>
                <a:effectLst/>
                <a:uLnTx/>
                <a:uFillTx/>
                <a:latin typeface="+mn-lt"/>
                <a:ea typeface="+mn-ea"/>
                <a:cs typeface="+mn-cs"/>
              </a:rPr>
              <a:t>Scientific</a:t>
            </a:r>
            <a:r>
              <a:rPr kumimoji="0" lang="nl-NL" sz="1400" b="0" i="0" u="none" strike="noStrike" kern="1200" cap="none" spc="0" normalizeH="0" noProof="0" dirty="0" smtClean="0">
                <a:ln>
                  <a:noFill/>
                </a:ln>
                <a:solidFill>
                  <a:schemeClr val="tx1"/>
                </a:solidFill>
                <a:effectLst/>
                <a:uLnTx/>
                <a:uFillTx/>
                <a:latin typeface="+mn-lt"/>
                <a:ea typeface="+mn-ea"/>
                <a:cs typeface="+mn-cs"/>
              </a:rPr>
              <a:t> </a:t>
            </a:r>
            <a:r>
              <a:rPr kumimoji="0" lang="nl-NL" sz="1400" b="0" i="0" u="none" strike="noStrike" kern="1200" cap="none" spc="0" normalizeH="0" noProof="0" dirty="0" err="1" smtClean="0">
                <a:ln>
                  <a:noFill/>
                </a:ln>
                <a:solidFill>
                  <a:schemeClr val="tx1"/>
                </a:solidFill>
                <a:effectLst/>
                <a:uLnTx/>
                <a:uFillTx/>
                <a:latin typeface="+mn-lt"/>
                <a:ea typeface="+mn-ea"/>
                <a:cs typeface="+mn-cs"/>
              </a:rPr>
              <a:t>Names</a:t>
            </a:r>
            <a:r>
              <a:rPr kumimoji="0" lang="nl-NL" sz="1400" b="0" i="0" u="none" strike="noStrike" kern="1200" cap="none" spc="0" normalizeH="0" noProof="0" dirty="0" smtClean="0">
                <a:ln>
                  <a:noFill/>
                </a:ln>
                <a:solidFill>
                  <a:schemeClr val="tx1"/>
                </a:solidFill>
                <a:effectLst/>
                <a:uLnTx/>
                <a:uFillTx/>
                <a:latin typeface="+mn-lt"/>
                <a:ea typeface="+mn-ea"/>
                <a:cs typeface="+mn-cs"/>
              </a:rPr>
              <a:t> </a:t>
            </a:r>
            <a:r>
              <a:rPr kumimoji="0" lang="nl-NL" sz="1400" b="0" i="0" u="none" strike="noStrike" kern="1200" cap="none" spc="0" normalizeH="0" noProof="0" dirty="0" err="1" smtClean="0">
                <a:ln>
                  <a:noFill/>
                </a:ln>
                <a:solidFill>
                  <a:schemeClr val="tx1"/>
                </a:solidFill>
                <a:effectLst/>
                <a:uLnTx/>
                <a:uFillTx/>
                <a:latin typeface="+mn-lt"/>
                <a:ea typeface="+mn-ea"/>
                <a:cs typeface="+mn-cs"/>
              </a:rPr>
              <a:t>Parser</a:t>
            </a:r>
            <a:r>
              <a:rPr kumimoji="0" lang="nl-NL" sz="1400" b="0" i="0" u="none" strike="noStrike" kern="1200" cap="none" spc="0" normalizeH="0" noProof="0" dirty="0" smtClean="0">
                <a:ln>
                  <a:noFill/>
                </a:ln>
                <a:solidFill>
                  <a:schemeClr val="tx1"/>
                </a:solidFill>
                <a:effectLst/>
                <a:uLnTx/>
                <a:uFillTx/>
                <a:latin typeface="+mn-lt"/>
                <a:ea typeface="+mn-ea"/>
                <a:cs typeface="+mn-cs"/>
              </a:rPr>
              <a:t> </a:t>
            </a:r>
            <a:r>
              <a:rPr kumimoji="0" lang="nl-NL" sz="1400" b="0" i="0" u="none" strike="noStrike" kern="1200" cap="none" spc="0" normalizeH="0" noProof="0" dirty="0" err="1" smtClean="0">
                <a:ln>
                  <a:noFill/>
                </a:ln>
                <a:solidFill>
                  <a:schemeClr val="tx1"/>
                </a:solidFill>
                <a:effectLst/>
                <a:uLnTx/>
                <a:uFillTx/>
                <a:latin typeface="+mn-lt"/>
                <a:ea typeface="+mn-ea"/>
                <a:cs typeface="+mn-cs"/>
              </a:rPr>
              <a:t>by</a:t>
            </a:r>
            <a:r>
              <a:rPr kumimoji="0" lang="nl-NL" sz="1400" b="0" i="0" u="none" strike="noStrike" kern="1200" cap="none" spc="0" normalizeH="0" noProof="0" dirty="0" smtClean="0">
                <a:ln>
                  <a:noFill/>
                </a:ln>
                <a:solidFill>
                  <a:schemeClr val="tx1"/>
                </a:solidFill>
                <a:effectLst/>
                <a:uLnTx/>
                <a:uFillTx/>
                <a:latin typeface="+mn-lt"/>
                <a:ea typeface="+mn-ea"/>
                <a:cs typeface="+mn-cs"/>
              </a:rPr>
              <a:t> </a:t>
            </a:r>
            <a:r>
              <a:rPr kumimoji="0" lang="nl-NL" sz="1400" b="0" i="0" u="none" strike="noStrike" kern="1200" cap="none" spc="0" normalizeH="0" noProof="0" dirty="0" err="1" smtClean="0">
                <a:ln>
                  <a:noFill/>
                </a:ln>
                <a:solidFill>
                  <a:schemeClr val="tx1"/>
                </a:solidFill>
                <a:effectLst/>
                <a:uLnTx/>
                <a:uFillTx/>
                <a:latin typeface="+mn-lt"/>
                <a:ea typeface="+mn-ea"/>
                <a:cs typeface="+mn-cs"/>
              </a:rPr>
              <a:t>Dmitry</a:t>
            </a:r>
            <a:r>
              <a:rPr kumimoji="0" lang="nl-NL" sz="1400" b="0" i="0" u="none" strike="noStrike" kern="1200" cap="none" spc="0" normalizeH="0" noProof="0" dirty="0" smtClean="0">
                <a:ln>
                  <a:noFill/>
                </a:ln>
                <a:solidFill>
                  <a:schemeClr val="tx1"/>
                </a:solidFill>
                <a:effectLst/>
                <a:uLnTx/>
                <a:uFillTx/>
                <a:latin typeface="+mn-lt"/>
                <a:ea typeface="+mn-ea"/>
                <a:cs typeface="+mn-cs"/>
              </a:rPr>
              <a:t> </a:t>
            </a:r>
            <a:r>
              <a:rPr kumimoji="0" lang="nl-NL" sz="1400" b="0" i="0" u="none" strike="noStrike" kern="1200" cap="none" spc="0" normalizeH="0" noProof="0" dirty="0" err="1" smtClean="0">
                <a:ln>
                  <a:noFill/>
                </a:ln>
                <a:solidFill>
                  <a:schemeClr val="tx1"/>
                </a:solidFill>
                <a:effectLst/>
                <a:uLnTx/>
                <a:uFillTx/>
                <a:latin typeface="+mn-lt"/>
                <a:ea typeface="+mn-ea"/>
                <a:cs typeface="+mn-cs"/>
              </a:rPr>
              <a:t>Mozzherin</a:t>
            </a:r>
            <a:endParaRPr kumimoji="0" lang="nl-NL"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cstate="print"/>
          <a:srcRect/>
          <a:stretch>
            <a:fillRect/>
          </a:stretch>
        </p:blipFill>
        <p:spPr bwMode="auto">
          <a:xfrm>
            <a:off x="35496" y="2744730"/>
            <a:ext cx="3888432" cy="3132052"/>
          </a:xfrm>
          <a:prstGeom prst="rect">
            <a:avLst/>
          </a:prstGeom>
          <a:noFill/>
          <a:ln>
            <a:solidFill>
              <a:schemeClr val="tx2"/>
            </a:solid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4557610" y="2732881"/>
            <a:ext cx="4531916" cy="3144391"/>
          </a:xfrm>
          <a:prstGeom prst="rect">
            <a:avLst/>
          </a:prstGeom>
          <a:noFill/>
          <a:ln w="9525">
            <a:solidFill>
              <a:schemeClr val="tx2"/>
            </a:solidFill>
            <a:miter lim="800000"/>
            <a:headEnd/>
            <a:tailEnd/>
          </a:ln>
        </p:spPr>
      </p:pic>
      <p:sp>
        <p:nvSpPr>
          <p:cNvPr id="8" name="Right Arrow 7"/>
          <p:cNvSpPr/>
          <p:nvPr/>
        </p:nvSpPr>
        <p:spPr>
          <a:xfrm>
            <a:off x="3563888" y="4149080"/>
            <a:ext cx="936104" cy="432048"/>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Content Placeholder 4"/>
          <p:cNvSpPr>
            <a:spLocks noGrp="1"/>
          </p:cNvSpPr>
          <p:nvPr>
            <p:ph idx="1"/>
          </p:nvPr>
        </p:nvSpPr>
        <p:spPr>
          <a:xfrm>
            <a:off x="313184" y="1600201"/>
            <a:ext cx="8435280" cy="460648"/>
          </a:xfrm>
        </p:spPr>
        <p:txBody>
          <a:bodyPr/>
          <a:lstStyle/>
          <a:p>
            <a:pPr lvl="1">
              <a:buFont typeface="Wingdings 2" pitchFamily="18" charset="2"/>
              <a:buChar char="P"/>
            </a:pPr>
            <a:r>
              <a:rPr lang="nl-NL" dirty="0" smtClean="0"/>
              <a:t>Prepare </a:t>
            </a:r>
            <a:r>
              <a:rPr lang="nl-NL" dirty="0" err="1" smtClean="0"/>
              <a:t>your</a:t>
            </a:r>
            <a:r>
              <a:rPr lang="nl-NL" dirty="0" smtClean="0"/>
              <a:t> </a:t>
            </a:r>
            <a:r>
              <a:rPr lang="nl-NL" dirty="0" err="1" smtClean="0"/>
              <a:t>own</a:t>
            </a:r>
            <a:r>
              <a:rPr lang="nl-NL" dirty="0" smtClean="0"/>
              <a:t> file (</a:t>
            </a:r>
            <a:r>
              <a:rPr lang="en-US" dirty="0" smtClean="0"/>
              <a:t>Plain text [TXT], Comma Separated [CSV] &amp; Excel Sheet [XLS, XLSX]</a:t>
            </a:r>
          </a:p>
          <a:p>
            <a:pPr lvl="1">
              <a:buFont typeface="Wingdings 2" pitchFamily="18" charset="2"/>
              <a:buChar char="P"/>
            </a:pPr>
            <a:r>
              <a:rPr lang="en-US" dirty="0" smtClean="0"/>
              <a:t>Upload onto website</a:t>
            </a:r>
            <a:br>
              <a:rPr lang="en-US" dirty="0" smtClean="0"/>
            </a:br>
            <a:endParaRPr lang="nl-N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2" cstate="print"/>
          <a:srcRect/>
          <a:stretch>
            <a:fillRect/>
          </a:stretch>
        </p:blipFill>
        <p:spPr bwMode="auto">
          <a:xfrm>
            <a:off x="683568" y="1392510"/>
            <a:ext cx="7837487" cy="5276850"/>
          </a:xfrm>
          <a:prstGeom prst="rect">
            <a:avLst/>
          </a:prstGeom>
          <a:noFill/>
          <a:ln w="9525">
            <a:noFill/>
            <a:miter lim="800000"/>
            <a:headEnd/>
            <a:tailEnd/>
          </a:ln>
        </p:spPr>
      </p:pic>
      <p:sp>
        <p:nvSpPr>
          <p:cNvPr id="7" name="Oval 6"/>
          <p:cNvSpPr/>
          <p:nvPr/>
        </p:nvSpPr>
        <p:spPr>
          <a:xfrm>
            <a:off x="500224" y="2614064"/>
            <a:ext cx="1584176" cy="4320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42512" y="4357688"/>
            <a:ext cx="9036496" cy="1681792"/>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84656" y="2071688"/>
            <a:ext cx="8964488" cy="1842700"/>
          </a:xfrm>
          <a:prstGeom prst="rect">
            <a:avLst/>
          </a:prstGeom>
          <a:noFill/>
          <a:ln w="9525">
            <a:noFill/>
            <a:miter lim="800000"/>
            <a:headEnd/>
            <a:tailEnd/>
          </a:ln>
        </p:spPr>
      </p:pic>
      <p:sp>
        <p:nvSpPr>
          <p:cNvPr id="8" name="Oval 7"/>
          <p:cNvSpPr/>
          <p:nvPr/>
        </p:nvSpPr>
        <p:spPr>
          <a:xfrm>
            <a:off x="2942128" y="1926664"/>
            <a:ext cx="720080" cy="22224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Oval 8"/>
          <p:cNvSpPr/>
          <p:nvPr/>
        </p:nvSpPr>
        <p:spPr>
          <a:xfrm>
            <a:off x="8028384" y="4077072"/>
            <a:ext cx="1115616" cy="2222416"/>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38734"/>
            <a:ext cx="8229600" cy="490066"/>
          </a:xfrm>
        </p:spPr>
        <p:txBody>
          <a:bodyPr/>
          <a:lstStyle/>
          <a:p>
            <a:r>
              <a:rPr lang="nl-NL" dirty="0" err="1" smtClean="0"/>
              <a:t>Some</a:t>
            </a:r>
            <a:r>
              <a:rPr lang="nl-NL" dirty="0" smtClean="0"/>
              <a:t> </a:t>
            </a:r>
            <a:r>
              <a:rPr lang="nl-NL" dirty="0" err="1" smtClean="0"/>
              <a:t>exercises</a:t>
            </a:r>
            <a:endParaRPr lang="nl-NL" dirty="0"/>
          </a:p>
        </p:txBody>
      </p:sp>
      <p:sp>
        <p:nvSpPr>
          <p:cNvPr id="5" name="Content Placeholder 4"/>
          <p:cNvSpPr>
            <a:spLocks noGrp="1"/>
          </p:cNvSpPr>
          <p:nvPr>
            <p:ph idx="1"/>
          </p:nvPr>
        </p:nvSpPr>
        <p:spPr>
          <a:xfrm>
            <a:off x="457200" y="1927373"/>
            <a:ext cx="8229600" cy="4525963"/>
          </a:xfrm>
        </p:spPr>
        <p:txBody>
          <a:bodyPr/>
          <a:lstStyle/>
          <a:p>
            <a:r>
              <a:rPr lang="nl-NL" dirty="0" smtClean="0"/>
              <a:t>Online taxon match</a:t>
            </a:r>
          </a:p>
          <a:p>
            <a:endParaRPr lang="nl-NL" dirty="0" smtClean="0"/>
          </a:p>
          <a:p>
            <a:pPr>
              <a:spcBef>
                <a:spcPts val="0"/>
              </a:spcBef>
              <a:spcAft>
                <a:spcPts val="1200"/>
              </a:spcAft>
            </a:pPr>
            <a:r>
              <a:rPr lang="nl-NL" dirty="0" smtClean="0"/>
              <a:t>Check providers page of </a:t>
            </a:r>
            <a:r>
              <a:rPr lang="nl-NL" dirty="0" err="1" smtClean="0"/>
              <a:t>EurOBIS</a:t>
            </a:r>
            <a:r>
              <a:rPr lang="nl-NL" dirty="0" smtClean="0"/>
              <a:t> (</a:t>
            </a:r>
            <a:r>
              <a:rPr lang="nl-NL" dirty="0" err="1" smtClean="0">
                <a:hlinkClick r:id="rId2"/>
              </a:rPr>
              <a:t>www.eurobis.org</a:t>
            </a:r>
            <a:r>
              <a:rPr lang="nl-NL" dirty="0" smtClean="0"/>
              <a:t> =&gt; providers)</a:t>
            </a:r>
          </a:p>
          <a:p>
            <a:pPr lvl="1">
              <a:spcBef>
                <a:spcPts val="0"/>
              </a:spcBef>
              <a:spcAft>
                <a:spcPts val="1200"/>
              </a:spcAft>
            </a:pPr>
            <a:r>
              <a:rPr lang="nl-NL" dirty="0" smtClean="0"/>
              <a:t>Datasets </a:t>
            </a:r>
            <a:r>
              <a:rPr lang="nl-NL" dirty="0" err="1" smtClean="0"/>
              <a:t>from</a:t>
            </a:r>
            <a:r>
              <a:rPr lang="nl-NL" dirty="0" smtClean="0"/>
              <a:t> </a:t>
            </a:r>
            <a:r>
              <a:rPr lang="nl-NL" dirty="0" err="1" smtClean="0"/>
              <a:t>your</a:t>
            </a:r>
            <a:r>
              <a:rPr lang="nl-NL" dirty="0" smtClean="0"/>
              <a:t> country/</a:t>
            </a:r>
            <a:r>
              <a:rPr lang="nl-NL" dirty="0" err="1" smtClean="0"/>
              <a:t>institute</a:t>
            </a:r>
            <a:r>
              <a:rPr lang="nl-NL" dirty="0" smtClean="0"/>
              <a:t> </a:t>
            </a:r>
            <a:r>
              <a:rPr lang="nl-NL" dirty="0" err="1" smtClean="0"/>
              <a:t>already</a:t>
            </a:r>
            <a:r>
              <a:rPr lang="nl-NL" dirty="0" smtClean="0"/>
              <a:t> present?</a:t>
            </a:r>
          </a:p>
          <a:p>
            <a:pPr lvl="1">
              <a:spcBef>
                <a:spcPts val="0"/>
              </a:spcBef>
              <a:spcAft>
                <a:spcPts val="1200"/>
              </a:spcAft>
            </a:pPr>
            <a:r>
              <a:rPr lang="nl-NL" dirty="0" err="1" smtClean="0"/>
              <a:t>Additional</a:t>
            </a:r>
            <a:r>
              <a:rPr lang="nl-NL" dirty="0" smtClean="0"/>
              <a:t> (</a:t>
            </a:r>
            <a:r>
              <a:rPr lang="nl-NL" dirty="0" err="1" smtClean="0"/>
              <a:t>large</a:t>
            </a:r>
            <a:r>
              <a:rPr lang="nl-NL" dirty="0" smtClean="0"/>
              <a:t> </a:t>
            </a:r>
            <a:r>
              <a:rPr lang="nl-NL" dirty="0" err="1" smtClean="0"/>
              <a:t>monitoring</a:t>
            </a:r>
            <a:r>
              <a:rPr lang="nl-NL" dirty="0" smtClean="0"/>
              <a:t>) datasets missing?</a:t>
            </a:r>
            <a:endParaRPr lang="nl-NL"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Online taxon match</a:t>
            </a:r>
            <a:endParaRPr lang="nl-NL" dirty="0"/>
          </a:p>
        </p:txBody>
      </p:sp>
      <p:sp>
        <p:nvSpPr>
          <p:cNvPr id="5" name="Content Placeholder 4"/>
          <p:cNvSpPr>
            <a:spLocks noGrp="1"/>
          </p:cNvSpPr>
          <p:nvPr>
            <p:ph idx="1"/>
          </p:nvPr>
        </p:nvSpPr>
        <p:spPr/>
        <p:txBody>
          <a:bodyPr/>
          <a:lstStyle/>
          <a:p>
            <a:r>
              <a:rPr lang="nl-NL" dirty="0" smtClean="0"/>
              <a:t>Download </a:t>
            </a:r>
            <a:r>
              <a:rPr lang="nl-NL" dirty="0" err="1" smtClean="0"/>
              <a:t>exercise</a:t>
            </a:r>
            <a:r>
              <a:rPr lang="nl-NL" dirty="0" smtClean="0"/>
              <a:t> files </a:t>
            </a:r>
            <a:r>
              <a:rPr lang="nl-NL" dirty="0" err="1" smtClean="0"/>
              <a:t>from</a:t>
            </a:r>
            <a:r>
              <a:rPr lang="nl-NL" dirty="0" smtClean="0"/>
              <a:t> training server (3 </a:t>
            </a:r>
            <a:r>
              <a:rPr lang="nl-NL" dirty="0" err="1" smtClean="0"/>
              <a:t>excel</a:t>
            </a:r>
            <a:r>
              <a:rPr lang="nl-NL" dirty="0" smtClean="0"/>
              <a:t> files)</a:t>
            </a:r>
          </a:p>
          <a:p>
            <a:endParaRPr lang="nl-NL" dirty="0" smtClean="0"/>
          </a:p>
          <a:p>
            <a:r>
              <a:rPr lang="nl-NL" dirty="0" smtClean="0"/>
              <a:t>Go to </a:t>
            </a:r>
            <a:r>
              <a:rPr lang="nl-NL" dirty="0" err="1" smtClean="0">
                <a:hlinkClick r:id="rId2"/>
              </a:rPr>
              <a:t>www.marinespecies.org</a:t>
            </a:r>
            <a:r>
              <a:rPr lang="nl-NL" dirty="0" smtClean="0"/>
              <a:t> =&gt; match taxa</a:t>
            </a:r>
          </a:p>
          <a:p>
            <a:endParaRPr lang="nl-NL" dirty="0" smtClean="0"/>
          </a:p>
          <a:p>
            <a:r>
              <a:rPr lang="nl-NL" i="1" dirty="0" smtClean="0"/>
              <a:t>(check online </a:t>
            </a:r>
            <a:r>
              <a:rPr lang="nl-NL" i="1" dirty="0" err="1" smtClean="0"/>
              <a:t>manual</a:t>
            </a:r>
            <a:r>
              <a:rPr lang="nl-NL" i="1" dirty="0" smtClean="0"/>
              <a:t>)</a:t>
            </a:r>
          </a:p>
          <a:p>
            <a:endParaRPr lang="nl-NL" dirty="0" smtClean="0"/>
          </a:p>
          <a:p>
            <a:r>
              <a:rPr lang="nl-NL" dirty="0" smtClean="0"/>
              <a:t>Match files </a:t>
            </a:r>
            <a:r>
              <a:rPr lang="nl-NL" dirty="0" err="1" smtClean="0"/>
              <a:t>with</a:t>
            </a:r>
            <a:r>
              <a:rPr lang="nl-NL" dirty="0" smtClean="0"/>
              <a:t> online taxon match tool (! Data </a:t>
            </a:r>
            <a:r>
              <a:rPr lang="nl-NL" dirty="0" err="1" smtClean="0"/>
              <a:t>format</a:t>
            </a:r>
            <a:r>
              <a:rPr lang="nl-NL" dirty="0" smtClean="0"/>
              <a:t>)</a:t>
            </a:r>
          </a:p>
          <a:p>
            <a:endParaRPr lang="nl-NL" dirty="0" smtClean="0"/>
          </a:p>
          <a:p>
            <a:r>
              <a:rPr lang="nl-NL" dirty="0" smtClean="0"/>
              <a:t>Double check </a:t>
            </a:r>
            <a:r>
              <a:rPr lang="nl-NL" dirty="0" err="1" smtClean="0"/>
              <a:t>possible</a:t>
            </a:r>
            <a:r>
              <a:rPr lang="nl-NL" dirty="0" smtClean="0"/>
              <a:t> </a:t>
            </a:r>
            <a:r>
              <a:rPr lang="nl-NL" dirty="0" err="1" smtClean="0"/>
              <a:t>doubtful</a:t>
            </a:r>
            <a:r>
              <a:rPr lang="nl-NL" dirty="0" smtClean="0"/>
              <a:t> (</a:t>
            </a:r>
            <a:r>
              <a:rPr lang="nl-NL" dirty="0" err="1" smtClean="0"/>
              <a:t>dubious</a:t>
            </a:r>
            <a:r>
              <a:rPr lang="nl-NL" dirty="0" smtClean="0"/>
              <a:t>) </a:t>
            </a:r>
            <a:r>
              <a:rPr lang="nl-NL" dirty="0" err="1" smtClean="0"/>
              <a:t>entries</a:t>
            </a:r>
            <a:endParaRPr lang="nl-NL" dirty="0" smtClean="0"/>
          </a:p>
          <a:p>
            <a:endParaRPr lang="nl-NL" dirty="0" smtClean="0"/>
          </a:p>
          <a:p>
            <a:endParaRPr lang="nl-NL" dirty="0" smtClean="0"/>
          </a:p>
          <a:p>
            <a:r>
              <a:rPr lang="nl-NL" dirty="0" err="1" smtClean="0"/>
              <a:t>Any</a:t>
            </a:r>
            <a:r>
              <a:rPr lang="nl-NL" dirty="0" smtClean="0"/>
              <a:t> </a:t>
            </a:r>
            <a:r>
              <a:rPr lang="nl-NL" dirty="0" err="1" smtClean="0"/>
              <a:t>questions</a:t>
            </a:r>
            <a:r>
              <a:rPr lang="nl-NL" dirty="0" smtClean="0"/>
              <a:t>? Just </a:t>
            </a:r>
            <a:r>
              <a:rPr lang="nl-NL" dirty="0" err="1" smtClean="0"/>
              <a:t>ask</a:t>
            </a:r>
            <a:r>
              <a:rPr lang="nl-NL" dirty="0" smtClean="0"/>
              <a:t> </a:t>
            </a:r>
            <a:r>
              <a:rPr lang="nl-NL" dirty="0" smtClean="0">
                <a:sym typeface="Wingdings" pitchFamily="2" charset="2"/>
              </a:rPr>
              <a:t></a:t>
            </a:r>
            <a:endParaRPr lang="nl-NL" dirty="0" smtClean="0"/>
          </a:p>
          <a:p>
            <a:endParaRPr lang="nl-NL" dirty="0" smtClean="0"/>
          </a:p>
          <a:p>
            <a:endParaRPr lang="nl-N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nl-NL"/>
          </a:p>
        </p:txBody>
      </p:sp>
      <p:sp>
        <p:nvSpPr>
          <p:cNvPr id="5" name="Content Placeholder 4"/>
          <p:cNvSpPr>
            <a:spLocks noGrp="1"/>
          </p:cNvSpPr>
          <p:nvPr>
            <p:ph idx="1"/>
          </p:nvPr>
        </p:nvSpPr>
        <p:spPr/>
        <p:txBody>
          <a:bodyPr/>
          <a:lstStyle/>
          <a:p>
            <a:endParaRPr lang="nl-NL"/>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5438"/>
            <a:ext cx="8229600" cy="490066"/>
          </a:xfrm>
        </p:spPr>
        <p:txBody>
          <a:bodyPr/>
          <a:lstStyle/>
          <a:p>
            <a:r>
              <a:rPr lang="nl-NL" dirty="0" err="1" smtClean="0"/>
              <a:t>SeaDataNet</a:t>
            </a:r>
            <a:r>
              <a:rPr lang="nl-NL" dirty="0" smtClean="0"/>
              <a:t> &amp; </a:t>
            </a:r>
            <a:r>
              <a:rPr lang="nl-NL" dirty="0" err="1" smtClean="0"/>
              <a:t>biological</a:t>
            </a:r>
            <a:r>
              <a:rPr lang="nl-NL" dirty="0" smtClean="0"/>
              <a:t> data</a:t>
            </a:r>
            <a:endParaRPr lang="nl-NL" dirty="0"/>
          </a:p>
        </p:txBody>
      </p:sp>
      <p:sp>
        <p:nvSpPr>
          <p:cNvPr id="5" name="Content Placeholder 4"/>
          <p:cNvSpPr>
            <a:spLocks noGrp="1"/>
          </p:cNvSpPr>
          <p:nvPr>
            <p:ph idx="1"/>
          </p:nvPr>
        </p:nvSpPr>
        <p:spPr>
          <a:xfrm>
            <a:off x="457200" y="1960240"/>
            <a:ext cx="8229600" cy="3484984"/>
          </a:xfrm>
        </p:spPr>
        <p:txBody>
          <a:bodyPr/>
          <a:lstStyle/>
          <a:p>
            <a:pPr>
              <a:spcBef>
                <a:spcPts val="0"/>
              </a:spcBef>
              <a:spcAft>
                <a:spcPts val="1800"/>
              </a:spcAft>
            </a:pPr>
            <a:r>
              <a:rPr lang="nl-NL" dirty="0" smtClean="0"/>
              <a:t>Marine </a:t>
            </a:r>
            <a:r>
              <a:rPr lang="nl-NL" dirty="0" err="1" smtClean="0"/>
              <a:t>observing</a:t>
            </a:r>
            <a:r>
              <a:rPr lang="nl-NL" dirty="0" smtClean="0"/>
              <a:t> </a:t>
            </a:r>
            <a:r>
              <a:rPr lang="nl-NL" dirty="0" err="1" smtClean="0"/>
              <a:t>systems</a:t>
            </a:r>
            <a:r>
              <a:rPr lang="nl-NL" dirty="0" smtClean="0"/>
              <a:t> </a:t>
            </a:r>
            <a:r>
              <a:rPr lang="nl-NL" dirty="0" err="1" smtClean="0"/>
              <a:t>highly</a:t>
            </a:r>
            <a:r>
              <a:rPr lang="nl-NL" dirty="0" smtClean="0"/>
              <a:t> </a:t>
            </a:r>
            <a:r>
              <a:rPr lang="nl-NL" dirty="0" err="1" smtClean="0"/>
              <a:t>fragmented</a:t>
            </a:r>
            <a:r>
              <a:rPr lang="nl-NL" dirty="0" smtClean="0"/>
              <a:t>; </a:t>
            </a:r>
            <a:r>
              <a:rPr lang="nl-NL" dirty="0" err="1" smtClean="0"/>
              <a:t>measurement</a:t>
            </a:r>
            <a:r>
              <a:rPr lang="nl-NL" dirty="0" smtClean="0"/>
              <a:t> of </a:t>
            </a:r>
            <a:r>
              <a:rPr lang="nl-NL" dirty="0" err="1" smtClean="0"/>
              <a:t>physical</a:t>
            </a:r>
            <a:r>
              <a:rPr lang="nl-NL" dirty="0" smtClean="0"/>
              <a:t>, </a:t>
            </a:r>
            <a:r>
              <a:rPr lang="nl-NL" dirty="0" err="1" smtClean="0"/>
              <a:t>geophysical</a:t>
            </a:r>
            <a:r>
              <a:rPr lang="nl-NL" dirty="0" smtClean="0"/>
              <a:t>, </a:t>
            </a:r>
            <a:r>
              <a:rPr lang="nl-NL" dirty="0" err="1" smtClean="0"/>
              <a:t>geological</a:t>
            </a:r>
            <a:r>
              <a:rPr lang="nl-NL" dirty="0" smtClean="0"/>
              <a:t>, </a:t>
            </a:r>
            <a:r>
              <a:rPr lang="nl-NL" dirty="0" err="1" smtClean="0"/>
              <a:t>biological</a:t>
            </a:r>
            <a:r>
              <a:rPr lang="nl-NL" dirty="0" smtClean="0"/>
              <a:t> and </a:t>
            </a:r>
            <a:r>
              <a:rPr lang="nl-NL" dirty="0" err="1" smtClean="0"/>
              <a:t>chemical</a:t>
            </a:r>
            <a:r>
              <a:rPr lang="nl-NL" dirty="0" smtClean="0"/>
              <a:t> parameters, </a:t>
            </a:r>
            <a:r>
              <a:rPr lang="nl-NL" dirty="0" err="1" smtClean="0"/>
              <a:t>biological</a:t>
            </a:r>
            <a:r>
              <a:rPr lang="nl-NL" dirty="0" smtClean="0"/>
              <a:t> species, …</a:t>
            </a:r>
          </a:p>
          <a:p>
            <a:pPr>
              <a:spcBef>
                <a:spcPts val="0"/>
              </a:spcBef>
              <a:spcAft>
                <a:spcPts val="1800"/>
              </a:spcAft>
            </a:pPr>
            <a:r>
              <a:rPr lang="nl-NL" dirty="0" smtClean="0"/>
              <a:t>SDN: </a:t>
            </a:r>
            <a:r>
              <a:rPr lang="nl-NL" dirty="0" err="1" smtClean="0"/>
              <a:t>standardized</a:t>
            </a:r>
            <a:r>
              <a:rPr lang="nl-NL" dirty="0" smtClean="0"/>
              <a:t> system to manage these kind of data</a:t>
            </a:r>
          </a:p>
          <a:p>
            <a:pPr>
              <a:spcBef>
                <a:spcPts val="0"/>
              </a:spcBef>
              <a:spcAft>
                <a:spcPts val="1800"/>
              </a:spcAft>
            </a:pPr>
            <a:endParaRPr lang="nl-NL" dirty="0" smtClean="0"/>
          </a:p>
          <a:p>
            <a:pPr>
              <a:spcBef>
                <a:spcPts val="0"/>
              </a:spcBef>
              <a:spcAft>
                <a:spcPts val="1800"/>
              </a:spcAft>
            </a:pPr>
            <a:r>
              <a:rPr lang="nl-NL" dirty="0" err="1" smtClean="0"/>
              <a:t>Now</a:t>
            </a:r>
            <a:r>
              <a:rPr lang="nl-NL" dirty="0" smtClean="0"/>
              <a:t>: </a:t>
            </a:r>
            <a:r>
              <a:rPr lang="nl-NL" dirty="0" err="1" smtClean="0"/>
              <a:t>mostly</a:t>
            </a:r>
            <a:r>
              <a:rPr lang="nl-NL" dirty="0" smtClean="0"/>
              <a:t> </a:t>
            </a:r>
            <a:r>
              <a:rPr lang="nl-NL" dirty="0" err="1" smtClean="0"/>
              <a:t>oceanographic</a:t>
            </a:r>
            <a:r>
              <a:rPr lang="nl-NL" dirty="0" smtClean="0"/>
              <a:t> data</a:t>
            </a:r>
          </a:p>
          <a:p>
            <a:pPr>
              <a:spcBef>
                <a:spcPts val="0"/>
              </a:spcBef>
              <a:spcAft>
                <a:spcPts val="1800"/>
              </a:spcAft>
            </a:pPr>
            <a:r>
              <a:rPr lang="nl-NL" dirty="0" err="1" smtClean="0"/>
              <a:t>Near</a:t>
            </a:r>
            <a:r>
              <a:rPr lang="nl-NL" dirty="0" smtClean="0"/>
              <a:t> </a:t>
            </a:r>
            <a:r>
              <a:rPr lang="nl-NL" dirty="0" err="1" smtClean="0"/>
              <a:t>future</a:t>
            </a:r>
            <a:r>
              <a:rPr lang="nl-NL" dirty="0" smtClean="0"/>
              <a:t>: </a:t>
            </a:r>
            <a:r>
              <a:rPr lang="nl-NL" dirty="0" err="1" smtClean="0"/>
              <a:t>also</a:t>
            </a:r>
            <a:r>
              <a:rPr lang="nl-NL" dirty="0" smtClean="0"/>
              <a:t> </a:t>
            </a:r>
            <a:r>
              <a:rPr lang="nl-NL" dirty="0" err="1" smtClean="0"/>
              <a:t>biological</a:t>
            </a:r>
            <a:r>
              <a:rPr lang="nl-NL" dirty="0" smtClean="0"/>
              <a:t> data </a:t>
            </a:r>
            <a:r>
              <a:rPr lang="nl-NL" dirty="0" err="1" smtClean="0"/>
              <a:t>from</a:t>
            </a:r>
            <a:r>
              <a:rPr lang="nl-NL" dirty="0" smtClean="0"/>
              <a:t> SDN partners </a:t>
            </a:r>
            <a:r>
              <a:rPr lang="nl-NL" dirty="0" err="1" smtClean="0"/>
              <a:t>available</a:t>
            </a:r>
            <a:endParaRPr lang="nl-NL" dirty="0" smtClean="0"/>
          </a:p>
          <a:p>
            <a:pPr>
              <a:spcBef>
                <a:spcPts val="0"/>
              </a:spcBef>
              <a:spcAft>
                <a:spcPts val="1800"/>
              </a:spcAft>
            </a:pPr>
            <a:r>
              <a:rPr lang="nl-NL" dirty="0" err="1" smtClean="0"/>
              <a:t>According</a:t>
            </a:r>
            <a:r>
              <a:rPr lang="nl-NL" dirty="0" smtClean="0"/>
              <a:t> to </a:t>
            </a:r>
            <a:r>
              <a:rPr lang="nl-NL" dirty="0" err="1" smtClean="0"/>
              <a:t>standard</a:t>
            </a:r>
            <a:r>
              <a:rPr lang="nl-NL" dirty="0" smtClean="0"/>
              <a:t> data </a:t>
            </a:r>
            <a:r>
              <a:rPr lang="nl-NL" dirty="0" err="1" smtClean="0"/>
              <a:t>format</a:t>
            </a:r>
            <a:endParaRPr lang="nl-NL" dirty="0" smtClean="0"/>
          </a:p>
          <a:p>
            <a:pPr>
              <a:spcBef>
                <a:spcPts val="0"/>
              </a:spcBef>
              <a:spcAft>
                <a:spcPts val="1800"/>
              </a:spcAft>
            </a:pPr>
            <a:r>
              <a:rPr lang="nl-NL" dirty="0" smtClean="0"/>
              <a:t>Public data </a:t>
            </a:r>
            <a:r>
              <a:rPr lang="nl-NL" dirty="0" err="1" smtClean="0"/>
              <a:t>will</a:t>
            </a:r>
            <a:r>
              <a:rPr lang="nl-NL" dirty="0" smtClean="0"/>
              <a:t> </a:t>
            </a:r>
            <a:r>
              <a:rPr lang="nl-NL" dirty="0" err="1" smtClean="0"/>
              <a:t>become</a:t>
            </a:r>
            <a:r>
              <a:rPr lang="nl-NL" dirty="0" smtClean="0"/>
              <a:t> part of international data </a:t>
            </a:r>
            <a:r>
              <a:rPr lang="nl-NL" dirty="0" err="1" smtClean="0"/>
              <a:t>flow</a:t>
            </a:r>
            <a:endParaRPr lang="nl-NL" dirty="0" smtClean="0"/>
          </a:p>
          <a:p>
            <a:pPr>
              <a:spcBef>
                <a:spcPts val="0"/>
              </a:spcBef>
              <a:spcAft>
                <a:spcPts val="1800"/>
              </a:spcAft>
            </a:pPr>
            <a:r>
              <a:rPr lang="nl-NL" dirty="0" err="1" smtClean="0"/>
              <a:t>Now</a:t>
            </a:r>
            <a:r>
              <a:rPr lang="nl-NL" dirty="0" smtClean="0"/>
              <a:t>: short </a:t>
            </a:r>
            <a:r>
              <a:rPr lang="nl-NL" dirty="0" err="1" smtClean="0"/>
              <a:t>introduction</a:t>
            </a:r>
            <a:r>
              <a:rPr lang="nl-NL" dirty="0" smtClean="0"/>
              <a:t> to </a:t>
            </a:r>
            <a:r>
              <a:rPr lang="nl-NL" dirty="0" err="1" smtClean="0"/>
              <a:t>biological</a:t>
            </a:r>
            <a:r>
              <a:rPr lang="nl-NL" dirty="0" smtClean="0"/>
              <a:t> data; more </a:t>
            </a:r>
            <a:r>
              <a:rPr lang="nl-NL" dirty="0" err="1" smtClean="0"/>
              <a:t>elaborate</a:t>
            </a:r>
            <a:r>
              <a:rPr lang="nl-NL" dirty="0" smtClean="0"/>
              <a:t> training in </a:t>
            </a:r>
            <a:r>
              <a:rPr lang="nl-NL" dirty="0" err="1" smtClean="0"/>
              <a:t>future</a:t>
            </a:r>
            <a:endParaRPr lang="nl-NL"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SOAP web services</a:t>
            </a:r>
            <a:endParaRPr lang="nl-NL" dirty="0"/>
          </a:p>
        </p:txBody>
      </p:sp>
      <p:sp>
        <p:nvSpPr>
          <p:cNvPr id="5" name="Content Placeholder 4"/>
          <p:cNvSpPr>
            <a:spLocks noGrp="1"/>
          </p:cNvSpPr>
          <p:nvPr>
            <p:ph idx="1"/>
          </p:nvPr>
        </p:nvSpPr>
        <p:spPr>
          <a:xfrm>
            <a:off x="457200" y="1600200"/>
            <a:ext cx="8229600" cy="4925144"/>
          </a:xfrm>
        </p:spPr>
        <p:txBody>
          <a:bodyPr/>
          <a:lstStyle/>
          <a:p>
            <a:r>
              <a:rPr lang="en-US" dirty="0" smtClean="0">
                <a:latin typeface="Calibri" pitchFamily="34" charset="0"/>
              </a:rPr>
              <a:t>Allows to dynamically link own applications to the register</a:t>
            </a:r>
          </a:p>
          <a:p>
            <a:r>
              <a:rPr lang="en-US" dirty="0" smtClean="0">
                <a:latin typeface="Calibri" pitchFamily="34" charset="0"/>
              </a:rPr>
              <a:t>Allows to match a locally stored species list to the register</a:t>
            </a:r>
          </a:p>
          <a:p>
            <a:r>
              <a:rPr lang="en-US" dirty="0" smtClean="0">
                <a:latin typeface="Calibri" pitchFamily="34" charset="0"/>
              </a:rPr>
              <a:t>Allows to extract taxonomic and other information from this register</a:t>
            </a:r>
          </a:p>
          <a:p>
            <a:endParaRPr lang="nl-NL" dirty="0" smtClean="0"/>
          </a:p>
          <a:p>
            <a:r>
              <a:rPr lang="en-GB" dirty="0" smtClean="0"/>
              <a:t>A few examples of possible applications:</a:t>
            </a:r>
            <a:endParaRPr lang="en-US" dirty="0" smtClean="0"/>
          </a:p>
          <a:p>
            <a:pPr lvl="1"/>
            <a:r>
              <a:rPr lang="en-US" dirty="0" smtClean="0"/>
              <a:t>get the </a:t>
            </a:r>
            <a:r>
              <a:rPr lang="en-US" dirty="0" err="1" smtClean="0"/>
              <a:t>AphiaID</a:t>
            </a:r>
            <a:r>
              <a:rPr lang="en-US" dirty="0" smtClean="0"/>
              <a:t> for your </a:t>
            </a:r>
            <a:r>
              <a:rPr lang="en-US" dirty="0" err="1" smtClean="0"/>
              <a:t>taxon</a:t>
            </a:r>
            <a:endParaRPr lang="en-US" dirty="0" smtClean="0"/>
          </a:p>
          <a:p>
            <a:pPr lvl="1"/>
            <a:r>
              <a:rPr lang="en-US" dirty="0" smtClean="0"/>
              <a:t>check the spelling of your </a:t>
            </a:r>
            <a:r>
              <a:rPr lang="en-US" dirty="0" err="1" smtClean="0"/>
              <a:t>taxa</a:t>
            </a:r>
            <a:endParaRPr lang="en-US" dirty="0" smtClean="0"/>
          </a:p>
          <a:p>
            <a:pPr lvl="1"/>
            <a:r>
              <a:rPr lang="en-US" dirty="0" smtClean="0"/>
              <a:t>get the authority for your </a:t>
            </a:r>
            <a:r>
              <a:rPr lang="en-US" dirty="0" err="1" smtClean="0"/>
              <a:t>taxa</a:t>
            </a:r>
            <a:endParaRPr lang="en-US" dirty="0" smtClean="0"/>
          </a:p>
          <a:p>
            <a:pPr lvl="1"/>
            <a:r>
              <a:rPr lang="en-US" dirty="0" smtClean="0"/>
              <a:t>get the full classification for your </a:t>
            </a:r>
            <a:r>
              <a:rPr lang="en-US" dirty="0" err="1" smtClean="0"/>
              <a:t>taxa</a:t>
            </a:r>
            <a:endParaRPr lang="en-US" dirty="0" smtClean="0"/>
          </a:p>
          <a:p>
            <a:pPr lvl="1"/>
            <a:r>
              <a:rPr lang="en-US" dirty="0" smtClean="0"/>
              <a:t>resolve your unaccepted names to accepted ones</a:t>
            </a:r>
          </a:p>
          <a:p>
            <a:pPr lvl="1"/>
            <a:r>
              <a:rPr lang="en-US" dirty="0" smtClean="0"/>
              <a:t>get all synonyms for a </a:t>
            </a:r>
            <a:r>
              <a:rPr lang="en-US" dirty="0" err="1" smtClean="0"/>
              <a:t>taxon</a:t>
            </a:r>
            <a:endParaRPr lang="en-US" dirty="0" smtClean="0"/>
          </a:p>
          <a:p>
            <a:pPr lvl="1"/>
            <a:r>
              <a:rPr lang="en-US" dirty="0" smtClean="0"/>
              <a:t>match your species list</a:t>
            </a:r>
          </a:p>
          <a:p>
            <a:pPr lvl="1"/>
            <a:r>
              <a:rPr lang="en-US" dirty="0" smtClean="0"/>
              <a:t>resolve a common name/vernacular to a scientific name</a:t>
            </a:r>
          </a:p>
          <a:p>
            <a:pPr lvl="1"/>
            <a:r>
              <a:rPr lang="en-US" dirty="0" smtClean="0"/>
              <a:t>get the sources/references for a </a:t>
            </a:r>
            <a:r>
              <a:rPr lang="en-US" dirty="0" err="1" smtClean="0"/>
              <a:t>taxon</a:t>
            </a:r>
            <a:endParaRPr lang="en-US" dirty="0" smtClean="0"/>
          </a:p>
          <a:p>
            <a:pPr lvl="1"/>
            <a:r>
              <a:rPr lang="en-US" dirty="0" smtClean="0"/>
              <a:t>get the WoRMS citation for a </a:t>
            </a:r>
            <a:r>
              <a:rPr lang="en-US" dirty="0" err="1" smtClean="0"/>
              <a:t>taxon</a:t>
            </a:r>
            <a:endParaRPr lang="en-US" dirty="0" smtClean="0"/>
          </a:p>
          <a:p>
            <a:endParaRPr 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auto">
          <a:xfrm>
            <a:off x="467544" y="1988840"/>
            <a:ext cx="8229600" cy="4824536"/>
          </a:xfrm>
          <a:prstGeom prst="rect">
            <a:avLst/>
          </a:prstGeom>
          <a:noFill/>
          <a:ln w="9525">
            <a:noFill/>
            <a:miter lim="800000"/>
            <a:headEnd/>
            <a:tailEnd/>
          </a:ln>
        </p:spPr>
        <p:txBody>
          <a:bodyPr/>
          <a:lstStyle/>
          <a:p>
            <a:pPr lvl="1" indent="-276225">
              <a:spcAft>
                <a:spcPts val="800"/>
              </a:spcAft>
              <a:buFont typeface="Arial" pitchFamily="34" charset="0"/>
              <a:buChar char="•"/>
            </a:pPr>
            <a:r>
              <a:rPr lang="nl-NL" sz="1600" i="1" dirty="0" err="1" smtClean="0">
                <a:latin typeface="Calibri" pitchFamily="34" charset="0"/>
              </a:rPr>
              <a:t>EurOBIS</a:t>
            </a:r>
            <a:r>
              <a:rPr lang="nl-NL" sz="1600" i="1" dirty="0" smtClean="0">
                <a:latin typeface="Calibri" pitchFamily="34" charset="0"/>
              </a:rPr>
              <a:t> – </a:t>
            </a:r>
            <a:r>
              <a:rPr lang="nl-NL" sz="1600" i="1" dirty="0" err="1" smtClean="0">
                <a:latin typeface="Calibri" pitchFamily="34" charset="0"/>
              </a:rPr>
              <a:t>European</a:t>
            </a:r>
            <a:r>
              <a:rPr lang="nl-NL" sz="1600" i="1" dirty="0" smtClean="0">
                <a:latin typeface="Calibri" pitchFamily="34" charset="0"/>
              </a:rPr>
              <a:t> </a:t>
            </a:r>
            <a:r>
              <a:rPr lang="nl-NL" sz="1600" i="1" dirty="0" err="1" smtClean="0">
                <a:latin typeface="Calibri" pitchFamily="34" charset="0"/>
              </a:rPr>
              <a:t>Ocean</a:t>
            </a:r>
            <a:r>
              <a:rPr lang="nl-NL" sz="1600" i="1" dirty="0" smtClean="0">
                <a:latin typeface="Calibri" pitchFamily="34" charset="0"/>
              </a:rPr>
              <a:t> </a:t>
            </a:r>
            <a:r>
              <a:rPr lang="nl-NL" sz="1600" i="1" dirty="0" err="1" smtClean="0">
                <a:latin typeface="Calibri" pitchFamily="34" charset="0"/>
              </a:rPr>
              <a:t>Biogeographic</a:t>
            </a:r>
            <a:r>
              <a:rPr lang="nl-NL" sz="1600" i="1" dirty="0" smtClean="0">
                <a:latin typeface="Calibri" pitchFamily="34" charset="0"/>
              </a:rPr>
              <a:t> </a:t>
            </a:r>
            <a:r>
              <a:rPr lang="nl-NL" sz="1600" i="1" dirty="0" err="1" smtClean="0">
                <a:latin typeface="Calibri" pitchFamily="34" charset="0"/>
              </a:rPr>
              <a:t>Information</a:t>
            </a:r>
            <a:r>
              <a:rPr lang="nl-NL" sz="1600" i="1" dirty="0" smtClean="0">
                <a:latin typeface="Calibri" pitchFamily="34" charset="0"/>
              </a:rPr>
              <a:t> System</a:t>
            </a:r>
          </a:p>
          <a:p>
            <a:pPr lvl="1" indent="-276225">
              <a:spcAft>
                <a:spcPts val="800"/>
              </a:spcAft>
              <a:buFont typeface="Arial" pitchFamily="34" charset="0"/>
              <a:buChar char="•"/>
            </a:pPr>
            <a:r>
              <a:rPr lang="nl-NL" sz="1600" dirty="0" err="1" smtClean="0">
                <a:latin typeface="Calibri" pitchFamily="34" charset="0"/>
              </a:rPr>
              <a:t>Biogeographic</a:t>
            </a:r>
            <a:r>
              <a:rPr lang="nl-NL" sz="1600" dirty="0" smtClean="0">
                <a:latin typeface="Calibri" pitchFamily="34" charset="0"/>
              </a:rPr>
              <a:t> </a:t>
            </a:r>
            <a:r>
              <a:rPr lang="nl-NL" sz="1600" dirty="0">
                <a:latin typeface="Calibri" pitchFamily="34" charset="0"/>
              </a:rPr>
              <a:t>data </a:t>
            </a:r>
            <a:r>
              <a:rPr lang="nl-NL" sz="1600" dirty="0" err="1">
                <a:latin typeface="Calibri" pitchFamily="34" charset="0"/>
              </a:rPr>
              <a:t>on</a:t>
            </a:r>
            <a:r>
              <a:rPr lang="nl-NL" sz="1600" dirty="0">
                <a:latin typeface="Calibri" pitchFamily="34" charset="0"/>
              </a:rPr>
              <a:t> </a:t>
            </a:r>
            <a:r>
              <a:rPr lang="nl-NL" sz="1600" dirty="0" err="1">
                <a:latin typeface="Calibri" pitchFamily="34" charset="0"/>
              </a:rPr>
              <a:t>European</a:t>
            </a:r>
            <a:r>
              <a:rPr lang="nl-NL" sz="1600" dirty="0">
                <a:latin typeface="Calibri" pitchFamily="34" charset="0"/>
              </a:rPr>
              <a:t> marine species: taxon name – </a:t>
            </a:r>
            <a:r>
              <a:rPr lang="nl-NL" sz="1600" dirty="0" err="1">
                <a:latin typeface="Calibri" pitchFamily="34" charset="0"/>
              </a:rPr>
              <a:t>position</a:t>
            </a:r>
            <a:r>
              <a:rPr lang="nl-NL" sz="1600" dirty="0">
                <a:latin typeface="Calibri" pitchFamily="34" charset="0"/>
              </a:rPr>
              <a:t> (</a:t>
            </a:r>
            <a:r>
              <a:rPr lang="nl-NL" sz="1600" dirty="0" err="1">
                <a:latin typeface="Calibri" pitchFamily="34" charset="0"/>
              </a:rPr>
              <a:t>lat-long</a:t>
            </a:r>
            <a:r>
              <a:rPr lang="nl-NL" sz="1600" dirty="0">
                <a:latin typeface="Calibri" pitchFamily="34" charset="0"/>
              </a:rPr>
              <a:t>) – time</a:t>
            </a:r>
          </a:p>
          <a:p>
            <a:pPr lvl="1" indent="-276225">
              <a:spcAft>
                <a:spcPts val="800"/>
              </a:spcAft>
              <a:buFont typeface="Arial" pitchFamily="34" charset="0"/>
              <a:buChar char="•"/>
            </a:pPr>
            <a:r>
              <a:rPr lang="nl-NL" sz="1600" dirty="0" err="1">
                <a:latin typeface="Calibri" pitchFamily="34" charset="0"/>
              </a:rPr>
              <a:t>Freely</a:t>
            </a:r>
            <a:r>
              <a:rPr lang="nl-NL" sz="1600" dirty="0">
                <a:latin typeface="Calibri" pitchFamily="34" charset="0"/>
              </a:rPr>
              <a:t> </a:t>
            </a:r>
            <a:r>
              <a:rPr lang="nl-NL" sz="1600" dirty="0" err="1">
                <a:latin typeface="Calibri" pitchFamily="34" charset="0"/>
              </a:rPr>
              <a:t>available</a:t>
            </a:r>
            <a:r>
              <a:rPr lang="nl-NL" sz="1600" dirty="0">
                <a:latin typeface="Calibri" pitchFamily="34" charset="0"/>
              </a:rPr>
              <a:t> online, </a:t>
            </a:r>
            <a:r>
              <a:rPr lang="nl-NL" sz="1600" dirty="0" err="1">
                <a:latin typeface="Calibri" pitchFamily="34" charset="0"/>
              </a:rPr>
              <a:t>quality</a:t>
            </a:r>
            <a:r>
              <a:rPr lang="nl-NL" sz="1600" dirty="0">
                <a:latin typeface="Calibri" pitchFamily="34" charset="0"/>
              </a:rPr>
              <a:t> </a:t>
            </a:r>
            <a:r>
              <a:rPr lang="nl-NL" sz="1600" dirty="0" err="1">
                <a:latin typeface="Calibri" pitchFamily="34" charset="0"/>
              </a:rPr>
              <a:t>controlled</a:t>
            </a:r>
            <a:r>
              <a:rPr lang="nl-NL" sz="1600" dirty="0">
                <a:latin typeface="Calibri" pitchFamily="34" charset="0"/>
              </a:rPr>
              <a:t> data</a:t>
            </a:r>
          </a:p>
          <a:p>
            <a:pPr lvl="1" indent="-276225">
              <a:spcAft>
                <a:spcPts val="800"/>
              </a:spcAft>
              <a:buFont typeface="Arial" pitchFamily="34" charset="0"/>
              <a:buChar char="•"/>
            </a:pPr>
            <a:r>
              <a:rPr lang="nl-NL" sz="1600" dirty="0" err="1" smtClean="0">
                <a:latin typeface="Calibri" pitchFamily="34" charset="0"/>
              </a:rPr>
              <a:t>Developed</a:t>
            </a:r>
            <a:r>
              <a:rPr lang="nl-NL" sz="1600" dirty="0" smtClean="0">
                <a:latin typeface="Calibri" pitchFamily="34" charset="0"/>
              </a:rPr>
              <a:t> </a:t>
            </a:r>
            <a:r>
              <a:rPr lang="nl-NL" sz="1600" dirty="0" err="1">
                <a:latin typeface="Calibri" pitchFamily="34" charset="0"/>
              </a:rPr>
              <a:t>within</a:t>
            </a:r>
            <a:r>
              <a:rPr lang="nl-NL" sz="1600" dirty="0">
                <a:latin typeface="Calibri" pitchFamily="34" charset="0"/>
              </a:rPr>
              <a:t> MarBEF (FP6) (2004-2009)</a:t>
            </a:r>
          </a:p>
          <a:p>
            <a:pPr lvl="1" indent="-276225">
              <a:spcAft>
                <a:spcPts val="800"/>
              </a:spcAft>
              <a:buFont typeface="Arial" pitchFamily="34" charset="0"/>
              <a:buChar char="•"/>
            </a:pPr>
            <a:r>
              <a:rPr lang="nl-NL" sz="1600" dirty="0" err="1">
                <a:latin typeface="Calibri" pitchFamily="34" charset="0"/>
              </a:rPr>
              <a:t>Further</a:t>
            </a:r>
            <a:r>
              <a:rPr lang="nl-NL" sz="1600" dirty="0">
                <a:latin typeface="Calibri" pitchFamily="34" charset="0"/>
              </a:rPr>
              <a:t> </a:t>
            </a:r>
            <a:r>
              <a:rPr lang="nl-NL" sz="1600" dirty="0" err="1">
                <a:latin typeface="Calibri" pitchFamily="34" charset="0"/>
              </a:rPr>
              <a:t>maintenance</a:t>
            </a:r>
            <a:r>
              <a:rPr lang="nl-NL" sz="1600" dirty="0">
                <a:latin typeface="Calibri" pitchFamily="34" charset="0"/>
              </a:rPr>
              <a:t> </a:t>
            </a:r>
            <a:r>
              <a:rPr lang="nl-NL" sz="1600" dirty="0" err="1">
                <a:latin typeface="Calibri" pitchFamily="34" charset="0"/>
              </a:rPr>
              <a:t>by</a:t>
            </a:r>
            <a:r>
              <a:rPr lang="nl-NL" sz="1600" dirty="0">
                <a:latin typeface="Calibri" pitchFamily="34" charset="0"/>
              </a:rPr>
              <a:t> VLIZ</a:t>
            </a:r>
          </a:p>
          <a:p>
            <a:pPr lvl="1" indent="-276225">
              <a:spcAft>
                <a:spcPts val="800"/>
              </a:spcAft>
              <a:buFont typeface="Arial" pitchFamily="34" charset="0"/>
              <a:buChar char="•"/>
            </a:pPr>
            <a:r>
              <a:rPr lang="nl-NL" sz="1600" dirty="0">
                <a:latin typeface="Calibri" pitchFamily="34" charset="0"/>
              </a:rPr>
              <a:t>1 of the 14 </a:t>
            </a:r>
            <a:r>
              <a:rPr lang="nl-NL" sz="1600" dirty="0" err="1">
                <a:latin typeface="Calibri" pitchFamily="34" charset="0"/>
              </a:rPr>
              <a:t>regional</a:t>
            </a:r>
            <a:r>
              <a:rPr lang="nl-NL" sz="1600" dirty="0">
                <a:latin typeface="Calibri" pitchFamily="34" charset="0"/>
              </a:rPr>
              <a:t> </a:t>
            </a:r>
            <a:r>
              <a:rPr lang="nl-NL" sz="1600" dirty="0" err="1">
                <a:latin typeface="Calibri" pitchFamily="34" charset="0"/>
              </a:rPr>
              <a:t>nodes</a:t>
            </a:r>
            <a:r>
              <a:rPr lang="nl-NL" sz="1600" dirty="0">
                <a:latin typeface="Calibri" pitchFamily="34" charset="0"/>
              </a:rPr>
              <a:t> (</a:t>
            </a:r>
            <a:r>
              <a:rPr lang="nl-NL" sz="1600" dirty="0" err="1">
                <a:latin typeface="Calibri" pitchFamily="34" charset="0"/>
              </a:rPr>
              <a:t>RoNs</a:t>
            </a:r>
            <a:r>
              <a:rPr lang="nl-NL" sz="1600" dirty="0">
                <a:latin typeface="Calibri" pitchFamily="34" charset="0"/>
              </a:rPr>
              <a:t>) of OBIS</a:t>
            </a:r>
          </a:p>
          <a:p>
            <a:pPr lvl="1" indent="-276225">
              <a:spcAft>
                <a:spcPts val="800"/>
              </a:spcAft>
              <a:buFont typeface="Arial" pitchFamily="34" charset="0"/>
              <a:buChar char="•"/>
            </a:pPr>
            <a:r>
              <a:rPr lang="nl-NL" sz="1600" dirty="0" err="1">
                <a:latin typeface="Calibri" pitchFamily="34" charset="0"/>
              </a:rPr>
              <a:t>Backbone</a:t>
            </a:r>
            <a:r>
              <a:rPr lang="nl-NL" sz="1600" dirty="0">
                <a:latin typeface="Calibri" pitchFamily="34" charset="0"/>
              </a:rPr>
              <a:t> of </a:t>
            </a:r>
            <a:r>
              <a:rPr lang="nl-NL" sz="1600" dirty="0" err="1">
                <a:latin typeface="Calibri" pitchFamily="34" charset="0"/>
              </a:rPr>
              <a:t>EMODnet</a:t>
            </a:r>
            <a:endParaRPr lang="nl-NL" sz="1600" dirty="0">
              <a:latin typeface="Calibri" pitchFamily="34" charset="0"/>
            </a:endParaRPr>
          </a:p>
          <a:p>
            <a:pPr lvl="1" indent="-276225">
              <a:spcAft>
                <a:spcPts val="800"/>
              </a:spcAft>
              <a:buFont typeface="Arial" pitchFamily="34" charset="0"/>
              <a:buChar char="•"/>
            </a:pPr>
            <a:r>
              <a:rPr lang="nl-NL" sz="1600" dirty="0" err="1">
                <a:latin typeface="Calibri" pitchFamily="34" charset="0"/>
              </a:rPr>
              <a:t>Standards</a:t>
            </a:r>
            <a:r>
              <a:rPr lang="nl-NL" sz="1600" dirty="0">
                <a:latin typeface="Calibri" pitchFamily="34" charset="0"/>
              </a:rPr>
              <a:t>: Darwin Core &amp; World Register of Marine Species (WoRMS)</a:t>
            </a:r>
          </a:p>
          <a:p>
            <a:pPr lvl="1" indent="-276225">
              <a:spcBef>
                <a:spcPct val="20000"/>
              </a:spcBef>
              <a:buFont typeface="Arial" pitchFamily="34" charset="0"/>
              <a:buChar char="•"/>
            </a:pPr>
            <a:endParaRPr lang="nl-NL" sz="1600" dirty="0">
              <a:latin typeface="Calibri" pitchFamily="34" charset="0"/>
            </a:endParaRPr>
          </a:p>
          <a:p>
            <a:pPr lvl="1" indent="-276225">
              <a:spcBef>
                <a:spcPct val="20000"/>
              </a:spcBef>
              <a:buFont typeface="Arial" pitchFamily="34" charset="0"/>
              <a:buChar char="•"/>
            </a:pPr>
            <a:r>
              <a:rPr lang="nl-NL" sz="1600" dirty="0" err="1">
                <a:latin typeface="Calibri" pitchFamily="34" charset="0"/>
              </a:rPr>
              <a:t>Currently</a:t>
            </a:r>
            <a:r>
              <a:rPr lang="nl-NL" sz="1600" dirty="0">
                <a:latin typeface="Calibri" pitchFamily="34" charset="0"/>
              </a:rPr>
              <a:t> </a:t>
            </a:r>
            <a:r>
              <a:rPr lang="nl-NL" sz="1600" dirty="0" err="1">
                <a:latin typeface="Calibri" pitchFamily="34" charset="0"/>
              </a:rPr>
              <a:t>available</a:t>
            </a:r>
            <a:r>
              <a:rPr lang="nl-NL" sz="1600" dirty="0">
                <a:latin typeface="Calibri" pitchFamily="34" charset="0"/>
              </a:rPr>
              <a:t> in </a:t>
            </a:r>
            <a:r>
              <a:rPr lang="nl-NL" sz="1600" dirty="0" err="1">
                <a:latin typeface="Calibri" pitchFamily="34" charset="0"/>
              </a:rPr>
              <a:t>EurOBIS</a:t>
            </a:r>
            <a:r>
              <a:rPr lang="nl-NL" sz="1600" dirty="0">
                <a:latin typeface="Calibri" pitchFamily="34" charset="0"/>
              </a:rPr>
              <a:t> </a:t>
            </a:r>
            <a:r>
              <a:rPr lang="nl-NL" sz="1600" dirty="0" smtClean="0">
                <a:latin typeface="Calibri" pitchFamily="34" charset="0"/>
              </a:rPr>
              <a:t>(</a:t>
            </a:r>
            <a:r>
              <a:rPr lang="nl-NL" sz="1600" dirty="0" err="1" smtClean="0">
                <a:latin typeface="Calibri" pitchFamily="34" charset="0"/>
              </a:rPr>
              <a:t>July</a:t>
            </a:r>
            <a:r>
              <a:rPr lang="nl-NL" sz="1600" dirty="0" smtClean="0">
                <a:latin typeface="Calibri" pitchFamily="34" charset="0"/>
              </a:rPr>
              <a:t> 2012)</a:t>
            </a:r>
            <a:endParaRPr lang="nl-NL" sz="1600" dirty="0">
              <a:latin typeface="Calibri" pitchFamily="34" charset="0"/>
            </a:endParaRPr>
          </a:p>
          <a:p>
            <a:pPr lvl="2" indent="-276225">
              <a:spcBef>
                <a:spcPct val="20000"/>
              </a:spcBef>
              <a:buFont typeface="Arial" pitchFamily="34" charset="0"/>
              <a:buChar char="•"/>
            </a:pPr>
            <a:r>
              <a:rPr lang="nl-NL" sz="1600" dirty="0">
                <a:latin typeface="Calibri" pitchFamily="34" charset="0"/>
              </a:rPr>
              <a:t> </a:t>
            </a:r>
            <a:r>
              <a:rPr lang="nl-NL" sz="1600" dirty="0" smtClean="0">
                <a:latin typeface="Calibri" pitchFamily="34" charset="0"/>
              </a:rPr>
              <a:t>386 </a:t>
            </a:r>
            <a:r>
              <a:rPr lang="nl-NL" sz="1600" dirty="0">
                <a:latin typeface="Calibri" pitchFamily="34" charset="0"/>
              </a:rPr>
              <a:t>datasets</a:t>
            </a:r>
          </a:p>
          <a:p>
            <a:pPr lvl="2" indent="-276225">
              <a:spcBef>
                <a:spcPct val="20000"/>
              </a:spcBef>
              <a:buFont typeface="Arial" pitchFamily="34" charset="0"/>
              <a:buChar char="•"/>
            </a:pPr>
            <a:r>
              <a:rPr lang="nl-NL" sz="1600" dirty="0" smtClean="0">
                <a:latin typeface="Calibri" pitchFamily="34" charset="0"/>
              </a:rPr>
              <a:t>15,2 </a:t>
            </a:r>
            <a:r>
              <a:rPr lang="nl-NL" sz="1600" dirty="0" err="1" smtClean="0">
                <a:latin typeface="Calibri" pitchFamily="34" charset="0"/>
              </a:rPr>
              <a:t>million</a:t>
            </a:r>
            <a:r>
              <a:rPr lang="nl-NL" sz="1600" dirty="0" smtClean="0">
                <a:latin typeface="Calibri" pitchFamily="34" charset="0"/>
              </a:rPr>
              <a:t> distribution </a:t>
            </a:r>
            <a:r>
              <a:rPr lang="nl-NL" sz="1600" dirty="0">
                <a:latin typeface="Calibri" pitchFamily="34" charset="0"/>
              </a:rPr>
              <a:t>records</a:t>
            </a:r>
          </a:p>
          <a:p>
            <a:pPr lvl="1" indent="-276225">
              <a:spcBef>
                <a:spcPct val="20000"/>
              </a:spcBef>
              <a:buFont typeface="Arial" pitchFamily="34" charset="0"/>
              <a:buChar char="•"/>
            </a:pPr>
            <a:endParaRPr lang="nl-NL" sz="1600" dirty="0">
              <a:latin typeface="Calibri" pitchFamily="34" charset="0"/>
            </a:endParaRPr>
          </a:p>
          <a:p>
            <a:pPr lvl="1" indent="-276225">
              <a:spcBef>
                <a:spcPct val="20000"/>
              </a:spcBef>
              <a:buFont typeface="Arial" pitchFamily="34" charset="0"/>
              <a:buChar char="•"/>
            </a:pPr>
            <a:r>
              <a:rPr lang="nl-NL" sz="1600" dirty="0">
                <a:latin typeface="Calibri" pitchFamily="34" charset="0"/>
              </a:rPr>
              <a:t>International data </a:t>
            </a:r>
            <a:r>
              <a:rPr lang="nl-NL" sz="1600" dirty="0" err="1">
                <a:latin typeface="Calibri" pitchFamily="34" charset="0"/>
              </a:rPr>
              <a:t>flow</a:t>
            </a:r>
            <a:r>
              <a:rPr lang="nl-NL" sz="1600" dirty="0">
                <a:latin typeface="Calibri" pitchFamily="34" charset="0"/>
              </a:rPr>
              <a:t>: </a:t>
            </a:r>
            <a:r>
              <a:rPr lang="nl-NL" sz="1600" dirty="0" err="1">
                <a:latin typeface="Calibri" pitchFamily="34" charset="0"/>
              </a:rPr>
              <a:t>EurOBIS</a:t>
            </a:r>
            <a:r>
              <a:rPr lang="nl-NL" sz="1600" dirty="0">
                <a:latin typeface="Calibri" pitchFamily="34" charset="0"/>
              </a:rPr>
              <a:t> &lt;=&gt; OBIS &lt;=&gt; GBIF</a:t>
            </a:r>
          </a:p>
          <a:p>
            <a:pPr lvl="1" indent="-276225">
              <a:spcBef>
                <a:spcPct val="20000"/>
              </a:spcBef>
            </a:pPr>
            <a:r>
              <a:rPr lang="nl-NL" sz="1600" dirty="0">
                <a:latin typeface="Calibri" pitchFamily="34" charset="0"/>
              </a:rPr>
              <a:t>	</a:t>
            </a:r>
          </a:p>
        </p:txBody>
      </p:sp>
      <p:sp>
        <p:nvSpPr>
          <p:cNvPr id="7" name="Title 3"/>
          <p:cNvSpPr>
            <a:spLocks noGrp="1"/>
          </p:cNvSpPr>
          <p:nvPr>
            <p:ph type="title"/>
          </p:nvPr>
        </p:nvSpPr>
        <p:spPr>
          <a:xfrm>
            <a:off x="457200" y="1145438"/>
            <a:ext cx="8229600" cy="490066"/>
          </a:xfrm>
        </p:spPr>
        <p:txBody>
          <a:bodyPr/>
          <a:lstStyle/>
          <a:p>
            <a:r>
              <a:rPr lang="nl-NL" dirty="0" smtClean="0"/>
              <a:t>Marine </a:t>
            </a:r>
            <a:r>
              <a:rPr lang="nl-NL" dirty="0" err="1" smtClean="0"/>
              <a:t>biological</a:t>
            </a:r>
            <a:r>
              <a:rPr lang="nl-NL" dirty="0" smtClean="0"/>
              <a:t> </a:t>
            </a:r>
            <a:r>
              <a:rPr lang="nl-NL" dirty="0" smtClean="0"/>
              <a:t>data system </a:t>
            </a:r>
            <a:r>
              <a:rPr lang="nl-NL" dirty="0" smtClean="0"/>
              <a:t>in </a:t>
            </a:r>
            <a:r>
              <a:rPr lang="nl-NL" dirty="0" err="1" smtClean="0"/>
              <a:t>Europe</a:t>
            </a:r>
            <a:endParaRPr lang="nl-NL" dirty="0"/>
          </a:p>
        </p:txBody>
      </p:sp>
      <p:pic>
        <p:nvPicPr>
          <p:cNvPr id="2050" name="Picture 2" descr="http://www.marbef.org/data/images/eurobis.gif">
            <a:hlinkClick r:id="rId2"/>
          </p:cNvPr>
          <p:cNvPicPr>
            <a:picLocks noChangeAspect="1" noChangeArrowheads="1"/>
          </p:cNvPicPr>
          <p:nvPr/>
        </p:nvPicPr>
        <p:blipFill>
          <a:blip r:embed="rId3" cstate="print"/>
          <a:srcRect/>
          <a:stretch>
            <a:fillRect/>
          </a:stretch>
        </p:blipFill>
        <p:spPr bwMode="auto">
          <a:xfrm>
            <a:off x="7557839" y="548680"/>
            <a:ext cx="1190625" cy="92392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nl-NL" dirty="0" smtClean="0"/>
              <a:t>Data </a:t>
            </a:r>
            <a:r>
              <a:rPr lang="nl-NL" dirty="0" err="1" smtClean="0"/>
              <a:t>flow</a:t>
            </a:r>
            <a:r>
              <a:rPr lang="nl-NL" dirty="0" smtClean="0"/>
              <a:t> </a:t>
            </a:r>
            <a:r>
              <a:rPr lang="nl-NL" dirty="0" err="1" smtClean="0"/>
              <a:t>for</a:t>
            </a:r>
            <a:r>
              <a:rPr lang="nl-NL" dirty="0" smtClean="0"/>
              <a:t> public data</a:t>
            </a:r>
            <a:endParaRPr lang="nl-NL" dirty="0"/>
          </a:p>
        </p:txBody>
      </p:sp>
      <p:pic>
        <p:nvPicPr>
          <p:cNvPr id="6" name="Picture 2" descr="S:\datac\Projects\EurOBIS\manuscript_2010\submission_hydrobiologia_2010\Figure 2.jpg"/>
          <p:cNvPicPr>
            <a:picLocks noChangeAspect="1" noChangeArrowheads="1"/>
          </p:cNvPicPr>
          <p:nvPr/>
        </p:nvPicPr>
        <p:blipFill>
          <a:blip r:embed="rId2" cstate="print">
            <a:clrChange>
              <a:clrFrom>
                <a:srgbClr val="FFFFFE"/>
              </a:clrFrom>
              <a:clrTo>
                <a:srgbClr val="FFFFFE">
                  <a:alpha val="0"/>
                </a:srgbClr>
              </a:clrTo>
            </a:clrChange>
          </a:blip>
          <a:srcRect l="1611" t="4414" r="3313" b="39668"/>
          <a:stretch>
            <a:fillRect/>
          </a:stretch>
        </p:blipFill>
        <p:spPr bwMode="auto">
          <a:xfrm>
            <a:off x="1043608" y="1988840"/>
            <a:ext cx="7758813" cy="2498601"/>
          </a:xfrm>
          <a:prstGeom prst="rect">
            <a:avLst/>
          </a:prstGeom>
          <a:noFill/>
          <a:ln w="9525">
            <a:noFill/>
            <a:miter lim="800000"/>
            <a:headEnd/>
            <a:tailEnd/>
          </a:ln>
        </p:spPr>
      </p:pic>
      <p:pic>
        <p:nvPicPr>
          <p:cNvPr id="1026" name="Picture 2" descr="http://www.seadatanet.org/extension/seadatanet2/design/skin-seadatanet2/images/Logo_SeaDataNet_fond_transparent.png"/>
          <p:cNvPicPr>
            <a:picLocks noChangeAspect="1" noChangeArrowheads="1"/>
          </p:cNvPicPr>
          <p:nvPr/>
        </p:nvPicPr>
        <p:blipFill>
          <a:blip r:embed="rId3" cstate="print"/>
          <a:srcRect/>
          <a:stretch>
            <a:fillRect/>
          </a:stretch>
        </p:blipFill>
        <p:spPr bwMode="auto">
          <a:xfrm>
            <a:off x="291370" y="3717032"/>
            <a:ext cx="1328302" cy="720080"/>
          </a:xfrm>
          <a:prstGeom prst="rect">
            <a:avLst/>
          </a:prstGeom>
          <a:noFill/>
          <a:ln>
            <a:solidFill>
              <a:schemeClr val="accent1"/>
            </a:solidFill>
          </a:ln>
        </p:spPr>
      </p:pic>
      <p:cxnSp>
        <p:nvCxnSpPr>
          <p:cNvPr id="9" name="Straight Arrow Connector 8"/>
          <p:cNvCxnSpPr/>
          <p:nvPr/>
        </p:nvCxnSpPr>
        <p:spPr>
          <a:xfrm flipV="1">
            <a:off x="1619672" y="3429000"/>
            <a:ext cx="288032" cy="504056"/>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4"/>
          <p:cNvSpPr txBox="1">
            <a:spLocks noChangeArrowheads="1"/>
          </p:cNvSpPr>
          <p:nvPr/>
        </p:nvSpPr>
        <p:spPr bwMode="auto">
          <a:xfrm>
            <a:off x="6660232" y="5013176"/>
            <a:ext cx="2357438" cy="646331"/>
          </a:xfrm>
          <a:prstGeom prst="rect">
            <a:avLst/>
          </a:prstGeom>
          <a:noFill/>
          <a:ln w="9525">
            <a:noFill/>
            <a:miter lim="800000"/>
            <a:headEnd/>
            <a:tailEnd/>
          </a:ln>
        </p:spPr>
        <p:txBody>
          <a:bodyPr>
            <a:spAutoFit/>
          </a:bodyPr>
          <a:lstStyle/>
          <a:p>
            <a:r>
              <a:rPr lang="nl-NL" sz="1200" dirty="0">
                <a:latin typeface="Calibri" pitchFamily="34" charset="0"/>
              </a:rPr>
              <a:t>OBIS: marine thematic </a:t>
            </a:r>
            <a:r>
              <a:rPr lang="nl-NL" sz="1200" dirty="0" err="1">
                <a:latin typeface="Calibri" pitchFamily="34" charset="0"/>
              </a:rPr>
              <a:t>sub-network</a:t>
            </a:r>
            <a:r>
              <a:rPr lang="nl-NL" sz="1200" dirty="0">
                <a:latin typeface="Calibri" pitchFamily="34" charset="0"/>
              </a:rPr>
              <a:t> of the Global </a:t>
            </a:r>
            <a:r>
              <a:rPr lang="nl-NL" sz="1200" dirty="0" err="1">
                <a:latin typeface="Calibri" pitchFamily="34" charset="0"/>
              </a:rPr>
              <a:t>Biodiversity</a:t>
            </a:r>
            <a:r>
              <a:rPr lang="nl-NL" sz="1200" dirty="0">
                <a:latin typeface="Calibri" pitchFamily="34" charset="0"/>
              </a:rPr>
              <a:t> </a:t>
            </a:r>
            <a:r>
              <a:rPr lang="nl-NL" sz="1200" dirty="0" err="1">
                <a:latin typeface="Calibri" pitchFamily="34" charset="0"/>
              </a:rPr>
              <a:t>Information</a:t>
            </a:r>
            <a:r>
              <a:rPr lang="nl-NL" sz="1200" dirty="0">
                <a:latin typeface="Calibri" pitchFamily="34" charset="0"/>
              </a:rPr>
              <a:t> </a:t>
            </a:r>
            <a:r>
              <a:rPr lang="nl-NL" sz="1200" dirty="0" err="1">
                <a:latin typeface="Calibri" pitchFamily="34" charset="0"/>
              </a:rPr>
              <a:t>Facility</a:t>
            </a:r>
            <a:r>
              <a:rPr lang="nl-NL" sz="1200" dirty="0">
                <a:latin typeface="Calibri" pitchFamily="34" charset="0"/>
              </a:rPr>
              <a:t> (GBIF)</a:t>
            </a:r>
          </a:p>
        </p:txBody>
      </p:sp>
      <p:sp>
        <p:nvSpPr>
          <p:cNvPr id="13" name="Rectangle 12"/>
          <p:cNvSpPr/>
          <p:nvPr/>
        </p:nvSpPr>
        <p:spPr>
          <a:xfrm>
            <a:off x="5796136" y="1988840"/>
            <a:ext cx="3168352" cy="3672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11" name="TextBox 12"/>
          <p:cNvSpPr txBox="1">
            <a:spLocks noChangeArrowheads="1"/>
          </p:cNvSpPr>
          <p:nvPr/>
        </p:nvSpPr>
        <p:spPr bwMode="auto">
          <a:xfrm>
            <a:off x="3883762" y="5013176"/>
            <a:ext cx="2357438" cy="646331"/>
          </a:xfrm>
          <a:prstGeom prst="rect">
            <a:avLst/>
          </a:prstGeom>
          <a:noFill/>
          <a:ln w="9525">
            <a:noFill/>
            <a:miter lim="800000"/>
            <a:headEnd/>
            <a:tailEnd/>
          </a:ln>
        </p:spPr>
        <p:txBody>
          <a:bodyPr>
            <a:spAutoFit/>
          </a:bodyPr>
          <a:lstStyle/>
          <a:p>
            <a:r>
              <a:rPr lang="nl-NL" sz="1200" dirty="0" err="1">
                <a:latin typeface="Calibri" pitchFamily="34" charset="0"/>
              </a:rPr>
              <a:t>EurOBIS</a:t>
            </a:r>
            <a:r>
              <a:rPr lang="nl-NL" sz="1200" dirty="0">
                <a:latin typeface="Calibri" pitchFamily="34" charset="0"/>
              </a:rPr>
              <a:t>: </a:t>
            </a:r>
            <a:r>
              <a:rPr lang="nl-NL" sz="1200" dirty="0" err="1">
                <a:latin typeface="Calibri" pitchFamily="34" charset="0"/>
              </a:rPr>
              <a:t>one</a:t>
            </a:r>
            <a:r>
              <a:rPr lang="nl-NL" sz="1200" dirty="0">
                <a:latin typeface="Calibri" pitchFamily="34" charset="0"/>
              </a:rPr>
              <a:t> of the 14 </a:t>
            </a:r>
            <a:r>
              <a:rPr lang="nl-NL" sz="1200" dirty="0" err="1">
                <a:latin typeface="Calibri" pitchFamily="34" charset="0"/>
              </a:rPr>
              <a:t>regional</a:t>
            </a:r>
            <a:r>
              <a:rPr lang="nl-NL" sz="1200" dirty="0">
                <a:latin typeface="Calibri" pitchFamily="34" charset="0"/>
              </a:rPr>
              <a:t> </a:t>
            </a:r>
            <a:r>
              <a:rPr lang="nl-NL" sz="1200" dirty="0" err="1">
                <a:latin typeface="Calibri" pitchFamily="34" charset="0"/>
              </a:rPr>
              <a:t>nodes</a:t>
            </a:r>
            <a:r>
              <a:rPr lang="nl-NL" sz="1200" dirty="0">
                <a:latin typeface="Calibri" pitchFamily="34" charset="0"/>
              </a:rPr>
              <a:t> of the </a:t>
            </a:r>
            <a:r>
              <a:rPr lang="nl-NL" sz="1200" dirty="0" err="1">
                <a:latin typeface="Calibri" pitchFamily="34" charset="0"/>
              </a:rPr>
              <a:t>Ocean</a:t>
            </a:r>
            <a:r>
              <a:rPr lang="nl-NL" sz="1200" dirty="0">
                <a:latin typeface="Calibri" pitchFamily="34" charset="0"/>
              </a:rPr>
              <a:t> </a:t>
            </a:r>
            <a:r>
              <a:rPr lang="nl-NL" sz="1200" dirty="0" err="1">
                <a:latin typeface="Calibri" pitchFamily="34" charset="0"/>
              </a:rPr>
              <a:t>Biogeographic</a:t>
            </a:r>
            <a:r>
              <a:rPr lang="nl-NL" sz="1200" dirty="0">
                <a:latin typeface="Calibri" pitchFamily="34" charset="0"/>
              </a:rPr>
              <a:t> </a:t>
            </a:r>
            <a:r>
              <a:rPr lang="nl-NL" sz="1200" dirty="0" err="1">
                <a:latin typeface="Calibri" pitchFamily="34" charset="0"/>
              </a:rPr>
              <a:t>Information</a:t>
            </a:r>
            <a:r>
              <a:rPr lang="nl-NL" sz="1200" dirty="0">
                <a:latin typeface="Calibri" pitchFamily="34" charset="0"/>
              </a:rPr>
              <a:t> System (OBIS)</a:t>
            </a:r>
          </a:p>
        </p:txBody>
      </p:sp>
      <p:sp>
        <p:nvSpPr>
          <p:cNvPr id="14" name="Rectangle 13"/>
          <p:cNvSpPr/>
          <p:nvPr/>
        </p:nvSpPr>
        <p:spPr>
          <a:xfrm>
            <a:off x="3108992" y="1988840"/>
            <a:ext cx="3286696" cy="3816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solidFill>
                <a:srgbClr val="FFFFFF"/>
              </a:solidFill>
            </a:endParaRPr>
          </a:p>
        </p:txBody>
      </p:sp>
      <p:sp>
        <p:nvSpPr>
          <p:cNvPr id="10" name="TextBox 9"/>
          <p:cNvSpPr txBox="1">
            <a:spLocks noChangeArrowheads="1"/>
          </p:cNvSpPr>
          <p:nvPr/>
        </p:nvSpPr>
        <p:spPr bwMode="auto">
          <a:xfrm>
            <a:off x="611560" y="4929188"/>
            <a:ext cx="2773511" cy="1384995"/>
          </a:xfrm>
          <a:prstGeom prst="rect">
            <a:avLst/>
          </a:prstGeom>
          <a:noFill/>
          <a:ln w="9525">
            <a:noFill/>
            <a:miter lim="800000"/>
            <a:headEnd/>
            <a:tailEnd/>
          </a:ln>
        </p:spPr>
        <p:txBody>
          <a:bodyPr wrap="square">
            <a:spAutoFit/>
          </a:bodyPr>
          <a:lstStyle/>
          <a:p>
            <a:r>
              <a:rPr lang="nl-NL" sz="1200" dirty="0">
                <a:latin typeface="Calibri" pitchFamily="34" charset="0"/>
              </a:rPr>
              <a:t>Marine data </a:t>
            </a:r>
            <a:r>
              <a:rPr lang="nl-NL" sz="1200" dirty="0" err="1">
                <a:latin typeface="Calibri" pitchFamily="34" charset="0"/>
              </a:rPr>
              <a:t>from</a:t>
            </a:r>
            <a:endParaRPr lang="nl-NL" sz="1200" dirty="0">
              <a:latin typeface="Calibri" pitchFamily="34" charset="0"/>
            </a:endParaRPr>
          </a:p>
          <a:p>
            <a:pPr>
              <a:buFontTx/>
              <a:buChar char="-"/>
            </a:pPr>
            <a:r>
              <a:rPr lang="nl-NL" sz="1200" dirty="0">
                <a:latin typeface="Calibri" pitchFamily="34" charset="0"/>
              </a:rPr>
              <a:t> </a:t>
            </a:r>
            <a:r>
              <a:rPr lang="nl-NL" sz="1200" dirty="0" err="1">
                <a:latin typeface="Calibri" pitchFamily="34" charset="0"/>
              </a:rPr>
              <a:t>Europe</a:t>
            </a:r>
            <a:endParaRPr lang="nl-NL" sz="1200" dirty="0">
              <a:latin typeface="Calibri" pitchFamily="34" charset="0"/>
            </a:endParaRPr>
          </a:p>
          <a:p>
            <a:pPr>
              <a:buFontTx/>
              <a:buChar char="-"/>
            </a:pPr>
            <a:r>
              <a:rPr lang="nl-NL" sz="1200" dirty="0">
                <a:latin typeface="Calibri" pitchFamily="34" charset="0"/>
              </a:rPr>
              <a:t> </a:t>
            </a:r>
            <a:r>
              <a:rPr lang="nl-NL" sz="1200" dirty="0" err="1">
                <a:latin typeface="Calibri" pitchFamily="34" charset="0"/>
              </a:rPr>
              <a:t>outside</a:t>
            </a:r>
            <a:r>
              <a:rPr lang="nl-NL" sz="1200" dirty="0">
                <a:latin typeface="Calibri" pitchFamily="34" charset="0"/>
              </a:rPr>
              <a:t> </a:t>
            </a:r>
            <a:r>
              <a:rPr lang="nl-NL" sz="1200" dirty="0" err="1">
                <a:latin typeface="Calibri" pitchFamily="34" charset="0"/>
              </a:rPr>
              <a:t>Europe</a:t>
            </a:r>
            <a:r>
              <a:rPr lang="nl-NL" sz="1200" dirty="0">
                <a:latin typeface="Calibri" pitchFamily="34" charset="0"/>
              </a:rPr>
              <a:t>, </a:t>
            </a:r>
            <a:r>
              <a:rPr lang="nl-NL" sz="1200" dirty="0" err="1">
                <a:latin typeface="Calibri" pitchFamily="34" charset="0"/>
              </a:rPr>
              <a:t>by</a:t>
            </a:r>
            <a:r>
              <a:rPr lang="nl-NL" sz="1200" dirty="0">
                <a:latin typeface="Calibri" pitchFamily="34" charset="0"/>
              </a:rPr>
              <a:t> </a:t>
            </a:r>
            <a:r>
              <a:rPr lang="nl-NL" sz="1200" dirty="0" err="1">
                <a:latin typeface="Calibri" pitchFamily="34" charset="0"/>
              </a:rPr>
              <a:t>European</a:t>
            </a:r>
            <a:r>
              <a:rPr lang="nl-NL" sz="1200" dirty="0">
                <a:latin typeface="Calibri" pitchFamily="34" charset="0"/>
              </a:rPr>
              <a:t> </a:t>
            </a:r>
            <a:r>
              <a:rPr lang="nl-NL" sz="1200" dirty="0" err="1">
                <a:latin typeface="Calibri" pitchFamily="34" charset="0"/>
              </a:rPr>
              <a:t>institutes</a:t>
            </a:r>
            <a:endParaRPr lang="nl-NL" sz="1200" dirty="0">
              <a:latin typeface="Calibri" pitchFamily="34" charset="0"/>
            </a:endParaRPr>
          </a:p>
          <a:p>
            <a:pPr>
              <a:buFontTx/>
              <a:buChar char="-"/>
            </a:pPr>
            <a:endParaRPr lang="nl-NL" sz="1200" dirty="0">
              <a:latin typeface="Calibri" pitchFamily="34" charset="0"/>
            </a:endParaRPr>
          </a:p>
          <a:p>
            <a:r>
              <a:rPr lang="nl-NL" sz="1200" dirty="0">
                <a:latin typeface="Calibri" pitchFamily="34" charset="0"/>
              </a:rPr>
              <a:t>Data </a:t>
            </a:r>
            <a:r>
              <a:rPr lang="nl-NL" sz="1200" dirty="0" err="1">
                <a:latin typeface="Calibri" pitchFamily="34" charset="0"/>
              </a:rPr>
              <a:t>delivery</a:t>
            </a:r>
            <a:r>
              <a:rPr lang="nl-NL" sz="1200" dirty="0">
                <a:latin typeface="Calibri" pitchFamily="34" charset="0"/>
              </a:rPr>
              <a:t>:</a:t>
            </a:r>
          </a:p>
          <a:p>
            <a:pPr>
              <a:buFontTx/>
              <a:buChar char="-"/>
            </a:pPr>
            <a:r>
              <a:rPr lang="nl-NL" sz="1200" dirty="0">
                <a:latin typeface="Calibri" pitchFamily="34" charset="0"/>
              </a:rPr>
              <a:t> </a:t>
            </a:r>
            <a:r>
              <a:rPr lang="nl-NL" sz="1200" dirty="0" err="1">
                <a:latin typeface="Calibri" pitchFamily="34" charset="0"/>
              </a:rPr>
              <a:t>Through</a:t>
            </a:r>
            <a:r>
              <a:rPr lang="nl-NL" sz="1200" dirty="0">
                <a:latin typeface="Calibri" pitchFamily="34" charset="0"/>
              </a:rPr>
              <a:t> email: </a:t>
            </a:r>
            <a:r>
              <a:rPr lang="nl-NL" sz="1200" dirty="0" err="1">
                <a:latin typeface="Calibri" pitchFamily="34" charset="0"/>
              </a:rPr>
              <a:t>excell</a:t>
            </a:r>
            <a:r>
              <a:rPr lang="nl-NL" sz="1200" dirty="0">
                <a:latin typeface="Calibri" pitchFamily="34" charset="0"/>
              </a:rPr>
              <a:t>, </a:t>
            </a:r>
            <a:r>
              <a:rPr lang="nl-NL" sz="1200" dirty="0" err="1">
                <a:latin typeface="Calibri" pitchFamily="34" charset="0"/>
              </a:rPr>
              <a:t>access</a:t>
            </a:r>
            <a:r>
              <a:rPr lang="nl-NL" sz="1200" dirty="0">
                <a:latin typeface="Calibri" pitchFamily="34" charset="0"/>
              </a:rPr>
              <a:t>, CSV, …</a:t>
            </a:r>
          </a:p>
          <a:p>
            <a:pPr>
              <a:buFontTx/>
              <a:buChar char="-"/>
            </a:pPr>
            <a:r>
              <a:rPr lang="nl-NL" sz="1200" dirty="0">
                <a:latin typeface="Calibri" pitchFamily="34" charset="0"/>
              </a:rPr>
              <a:t> </a:t>
            </a:r>
            <a:r>
              <a:rPr lang="nl-NL" sz="1200" dirty="0" err="1">
                <a:latin typeface="Calibri" pitchFamily="34" charset="0"/>
              </a:rPr>
              <a:t>Through</a:t>
            </a:r>
            <a:r>
              <a:rPr lang="nl-NL" sz="1200" dirty="0">
                <a:latin typeface="Calibri" pitchFamily="34" charset="0"/>
              </a:rPr>
              <a:t> servers: DIGIR, IPT toolkit</a:t>
            </a:r>
          </a:p>
        </p:txBody>
      </p:sp>
      <p:pic>
        <p:nvPicPr>
          <p:cNvPr id="1027" name="Picture 3"/>
          <p:cNvPicPr>
            <a:picLocks noChangeAspect="1" noChangeArrowheads="1"/>
          </p:cNvPicPr>
          <p:nvPr/>
        </p:nvPicPr>
        <p:blipFill>
          <a:blip r:embed="rId4" cstate="print"/>
          <a:srcRect l="29925" t="38499" r="38969" b="31401"/>
          <a:stretch>
            <a:fillRect/>
          </a:stretch>
        </p:blipFill>
        <p:spPr bwMode="auto">
          <a:xfrm>
            <a:off x="1979432" y="3383024"/>
            <a:ext cx="2376264" cy="1293410"/>
          </a:xfrm>
          <a:prstGeom prst="rect">
            <a:avLst/>
          </a:prstGeom>
          <a:noFill/>
          <a:ln w="9525">
            <a:solidFill>
              <a:schemeClr val="tx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95536" y="1124744"/>
            <a:ext cx="8280400" cy="495300"/>
          </a:xfrm>
        </p:spPr>
        <p:txBody>
          <a:bodyPr/>
          <a:lstStyle/>
          <a:p>
            <a:r>
              <a:rPr lang="nl-BE" dirty="0" smtClean="0"/>
              <a:t>Types of </a:t>
            </a:r>
            <a:r>
              <a:rPr lang="nl-BE" dirty="0" err="1" smtClean="0"/>
              <a:t>biological</a:t>
            </a:r>
            <a:r>
              <a:rPr lang="nl-BE" dirty="0" smtClean="0"/>
              <a:t> data</a:t>
            </a:r>
            <a:endParaRPr lang="nl-BE" dirty="0"/>
          </a:p>
        </p:txBody>
      </p:sp>
      <p:sp>
        <p:nvSpPr>
          <p:cNvPr id="5" name="Content Placeholder 2"/>
          <p:cNvSpPr>
            <a:spLocks noGrp="1"/>
          </p:cNvSpPr>
          <p:nvPr>
            <p:ph idx="1"/>
          </p:nvPr>
        </p:nvSpPr>
        <p:spPr>
          <a:xfrm>
            <a:off x="395536" y="1772816"/>
            <a:ext cx="8280400" cy="3960813"/>
          </a:xfrm>
        </p:spPr>
        <p:txBody>
          <a:bodyPr/>
          <a:lstStyle/>
          <a:p>
            <a:r>
              <a:rPr lang="nl-BE" sz="1800" dirty="0" smtClean="0"/>
              <a:t>Observation and results</a:t>
            </a:r>
          </a:p>
          <a:p>
            <a:pPr lvl="1"/>
            <a:r>
              <a:rPr lang="nl-BE" sz="1600" dirty="0" smtClean="0"/>
              <a:t>Occurence </a:t>
            </a:r>
          </a:p>
          <a:p>
            <a:pPr lvl="1"/>
            <a:r>
              <a:rPr lang="nl-BE" sz="1600" dirty="0" smtClean="0"/>
              <a:t>Density</a:t>
            </a:r>
          </a:p>
          <a:p>
            <a:pPr lvl="1"/>
            <a:r>
              <a:rPr lang="nl-BE" sz="1600" dirty="0" smtClean="0"/>
              <a:t>Biomass</a:t>
            </a:r>
          </a:p>
          <a:p>
            <a:pPr lvl="1"/>
            <a:r>
              <a:rPr lang="nl-BE" sz="1600" dirty="0" smtClean="0"/>
              <a:t>Body morphology</a:t>
            </a:r>
          </a:p>
          <a:p>
            <a:pPr lvl="1"/>
            <a:r>
              <a:rPr lang="nl-BE" sz="1600" dirty="0" smtClean="0"/>
              <a:t>Condition</a:t>
            </a:r>
          </a:p>
          <a:p>
            <a:pPr lvl="1"/>
            <a:r>
              <a:rPr lang="nl-BE" sz="1600" dirty="0" smtClean="0"/>
              <a:t>Substance concentrations or ratios</a:t>
            </a:r>
          </a:p>
          <a:p>
            <a:pPr lvl="1"/>
            <a:r>
              <a:rPr lang="nl-BE" sz="1600" dirty="0" smtClean="0"/>
              <a:t>Sequencing material</a:t>
            </a:r>
          </a:p>
          <a:p>
            <a:pPr lvl="2"/>
            <a:endParaRPr lang="nl-BE" dirty="0" smtClean="0"/>
          </a:p>
          <a:p>
            <a:pPr lvl="2"/>
            <a:endParaRPr lang="nl-BE" dirty="0" smtClean="0"/>
          </a:p>
          <a:p>
            <a:r>
              <a:rPr lang="nl-BE" sz="1800" dirty="0" smtClean="0"/>
              <a:t>Biological components (=non-taxonomic groups)</a:t>
            </a:r>
          </a:p>
          <a:p>
            <a:pPr lvl="1"/>
            <a:r>
              <a:rPr lang="sv-SE" sz="1600" dirty="0" smtClean="0"/>
              <a:t>benthos, plankton, fish, birds, mammals, ...</a:t>
            </a:r>
            <a:endParaRPr lang="nl-BE" sz="1600" dirty="0" smtClean="0"/>
          </a:p>
          <a:p>
            <a:endParaRPr lang="nl-BE" dirty="0"/>
          </a:p>
        </p:txBody>
      </p:sp>
      <p:pic>
        <p:nvPicPr>
          <p:cNvPr id="6" name="Picture 2"/>
          <p:cNvPicPr>
            <a:picLocks noChangeAspect="1" noChangeArrowheads="1"/>
          </p:cNvPicPr>
          <p:nvPr/>
        </p:nvPicPr>
        <p:blipFill>
          <a:blip r:embed="rId3" cstate="print"/>
          <a:srcRect/>
          <a:stretch>
            <a:fillRect/>
          </a:stretch>
        </p:blipFill>
        <p:spPr bwMode="auto">
          <a:xfrm>
            <a:off x="7020272" y="3208347"/>
            <a:ext cx="1907745" cy="1224136"/>
          </a:xfrm>
          <a:prstGeom prst="rect">
            <a:avLst/>
          </a:prstGeom>
          <a:noFill/>
          <a:ln w="9525">
            <a:noFill/>
            <a:miter lim="800000"/>
            <a:headEnd/>
            <a:tailEnd/>
          </a:ln>
        </p:spPr>
      </p:pic>
      <p:pic>
        <p:nvPicPr>
          <p:cNvPr id="7" name="Picture 2"/>
          <p:cNvPicPr>
            <a:picLocks noChangeAspect="1" noChangeArrowheads="1"/>
          </p:cNvPicPr>
          <p:nvPr/>
        </p:nvPicPr>
        <p:blipFill>
          <a:blip r:embed="rId4" cstate="print"/>
          <a:srcRect/>
          <a:stretch>
            <a:fillRect/>
          </a:stretch>
        </p:blipFill>
        <p:spPr bwMode="auto">
          <a:xfrm>
            <a:off x="5148064" y="3208347"/>
            <a:ext cx="1790898" cy="1228765"/>
          </a:xfrm>
          <a:prstGeom prst="rect">
            <a:avLst/>
          </a:prstGeom>
          <a:noFill/>
          <a:ln w="9525">
            <a:noFill/>
            <a:miter lim="800000"/>
            <a:headEnd/>
            <a:tailEnd/>
          </a:ln>
        </p:spPr>
      </p:pic>
      <p:pic>
        <p:nvPicPr>
          <p:cNvPr id="12" name="Picture 22" descr="Benthos"/>
          <p:cNvPicPr>
            <a:picLocks noChangeAspect="1" noChangeArrowheads="1"/>
          </p:cNvPicPr>
          <p:nvPr/>
        </p:nvPicPr>
        <p:blipFill>
          <a:blip r:embed="rId5" cstate="print"/>
          <a:srcRect/>
          <a:stretch>
            <a:fillRect/>
          </a:stretch>
        </p:blipFill>
        <p:spPr bwMode="auto">
          <a:xfrm>
            <a:off x="7695893" y="4811402"/>
            <a:ext cx="1196587" cy="1785950"/>
          </a:xfrm>
          <a:prstGeom prst="rect">
            <a:avLst/>
          </a:prstGeom>
          <a:noFill/>
        </p:spPr>
      </p:pic>
      <p:pic>
        <p:nvPicPr>
          <p:cNvPr id="13" name="Picture 24" descr="Nematoda"/>
          <p:cNvPicPr>
            <a:picLocks noChangeAspect="1" noChangeArrowheads="1"/>
          </p:cNvPicPr>
          <p:nvPr/>
        </p:nvPicPr>
        <p:blipFill>
          <a:blip r:embed="rId6" cstate="print"/>
          <a:srcRect/>
          <a:stretch>
            <a:fillRect/>
          </a:stretch>
        </p:blipFill>
        <p:spPr bwMode="auto">
          <a:xfrm>
            <a:off x="2878539" y="5747506"/>
            <a:ext cx="1103393" cy="824866"/>
          </a:xfrm>
          <a:prstGeom prst="rect">
            <a:avLst/>
          </a:prstGeom>
          <a:noFill/>
        </p:spPr>
      </p:pic>
      <p:pic>
        <p:nvPicPr>
          <p:cNvPr id="14" name="Picture 26" descr="Copepoda"/>
          <p:cNvPicPr>
            <a:picLocks noChangeAspect="1" noChangeArrowheads="1"/>
          </p:cNvPicPr>
          <p:nvPr/>
        </p:nvPicPr>
        <p:blipFill>
          <a:blip r:embed="rId7" cstate="print"/>
          <a:srcRect/>
          <a:stretch>
            <a:fillRect/>
          </a:stretch>
        </p:blipFill>
        <p:spPr bwMode="auto">
          <a:xfrm>
            <a:off x="4048151" y="5747506"/>
            <a:ext cx="1086791" cy="835994"/>
          </a:xfrm>
          <a:prstGeom prst="rect">
            <a:avLst/>
          </a:prstGeom>
          <a:noFill/>
        </p:spPr>
      </p:pic>
      <p:pic>
        <p:nvPicPr>
          <p:cNvPr id="16" name="Picture 32" descr="Zeeklit"/>
          <p:cNvPicPr>
            <a:picLocks noChangeAspect="1" noChangeArrowheads="1"/>
          </p:cNvPicPr>
          <p:nvPr/>
        </p:nvPicPr>
        <p:blipFill>
          <a:blip r:embed="rId8" cstate="print"/>
          <a:srcRect/>
          <a:stretch>
            <a:fillRect/>
          </a:stretch>
        </p:blipFill>
        <p:spPr bwMode="auto">
          <a:xfrm>
            <a:off x="5201161" y="5747506"/>
            <a:ext cx="1080120" cy="810090"/>
          </a:xfrm>
          <a:prstGeom prst="rect">
            <a:avLst/>
          </a:prstGeom>
          <a:noFill/>
        </p:spPr>
      </p:pic>
      <p:pic>
        <p:nvPicPr>
          <p:cNvPr id="11" name="Picture 2" descr="dwergstern"/>
          <p:cNvPicPr>
            <a:picLocks noChangeAspect="1" noChangeArrowheads="1"/>
          </p:cNvPicPr>
          <p:nvPr/>
        </p:nvPicPr>
        <p:blipFill>
          <a:blip r:embed="rId9" cstate="print"/>
          <a:srcRect/>
          <a:stretch>
            <a:fillRect/>
          </a:stretch>
        </p:blipFill>
        <p:spPr bwMode="auto">
          <a:xfrm>
            <a:off x="6347500" y="5747506"/>
            <a:ext cx="1282174" cy="833413"/>
          </a:xfrm>
          <a:prstGeom prst="rect">
            <a:avLst/>
          </a:prstGeom>
          <a:noFill/>
        </p:spPr>
      </p:pic>
      <p:pic>
        <p:nvPicPr>
          <p:cNvPr id="11266" name="Picture 2" descr="Trichechus manatus"/>
          <p:cNvPicPr>
            <a:picLocks noChangeAspect="1" noChangeArrowheads="1"/>
          </p:cNvPicPr>
          <p:nvPr/>
        </p:nvPicPr>
        <p:blipFill>
          <a:blip r:embed="rId10" cstate="print"/>
          <a:srcRect/>
          <a:stretch>
            <a:fillRect/>
          </a:stretch>
        </p:blipFill>
        <p:spPr bwMode="auto">
          <a:xfrm>
            <a:off x="1713439" y="5747506"/>
            <a:ext cx="1098881" cy="824161"/>
          </a:xfrm>
          <a:prstGeom prst="rect">
            <a:avLst/>
          </a:prstGeom>
          <a:noFill/>
        </p:spPr>
      </p:pic>
      <p:pic>
        <p:nvPicPr>
          <p:cNvPr id="11268" name="Picture 4" descr="Gadus morhua"/>
          <p:cNvPicPr>
            <a:picLocks noChangeAspect="1" noChangeArrowheads="1"/>
          </p:cNvPicPr>
          <p:nvPr/>
        </p:nvPicPr>
        <p:blipFill>
          <a:blip r:embed="rId11" cstate="print"/>
          <a:srcRect/>
          <a:stretch>
            <a:fillRect/>
          </a:stretch>
        </p:blipFill>
        <p:spPr bwMode="auto">
          <a:xfrm>
            <a:off x="135053" y="5735818"/>
            <a:ext cx="1512167" cy="837208"/>
          </a:xfrm>
          <a:prstGeom prst="rect">
            <a:avLst/>
          </a:prstGeom>
          <a:noFill/>
        </p:spPr>
      </p:pic>
      <p:pic>
        <p:nvPicPr>
          <p:cNvPr id="11270" name="Picture 6" descr="http://australianmuseum.net.au/Uploads/Images/6904/specimen_jars_big.jpg"/>
          <p:cNvPicPr>
            <a:picLocks noChangeAspect="1" noChangeArrowheads="1"/>
          </p:cNvPicPr>
          <p:nvPr/>
        </p:nvPicPr>
        <p:blipFill>
          <a:blip r:embed="rId12" cstate="print"/>
          <a:srcRect/>
          <a:stretch>
            <a:fillRect/>
          </a:stretch>
        </p:blipFill>
        <p:spPr bwMode="auto">
          <a:xfrm>
            <a:off x="6138910" y="1268760"/>
            <a:ext cx="2795167" cy="1817390"/>
          </a:xfrm>
          <a:prstGeom prst="rect">
            <a:avLst/>
          </a:prstGeom>
          <a:noFill/>
          <a:ln w="6350">
            <a:solidFill>
              <a:schemeClr val="accent1"/>
            </a:solid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395536" y="1772816"/>
            <a:ext cx="8280400" cy="3960813"/>
          </a:xfrm>
        </p:spPr>
        <p:txBody>
          <a:bodyPr/>
          <a:lstStyle/>
          <a:p>
            <a:r>
              <a:rPr lang="nl-BE" sz="1800" dirty="0" smtClean="0"/>
              <a:t>Geometry and sampling protocol</a:t>
            </a:r>
          </a:p>
          <a:p>
            <a:pPr lvl="1"/>
            <a:r>
              <a:rPr lang="nl-BE" sz="1600" dirty="0" smtClean="0"/>
              <a:t>Point</a:t>
            </a:r>
          </a:p>
          <a:p>
            <a:pPr lvl="2"/>
            <a:r>
              <a:rPr lang="nl-BE" sz="1500" dirty="0" smtClean="0"/>
              <a:t>soft-bottom grabs &amp; cores (depth layer separation possible)</a:t>
            </a:r>
          </a:p>
          <a:p>
            <a:pPr lvl="2"/>
            <a:r>
              <a:rPr lang="nl-BE" sz="1500" dirty="0" smtClean="0"/>
              <a:t>vertical net and water samples (multiple depths possible)</a:t>
            </a:r>
          </a:p>
          <a:p>
            <a:pPr lvl="2"/>
            <a:r>
              <a:rPr lang="nl-BE" sz="1500" dirty="0" smtClean="0"/>
              <a:t>static net samples</a:t>
            </a:r>
          </a:p>
          <a:p>
            <a:pPr lvl="2"/>
            <a:r>
              <a:rPr lang="nl-BE" sz="1500" dirty="0" smtClean="0"/>
              <a:t>hard-bottom sampling (scraping or visual)</a:t>
            </a:r>
          </a:p>
          <a:p>
            <a:pPr lvl="2"/>
            <a:r>
              <a:rPr lang="nl-BE" sz="1500" dirty="0" smtClean="0"/>
              <a:t>static observations/underwater photography</a:t>
            </a:r>
          </a:p>
          <a:p>
            <a:pPr lvl="1"/>
            <a:r>
              <a:rPr lang="nl-BE" sz="1600" dirty="0" smtClean="0"/>
              <a:t>Curve</a:t>
            </a:r>
          </a:p>
          <a:p>
            <a:pPr lvl="2"/>
            <a:r>
              <a:rPr lang="nl-BE" sz="1500" dirty="0" smtClean="0"/>
              <a:t>net trawl, dredge or sledge</a:t>
            </a:r>
          </a:p>
          <a:p>
            <a:pPr lvl="2"/>
            <a:r>
              <a:rPr lang="nl-BE" sz="1500" dirty="0" smtClean="0"/>
              <a:t>transect observations/underwater video</a:t>
            </a:r>
          </a:p>
          <a:p>
            <a:pPr lvl="1"/>
            <a:r>
              <a:rPr lang="nl-BE" sz="1600" dirty="0" smtClean="0"/>
              <a:t>Surface</a:t>
            </a:r>
          </a:p>
          <a:p>
            <a:pPr lvl="2"/>
            <a:r>
              <a:rPr lang="nl-BE" sz="1500" dirty="0" smtClean="0"/>
              <a:t>surface observations</a:t>
            </a:r>
          </a:p>
          <a:p>
            <a:endParaRPr lang="nl-BE" dirty="0"/>
          </a:p>
        </p:txBody>
      </p:sp>
      <p:pic>
        <p:nvPicPr>
          <p:cNvPr id="7" name="Picture 10"/>
          <p:cNvPicPr>
            <a:picLocks noChangeAspect="1" noChangeArrowheads="1"/>
          </p:cNvPicPr>
          <p:nvPr/>
        </p:nvPicPr>
        <p:blipFill>
          <a:blip r:embed="rId2" cstate="print"/>
          <a:srcRect/>
          <a:stretch>
            <a:fillRect/>
          </a:stretch>
        </p:blipFill>
        <p:spPr bwMode="auto">
          <a:xfrm>
            <a:off x="6116848" y="3632008"/>
            <a:ext cx="1080120" cy="1442017"/>
          </a:xfrm>
          <a:prstGeom prst="rect">
            <a:avLst/>
          </a:prstGeom>
          <a:noFill/>
          <a:ln w="3175">
            <a:solidFill>
              <a:schemeClr val="accent1"/>
            </a:solidFill>
            <a:miter lim="800000"/>
            <a:headEnd/>
            <a:tailEnd/>
          </a:ln>
        </p:spPr>
      </p:pic>
      <p:pic>
        <p:nvPicPr>
          <p:cNvPr id="6146" name="Picture 2" descr="slicing"/>
          <p:cNvPicPr>
            <a:picLocks noChangeAspect="1" noChangeArrowheads="1"/>
          </p:cNvPicPr>
          <p:nvPr/>
        </p:nvPicPr>
        <p:blipFill>
          <a:blip r:embed="rId3" cstate="print"/>
          <a:srcRect/>
          <a:stretch>
            <a:fillRect/>
          </a:stretch>
        </p:blipFill>
        <p:spPr bwMode="auto">
          <a:xfrm>
            <a:off x="7308304" y="2542056"/>
            <a:ext cx="1645451" cy="1234088"/>
          </a:xfrm>
          <a:prstGeom prst="rect">
            <a:avLst/>
          </a:prstGeom>
          <a:noFill/>
        </p:spPr>
      </p:pic>
      <p:pic>
        <p:nvPicPr>
          <p:cNvPr id="6148" name="Picture 4" descr="http://labradorpark.files.wordpress.com/2008/07/quadrat-2-b.jpg"/>
          <p:cNvPicPr>
            <a:picLocks noChangeAspect="1" noChangeArrowheads="1"/>
          </p:cNvPicPr>
          <p:nvPr/>
        </p:nvPicPr>
        <p:blipFill>
          <a:blip r:embed="rId4" cstate="print"/>
          <a:srcRect/>
          <a:stretch>
            <a:fillRect/>
          </a:stretch>
        </p:blipFill>
        <p:spPr bwMode="auto">
          <a:xfrm>
            <a:off x="7308304" y="3861048"/>
            <a:ext cx="1656184" cy="1242138"/>
          </a:xfrm>
          <a:prstGeom prst="rect">
            <a:avLst/>
          </a:prstGeom>
          <a:noFill/>
        </p:spPr>
      </p:pic>
      <p:pic>
        <p:nvPicPr>
          <p:cNvPr id="6150" name="Picture 6" descr="http://www.marinebuzz.com/marinebuzzuploads/96d0603f7047_7CFF/typical_trawl.jpg"/>
          <p:cNvPicPr>
            <a:picLocks noChangeAspect="1" noChangeArrowheads="1"/>
          </p:cNvPicPr>
          <p:nvPr/>
        </p:nvPicPr>
        <p:blipFill>
          <a:blip r:embed="rId5" cstate="print"/>
          <a:srcRect/>
          <a:stretch>
            <a:fillRect/>
          </a:stretch>
        </p:blipFill>
        <p:spPr bwMode="auto">
          <a:xfrm>
            <a:off x="5868144" y="5157192"/>
            <a:ext cx="3071664" cy="1147075"/>
          </a:xfrm>
          <a:prstGeom prst="rect">
            <a:avLst/>
          </a:prstGeom>
          <a:noFill/>
          <a:ln w="6350">
            <a:solidFill>
              <a:schemeClr val="accent1"/>
            </a:solidFill>
          </a:ln>
        </p:spPr>
      </p:pic>
      <p:pic>
        <p:nvPicPr>
          <p:cNvPr id="6152" name="Picture 8" descr="http://www.northernlight-uk.com/images/bird%20watching%20at%20sea%20by%20john%20maughan.jpg"/>
          <p:cNvPicPr>
            <a:picLocks noChangeAspect="1" noChangeArrowheads="1"/>
          </p:cNvPicPr>
          <p:nvPr/>
        </p:nvPicPr>
        <p:blipFill>
          <a:blip r:embed="rId6" cstate="print"/>
          <a:srcRect r="2927" b="3304"/>
          <a:stretch>
            <a:fillRect/>
          </a:stretch>
        </p:blipFill>
        <p:spPr bwMode="auto">
          <a:xfrm>
            <a:off x="3995936" y="5157192"/>
            <a:ext cx="1728192" cy="115212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ChangeAspect="1" noChangeArrowheads="1"/>
          </p:cNvPicPr>
          <p:nvPr/>
        </p:nvPicPr>
        <p:blipFill>
          <a:blip r:embed="rId2" cstate="print"/>
          <a:srcRect/>
          <a:stretch>
            <a:fillRect/>
          </a:stretch>
        </p:blipFill>
        <p:spPr bwMode="auto">
          <a:xfrm>
            <a:off x="467544" y="1988839"/>
            <a:ext cx="7992888" cy="4527187"/>
          </a:xfrm>
          <a:prstGeom prst="rect">
            <a:avLst/>
          </a:prstGeom>
          <a:noFill/>
          <a:ln w="9525">
            <a:noFill/>
            <a:miter lim="800000"/>
            <a:headEnd/>
            <a:tailEnd/>
          </a:ln>
        </p:spPr>
      </p:pic>
      <p:pic>
        <p:nvPicPr>
          <p:cNvPr id="8" name="Picture 4"/>
          <p:cNvPicPr>
            <a:picLocks noChangeAspect="1" noChangeArrowheads="1"/>
          </p:cNvPicPr>
          <p:nvPr/>
        </p:nvPicPr>
        <p:blipFill>
          <a:blip r:embed="rId3" cstate="print"/>
          <a:srcRect/>
          <a:stretch>
            <a:fillRect/>
          </a:stretch>
        </p:blipFill>
        <p:spPr bwMode="auto">
          <a:xfrm>
            <a:off x="1475656" y="1628801"/>
            <a:ext cx="6120680" cy="5100362"/>
          </a:xfrm>
          <a:prstGeom prst="rect">
            <a:avLst/>
          </a:prstGeom>
          <a:noFill/>
          <a:ln w="9525">
            <a:noFill/>
            <a:miter lim="800000"/>
            <a:headEnd/>
            <a:tailEnd/>
          </a:ln>
        </p:spPr>
      </p:pic>
      <p:pic>
        <p:nvPicPr>
          <p:cNvPr id="9" name="Picture 6"/>
          <p:cNvPicPr>
            <a:picLocks noChangeAspect="1" noChangeArrowheads="1"/>
          </p:cNvPicPr>
          <p:nvPr/>
        </p:nvPicPr>
        <p:blipFill>
          <a:blip r:embed="rId4" cstate="print"/>
          <a:srcRect/>
          <a:stretch>
            <a:fillRect/>
          </a:stretch>
        </p:blipFill>
        <p:spPr bwMode="auto">
          <a:xfrm>
            <a:off x="683568" y="1535596"/>
            <a:ext cx="4112013" cy="5322404"/>
          </a:xfrm>
          <a:prstGeom prst="rect">
            <a:avLst/>
          </a:prstGeom>
          <a:noFill/>
          <a:ln w="9525">
            <a:noFill/>
            <a:miter lim="800000"/>
            <a:headEnd/>
            <a:tailEnd/>
          </a:ln>
        </p:spPr>
      </p:pic>
      <p:pic>
        <p:nvPicPr>
          <p:cNvPr id="7" name="Picture 3"/>
          <p:cNvPicPr>
            <a:picLocks noChangeAspect="1" noChangeArrowheads="1"/>
          </p:cNvPicPr>
          <p:nvPr/>
        </p:nvPicPr>
        <p:blipFill>
          <a:blip r:embed="rId5" cstate="print"/>
          <a:srcRect/>
          <a:stretch>
            <a:fillRect/>
          </a:stretch>
        </p:blipFill>
        <p:spPr bwMode="auto">
          <a:xfrm rot="5400000">
            <a:off x="4308135" y="2157023"/>
            <a:ext cx="5208250" cy="3960440"/>
          </a:xfrm>
          <a:prstGeom prst="rect">
            <a:avLst/>
          </a:prstGeom>
          <a:noFill/>
          <a:ln w="9525">
            <a:noFill/>
            <a:miter lim="800000"/>
            <a:headEnd/>
            <a:tailEnd/>
          </a:ln>
        </p:spPr>
      </p:pic>
      <p:sp>
        <p:nvSpPr>
          <p:cNvPr id="11" name="Title 1"/>
          <p:cNvSpPr>
            <a:spLocks noGrp="1"/>
          </p:cNvSpPr>
          <p:nvPr>
            <p:ph type="title"/>
          </p:nvPr>
        </p:nvSpPr>
        <p:spPr>
          <a:xfrm>
            <a:off x="395536" y="1136464"/>
            <a:ext cx="8280400" cy="495300"/>
          </a:xfrm>
        </p:spPr>
        <p:txBody>
          <a:bodyPr/>
          <a:lstStyle/>
          <a:p>
            <a:r>
              <a:rPr lang="nl-BE" dirty="0" smtClean="0"/>
              <a:t>Data </a:t>
            </a:r>
            <a:r>
              <a:rPr lang="nl-BE" dirty="0" err="1" smtClean="0"/>
              <a:t>formats</a:t>
            </a:r>
            <a:endParaRPr lang="nl-B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35390"/>
            <a:ext cx="8229600" cy="490066"/>
          </a:xfrm>
        </p:spPr>
        <p:txBody>
          <a:bodyPr/>
          <a:lstStyle/>
          <a:p>
            <a:r>
              <a:rPr lang="nl-NL" dirty="0" smtClean="0"/>
              <a:t>“</a:t>
            </a:r>
            <a:r>
              <a:rPr lang="nl-NL" dirty="0" err="1" smtClean="0"/>
              <a:t>Common</a:t>
            </a:r>
            <a:r>
              <a:rPr lang="nl-NL" dirty="0" smtClean="0"/>
              <a:t> </a:t>
            </a:r>
            <a:r>
              <a:rPr lang="nl-NL" dirty="0" err="1" smtClean="0"/>
              <a:t>denominator</a:t>
            </a:r>
            <a:r>
              <a:rPr lang="nl-NL" dirty="0" smtClean="0"/>
              <a:t>” = </a:t>
            </a:r>
            <a:r>
              <a:rPr lang="nl-NL" dirty="0" err="1" smtClean="0"/>
              <a:t>taxonomy</a:t>
            </a:r>
            <a:endParaRPr lang="nl-NL" dirty="0"/>
          </a:p>
        </p:txBody>
      </p:sp>
      <p:sp>
        <p:nvSpPr>
          <p:cNvPr id="5" name="Content Placeholder 4"/>
          <p:cNvSpPr>
            <a:spLocks noGrp="1"/>
          </p:cNvSpPr>
          <p:nvPr>
            <p:ph idx="1"/>
          </p:nvPr>
        </p:nvSpPr>
        <p:spPr>
          <a:xfrm>
            <a:off x="457200" y="1855365"/>
            <a:ext cx="8229600" cy="4525963"/>
          </a:xfrm>
        </p:spPr>
        <p:txBody>
          <a:bodyPr/>
          <a:lstStyle/>
          <a:p>
            <a:r>
              <a:rPr lang="en-US" sz="1600" b="1" dirty="0" smtClean="0"/>
              <a:t>Taxonomy</a:t>
            </a:r>
            <a:r>
              <a:rPr lang="en-US" sz="1600" dirty="0" smtClean="0"/>
              <a:t> </a:t>
            </a:r>
          </a:p>
          <a:p>
            <a:pPr>
              <a:buNone/>
            </a:pPr>
            <a:r>
              <a:rPr lang="en-US" sz="1600" dirty="0"/>
              <a:t>	</a:t>
            </a:r>
            <a:r>
              <a:rPr lang="en-US" sz="1600" dirty="0" smtClean="0"/>
              <a:t>from Ancient Greek: </a:t>
            </a:r>
            <a:r>
              <a:rPr lang="en-US" sz="1600" dirty="0" err="1" smtClean="0"/>
              <a:t>τάξις</a:t>
            </a:r>
            <a:r>
              <a:rPr lang="en-US" sz="1600" dirty="0" smtClean="0"/>
              <a:t> </a:t>
            </a:r>
            <a:r>
              <a:rPr lang="en-US" sz="1600" i="1" dirty="0" smtClean="0"/>
              <a:t>taxis</a:t>
            </a:r>
            <a:r>
              <a:rPr lang="en-US" sz="1600" dirty="0" smtClean="0"/>
              <a:t> "arrangement" and Ancient Greek: </a:t>
            </a:r>
            <a:r>
              <a:rPr lang="en-US" sz="1600" dirty="0" err="1" smtClean="0"/>
              <a:t>νομία</a:t>
            </a:r>
            <a:r>
              <a:rPr lang="en-US" sz="1600" dirty="0" smtClean="0"/>
              <a:t> </a:t>
            </a:r>
            <a:r>
              <a:rPr lang="en-US" sz="1600" i="1" dirty="0" err="1" smtClean="0"/>
              <a:t>nomia</a:t>
            </a:r>
            <a:r>
              <a:rPr lang="en-US" sz="1600" dirty="0" smtClean="0"/>
              <a:t> "method" </a:t>
            </a:r>
          </a:p>
          <a:p>
            <a:pPr>
              <a:buNone/>
            </a:pPr>
            <a:r>
              <a:rPr lang="en-US" sz="1600" dirty="0"/>
              <a:t>	</a:t>
            </a:r>
            <a:endParaRPr lang="en-US" sz="1600" dirty="0" smtClean="0"/>
          </a:p>
          <a:p>
            <a:pPr>
              <a:buNone/>
            </a:pPr>
            <a:r>
              <a:rPr lang="en-US" sz="1600" i="1" dirty="0" smtClean="0"/>
              <a:t>	</a:t>
            </a:r>
            <a:r>
              <a:rPr lang="en-US" sz="1600" b="1" i="1" dirty="0" smtClean="0"/>
              <a:t>= the academic discipline of defining groups of biological organisms on the basis of shared characteristics and giving names to those groups.</a:t>
            </a:r>
          </a:p>
          <a:p>
            <a:pPr>
              <a:buNone/>
            </a:pPr>
            <a:endParaRPr lang="en-US" sz="1600" dirty="0"/>
          </a:p>
          <a:p>
            <a:pPr>
              <a:buNone/>
            </a:pPr>
            <a:r>
              <a:rPr lang="en-US" sz="1600" dirty="0" smtClean="0"/>
              <a:t>	To bring order into the “chaos” of species, to help scientists in how to deal with species, so they know they are talking about the same creature and to classify them in larger groups.</a:t>
            </a:r>
          </a:p>
          <a:p>
            <a:pPr>
              <a:buNone/>
            </a:pPr>
            <a:endParaRPr lang="en-US" sz="1600" dirty="0" smtClean="0"/>
          </a:p>
          <a:p>
            <a:pPr lvl="1">
              <a:buNone/>
            </a:pPr>
            <a:r>
              <a:rPr lang="nl-NL" i="1" dirty="0" smtClean="0"/>
              <a:t>International Code </a:t>
            </a:r>
            <a:r>
              <a:rPr lang="nl-NL" i="1" dirty="0" err="1" smtClean="0"/>
              <a:t>on</a:t>
            </a:r>
            <a:r>
              <a:rPr lang="nl-NL" i="1" dirty="0" smtClean="0"/>
              <a:t> </a:t>
            </a:r>
            <a:r>
              <a:rPr lang="nl-NL" i="1" dirty="0" err="1" smtClean="0"/>
              <a:t>Zoological</a:t>
            </a:r>
            <a:r>
              <a:rPr lang="nl-NL" i="1" dirty="0" smtClean="0"/>
              <a:t> </a:t>
            </a:r>
            <a:r>
              <a:rPr lang="nl-NL" i="1" dirty="0" err="1" smtClean="0"/>
              <a:t>Nomenclature</a:t>
            </a:r>
            <a:r>
              <a:rPr lang="nl-NL" i="1" dirty="0" smtClean="0"/>
              <a:t> (ICZN)</a:t>
            </a:r>
          </a:p>
          <a:p>
            <a:pPr lvl="1">
              <a:buNone/>
            </a:pPr>
            <a:r>
              <a:rPr lang="en-US" i="1" dirty="0" smtClean="0"/>
              <a:t>International Code of Nomenclature for algae, fungi, and plants</a:t>
            </a:r>
            <a:endParaRPr lang="nl-NL" i="1" dirty="0" smtClean="0"/>
          </a:p>
          <a:p>
            <a:pPr lvl="1">
              <a:buNone/>
            </a:pPr>
            <a:endParaRPr lang="nl-NL" i="1" dirty="0" smtClean="0"/>
          </a:p>
          <a:p>
            <a:pPr lvl="1">
              <a:buNone/>
            </a:pPr>
            <a:r>
              <a:rPr lang="nl-NL" dirty="0" smtClean="0"/>
              <a:t>		</a:t>
            </a:r>
            <a:r>
              <a:rPr lang="nl-NL" dirty="0" err="1" smtClean="0"/>
              <a:t>Kingdom</a:t>
            </a:r>
            <a:r>
              <a:rPr lang="nl-NL" dirty="0" smtClean="0"/>
              <a:t> &gt; </a:t>
            </a:r>
            <a:r>
              <a:rPr lang="nl-NL" dirty="0" err="1" smtClean="0"/>
              <a:t>Phylum</a:t>
            </a:r>
            <a:r>
              <a:rPr lang="nl-NL" dirty="0" smtClean="0"/>
              <a:t> &gt; </a:t>
            </a:r>
            <a:r>
              <a:rPr lang="nl-NL" dirty="0" err="1" smtClean="0"/>
              <a:t>Class</a:t>
            </a:r>
            <a:r>
              <a:rPr lang="nl-NL" dirty="0" smtClean="0"/>
              <a:t> &gt; Order &gt; Family &gt; Genus &gt; Species</a:t>
            </a:r>
            <a:endParaRPr lang="en-US" i="1" dirty="0" smtClean="0"/>
          </a:p>
        </p:txBody>
      </p:sp>
      <p:pic>
        <p:nvPicPr>
          <p:cNvPr id="32776" name="Picture 8" descr="http://www.sharky-jones.com/Sharkyjones/Artwork/taxonomy%20artwork/subclass.jpg"/>
          <p:cNvPicPr>
            <a:picLocks noChangeAspect="1" noChangeArrowheads="1"/>
          </p:cNvPicPr>
          <p:nvPr/>
        </p:nvPicPr>
        <p:blipFill>
          <a:blip r:embed="rId3" cstate="print"/>
          <a:srcRect/>
          <a:stretch>
            <a:fillRect/>
          </a:stretch>
        </p:blipFill>
        <p:spPr bwMode="auto">
          <a:xfrm>
            <a:off x="-2772816" y="2636912"/>
            <a:ext cx="2623519" cy="1944216"/>
          </a:xfrm>
          <a:prstGeom prst="rect">
            <a:avLst/>
          </a:prstGeom>
          <a:noFill/>
        </p:spPr>
      </p:pic>
      <p:cxnSp>
        <p:nvCxnSpPr>
          <p:cNvPr id="11" name="Straight Arrow Connector 10"/>
          <p:cNvCxnSpPr/>
          <p:nvPr/>
        </p:nvCxnSpPr>
        <p:spPr>
          <a:xfrm>
            <a:off x="9684568" y="6237312"/>
            <a:ext cx="1368152" cy="0"/>
          </a:xfrm>
          <a:prstGeom prst="straightConnector1">
            <a:avLst/>
          </a:prstGeom>
          <a:ln w="38100" cap="flat">
            <a:prstDash val="dash"/>
            <a:round/>
            <a:tailEnd type="stealth" w="lg" len="lg"/>
          </a:ln>
        </p:spPr>
        <p:style>
          <a:lnRef idx="1">
            <a:schemeClr val="accent1"/>
          </a:lnRef>
          <a:fillRef idx="0">
            <a:schemeClr val="accent1"/>
          </a:fillRef>
          <a:effectRef idx="0">
            <a:schemeClr val="accent1"/>
          </a:effectRef>
          <a:fontRef idx="minor">
            <a:schemeClr val="tx1"/>
          </a:fontRef>
        </p:style>
      </p:cxnSp>
      <p:pic>
        <p:nvPicPr>
          <p:cNvPr id="22530" name="Picture 2" descr="http://creationwiki.org/pool/images/thumb/0/04/Evolution_tree_of_life.png/300px-Evolution_tree_of_life.png"/>
          <p:cNvPicPr>
            <a:picLocks noChangeAspect="1" noChangeArrowheads="1"/>
          </p:cNvPicPr>
          <p:nvPr/>
        </p:nvPicPr>
        <p:blipFill>
          <a:blip r:embed="rId4" cstate="print"/>
          <a:srcRect/>
          <a:stretch>
            <a:fillRect/>
          </a:stretch>
        </p:blipFill>
        <p:spPr bwMode="auto">
          <a:xfrm>
            <a:off x="6876256" y="4139967"/>
            <a:ext cx="2209428" cy="2673409"/>
          </a:xfrm>
          <a:prstGeom prst="rect">
            <a:avLst/>
          </a:prstGeom>
          <a:noFill/>
        </p:spPr>
      </p:pic>
      <p:pic>
        <p:nvPicPr>
          <p:cNvPr id="22532" name="Picture 4" descr="http://www.sharky-jones.com/Sharkyjones/Artwork/taxonomy%20artwork/Phylum1.jpg"/>
          <p:cNvPicPr>
            <a:picLocks noChangeAspect="1" noChangeArrowheads="1"/>
          </p:cNvPicPr>
          <p:nvPr/>
        </p:nvPicPr>
        <p:blipFill>
          <a:blip r:embed="rId5" cstate="print"/>
          <a:srcRect/>
          <a:stretch>
            <a:fillRect/>
          </a:stretch>
        </p:blipFill>
        <p:spPr bwMode="auto">
          <a:xfrm>
            <a:off x="-2772816" y="4581128"/>
            <a:ext cx="2623519" cy="194421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938</TotalTime>
  <Words>1517</Words>
  <Application>Microsoft Office PowerPoint</Application>
  <PresentationFormat>On-screen Show (4:3)</PresentationFormat>
  <Paragraphs>301</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Introduction to biological data management </vt:lpstr>
      <vt:lpstr>Slide 2</vt:lpstr>
      <vt:lpstr>SeaDataNet &amp; biological data</vt:lpstr>
      <vt:lpstr>Marine biological data system in Europe</vt:lpstr>
      <vt:lpstr>Data flow for public data</vt:lpstr>
      <vt:lpstr>Types of biological data</vt:lpstr>
      <vt:lpstr>Slide 7</vt:lpstr>
      <vt:lpstr>Data formats</vt:lpstr>
      <vt:lpstr>“Common denominator” = taxonomy</vt:lpstr>
      <vt:lpstr>Slide 10</vt:lpstr>
      <vt:lpstr>Slide 11</vt:lpstr>
      <vt:lpstr>Slide 12</vt:lpstr>
      <vt:lpstr>Slide 13</vt:lpstr>
      <vt:lpstr>Taxonomy: variation in author name</vt:lpstr>
      <vt:lpstr>Slide 15</vt:lpstr>
      <vt:lpstr>Taxonomy: homonymy</vt:lpstr>
      <vt:lpstr>How to deal with all this variation? </vt:lpstr>
      <vt:lpstr>WoRMS content</vt:lpstr>
      <vt:lpstr>Slide 19</vt:lpstr>
      <vt:lpstr>Slide 20</vt:lpstr>
      <vt:lpstr>WoRMS users</vt:lpstr>
      <vt:lpstr>How to use WoRMS?</vt:lpstr>
      <vt:lpstr>Slide 23</vt:lpstr>
      <vt:lpstr>Slide 24</vt:lpstr>
      <vt:lpstr>Slide 25</vt:lpstr>
      <vt:lpstr>Slide 26</vt:lpstr>
      <vt:lpstr>Some exercises</vt:lpstr>
      <vt:lpstr>Online taxon match</vt:lpstr>
      <vt:lpstr>Slide 29</vt:lpstr>
      <vt:lpstr>SOAP web services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leenv</dc:creator>
  <cp:lastModifiedBy>leenv</cp:lastModifiedBy>
  <cp:revision>93</cp:revision>
  <dcterms:created xsi:type="dcterms:W3CDTF">2012-07-02T08:43:50Z</dcterms:created>
  <dcterms:modified xsi:type="dcterms:W3CDTF">2012-07-06T10:30:42Z</dcterms:modified>
</cp:coreProperties>
</file>