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2" r:id="rId4"/>
    <p:sldId id="263" r:id="rId5"/>
    <p:sldId id="265" r:id="rId6"/>
    <p:sldId id="279" r:id="rId7"/>
    <p:sldId id="266" r:id="rId8"/>
    <p:sldId id="284" r:id="rId9"/>
    <p:sldId id="285" r:id="rId10"/>
    <p:sldId id="267" r:id="rId11"/>
    <p:sldId id="281" r:id="rId12"/>
    <p:sldId id="283" r:id="rId13"/>
    <p:sldId id="278" r:id="rId14"/>
    <p:sldId id="280" r:id="rId15"/>
    <p:sldId id="286" r:id="rId16"/>
    <p:sldId id="287" r:id="rId17"/>
    <p:sldId id="288" r:id="rId18"/>
  </p:sldIdLst>
  <p:sldSz cx="9144000" cy="6858000" type="screen4x3"/>
  <p:notesSz cx="6797675" cy="9926638"/>
  <p:defaultTextStyle>
    <a:defPPr>
      <a:defRPr lang="fr-FR"/>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lbert MAUDIRE, Ifremer Brest PDG-IMN-IDM, 02 9" initials="G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FAFF"/>
    <a:srgbClr val="F1F6FC"/>
    <a:srgbClr val="5054BA"/>
    <a:srgbClr val="0551A0"/>
    <a:srgbClr val="0880F8"/>
    <a:srgbClr val="000099"/>
    <a:srgbClr val="AFAFFF"/>
    <a:srgbClr val="3737FF"/>
    <a:srgbClr val="4D4D4D"/>
    <a:srgbClr val="6B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p:cViewPr varScale="1">
        <p:scale>
          <a:sx n="106" d="100"/>
          <a:sy n="106" d="100"/>
        </p:scale>
        <p:origin x="103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8C838B-DC8A-A448-85E6-EE21609E7DC9}" type="doc">
      <dgm:prSet loTypeId="urn:microsoft.com/office/officeart/2005/8/layout/cycle3" loCatId="cycle" qsTypeId="urn:microsoft.com/office/officeart/2005/8/quickstyle/3d2" qsCatId="3D" csTypeId="urn:microsoft.com/office/officeart/2005/8/colors/accent2_2" csCatId="accent2" phldr="1"/>
      <dgm:spPr/>
      <dgm:t>
        <a:bodyPr/>
        <a:lstStyle/>
        <a:p>
          <a:endParaRPr lang="it-IT"/>
        </a:p>
      </dgm:t>
    </dgm:pt>
    <dgm:pt modelId="{F3241E66-E024-F246-A461-642633679CF5}">
      <dgm:prSet phldrT="[Testo]" custT="1"/>
      <dgm:spPr>
        <a:solidFill>
          <a:schemeClr val="accent6">
            <a:lumMod val="50000"/>
          </a:schemeClr>
        </a:solidFill>
      </dgm:spPr>
      <dgm:t>
        <a:bodyPr/>
        <a:lstStyle/>
        <a:p>
          <a:r>
            <a:rPr lang="it-IT" sz="1200" b="1" dirty="0"/>
            <a:t>CENTRAL CDI</a:t>
          </a:r>
        </a:p>
      </dgm:t>
    </dgm:pt>
    <dgm:pt modelId="{F61326FC-ED83-6E4E-B73F-AD3B2E893D22}" type="parTrans" cxnId="{4C8B231A-2DB6-0540-8477-AD08D727F7C7}">
      <dgm:prSet/>
      <dgm:spPr/>
      <dgm:t>
        <a:bodyPr/>
        <a:lstStyle/>
        <a:p>
          <a:endParaRPr lang="it-IT"/>
        </a:p>
      </dgm:t>
    </dgm:pt>
    <dgm:pt modelId="{7146B281-8B04-FA4F-A017-67962BDE735D}" type="sibTrans" cxnId="{4C8B231A-2DB6-0540-8477-AD08D727F7C7}">
      <dgm:prSet/>
      <dgm:spPr>
        <a:solidFill>
          <a:schemeClr val="accent5">
            <a:lumMod val="50000"/>
          </a:schemeClr>
        </a:solidFill>
      </dgm:spPr>
      <dgm:t>
        <a:bodyPr/>
        <a:lstStyle/>
        <a:p>
          <a:endParaRPr lang="it-IT"/>
        </a:p>
      </dgm:t>
    </dgm:pt>
    <dgm:pt modelId="{8F605198-9412-454F-8D0D-3FF5F8BABED2}">
      <dgm:prSet phldrT="[Testo]" custT="1"/>
      <dgm:spPr>
        <a:solidFill>
          <a:schemeClr val="accent2">
            <a:lumMod val="40000"/>
            <a:lumOff val="60000"/>
          </a:schemeClr>
        </a:solidFill>
      </dgm:spPr>
      <dgm:t>
        <a:bodyPr/>
        <a:lstStyle/>
        <a:p>
          <a:r>
            <a:rPr lang="it-IT" sz="1400" b="1" dirty="0" smtClean="0">
              <a:solidFill>
                <a:schemeClr val="tx1">
                  <a:lumMod val="65000"/>
                  <a:lumOff val="35000"/>
                </a:schemeClr>
              </a:solidFill>
            </a:rPr>
            <a:t>File </a:t>
          </a:r>
          <a:r>
            <a:rPr lang="it-IT" sz="1400" b="1" dirty="0">
              <a:solidFill>
                <a:schemeClr val="tx1">
                  <a:lumMod val="65000"/>
                  <a:lumOff val="35000"/>
                </a:schemeClr>
              </a:solidFill>
            </a:rPr>
            <a:t>and parameter aggregation</a:t>
          </a:r>
        </a:p>
      </dgm:t>
    </dgm:pt>
    <dgm:pt modelId="{97E73CDC-0F39-8946-BB90-5A48B2FFD9B6}" type="parTrans" cxnId="{F8A8E1B8-E66D-CD4F-BB15-7FBF51B542CF}">
      <dgm:prSet/>
      <dgm:spPr/>
      <dgm:t>
        <a:bodyPr/>
        <a:lstStyle/>
        <a:p>
          <a:endParaRPr lang="it-IT"/>
        </a:p>
      </dgm:t>
    </dgm:pt>
    <dgm:pt modelId="{6ACB6BBA-C60E-DE41-8F87-69EF7A8C6CFE}" type="sibTrans" cxnId="{F8A8E1B8-E66D-CD4F-BB15-7FBF51B542CF}">
      <dgm:prSet/>
      <dgm:spPr/>
      <dgm:t>
        <a:bodyPr/>
        <a:lstStyle/>
        <a:p>
          <a:endParaRPr lang="it-IT"/>
        </a:p>
      </dgm:t>
    </dgm:pt>
    <dgm:pt modelId="{3EC831B6-9ED1-DA4C-894E-CC75C32EBACA}">
      <dgm:prSet phldrT="[Testo]" custT="1"/>
      <dgm:spPr>
        <a:solidFill>
          <a:schemeClr val="accent6">
            <a:lumMod val="75000"/>
          </a:schemeClr>
        </a:solidFill>
      </dgm:spPr>
      <dgm:t>
        <a:bodyPr/>
        <a:lstStyle/>
        <a:p>
          <a:r>
            <a:rPr lang="it-IT" sz="1400" b="1" dirty="0" smtClean="0"/>
            <a:t>Analysis </a:t>
          </a:r>
          <a:r>
            <a:rPr lang="it-IT" sz="1400" b="1" dirty="0"/>
            <a:t>of data anomalies</a:t>
          </a:r>
        </a:p>
      </dgm:t>
    </dgm:pt>
    <dgm:pt modelId="{A7AE3457-465B-2E42-A2FD-824E115A5A70}" type="parTrans" cxnId="{B6120120-F0DB-AC48-8A7B-8286C6D267A6}">
      <dgm:prSet/>
      <dgm:spPr/>
      <dgm:t>
        <a:bodyPr/>
        <a:lstStyle/>
        <a:p>
          <a:endParaRPr lang="it-IT"/>
        </a:p>
      </dgm:t>
    </dgm:pt>
    <dgm:pt modelId="{8902F0A6-71F5-F441-A628-92695D7F58CB}" type="sibTrans" cxnId="{B6120120-F0DB-AC48-8A7B-8286C6D267A6}">
      <dgm:prSet/>
      <dgm:spPr/>
      <dgm:t>
        <a:bodyPr/>
        <a:lstStyle/>
        <a:p>
          <a:endParaRPr lang="it-IT"/>
        </a:p>
      </dgm:t>
    </dgm:pt>
    <dgm:pt modelId="{8377BC2C-E42F-5047-B95A-0997974C5BD6}">
      <dgm:prSet custT="1"/>
      <dgm:spPr>
        <a:solidFill>
          <a:schemeClr val="accent6">
            <a:lumMod val="60000"/>
            <a:lumOff val="40000"/>
          </a:schemeClr>
        </a:solidFill>
      </dgm:spPr>
      <dgm:t>
        <a:bodyPr/>
        <a:lstStyle/>
        <a:p>
          <a:r>
            <a:rPr lang="it-IT" sz="1400" b="1" dirty="0"/>
            <a:t>QC analysis</a:t>
          </a:r>
        </a:p>
      </dgm:t>
    </dgm:pt>
    <dgm:pt modelId="{F2A91D81-C9BA-0545-AB12-A98B26D0C3D9}" type="parTrans" cxnId="{ED3E4F60-725C-6540-8763-D56A81113DE3}">
      <dgm:prSet/>
      <dgm:spPr/>
      <dgm:t>
        <a:bodyPr/>
        <a:lstStyle/>
        <a:p>
          <a:endParaRPr lang="it-IT"/>
        </a:p>
      </dgm:t>
    </dgm:pt>
    <dgm:pt modelId="{4F580D8B-BC87-3C48-B2F2-CAA9E18CBE77}" type="sibTrans" cxnId="{ED3E4F60-725C-6540-8763-D56A81113DE3}">
      <dgm:prSet/>
      <dgm:spPr/>
      <dgm:t>
        <a:bodyPr/>
        <a:lstStyle/>
        <a:p>
          <a:endParaRPr lang="it-IT"/>
        </a:p>
      </dgm:t>
    </dgm:pt>
    <dgm:pt modelId="{5B6F7432-4C45-8145-B3F8-0965B00DD843}">
      <dgm:prSet phldrT="[Testo]" custT="1"/>
      <dgm:spPr>
        <a:solidFill>
          <a:schemeClr val="accent2">
            <a:lumMod val="20000"/>
            <a:lumOff val="80000"/>
          </a:schemeClr>
        </a:solidFill>
        <a:ln>
          <a:solidFill>
            <a:schemeClr val="accent2">
              <a:lumMod val="20000"/>
              <a:lumOff val="80000"/>
            </a:schemeClr>
          </a:solidFill>
        </a:ln>
      </dgm:spPr>
      <dgm:t>
        <a:bodyPr/>
        <a:lstStyle/>
        <a:p>
          <a:r>
            <a:rPr lang="it-IT" sz="1400" b="1" dirty="0" smtClean="0">
              <a:solidFill>
                <a:schemeClr val="bg1">
                  <a:lumMod val="50000"/>
                </a:schemeClr>
              </a:solidFill>
            </a:rPr>
            <a:t>Data </a:t>
          </a:r>
          <a:r>
            <a:rPr lang="it-IT" sz="1400" b="1" dirty="0">
              <a:solidFill>
                <a:schemeClr val="bg1">
                  <a:lumMod val="50000"/>
                </a:schemeClr>
              </a:solidFill>
            </a:rPr>
            <a:t>harvesting</a:t>
          </a:r>
        </a:p>
      </dgm:t>
    </dgm:pt>
    <dgm:pt modelId="{BB32CBE4-A271-484C-B9BA-434C5BAE1D4F}" type="parTrans" cxnId="{C350A1A5-7DDF-3E49-82D5-C0B372711F31}">
      <dgm:prSet/>
      <dgm:spPr/>
      <dgm:t>
        <a:bodyPr/>
        <a:lstStyle/>
        <a:p>
          <a:endParaRPr lang="it-IT"/>
        </a:p>
      </dgm:t>
    </dgm:pt>
    <dgm:pt modelId="{032D6F53-4529-8F45-BE18-27EE5F7134A1}" type="sibTrans" cxnId="{C350A1A5-7DDF-3E49-82D5-C0B372711F31}">
      <dgm:prSet/>
      <dgm:spPr/>
      <dgm:t>
        <a:bodyPr/>
        <a:lstStyle/>
        <a:p>
          <a:endParaRPr lang="it-IT"/>
        </a:p>
      </dgm:t>
    </dgm:pt>
    <dgm:pt modelId="{1FDBB826-943A-6F44-985B-4072873092A4}">
      <dgm:prSet phldrT="[Testo]" custT="1"/>
      <dgm:spPr>
        <a:noFill/>
      </dgm:spPr>
      <dgm:t>
        <a:bodyPr/>
        <a:lstStyle/>
        <a:p>
          <a:r>
            <a:rPr lang="it-IT" sz="1800" b="1" i="0" dirty="0" smtClean="0">
              <a:solidFill>
                <a:schemeClr val="accent6">
                  <a:lumMod val="60000"/>
                  <a:lumOff val="40000"/>
                </a:schemeClr>
              </a:solidFill>
            </a:rPr>
            <a:t>SeaDataNet Quality Checks Strategy     (QCS)</a:t>
          </a:r>
          <a:endParaRPr lang="it-IT" sz="1800" b="1" i="0" dirty="0">
            <a:solidFill>
              <a:schemeClr val="accent6">
                <a:lumMod val="60000"/>
                <a:lumOff val="40000"/>
              </a:schemeClr>
            </a:solidFill>
          </a:endParaRPr>
        </a:p>
      </dgm:t>
    </dgm:pt>
    <dgm:pt modelId="{0A184965-D766-6D45-8A37-3DAA24275427}" type="parTrans" cxnId="{14BFAB54-ACAD-3742-82BE-14271BF8DED1}">
      <dgm:prSet/>
      <dgm:spPr/>
      <dgm:t>
        <a:bodyPr/>
        <a:lstStyle/>
        <a:p>
          <a:endParaRPr lang="it-IT"/>
        </a:p>
      </dgm:t>
    </dgm:pt>
    <dgm:pt modelId="{C7C9910E-4000-074F-8ED2-9D2AED112A73}" type="sibTrans" cxnId="{14BFAB54-ACAD-3742-82BE-14271BF8DED1}">
      <dgm:prSet/>
      <dgm:spPr/>
      <dgm:t>
        <a:bodyPr/>
        <a:lstStyle/>
        <a:p>
          <a:endParaRPr lang="it-IT"/>
        </a:p>
      </dgm:t>
    </dgm:pt>
    <dgm:pt modelId="{959CEEA9-DCFC-F840-8D00-BE12C81B324C}" type="pres">
      <dgm:prSet presAssocID="{A78C838B-DC8A-A448-85E6-EE21609E7DC9}" presName="Name0" presStyleCnt="0">
        <dgm:presLayoutVars>
          <dgm:dir/>
          <dgm:resizeHandles val="exact"/>
        </dgm:presLayoutVars>
      </dgm:prSet>
      <dgm:spPr/>
      <dgm:t>
        <a:bodyPr/>
        <a:lstStyle/>
        <a:p>
          <a:endParaRPr lang="it-IT"/>
        </a:p>
      </dgm:t>
    </dgm:pt>
    <dgm:pt modelId="{9A96F7B7-3613-3A46-BBEA-9887FBFCB384}" type="pres">
      <dgm:prSet presAssocID="{A78C838B-DC8A-A448-85E6-EE21609E7DC9}" presName="cycle" presStyleCnt="0"/>
      <dgm:spPr/>
      <dgm:t>
        <a:bodyPr/>
        <a:lstStyle/>
        <a:p>
          <a:endParaRPr lang="fr-FR"/>
        </a:p>
      </dgm:t>
    </dgm:pt>
    <dgm:pt modelId="{2A3BD6FE-BE81-F64B-AB7C-B9E016A8F563}" type="pres">
      <dgm:prSet presAssocID="{F3241E66-E024-F246-A461-642633679CF5}" presName="nodeFirstNode" presStyleLbl="node1" presStyleIdx="0" presStyleCnt="6" custScaleY="130820">
        <dgm:presLayoutVars>
          <dgm:bulletEnabled val="1"/>
        </dgm:presLayoutVars>
      </dgm:prSet>
      <dgm:spPr/>
      <dgm:t>
        <a:bodyPr/>
        <a:lstStyle/>
        <a:p>
          <a:endParaRPr lang="it-IT"/>
        </a:p>
      </dgm:t>
    </dgm:pt>
    <dgm:pt modelId="{39C3E809-F7DF-964F-8B7E-F2C81309F5CD}" type="pres">
      <dgm:prSet presAssocID="{7146B281-8B04-FA4F-A017-67962BDE735D}" presName="sibTransFirstNode" presStyleLbl="bgShp" presStyleIdx="0" presStyleCnt="1"/>
      <dgm:spPr/>
      <dgm:t>
        <a:bodyPr/>
        <a:lstStyle/>
        <a:p>
          <a:endParaRPr lang="it-IT"/>
        </a:p>
      </dgm:t>
    </dgm:pt>
    <dgm:pt modelId="{03605801-CA02-A342-BA6A-EF58D671FE2E}" type="pres">
      <dgm:prSet presAssocID="{5B6F7432-4C45-8145-B3F8-0965B00DD843}" presName="nodeFollowingNodes" presStyleLbl="node1" presStyleIdx="1" presStyleCnt="6" custScaleX="108097" custScaleY="133530" custRadScaleRad="103089" custRadScaleInc="3520">
        <dgm:presLayoutVars>
          <dgm:bulletEnabled val="1"/>
        </dgm:presLayoutVars>
      </dgm:prSet>
      <dgm:spPr/>
      <dgm:t>
        <a:bodyPr/>
        <a:lstStyle/>
        <a:p>
          <a:endParaRPr lang="it-IT"/>
        </a:p>
      </dgm:t>
    </dgm:pt>
    <dgm:pt modelId="{A5F7055B-6D89-8B4F-9AB9-1B0D6F9B72C9}" type="pres">
      <dgm:prSet presAssocID="{8F605198-9412-454F-8D0D-3FF5F8BABED2}" presName="nodeFollowingNodes" presStyleLbl="node1" presStyleIdx="2" presStyleCnt="6" custScaleX="115496" custScaleY="132812" custRadScaleRad="109254" custRadScaleInc="7049">
        <dgm:presLayoutVars>
          <dgm:bulletEnabled val="1"/>
        </dgm:presLayoutVars>
      </dgm:prSet>
      <dgm:spPr/>
      <dgm:t>
        <a:bodyPr/>
        <a:lstStyle/>
        <a:p>
          <a:endParaRPr lang="it-IT"/>
        </a:p>
      </dgm:t>
    </dgm:pt>
    <dgm:pt modelId="{04A4EF5F-CC12-6D45-BD89-4F929D55A220}" type="pres">
      <dgm:prSet presAssocID="{8377BC2C-E42F-5047-B95A-0997974C5BD6}" presName="nodeFollowingNodes" presStyleLbl="node1" presStyleIdx="3" presStyleCnt="6" custScaleX="110334" custScaleY="106615" custRadScaleRad="115162" custRadScaleInc="113719">
        <dgm:presLayoutVars>
          <dgm:bulletEnabled val="1"/>
        </dgm:presLayoutVars>
      </dgm:prSet>
      <dgm:spPr/>
      <dgm:t>
        <a:bodyPr/>
        <a:lstStyle/>
        <a:p>
          <a:endParaRPr lang="it-IT"/>
        </a:p>
      </dgm:t>
    </dgm:pt>
    <dgm:pt modelId="{F4271A9D-D726-584D-A465-B0830FBEA09E}" type="pres">
      <dgm:prSet presAssocID="{3EC831B6-9ED1-DA4C-894E-CC75C32EBACA}" presName="nodeFollowingNodes" presStyleLbl="node1" presStyleIdx="4" presStyleCnt="6" custScaleX="104915" custScaleY="127579" custRadScaleRad="108774" custRadScaleInc="103986">
        <dgm:presLayoutVars>
          <dgm:bulletEnabled val="1"/>
        </dgm:presLayoutVars>
      </dgm:prSet>
      <dgm:spPr/>
      <dgm:t>
        <a:bodyPr/>
        <a:lstStyle/>
        <a:p>
          <a:endParaRPr lang="it-IT"/>
        </a:p>
      </dgm:t>
    </dgm:pt>
    <dgm:pt modelId="{0FD6F771-5CCD-1547-B5DA-E244267AD3AD}" type="pres">
      <dgm:prSet presAssocID="{1FDBB826-943A-6F44-985B-4072873092A4}" presName="nodeFollowingNodes" presStyleLbl="node1" presStyleIdx="5" presStyleCnt="6" custScaleX="188321" custRadScaleRad="24179" custRadScaleInc="-219967">
        <dgm:presLayoutVars>
          <dgm:bulletEnabled val="1"/>
        </dgm:presLayoutVars>
      </dgm:prSet>
      <dgm:spPr/>
      <dgm:t>
        <a:bodyPr/>
        <a:lstStyle/>
        <a:p>
          <a:endParaRPr lang="it-IT"/>
        </a:p>
      </dgm:t>
    </dgm:pt>
  </dgm:ptLst>
  <dgm:cxnLst>
    <dgm:cxn modelId="{F42C6D66-D59B-4513-8E5C-F6B24D773073}" type="presOf" srcId="{3EC831B6-9ED1-DA4C-894E-CC75C32EBACA}" destId="{F4271A9D-D726-584D-A465-B0830FBEA09E}" srcOrd="0" destOrd="0" presId="urn:microsoft.com/office/officeart/2005/8/layout/cycle3"/>
    <dgm:cxn modelId="{14BFAB54-ACAD-3742-82BE-14271BF8DED1}" srcId="{A78C838B-DC8A-A448-85E6-EE21609E7DC9}" destId="{1FDBB826-943A-6F44-985B-4072873092A4}" srcOrd="5" destOrd="0" parTransId="{0A184965-D766-6D45-8A37-3DAA24275427}" sibTransId="{C7C9910E-4000-074F-8ED2-9D2AED112A73}"/>
    <dgm:cxn modelId="{B80AFD88-E2B4-4B69-86E0-5BE1B0CD829F}" type="presOf" srcId="{1FDBB826-943A-6F44-985B-4072873092A4}" destId="{0FD6F771-5CCD-1547-B5DA-E244267AD3AD}" srcOrd="0" destOrd="0" presId="urn:microsoft.com/office/officeart/2005/8/layout/cycle3"/>
    <dgm:cxn modelId="{974B7AA9-BD00-496B-BE5A-34589858122A}" type="presOf" srcId="{5B6F7432-4C45-8145-B3F8-0965B00DD843}" destId="{03605801-CA02-A342-BA6A-EF58D671FE2E}" srcOrd="0" destOrd="0" presId="urn:microsoft.com/office/officeart/2005/8/layout/cycle3"/>
    <dgm:cxn modelId="{ED3E4F60-725C-6540-8763-D56A81113DE3}" srcId="{A78C838B-DC8A-A448-85E6-EE21609E7DC9}" destId="{8377BC2C-E42F-5047-B95A-0997974C5BD6}" srcOrd="3" destOrd="0" parTransId="{F2A91D81-C9BA-0545-AB12-A98B26D0C3D9}" sibTransId="{4F580D8B-BC87-3C48-B2F2-CAA9E18CBE77}"/>
    <dgm:cxn modelId="{F8A8E1B8-E66D-CD4F-BB15-7FBF51B542CF}" srcId="{A78C838B-DC8A-A448-85E6-EE21609E7DC9}" destId="{8F605198-9412-454F-8D0D-3FF5F8BABED2}" srcOrd="2" destOrd="0" parTransId="{97E73CDC-0F39-8946-BB90-5A48B2FFD9B6}" sibTransId="{6ACB6BBA-C60E-DE41-8F87-69EF7A8C6CFE}"/>
    <dgm:cxn modelId="{77634ED5-2B1A-4A06-8F4C-B4B8E9281AF3}" type="presOf" srcId="{F3241E66-E024-F246-A461-642633679CF5}" destId="{2A3BD6FE-BE81-F64B-AB7C-B9E016A8F563}" srcOrd="0" destOrd="0" presId="urn:microsoft.com/office/officeart/2005/8/layout/cycle3"/>
    <dgm:cxn modelId="{C350A1A5-7DDF-3E49-82D5-C0B372711F31}" srcId="{A78C838B-DC8A-A448-85E6-EE21609E7DC9}" destId="{5B6F7432-4C45-8145-B3F8-0965B00DD843}" srcOrd="1" destOrd="0" parTransId="{BB32CBE4-A271-484C-B9BA-434C5BAE1D4F}" sibTransId="{032D6F53-4529-8F45-BE18-27EE5F7134A1}"/>
    <dgm:cxn modelId="{B6120120-F0DB-AC48-8A7B-8286C6D267A6}" srcId="{A78C838B-DC8A-A448-85E6-EE21609E7DC9}" destId="{3EC831B6-9ED1-DA4C-894E-CC75C32EBACA}" srcOrd="4" destOrd="0" parTransId="{A7AE3457-465B-2E42-A2FD-824E115A5A70}" sibTransId="{8902F0A6-71F5-F441-A628-92695D7F58CB}"/>
    <dgm:cxn modelId="{EFA4ED4D-050A-44B2-930B-169576F615E7}" type="presOf" srcId="{8F605198-9412-454F-8D0D-3FF5F8BABED2}" destId="{A5F7055B-6D89-8B4F-9AB9-1B0D6F9B72C9}" srcOrd="0" destOrd="0" presId="urn:microsoft.com/office/officeart/2005/8/layout/cycle3"/>
    <dgm:cxn modelId="{BA8936AE-D838-4661-A7DF-9BE61FBC519B}" type="presOf" srcId="{7146B281-8B04-FA4F-A017-67962BDE735D}" destId="{39C3E809-F7DF-964F-8B7E-F2C81309F5CD}" srcOrd="0" destOrd="0" presId="urn:microsoft.com/office/officeart/2005/8/layout/cycle3"/>
    <dgm:cxn modelId="{4C8B231A-2DB6-0540-8477-AD08D727F7C7}" srcId="{A78C838B-DC8A-A448-85E6-EE21609E7DC9}" destId="{F3241E66-E024-F246-A461-642633679CF5}" srcOrd="0" destOrd="0" parTransId="{F61326FC-ED83-6E4E-B73F-AD3B2E893D22}" sibTransId="{7146B281-8B04-FA4F-A017-67962BDE735D}"/>
    <dgm:cxn modelId="{AC339177-A0C7-4893-84ED-EC02F28D8523}" type="presOf" srcId="{A78C838B-DC8A-A448-85E6-EE21609E7DC9}" destId="{959CEEA9-DCFC-F840-8D00-BE12C81B324C}" srcOrd="0" destOrd="0" presId="urn:microsoft.com/office/officeart/2005/8/layout/cycle3"/>
    <dgm:cxn modelId="{B98B16EC-2369-413E-B1E3-D0FD6CF28058}" type="presOf" srcId="{8377BC2C-E42F-5047-B95A-0997974C5BD6}" destId="{04A4EF5F-CC12-6D45-BD89-4F929D55A220}" srcOrd="0" destOrd="0" presId="urn:microsoft.com/office/officeart/2005/8/layout/cycle3"/>
    <dgm:cxn modelId="{DA632924-EB0B-4387-AA18-1DE69AE5DBAC}" type="presParOf" srcId="{959CEEA9-DCFC-F840-8D00-BE12C81B324C}" destId="{9A96F7B7-3613-3A46-BBEA-9887FBFCB384}" srcOrd="0" destOrd="0" presId="urn:microsoft.com/office/officeart/2005/8/layout/cycle3"/>
    <dgm:cxn modelId="{D5AC55EC-95BD-4AB5-99C8-94C5A870A575}" type="presParOf" srcId="{9A96F7B7-3613-3A46-BBEA-9887FBFCB384}" destId="{2A3BD6FE-BE81-F64B-AB7C-B9E016A8F563}" srcOrd="0" destOrd="0" presId="urn:microsoft.com/office/officeart/2005/8/layout/cycle3"/>
    <dgm:cxn modelId="{77C4341F-02C0-48F6-99AD-43F085D09C8A}" type="presParOf" srcId="{9A96F7B7-3613-3A46-BBEA-9887FBFCB384}" destId="{39C3E809-F7DF-964F-8B7E-F2C81309F5CD}" srcOrd="1" destOrd="0" presId="urn:microsoft.com/office/officeart/2005/8/layout/cycle3"/>
    <dgm:cxn modelId="{0FC5EAFB-D0AA-4CC4-B08B-919669C0C89F}" type="presParOf" srcId="{9A96F7B7-3613-3A46-BBEA-9887FBFCB384}" destId="{03605801-CA02-A342-BA6A-EF58D671FE2E}" srcOrd="2" destOrd="0" presId="urn:microsoft.com/office/officeart/2005/8/layout/cycle3"/>
    <dgm:cxn modelId="{D815707C-A79F-4329-ACE6-CE9E43A1D6E4}" type="presParOf" srcId="{9A96F7B7-3613-3A46-BBEA-9887FBFCB384}" destId="{A5F7055B-6D89-8B4F-9AB9-1B0D6F9B72C9}" srcOrd="3" destOrd="0" presId="urn:microsoft.com/office/officeart/2005/8/layout/cycle3"/>
    <dgm:cxn modelId="{13B358B7-5EAD-40C6-9A07-BD33F2605609}" type="presParOf" srcId="{9A96F7B7-3613-3A46-BBEA-9887FBFCB384}" destId="{04A4EF5F-CC12-6D45-BD89-4F929D55A220}" srcOrd="4" destOrd="0" presId="urn:microsoft.com/office/officeart/2005/8/layout/cycle3"/>
    <dgm:cxn modelId="{E9826B12-B6F0-4257-8074-AFD778E75960}" type="presParOf" srcId="{9A96F7B7-3613-3A46-BBEA-9887FBFCB384}" destId="{F4271A9D-D726-584D-A465-B0830FBEA09E}" srcOrd="5" destOrd="0" presId="urn:microsoft.com/office/officeart/2005/8/layout/cycle3"/>
    <dgm:cxn modelId="{F923CB41-F932-4825-BB40-656A8AB0049D}" type="presParOf" srcId="{9A96F7B7-3613-3A46-BBEA-9887FBFCB384}" destId="{0FD6F771-5CCD-1547-B5DA-E244267AD3AD}"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3E809-F7DF-964F-8B7E-F2C81309F5CD}">
      <dsp:nvSpPr>
        <dsp:cNvPr id="0" name=""/>
        <dsp:cNvSpPr/>
      </dsp:nvSpPr>
      <dsp:spPr>
        <a:xfrm>
          <a:off x="936864" y="28628"/>
          <a:ext cx="2900260" cy="2900260"/>
        </a:xfrm>
        <a:prstGeom prst="circularArrow">
          <a:avLst>
            <a:gd name="adj1" fmla="val 5274"/>
            <a:gd name="adj2" fmla="val 312630"/>
            <a:gd name="adj3" fmla="val 14315640"/>
            <a:gd name="adj4" fmla="val 17075991"/>
            <a:gd name="adj5" fmla="val 5477"/>
          </a:avLst>
        </a:prstGeom>
        <a:solidFill>
          <a:schemeClr val="accent5">
            <a:lumMod val="50000"/>
          </a:schemeClr>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A3BD6FE-BE81-F64B-AB7C-B9E016A8F563}">
      <dsp:nvSpPr>
        <dsp:cNvPr id="0" name=""/>
        <dsp:cNvSpPr/>
      </dsp:nvSpPr>
      <dsp:spPr>
        <a:xfrm>
          <a:off x="1863134" y="-47372"/>
          <a:ext cx="1047719" cy="68531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b="1" kern="1200" dirty="0"/>
            <a:t>CENTRAL CDI</a:t>
          </a:r>
        </a:p>
      </dsp:txBody>
      <dsp:txXfrm>
        <a:off x="1896588" y="-13918"/>
        <a:ext cx="980811" cy="618405"/>
      </dsp:txXfrm>
    </dsp:sp>
    <dsp:sp modelId="{03605801-CA02-A342-BA6A-EF58D671FE2E}">
      <dsp:nvSpPr>
        <dsp:cNvPr id="0" name=""/>
        <dsp:cNvSpPr/>
      </dsp:nvSpPr>
      <dsp:spPr>
        <a:xfrm>
          <a:off x="2889771" y="549130"/>
          <a:ext cx="1132553" cy="699510"/>
        </a:xfrm>
        <a:prstGeom prst="roundRect">
          <a:avLst/>
        </a:prstGeom>
        <a:solidFill>
          <a:schemeClr val="accent2">
            <a:lumMod val="20000"/>
            <a:lumOff val="80000"/>
          </a:schemeClr>
        </a:solidFill>
        <a:ln>
          <a:solidFill>
            <a:schemeClr val="accent2">
              <a:lumMod val="20000"/>
              <a:lumOff val="80000"/>
            </a:schemeClr>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b="1" kern="1200" dirty="0" smtClean="0">
              <a:solidFill>
                <a:schemeClr val="bg1">
                  <a:lumMod val="50000"/>
                </a:schemeClr>
              </a:solidFill>
            </a:rPr>
            <a:t>Data </a:t>
          </a:r>
          <a:r>
            <a:rPr lang="it-IT" sz="1400" b="1" kern="1200" dirty="0">
              <a:solidFill>
                <a:schemeClr val="bg1">
                  <a:lumMod val="50000"/>
                </a:schemeClr>
              </a:solidFill>
            </a:rPr>
            <a:t>harvesting</a:t>
          </a:r>
        </a:p>
      </dsp:txBody>
      <dsp:txXfrm>
        <a:off x="2923918" y="583277"/>
        <a:ext cx="1064259" cy="631216"/>
      </dsp:txXfrm>
    </dsp:sp>
    <dsp:sp modelId="{A5F7055B-6D89-8B4F-9AB9-1B0D6F9B72C9}">
      <dsp:nvSpPr>
        <dsp:cNvPr id="0" name=""/>
        <dsp:cNvSpPr/>
      </dsp:nvSpPr>
      <dsp:spPr>
        <a:xfrm>
          <a:off x="2852328" y="1835817"/>
          <a:ext cx="1210074" cy="695748"/>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b="1" kern="1200" dirty="0" smtClean="0">
              <a:solidFill>
                <a:schemeClr val="tx1">
                  <a:lumMod val="65000"/>
                  <a:lumOff val="35000"/>
                </a:schemeClr>
              </a:solidFill>
            </a:rPr>
            <a:t>File </a:t>
          </a:r>
          <a:r>
            <a:rPr lang="it-IT" sz="1400" b="1" kern="1200" dirty="0">
              <a:solidFill>
                <a:schemeClr val="tx1">
                  <a:lumMod val="65000"/>
                  <a:lumOff val="35000"/>
                </a:schemeClr>
              </a:solidFill>
            </a:rPr>
            <a:t>and parameter aggregation</a:t>
          </a:r>
        </a:p>
      </dsp:txBody>
      <dsp:txXfrm>
        <a:off x="2886292" y="1869781"/>
        <a:ext cx="1142146" cy="627820"/>
      </dsp:txXfrm>
    </dsp:sp>
    <dsp:sp modelId="{04A4EF5F-CC12-6D45-BD89-4F929D55A220}">
      <dsp:nvSpPr>
        <dsp:cNvPr id="0" name=""/>
        <dsp:cNvSpPr/>
      </dsp:nvSpPr>
      <dsp:spPr>
        <a:xfrm>
          <a:off x="653895" y="1900894"/>
          <a:ext cx="1155991" cy="558513"/>
        </a:xfrm>
        <a:prstGeom prst="round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b="1" kern="1200" dirty="0"/>
            <a:t>QC analysis</a:t>
          </a:r>
        </a:p>
      </dsp:txBody>
      <dsp:txXfrm>
        <a:off x="681159" y="1928158"/>
        <a:ext cx="1101463" cy="503985"/>
      </dsp:txXfrm>
    </dsp:sp>
    <dsp:sp modelId="{F4271A9D-D726-584D-A465-B0830FBEA09E}">
      <dsp:nvSpPr>
        <dsp:cNvPr id="0" name=""/>
        <dsp:cNvSpPr/>
      </dsp:nvSpPr>
      <dsp:spPr>
        <a:xfrm>
          <a:off x="663533" y="627809"/>
          <a:ext cx="1099215" cy="66833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b="1" kern="1200" dirty="0" smtClean="0"/>
            <a:t>Analysis </a:t>
          </a:r>
          <a:r>
            <a:rPr lang="it-IT" sz="1400" b="1" kern="1200" dirty="0"/>
            <a:t>of data anomalies</a:t>
          </a:r>
        </a:p>
      </dsp:txBody>
      <dsp:txXfrm>
        <a:off x="696158" y="660434"/>
        <a:ext cx="1033965" cy="603085"/>
      </dsp:txXfrm>
    </dsp:sp>
    <dsp:sp modelId="{0FD6F771-5CCD-1547-B5DA-E244267AD3AD}">
      <dsp:nvSpPr>
        <dsp:cNvPr id="0" name=""/>
        <dsp:cNvSpPr/>
      </dsp:nvSpPr>
      <dsp:spPr>
        <a:xfrm>
          <a:off x="1366406" y="1492369"/>
          <a:ext cx="1973076" cy="523859"/>
        </a:xfrm>
        <a:prstGeom prst="roundRect">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i="0" kern="1200" dirty="0" smtClean="0">
              <a:solidFill>
                <a:schemeClr val="accent6">
                  <a:lumMod val="60000"/>
                  <a:lumOff val="40000"/>
                </a:schemeClr>
              </a:solidFill>
            </a:rPr>
            <a:t>SeaDataNet Quality Checks Strategy     (QCS)</a:t>
          </a:r>
          <a:endParaRPr lang="it-IT" sz="1800" b="1" i="0" kern="1200" dirty="0">
            <a:solidFill>
              <a:schemeClr val="accent6">
                <a:lumMod val="60000"/>
                <a:lumOff val="40000"/>
              </a:schemeClr>
            </a:solidFill>
          </a:endParaRPr>
        </a:p>
      </dsp:txBody>
      <dsp:txXfrm>
        <a:off x="1391979" y="1517942"/>
        <a:ext cx="1921930" cy="47271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endParaRPr lang="fr-FR"/>
          </a:p>
        </p:txBody>
      </p:sp>
      <p:sp>
        <p:nvSpPr>
          <p:cNvPr id="58371"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endParaRPr lang="fr-FR"/>
          </a:p>
        </p:txBody>
      </p:sp>
      <p:sp>
        <p:nvSpPr>
          <p:cNvPr id="5837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58373"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8374"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vl1pPr>
          </a:lstStyle>
          <a:p>
            <a:endParaRPr lang="fr-FR"/>
          </a:p>
        </p:txBody>
      </p:sp>
      <p:sp>
        <p:nvSpPr>
          <p:cNvPr id="58375"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vl1pPr>
          </a:lstStyle>
          <a:p>
            <a:fld id="{492ECED0-EF8C-4F67-A4F9-4F4A8BC4B368}" type="slidenum">
              <a:rPr lang="fr-FR"/>
              <a:pPr/>
              <a:t>‹N°›</a:t>
            </a:fld>
            <a:endParaRPr lang="fr-FR"/>
          </a:p>
        </p:txBody>
      </p:sp>
    </p:spTree>
    <p:extLst>
      <p:ext uri="{BB962C8B-B14F-4D97-AF65-F5344CB8AC3E}">
        <p14:creationId xmlns:p14="http://schemas.microsoft.com/office/powerpoint/2010/main" val="9913600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492ECED0-EF8C-4F67-A4F9-4F4A8BC4B368}" type="slidenum">
              <a:rPr lang="fr-FR" smtClean="0"/>
              <a:pPr/>
              <a:t>1</a:t>
            </a:fld>
            <a:endParaRPr lang="fr-FR"/>
          </a:p>
        </p:txBody>
      </p:sp>
    </p:spTree>
    <p:extLst>
      <p:ext uri="{BB962C8B-B14F-4D97-AF65-F5344CB8AC3E}">
        <p14:creationId xmlns:p14="http://schemas.microsoft.com/office/powerpoint/2010/main" val="1390615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492ECED0-EF8C-4F67-A4F9-4F4A8BC4B368}" type="slidenum">
              <a:rPr lang="fr-FR" smtClean="0"/>
              <a:pPr/>
              <a:t>6</a:t>
            </a:fld>
            <a:endParaRPr lang="fr-FR"/>
          </a:p>
        </p:txBody>
      </p:sp>
    </p:spTree>
    <p:extLst>
      <p:ext uri="{BB962C8B-B14F-4D97-AF65-F5344CB8AC3E}">
        <p14:creationId xmlns:p14="http://schemas.microsoft.com/office/powerpoint/2010/main" val="3809177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cstate="print"/>
          <a:srcRect/>
          <a:stretch>
            <a:fillRect b="-94"/>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2244725" y="3295650"/>
            <a:ext cx="4775200" cy="365125"/>
          </a:xfrm>
        </p:spPr>
        <p:txBody>
          <a:bodyPr anchor="t"/>
          <a:lstStyle>
            <a:lvl1pPr>
              <a:defRPr sz="2400">
                <a:latin typeface="Calibri Light" pitchFamily="34" charset="0"/>
              </a:defRPr>
            </a:lvl1pPr>
          </a:lstStyle>
          <a:p>
            <a:r>
              <a:rPr lang="fr-FR" smtClean="0"/>
              <a:t>Modifiez le style du titre</a:t>
            </a:r>
            <a:endParaRPr lang="fr-FR"/>
          </a:p>
        </p:txBody>
      </p:sp>
      <p:sp>
        <p:nvSpPr>
          <p:cNvPr id="12291" name="Rectangle 3"/>
          <p:cNvSpPr>
            <a:spLocks noGrp="1" noChangeArrowheads="1"/>
          </p:cNvSpPr>
          <p:nvPr>
            <p:ph type="subTitle" idx="1"/>
          </p:nvPr>
        </p:nvSpPr>
        <p:spPr>
          <a:xfrm>
            <a:off x="2268538" y="4667250"/>
            <a:ext cx="4751387" cy="517525"/>
          </a:xfrm>
        </p:spPr>
        <p:txBody>
          <a:bodyPr/>
          <a:lstStyle>
            <a:lvl1pPr marL="0" indent="0">
              <a:buFontTx/>
              <a:buNone/>
              <a:defRPr sz="1700">
                <a:solidFill>
                  <a:srgbClr val="0551A0"/>
                </a:solidFill>
                <a:latin typeface="Calibri Light" pitchFamily="34" charset="0"/>
              </a:defRPr>
            </a:lvl1pPr>
          </a:lstStyle>
          <a:p>
            <a:r>
              <a:rPr lang="fr-FR" smtClean="0"/>
              <a:t>Modifiez le style des sous-titres du masque</a:t>
            </a:r>
            <a:endParaRPr lang="fr-FR"/>
          </a:p>
        </p:txBody>
      </p:sp>
      <p:sp>
        <p:nvSpPr>
          <p:cNvPr id="12295" name="Text Box 7"/>
          <p:cNvSpPr txBox="1">
            <a:spLocks noChangeArrowheads="1"/>
          </p:cNvSpPr>
          <p:nvPr/>
        </p:nvSpPr>
        <p:spPr bwMode="auto">
          <a:xfrm>
            <a:off x="4684713" y="6021388"/>
            <a:ext cx="3919537" cy="182562"/>
          </a:xfrm>
          <a:prstGeom prst="rect">
            <a:avLst/>
          </a:prstGeom>
          <a:noFill/>
          <a:ln w="9525">
            <a:noFill/>
            <a:miter lim="800000"/>
            <a:headEnd/>
            <a:tailEnd/>
          </a:ln>
          <a:effectLst/>
        </p:spPr>
        <p:txBody>
          <a:bodyPr lIns="0" tIns="0" rIns="0" bIns="0">
            <a:spAutoFit/>
          </a:bodyPr>
          <a:lstStyle/>
          <a:p>
            <a:pPr algn="r"/>
            <a:r>
              <a:rPr lang="fr-FR">
                <a:solidFill>
                  <a:srgbClr val="0551A0"/>
                </a:solidFill>
                <a:latin typeface="Calibri" pitchFamily="34" charset="0"/>
              </a:rPr>
              <a:t>sdn-userdesk@seadatanet.org – www.seadatanet.org</a:t>
            </a:r>
          </a:p>
        </p:txBody>
      </p:sp>
      <p:sp>
        <p:nvSpPr>
          <p:cNvPr id="12299" name="Rectangle 11"/>
          <p:cNvSpPr>
            <a:spLocks noGrp="1" noChangeArrowheads="1"/>
          </p:cNvSpPr>
          <p:nvPr>
            <p:ph type="ftr" sz="quarter" idx="3"/>
          </p:nvPr>
        </p:nvSpPr>
        <p:spPr>
          <a:xfrm>
            <a:off x="2268538" y="5808663"/>
            <a:ext cx="6351587" cy="212725"/>
          </a:xfrm>
        </p:spPr>
        <p:txBody>
          <a:bodyPr/>
          <a:lstStyle>
            <a:lvl1pPr>
              <a:defRPr/>
            </a:lvl1pPr>
          </a:lstStyle>
          <a:p>
            <a:r>
              <a:rPr lang="en-US" smtClean="0"/>
              <a:t>CMEMS, INSTAC General Assembly, 21 March 2019</a:t>
            </a:r>
            <a:endParaRPr lang="fr-F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sz="quarter" idx="10"/>
          </p:nvPr>
        </p:nvSpPr>
        <p:spPr/>
        <p:txBody>
          <a:bodyPr/>
          <a:lstStyle>
            <a:lvl1pPr>
              <a:defRPr/>
            </a:lvl1pPr>
          </a:lstStyle>
          <a:p>
            <a:fld id="{ECDCC910-ADE2-44CF-BDD4-C5ED000776A4}" type="slidenum">
              <a:rPr lang="fr-FR"/>
              <a:pPr/>
              <a:t>‹N°›</a:t>
            </a:fld>
            <a:endParaRPr lang="fr-FR"/>
          </a:p>
        </p:txBody>
      </p:sp>
      <p:sp>
        <p:nvSpPr>
          <p:cNvPr id="5" name="Espace réservé du pied de page 4"/>
          <p:cNvSpPr>
            <a:spLocks noGrp="1"/>
          </p:cNvSpPr>
          <p:nvPr>
            <p:ph type="ftr" sz="quarter" idx="11"/>
          </p:nvPr>
        </p:nvSpPr>
        <p:spPr/>
        <p:txBody>
          <a:bodyPr/>
          <a:lstStyle>
            <a:lvl1pPr>
              <a:defRPr/>
            </a:lvl1pPr>
          </a:lstStyle>
          <a:p>
            <a:r>
              <a:rPr lang="en-US" smtClean="0"/>
              <a:t>CMEMS, INSTAC General Assembly, 21 March 2019</a:t>
            </a: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9563" y="1255713"/>
            <a:ext cx="2016125" cy="32194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11188" y="1255713"/>
            <a:ext cx="5895975" cy="32194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sz="quarter" idx="10"/>
          </p:nvPr>
        </p:nvSpPr>
        <p:spPr/>
        <p:txBody>
          <a:bodyPr/>
          <a:lstStyle>
            <a:lvl1pPr>
              <a:defRPr/>
            </a:lvl1pPr>
          </a:lstStyle>
          <a:p>
            <a:fld id="{ABBB7159-85E7-4443-ABCB-1DB2B4FDE402}" type="slidenum">
              <a:rPr lang="fr-FR"/>
              <a:pPr/>
              <a:t>‹N°›</a:t>
            </a:fld>
            <a:endParaRPr lang="fr-FR"/>
          </a:p>
        </p:txBody>
      </p:sp>
      <p:sp>
        <p:nvSpPr>
          <p:cNvPr id="5" name="Espace réservé du pied de page 4"/>
          <p:cNvSpPr>
            <a:spLocks noGrp="1"/>
          </p:cNvSpPr>
          <p:nvPr>
            <p:ph type="ftr" sz="quarter" idx="11"/>
          </p:nvPr>
        </p:nvSpPr>
        <p:spPr/>
        <p:txBody>
          <a:bodyPr/>
          <a:lstStyle>
            <a:lvl1pPr>
              <a:defRPr/>
            </a:lvl1pPr>
          </a:lstStyle>
          <a:p>
            <a:r>
              <a:rPr lang="en-US" smtClean="0"/>
              <a:t>CMEMS, INSTAC General Assembly, 21 March 2019</a:t>
            </a: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sz="quarter" idx="10"/>
          </p:nvPr>
        </p:nvSpPr>
        <p:spPr/>
        <p:txBody>
          <a:bodyPr/>
          <a:lstStyle>
            <a:lvl1pPr>
              <a:defRPr/>
            </a:lvl1pPr>
          </a:lstStyle>
          <a:p>
            <a:fld id="{F1D02C58-B8B4-4298-BD30-908A73B72E72}" type="slidenum">
              <a:rPr lang="fr-FR"/>
              <a:pPr/>
              <a:t>‹N°›</a:t>
            </a:fld>
            <a:endParaRPr lang="fr-FR" dirty="0"/>
          </a:p>
        </p:txBody>
      </p:sp>
      <p:sp>
        <p:nvSpPr>
          <p:cNvPr id="5" name="Espace réservé du pied de page 4"/>
          <p:cNvSpPr>
            <a:spLocks noGrp="1"/>
          </p:cNvSpPr>
          <p:nvPr>
            <p:ph type="ftr" sz="quarter" idx="11"/>
          </p:nvPr>
        </p:nvSpPr>
        <p:spPr/>
        <p:txBody>
          <a:bodyPr/>
          <a:lstStyle>
            <a:lvl1pPr>
              <a:defRPr/>
            </a:lvl1pPr>
          </a:lstStyle>
          <a:p>
            <a:r>
              <a:rPr lang="en-US" smtClean="0"/>
              <a:t>CMEMS, INSTAC General Assembly, 21 March 2019</a:t>
            </a:r>
            <a:endParaRPr lang="fr-F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lvl1pPr>
              <a:defRPr/>
            </a:lvl1pPr>
          </a:lstStyle>
          <a:p>
            <a:fld id="{E5C08457-1EFF-4D4A-B430-1FA20BD09EE4}" type="slidenum">
              <a:rPr lang="fr-FR"/>
              <a:pPr/>
              <a:t>‹N°›</a:t>
            </a:fld>
            <a:endParaRPr lang="fr-FR"/>
          </a:p>
        </p:txBody>
      </p:sp>
      <p:sp>
        <p:nvSpPr>
          <p:cNvPr id="5" name="Espace réservé du pied de page 4"/>
          <p:cNvSpPr>
            <a:spLocks noGrp="1"/>
          </p:cNvSpPr>
          <p:nvPr>
            <p:ph type="ftr" sz="quarter" idx="11"/>
          </p:nvPr>
        </p:nvSpPr>
        <p:spPr/>
        <p:txBody>
          <a:bodyPr/>
          <a:lstStyle>
            <a:lvl1pPr>
              <a:defRPr/>
            </a:lvl1pPr>
          </a:lstStyle>
          <a:p>
            <a:r>
              <a:rPr lang="en-US" smtClean="0"/>
              <a:t>CMEMS, INSTAC General Assembly, 21 March 2019</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11188" y="1916113"/>
            <a:ext cx="3956050"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19638" y="1916113"/>
            <a:ext cx="3956050"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sz="quarter" idx="10"/>
          </p:nvPr>
        </p:nvSpPr>
        <p:spPr/>
        <p:txBody>
          <a:bodyPr/>
          <a:lstStyle>
            <a:lvl1pPr>
              <a:defRPr/>
            </a:lvl1pPr>
          </a:lstStyle>
          <a:p>
            <a:fld id="{D627F6B2-6EF5-4A75-BC46-942CF81549D5}" type="slidenum">
              <a:rPr lang="fr-FR"/>
              <a:pPr/>
              <a:t>‹N°›</a:t>
            </a:fld>
            <a:endParaRPr lang="fr-FR"/>
          </a:p>
        </p:txBody>
      </p:sp>
      <p:sp>
        <p:nvSpPr>
          <p:cNvPr id="6" name="Espace réservé du pied de page 5"/>
          <p:cNvSpPr>
            <a:spLocks noGrp="1"/>
          </p:cNvSpPr>
          <p:nvPr>
            <p:ph type="ftr" sz="quarter" idx="11"/>
          </p:nvPr>
        </p:nvSpPr>
        <p:spPr/>
        <p:txBody>
          <a:bodyPr/>
          <a:lstStyle>
            <a:lvl1pPr>
              <a:defRPr/>
            </a:lvl1pPr>
          </a:lstStyle>
          <a:p>
            <a:r>
              <a:rPr lang="en-US" smtClean="0"/>
              <a:t>CMEMS, INSTAC General Assembly, 21 March 2019</a:t>
            </a: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numéro de diapositive 6"/>
          <p:cNvSpPr>
            <a:spLocks noGrp="1"/>
          </p:cNvSpPr>
          <p:nvPr>
            <p:ph type="sldNum" sz="quarter" idx="10"/>
          </p:nvPr>
        </p:nvSpPr>
        <p:spPr/>
        <p:txBody>
          <a:bodyPr/>
          <a:lstStyle>
            <a:lvl1pPr>
              <a:defRPr/>
            </a:lvl1pPr>
          </a:lstStyle>
          <a:p>
            <a:fld id="{9CD15037-E95B-4405-93B6-3C454E756E04}" type="slidenum">
              <a:rPr lang="fr-FR"/>
              <a:pPr/>
              <a:t>‹N°›</a:t>
            </a:fld>
            <a:endParaRPr lang="fr-FR"/>
          </a:p>
        </p:txBody>
      </p:sp>
      <p:sp>
        <p:nvSpPr>
          <p:cNvPr id="8" name="Espace réservé du pied de page 7"/>
          <p:cNvSpPr>
            <a:spLocks noGrp="1"/>
          </p:cNvSpPr>
          <p:nvPr>
            <p:ph type="ftr" sz="quarter" idx="11"/>
          </p:nvPr>
        </p:nvSpPr>
        <p:spPr/>
        <p:txBody>
          <a:bodyPr/>
          <a:lstStyle>
            <a:lvl1pPr>
              <a:defRPr/>
            </a:lvl1pPr>
          </a:lstStyle>
          <a:p>
            <a:r>
              <a:rPr lang="en-US" smtClean="0"/>
              <a:t>CMEMS, INSTAC General Assembly, 21 March 2019</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numéro de diapositive 2"/>
          <p:cNvSpPr>
            <a:spLocks noGrp="1"/>
          </p:cNvSpPr>
          <p:nvPr>
            <p:ph type="sldNum" sz="quarter" idx="10"/>
          </p:nvPr>
        </p:nvSpPr>
        <p:spPr/>
        <p:txBody>
          <a:bodyPr/>
          <a:lstStyle>
            <a:lvl1pPr>
              <a:defRPr/>
            </a:lvl1pPr>
          </a:lstStyle>
          <a:p>
            <a:fld id="{20F1D2E8-D3EE-4983-A6FB-47EF4F053BBD}" type="slidenum">
              <a:rPr lang="fr-FR"/>
              <a:pPr/>
              <a:t>‹N°›</a:t>
            </a:fld>
            <a:endParaRPr lang="fr-FR"/>
          </a:p>
        </p:txBody>
      </p:sp>
      <p:sp>
        <p:nvSpPr>
          <p:cNvPr id="4" name="Espace réservé du pied de page 3"/>
          <p:cNvSpPr>
            <a:spLocks noGrp="1"/>
          </p:cNvSpPr>
          <p:nvPr>
            <p:ph type="ftr" sz="quarter" idx="11"/>
          </p:nvPr>
        </p:nvSpPr>
        <p:spPr/>
        <p:txBody>
          <a:bodyPr/>
          <a:lstStyle>
            <a:lvl1pPr>
              <a:defRPr/>
            </a:lvl1pPr>
          </a:lstStyle>
          <a:p>
            <a:r>
              <a:rPr lang="en-US" smtClean="0"/>
              <a:t>CMEMS, INSTAC General Assembly, 21 March 2019</a:t>
            </a:r>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a:lvl1pPr>
          </a:lstStyle>
          <a:p>
            <a:fld id="{D914FE76-07A0-498E-8034-533325E9DF4B}" type="slidenum">
              <a:rPr lang="fr-FR"/>
              <a:pPr/>
              <a:t>‹N°›</a:t>
            </a:fld>
            <a:endParaRPr lang="fr-FR"/>
          </a:p>
        </p:txBody>
      </p:sp>
      <p:sp>
        <p:nvSpPr>
          <p:cNvPr id="3" name="Espace réservé du pied de page 2"/>
          <p:cNvSpPr>
            <a:spLocks noGrp="1"/>
          </p:cNvSpPr>
          <p:nvPr>
            <p:ph type="ftr" sz="quarter" idx="11"/>
          </p:nvPr>
        </p:nvSpPr>
        <p:spPr/>
        <p:txBody>
          <a:bodyPr/>
          <a:lstStyle>
            <a:lvl1pPr>
              <a:defRPr/>
            </a:lvl1pPr>
          </a:lstStyle>
          <a:p>
            <a:r>
              <a:rPr lang="en-US" smtClean="0"/>
              <a:t>CMEMS, INSTAC General Assembly, 21 March 2019</a:t>
            </a: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lvl1pPr>
              <a:defRPr/>
            </a:lvl1pPr>
          </a:lstStyle>
          <a:p>
            <a:fld id="{EFD0D5FA-7CEC-42B1-AA1B-E6B503FCA138}" type="slidenum">
              <a:rPr lang="fr-FR"/>
              <a:pPr/>
              <a:t>‹N°›</a:t>
            </a:fld>
            <a:endParaRPr lang="fr-FR"/>
          </a:p>
        </p:txBody>
      </p:sp>
      <p:sp>
        <p:nvSpPr>
          <p:cNvPr id="6" name="Espace réservé du pied de page 5"/>
          <p:cNvSpPr>
            <a:spLocks noGrp="1"/>
          </p:cNvSpPr>
          <p:nvPr>
            <p:ph type="ftr" sz="quarter" idx="11"/>
          </p:nvPr>
        </p:nvSpPr>
        <p:spPr/>
        <p:txBody>
          <a:bodyPr/>
          <a:lstStyle>
            <a:lvl1pPr>
              <a:defRPr/>
            </a:lvl1pPr>
          </a:lstStyle>
          <a:p>
            <a:r>
              <a:rPr lang="en-US" smtClean="0"/>
              <a:t>CMEMS, INSTAC General Assembly, 21 March 2019</a:t>
            </a: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lvl1pPr>
              <a:defRPr/>
            </a:lvl1pPr>
          </a:lstStyle>
          <a:p>
            <a:fld id="{7B5463E5-88DF-44D8-96E5-A3DEFCEAEF18}" type="slidenum">
              <a:rPr lang="fr-FR"/>
              <a:pPr/>
              <a:t>‹N°›</a:t>
            </a:fld>
            <a:endParaRPr lang="fr-FR"/>
          </a:p>
        </p:txBody>
      </p:sp>
      <p:sp>
        <p:nvSpPr>
          <p:cNvPr id="6" name="Espace réservé du pied de page 5"/>
          <p:cNvSpPr>
            <a:spLocks noGrp="1"/>
          </p:cNvSpPr>
          <p:nvPr>
            <p:ph type="ftr" sz="quarter" idx="11"/>
          </p:nvPr>
        </p:nvSpPr>
        <p:spPr/>
        <p:txBody>
          <a:bodyPr/>
          <a:lstStyle>
            <a:lvl1pPr>
              <a:defRPr/>
            </a:lvl1pPr>
          </a:lstStyle>
          <a:p>
            <a:r>
              <a:rPr lang="en-US" smtClean="0"/>
              <a:t>CMEMS, INSTAC General Assembly, 21 March 2019</a:t>
            </a: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b="-94"/>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1188" y="1255713"/>
            <a:ext cx="8064500" cy="51752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611188" y="1916113"/>
            <a:ext cx="8064500" cy="255905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30" name="Rectangle 6"/>
          <p:cNvSpPr>
            <a:spLocks noGrp="1" noChangeArrowheads="1"/>
          </p:cNvSpPr>
          <p:nvPr>
            <p:ph type="sldNum" sz="quarter" idx="4"/>
          </p:nvPr>
        </p:nvSpPr>
        <p:spPr bwMode="auto">
          <a:xfrm>
            <a:off x="8027988" y="6415088"/>
            <a:ext cx="693737" cy="182562"/>
          </a:xfrm>
          <a:prstGeom prst="rect">
            <a:avLst/>
          </a:prstGeom>
          <a:noFill/>
          <a:ln w="9525">
            <a:noFill/>
            <a:miter lim="800000"/>
            <a:headEnd/>
            <a:tailEnd/>
          </a:ln>
          <a:effectLst/>
        </p:spPr>
        <p:txBody>
          <a:bodyPr vert="horz" wrap="square" lIns="0" tIns="0" rIns="91440" bIns="0" numCol="1" anchor="t" anchorCtr="0" compatLnSpc="1">
            <a:prstTxWarp prst="textNoShape">
              <a:avLst/>
            </a:prstTxWarp>
            <a:spAutoFit/>
          </a:bodyPr>
          <a:lstStyle>
            <a:lvl1pPr algn="r">
              <a:defRPr>
                <a:solidFill>
                  <a:srgbClr val="0551A0"/>
                </a:solidFill>
                <a:latin typeface="+mj-lt"/>
              </a:defRPr>
            </a:lvl1pPr>
          </a:lstStyle>
          <a:p>
            <a:fld id="{68192A19-BCEF-4703-9BDC-4EA3809EC34E}" type="slidenum">
              <a:rPr lang="fr-FR"/>
              <a:pPr/>
              <a:t>‹N°›</a:t>
            </a:fld>
            <a:endParaRPr lang="fr-FR"/>
          </a:p>
        </p:txBody>
      </p:sp>
      <p:sp>
        <p:nvSpPr>
          <p:cNvPr id="1031" name="Text Box 7"/>
          <p:cNvSpPr txBox="1">
            <a:spLocks noChangeArrowheads="1"/>
          </p:cNvSpPr>
          <p:nvPr/>
        </p:nvSpPr>
        <p:spPr bwMode="auto">
          <a:xfrm>
            <a:off x="611188" y="6415088"/>
            <a:ext cx="3919537" cy="182562"/>
          </a:xfrm>
          <a:prstGeom prst="rect">
            <a:avLst/>
          </a:prstGeom>
          <a:noFill/>
          <a:ln w="9525">
            <a:noFill/>
            <a:miter lim="800000"/>
            <a:headEnd/>
            <a:tailEnd/>
          </a:ln>
          <a:effectLst/>
        </p:spPr>
        <p:txBody>
          <a:bodyPr lIns="0" tIns="0" rIns="0" bIns="0">
            <a:spAutoFit/>
          </a:bodyPr>
          <a:lstStyle/>
          <a:p>
            <a:r>
              <a:rPr lang="fr-FR">
                <a:solidFill>
                  <a:srgbClr val="0551A0"/>
                </a:solidFill>
                <a:latin typeface="Calibri" pitchFamily="34" charset="0"/>
              </a:rPr>
              <a:t>sdn-userdesk@seadatanet.org – www.seadatanet.org</a:t>
            </a:r>
          </a:p>
        </p:txBody>
      </p:sp>
      <p:sp>
        <p:nvSpPr>
          <p:cNvPr id="1033" name="Rectangle 9"/>
          <p:cNvSpPr>
            <a:spLocks noGrp="1" noChangeArrowheads="1"/>
          </p:cNvSpPr>
          <p:nvPr>
            <p:ph type="ftr" sz="quarter" idx="3"/>
          </p:nvPr>
        </p:nvSpPr>
        <p:spPr bwMode="auto">
          <a:xfrm>
            <a:off x="2484438" y="620713"/>
            <a:ext cx="6135687"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400" b="1">
                <a:solidFill>
                  <a:srgbClr val="0551A0"/>
                </a:solidFill>
                <a:latin typeface="Calibri Light" pitchFamily="34" charset="0"/>
              </a:defRPr>
            </a:lvl1pPr>
          </a:lstStyle>
          <a:p>
            <a:r>
              <a:rPr lang="en-US" smtClean="0"/>
              <a:t>CMEMS, INSTAC General Assembly, 21 March 2019</a:t>
            </a:r>
            <a:endParaRPr lang="fr-FR"/>
          </a:p>
        </p:txBody>
      </p:sp>
      <p:pic>
        <p:nvPicPr>
          <p:cNvPr id="1034" name="Picture 10" descr="SeaDatacloud2017logo_low"/>
          <p:cNvPicPr>
            <a:picLocks noChangeAspect="1" noChangeArrowheads="1"/>
          </p:cNvPicPr>
          <p:nvPr/>
        </p:nvPicPr>
        <p:blipFill>
          <a:blip r:embed="rId14" cstate="print"/>
          <a:srcRect/>
          <a:stretch>
            <a:fillRect/>
          </a:stretch>
        </p:blipFill>
        <p:spPr bwMode="auto">
          <a:xfrm>
            <a:off x="611188" y="455613"/>
            <a:ext cx="1368425" cy="5969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1" fontAlgn="base" hangingPunct="1">
        <a:spcBef>
          <a:spcPct val="0"/>
        </a:spcBef>
        <a:spcAft>
          <a:spcPct val="0"/>
        </a:spcAft>
        <a:defRPr sz="3400">
          <a:solidFill>
            <a:srgbClr val="0551A0"/>
          </a:solidFill>
          <a:latin typeface="+mj-lt"/>
          <a:ea typeface="+mj-ea"/>
          <a:cs typeface="+mj-cs"/>
        </a:defRPr>
      </a:lvl1pPr>
      <a:lvl2pPr algn="l" rtl="0" eaLnBrk="1" fontAlgn="base" hangingPunct="1">
        <a:spcBef>
          <a:spcPct val="0"/>
        </a:spcBef>
        <a:spcAft>
          <a:spcPct val="0"/>
        </a:spcAft>
        <a:defRPr sz="3400">
          <a:solidFill>
            <a:srgbClr val="0551A0"/>
          </a:solidFill>
          <a:latin typeface="Calibri" pitchFamily="34" charset="0"/>
          <a:cs typeface="Arial" charset="0"/>
        </a:defRPr>
      </a:lvl2pPr>
      <a:lvl3pPr algn="l" rtl="0" eaLnBrk="1" fontAlgn="base" hangingPunct="1">
        <a:spcBef>
          <a:spcPct val="0"/>
        </a:spcBef>
        <a:spcAft>
          <a:spcPct val="0"/>
        </a:spcAft>
        <a:defRPr sz="3400">
          <a:solidFill>
            <a:srgbClr val="0551A0"/>
          </a:solidFill>
          <a:latin typeface="Calibri" pitchFamily="34" charset="0"/>
          <a:cs typeface="Arial" charset="0"/>
        </a:defRPr>
      </a:lvl3pPr>
      <a:lvl4pPr algn="l" rtl="0" eaLnBrk="1" fontAlgn="base" hangingPunct="1">
        <a:spcBef>
          <a:spcPct val="0"/>
        </a:spcBef>
        <a:spcAft>
          <a:spcPct val="0"/>
        </a:spcAft>
        <a:defRPr sz="3400">
          <a:solidFill>
            <a:srgbClr val="0551A0"/>
          </a:solidFill>
          <a:latin typeface="Calibri" pitchFamily="34" charset="0"/>
          <a:cs typeface="Arial" charset="0"/>
        </a:defRPr>
      </a:lvl4pPr>
      <a:lvl5pPr algn="l" rtl="0" eaLnBrk="1" fontAlgn="base" hangingPunct="1">
        <a:spcBef>
          <a:spcPct val="0"/>
        </a:spcBef>
        <a:spcAft>
          <a:spcPct val="0"/>
        </a:spcAft>
        <a:defRPr sz="3400">
          <a:solidFill>
            <a:srgbClr val="0551A0"/>
          </a:solidFill>
          <a:latin typeface="Calibri" pitchFamily="34" charset="0"/>
          <a:cs typeface="Arial" charset="0"/>
        </a:defRPr>
      </a:lvl5pPr>
      <a:lvl6pPr marL="457200" algn="l" rtl="0" eaLnBrk="1" fontAlgn="base" hangingPunct="1">
        <a:spcBef>
          <a:spcPct val="0"/>
        </a:spcBef>
        <a:spcAft>
          <a:spcPct val="0"/>
        </a:spcAft>
        <a:defRPr sz="3400">
          <a:solidFill>
            <a:srgbClr val="0551A0"/>
          </a:solidFill>
          <a:latin typeface="Calibri" pitchFamily="34" charset="0"/>
          <a:cs typeface="Arial" charset="0"/>
        </a:defRPr>
      </a:lvl6pPr>
      <a:lvl7pPr marL="914400" algn="l" rtl="0" eaLnBrk="1" fontAlgn="base" hangingPunct="1">
        <a:spcBef>
          <a:spcPct val="0"/>
        </a:spcBef>
        <a:spcAft>
          <a:spcPct val="0"/>
        </a:spcAft>
        <a:defRPr sz="3400">
          <a:solidFill>
            <a:srgbClr val="0551A0"/>
          </a:solidFill>
          <a:latin typeface="Calibri" pitchFamily="34" charset="0"/>
          <a:cs typeface="Arial" charset="0"/>
        </a:defRPr>
      </a:lvl7pPr>
      <a:lvl8pPr marL="1371600" algn="l" rtl="0" eaLnBrk="1" fontAlgn="base" hangingPunct="1">
        <a:spcBef>
          <a:spcPct val="0"/>
        </a:spcBef>
        <a:spcAft>
          <a:spcPct val="0"/>
        </a:spcAft>
        <a:defRPr sz="3400">
          <a:solidFill>
            <a:srgbClr val="0551A0"/>
          </a:solidFill>
          <a:latin typeface="Calibri" pitchFamily="34" charset="0"/>
          <a:cs typeface="Arial" charset="0"/>
        </a:defRPr>
      </a:lvl8pPr>
      <a:lvl9pPr marL="1828800" algn="l" rtl="0" eaLnBrk="1" fontAlgn="base" hangingPunct="1">
        <a:spcBef>
          <a:spcPct val="0"/>
        </a:spcBef>
        <a:spcAft>
          <a:spcPct val="0"/>
        </a:spcAft>
        <a:defRPr sz="3400">
          <a:solidFill>
            <a:srgbClr val="0551A0"/>
          </a:solidFill>
          <a:latin typeface="Calibri" pitchFamily="34" charset="0"/>
          <a:cs typeface="Arial" charset="0"/>
        </a:defRPr>
      </a:lvl9pPr>
    </p:titleStyle>
    <p:bodyStyle>
      <a:lvl1pPr marL="342900" indent="-342900" algn="l" rtl="0" eaLnBrk="1" fontAlgn="base" hangingPunct="1">
        <a:spcBef>
          <a:spcPct val="20000"/>
        </a:spcBef>
        <a:spcAft>
          <a:spcPct val="0"/>
        </a:spcAft>
        <a:buChar char="•"/>
        <a:defRPr sz="3000">
          <a:solidFill>
            <a:srgbClr val="475D73"/>
          </a:solidFill>
          <a:latin typeface="+mn-lt"/>
          <a:ea typeface="+mn-ea"/>
          <a:cs typeface="+mn-cs"/>
        </a:defRPr>
      </a:lvl1pPr>
      <a:lvl2pPr marL="742950" indent="-285750" algn="l" rtl="0" eaLnBrk="1" fontAlgn="base" hangingPunct="1">
        <a:spcBef>
          <a:spcPct val="20000"/>
        </a:spcBef>
        <a:spcAft>
          <a:spcPct val="0"/>
        </a:spcAft>
        <a:buChar char="–"/>
        <a:defRPr sz="2600">
          <a:solidFill>
            <a:srgbClr val="475D73"/>
          </a:solidFill>
          <a:latin typeface="+mn-lt"/>
          <a:cs typeface="+mn-cs"/>
        </a:defRPr>
      </a:lvl2pPr>
      <a:lvl3pPr marL="1143000" indent="-228600" algn="l" rtl="0" eaLnBrk="1" fontAlgn="base" hangingPunct="1">
        <a:spcBef>
          <a:spcPct val="20000"/>
        </a:spcBef>
        <a:spcAft>
          <a:spcPct val="0"/>
        </a:spcAft>
        <a:buChar char="•"/>
        <a:defRPr sz="2400">
          <a:solidFill>
            <a:srgbClr val="475D73"/>
          </a:solidFill>
          <a:latin typeface="+mn-lt"/>
          <a:cs typeface="+mn-cs"/>
        </a:defRPr>
      </a:lvl3pPr>
      <a:lvl4pPr marL="1600200" indent="-228600" algn="l" rtl="0" eaLnBrk="1" fontAlgn="base" hangingPunct="1">
        <a:spcBef>
          <a:spcPct val="20000"/>
        </a:spcBef>
        <a:spcAft>
          <a:spcPct val="0"/>
        </a:spcAft>
        <a:buChar char="–"/>
        <a:defRPr sz="2000">
          <a:solidFill>
            <a:srgbClr val="475D73"/>
          </a:solidFill>
          <a:latin typeface="+mn-lt"/>
          <a:cs typeface="+mn-cs"/>
        </a:defRPr>
      </a:lvl4pPr>
      <a:lvl5pPr marL="2057400" indent="-228600" algn="l" rtl="0" eaLnBrk="1" fontAlgn="base" hangingPunct="1">
        <a:spcBef>
          <a:spcPct val="20000"/>
        </a:spcBef>
        <a:spcAft>
          <a:spcPct val="0"/>
        </a:spcAft>
        <a:buChar char="»"/>
        <a:defRPr sz="2000">
          <a:solidFill>
            <a:srgbClr val="475D73"/>
          </a:solidFill>
          <a:latin typeface="+mn-lt"/>
          <a:cs typeface="+mn-cs"/>
        </a:defRPr>
      </a:lvl5pPr>
      <a:lvl6pPr marL="2514600" indent="-228600" algn="l" rtl="0" eaLnBrk="1" fontAlgn="base" hangingPunct="1">
        <a:spcBef>
          <a:spcPct val="20000"/>
        </a:spcBef>
        <a:spcAft>
          <a:spcPct val="0"/>
        </a:spcAft>
        <a:buChar char="»"/>
        <a:defRPr sz="2000">
          <a:solidFill>
            <a:srgbClr val="475D73"/>
          </a:solidFill>
          <a:latin typeface="+mn-lt"/>
          <a:cs typeface="+mn-cs"/>
        </a:defRPr>
      </a:lvl6pPr>
      <a:lvl7pPr marL="2971800" indent="-228600" algn="l" rtl="0" eaLnBrk="1" fontAlgn="base" hangingPunct="1">
        <a:spcBef>
          <a:spcPct val="20000"/>
        </a:spcBef>
        <a:spcAft>
          <a:spcPct val="0"/>
        </a:spcAft>
        <a:buChar char="»"/>
        <a:defRPr sz="2000">
          <a:solidFill>
            <a:srgbClr val="475D73"/>
          </a:solidFill>
          <a:latin typeface="+mn-lt"/>
          <a:cs typeface="+mn-cs"/>
        </a:defRPr>
      </a:lvl7pPr>
      <a:lvl8pPr marL="3429000" indent="-228600" algn="l" rtl="0" eaLnBrk="1" fontAlgn="base" hangingPunct="1">
        <a:spcBef>
          <a:spcPct val="20000"/>
        </a:spcBef>
        <a:spcAft>
          <a:spcPct val="0"/>
        </a:spcAft>
        <a:buChar char="»"/>
        <a:defRPr sz="2000">
          <a:solidFill>
            <a:srgbClr val="475D73"/>
          </a:solidFill>
          <a:latin typeface="+mn-lt"/>
          <a:cs typeface="+mn-cs"/>
        </a:defRPr>
      </a:lvl8pPr>
      <a:lvl9pPr marL="3886200" indent="-228600" algn="l" rtl="0" eaLnBrk="1" fontAlgn="base" hangingPunct="1">
        <a:spcBef>
          <a:spcPct val="20000"/>
        </a:spcBef>
        <a:spcAft>
          <a:spcPct val="0"/>
        </a:spcAft>
        <a:buChar char="»"/>
        <a:defRPr sz="2000">
          <a:solidFill>
            <a:srgbClr val="475D73"/>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18.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wmf"/><Relationship Id="rId11" Type="http://schemas.openxmlformats.org/officeDocument/2006/relationships/image" Target="../media/image41.jpeg"/><Relationship Id="rId5" Type="http://schemas.openxmlformats.org/officeDocument/2006/relationships/image" Target="../media/image35.wmf"/><Relationship Id="rId15" Type="http://schemas.openxmlformats.org/officeDocument/2006/relationships/image" Target="../media/image44.png"/><Relationship Id="rId10" Type="http://schemas.openxmlformats.org/officeDocument/2006/relationships/image" Target="../media/image40.jpeg"/><Relationship Id="rId4" Type="http://schemas.openxmlformats.org/officeDocument/2006/relationships/image" Target="../media/image34.wmf"/><Relationship Id="rId9" Type="http://schemas.openxmlformats.org/officeDocument/2006/relationships/image" Target="../media/image39.jpeg"/><Relationship Id="rId1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tmp"/><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ftr" sz="quarter" idx="3"/>
          </p:nvPr>
        </p:nvSpPr>
        <p:spPr>
          <a:xfrm>
            <a:off x="2268538" y="5808663"/>
            <a:ext cx="6351587" cy="215444"/>
          </a:xfrm>
        </p:spPr>
        <p:txBody>
          <a:bodyPr/>
          <a:lstStyle/>
          <a:p>
            <a:r>
              <a:rPr lang="en-US" dirty="0" smtClean="0"/>
              <a:t>CMEMS, INSTAC General Assembly, 21 March 2019</a:t>
            </a:r>
            <a:endParaRPr lang="fr-FR" dirty="0"/>
          </a:p>
        </p:txBody>
      </p:sp>
      <p:sp>
        <p:nvSpPr>
          <p:cNvPr id="2050" name="Rectangle 2"/>
          <p:cNvSpPr>
            <a:spLocks noGrp="1" noChangeArrowheads="1"/>
          </p:cNvSpPr>
          <p:nvPr>
            <p:ph type="ctrTitle"/>
          </p:nvPr>
        </p:nvSpPr>
        <p:spPr>
          <a:xfrm>
            <a:off x="2244725" y="3295650"/>
            <a:ext cx="4775200" cy="1477328"/>
          </a:xfrm>
        </p:spPr>
        <p:txBody>
          <a:bodyPr/>
          <a:lstStyle/>
          <a:p>
            <a:r>
              <a:rPr lang="en-US" dirty="0" smtClean="0"/>
              <a:t>Further </a:t>
            </a:r>
            <a:r>
              <a:rPr lang="en-US" dirty="0"/>
              <a:t>developing the SeaDataNet pan-European infrastructure for marine and ocean data management </a:t>
            </a:r>
            <a:br>
              <a:rPr lang="en-US" dirty="0"/>
            </a:br>
            <a:endParaRPr lang="fr-FR" dirty="0"/>
          </a:p>
        </p:txBody>
      </p:sp>
      <p:sp>
        <p:nvSpPr>
          <p:cNvPr id="2051" name="Rectangle 3"/>
          <p:cNvSpPr>
            <a:spLocks noGrp="1" noChangeArrowheads="1"/>
          </p:cNvSpPr>
          <p:nvPr>
            <p:ph type="subTitle" idx="1"/>
          </p:nvPr>
        </p:nvSpPr>
        <p:spPr>
          <a:xfrm>
            <a:off x="2268538" y="4667250"/>
            <a:ext cx="4751387" cy="261610"/>
          </a:xfrm>
        </p:spPr>
        <p:txBody>
          <a:bodyPr/>
          <a:lstStyle/>
          <a:p>
            <a:pPr algn="ctr"/>
            <a:r>
              <a:rPr lang="fr-FR" dirty="0" smtClean="0"/>
              <a:t>Michèle Fichaut and the SeaDataNet Consortium</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188" y="1252866"/>
            <a:ext cx="8064500" cy="523220"/>
          </a:xfrm>
        </p:spPr>
        <p:txBody>
          <a:bodyPr/>
          <a:lstStyle/>
          <a:p>
            <a:r>
              <a:rPr lang="en-GB" b="1" dirty="0" smtClean="0"/>
              <a:t>Cooperation with EUDAT</a:t>
            </a:r>
            <a:endParaRPr lang="en-GB" b="1" dirty="0"/>
          </a:p>
        </p:txBody>
      </p:sp>
      <p:sp>
        <p:nvSpPr>
          <p:cNvPr id="3" name="Espace réservé du contenu 2"/>
          <p:cNvSpPr>
            <a:spLocks noGrp="1"/>
          </p:cNvSpPr>
          <p:nvPr>
            <p:ph idx="1"/>
          </p:nvPr>
        </p:nvSpPr>
        <p:spPr>
          <a:xfrm>
            <a:off x="611188" y="5517232"/>
            <a:ext cx="7849244" cy="886397"/>
          </a:xfrm>
        </p:spPr>
        <p:txBody>
          <a:bodyPr/>
          <a:lstStyle/>
          <a:p>
            <a:pPr marL="0" indent="0" algn="ctr">
              <a:buNone/>
            </a:pPr>
            <a:r>
              <a:rPr lang="en-GB" sz="1800" dirty="0" smtClean="0"/>
              <a:t>A consortium of 20 High </a:t>
            </a:r>
            <a:r>
              <a:rPr lang="en-GB" sz="1800" dirty="0"/>
              <a:t>P</a:t>
            </a:r>
            <a:r>
              <a:rPr lang="en-GB" sz="1800" dirty="0" smtClean="0"/>
              <a:t>erformance Computing (HPC) centres offering also storage resources </a:t>
            </a:r>
          </a:p>
          <a:p>
            <a:pPr marL="0" indent="0" algn="ctr">
              <a:buNone/>
            </a:pPr>
            <a:r>
              <a:rPr lang="en-GB" sz="1800" dirty="0" smtClean="0"/>
              <a:t>5 EUDAT members are partners of SeaDataCloud </a:t>
            </a:r>
            <a:endParaRPr lang="en-GB" sz="1800" dirty="0"/>
          </a:p>
        </p:txBody>
      </p:sp>
      <p:sp>
        <p:nvSpPr>
          <p:cNvPr id="4" name="Espace réservé du pied de page 3"/>
          <p:cNvSpPr>
            <a:spLocks noGrp="1"/>
          </p:cNvSpPr>
          <p:nvPr>
            <p:ph type="ftr" sz="quarter" idx="11"/>
          </p:nvPr>
        </p:nvSpPr>
        <p:spPr/>
        <p:txBody>
          <a:bodyPr/>
          <a:lstStyle/>
          <a:p>
            <a:r>
              <a:rPr lang="en-US" smtClean="0"/>
              <a:t>CMEMS, INSTAC General Assembly, 21 March 2019</a:t>
            </a:r>
            <a:endParaRPr lang="fr-FR"/>
          </a:p>
        </p:txBody>
      </p:sp>
      <p:pic>
        <p:nvPicPr>
          <p:cNvPr id="2050" name="Picture 2" descr="EUDAT CDI Memb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96" y="1903140"/>
            <a:ext cx="5053192" cy="3456384"/>
          </a:xfrm>
          <a:prstGeom prst="rect">
            <a:avLst/>
          </a:prstGeom>
          <a:noFill/>
          <a:ln w="38100">
            <a:solidFill>
              <a:schemeClr val="bg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2052" name="Picture 4" descr="https://eudat.eu/sites/default/files/CDI_using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472" y="1844824"/>
            <a:ext cx="3573016" cy="3573016"/>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0"/>
          </p:nvPr>
        </p:nvSpPr>
        <p:spPr/>
        <p:txBody>
          <a:bodyPr/>
          <a:lstStyle/>
          <a:p>
            <a:fld id="{F1D02C58-B8B4-4298-BD30-908A73B72E72}" type="slidenum">
              <a:rPr lang="fr-FR" smtClean="0"/>
              <a:pPr/>
              <a:t>10</a:t>
            </a:fld>
            <a:endParaRPr lang="fr-FR" dirty="0"/>
          </a:p>
        </p:txBody>
      </p:sp>
    </p:spTree>
    <p:extLst>
      <p:ext uri="{BB962C8B-B14F-4D97-AF65-F5344CB8AC3E}">
        <p14:creationId xmlns:p14="http://schemas.microsoft.com/office/powerpoint/2010/main" val="25547777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5736" y="545262"/>
            <a:ext cx="6768752" cy="523220"/>
          </a:xfrm>
        </p:spPr>
        <p:txBody>
          <a:bodyPr/>
          <a:lstStyle/>
          <a:p>
            <a:r>
              <a:rPr lang="en-GB" altLang="en-US" b="1" dirty="0" smtClean="0">
                <a:latin typeface="Calibri" panose="020F0502020204030204" pitchFamily="34" charset="0"/>
                <a:cs typeface="Arial" panose="020B0604020202020204" pitchFamily="34" charset="0"/>
              </a:rPr>
              <a:t>Overall architecture for the SDC VRE</a:t>
            </a:r>
            <a:endParaRPr lang="en-US" dirty="0"/>
          </a:p>
        </p:txBody>
      </p:sp>
      <p:sp>
        <p:nvSpPr>
          <p:cNvPr id="2" name="Slide Number Placeholder 1"/>
          <p:cNvSpPr>
            <a:spLocks noGrp="1"/>
          </p:cNvSpPr>
          <p:nvPr>
            <p:ph type="sldNum" sz="quarter" idx="4294967295"/>
          </p:nvPr>
        </p:nvSpPr>
        <p:spPr/>
        <p:txBody>
          <a:bodyPr/>
          <a:lstStyle/>
          <a:p>
            <a:pPr>
              <a:defRPr/>
            </a:pPr>
            <a:fld id="{E93205E9-3C41-4FA1-ACF2-8E7BE130C1A3}" type="slidenum">
              <a:rPr lang="en-GB" smtClean="0"/>
              <a:pPr>
                <a:defRPr/>
              </a:pPr>
              <a:t>11</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268760"/>
            <a:ext cx="3677894" cy="4324600"/>
          </a:xfrm>
          <a:prstGeom prst="rect">
            <a:avLst/>
          </a:prstGeom>
        </p:spPr>
      </p:pic>
      <p:pic>
        <p:nvPicPr>
          <p:cNvPr id="6" name="Picture 5" descr="screen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684" y="1557367"/>
            <a:ext cx="3341172" cy="2088232"/>
          </a:xfrm>
          <a:prstGeom prst="rect">
            <a:avLst/>
          </a:prstGeom>
        </p:spPr>
      </p:pic>
      <p:pic>
        <p:nvPicPr>
          <p:cNvPr id="7" name="Picture 6"/>
          <p:cNvPicPr/>
          <p:nvPr/>
        </p:nvPicPr>
        <p:blipFill>
          <a:blip r:embed="rId4"/>
          <a:srcRect l="9433" t="14748" r="10135" b="4920"/>
          <a:stretch/>
        </p:blipFill>
        <p:spPr>
          <a:xfrm>
            <a:off x="5029438" y="3867812"/>
            <a:ext cx="3345418" cy="2731941"/>
          </a:xfrm>
          <a:prstGeom prst="rect">
            <a:avLst/>
          </a:prstGeom>
          <a:ln>
            <a:noFill/>
          </a:ln>
        </p:spPr>
      </p:pic>
      <p:cxnSp>
        <p:nvCxnSpPr>
          <p:cNvPr id="9" name="Straight Arrow Connector 8"/>
          <p:cNvCxnSpPr/>
          <p:nvPr/>
        </p:nvCxnSpPr>
        <p:spPr>
          <a:xfrm>
            <a:off x="1691680" y="3501008"/>
            <a:ext cx="3816424" cy="16561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411760" y="2132857"/>
            <a:ext cx="3528392" cy="14401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480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3728" y="327560"/>
            <a:ext cx="7020272" cy="1046440"/>
          </a:xfrm>
        </p:spPr>
        <p:txBody>
          <a:bodyPr/>
          <a:lstStyle/>
          <a:p>
            <a:r>
              <a:rPr lang="fr-FR" b="1" dirty="0" err="1" smtClean="0"/>
              <a:t>Processing</a:t>
            </a:r>
            <a:r>
              <a:rPr lang="fr-FR" b="1" dirty="0" smtClean="0"/>
              <a:t> </a:t>
            </a:r>
            <a:br>
              <a:rPr lang="fr-FR" b="1" dirty="0" smtClean="0"/>
            </a:br>
            <a:r>
              <a:rPr lang="fr-FR" dirty="0" smtClean="0"/>
              <a:t>  </a:t>
            </a:r>
            <a:r>
              <a:rPr lang="fr-FR" dirty="0" err="1" smtClean="0"/>
              <a:t>shared</a:t>
            </a:r>
            <a:r>
              <a:rPr lang="fr-FR" dirty="0" smtClean="0"/>
              <a:t> </a:t>
            </a:r>
            <a:r>
              <a:rPr lang="fr-FR" dirty="0" err="1" smtClean="0"/>
              <a:t>processing</a:t>
            </a:r>
            <a:r>
              <a:rPr lang="fr-FR" dirty="0" smtClean="0"/>
              <a:t>, </a:t>
            </a:r>
            <a:r>
              <a:rPr lang="fr-FR" dirty="0" err="1" smtClean="0"/>
              <a:t>dev</a:t>
            </a:r>
            <a:r>
              <a:rPr lang="fr-FR" dirty="0" smtClean="0"/>
              <a:t> &amp; publication</a:t>
            </a:r>
            <a:endParaRPr lang="fr-FR" dirty="0"/>
          </a:p>
        </p:txBody>
      </p:sp>
      <p:sp>
        <p:nvSpPr>
          <p:cNvPr id="3" name="Espace réservé du contenu 2"/>
          <p:cNvSpPr>
            <a:spLocks noGrp="1"/>
          </p:cNvSpPr>
          <p:nvPr>
            <p:ph idx="1"/>
          </p:nvPr>
        </p:nvSpPr>
        <p:spPr/>
        <p:txBody>
          <a:bodyPr/>
          <a:lstStyle/>
          <a:p>
            <a:endParaRPr lang="fr-FR" dirty="0"/>
          </a:p>
        </p:txBody>
      </p:sp>
      <p:sp>
        <p:nvSpPr>
          <p:cNvPr id="5" name="Espace réservé du numéro de diapositive 4"/>
          <p:cNvSpPr>
            <a:spLocks noGrp="1"/>
          </p:cNvSpPr>
          <p:nvPr>
            <p:ph type="sldNum" sz="quarter" idx="4294967295"/>
          </p:nvPr>
        </p:nvSpPr>
        <p:spPr>
          <a:xfrm>
            <a:off x="8128000" y="6470704"/>
            <a:ext cx="730250" cy="274320"/>
          </a:xfrm>
          <a:prstGeom prst="rect">
            <a:avLst/>
          </a:prstGeom>
        </p:spPr>
        <p:txBody>
          <a:bodyPr/>
          <a:lstStyle/>
          <a:p>
            <a:fld id="{42DE6FDD-6D23-43E1-A083-574E3163DB03}" type="slidenum">
              <a:rPr lang="fr-FR" altLang="fr-FR" smtClean="0"/>
              <a:pPr/>
              <a:t>12</a:t>
            </a:fld>
            <a:endParaRPr lang="fr-FR" altLang="fr-FR"/>
          </a:p>
        </p:txBody>
      </p:sp>
      <p:pic>
        <p:nvPicPr>
          <p:cNvPr id="6" name="Image 5"/>
          <p:cNvPicPr>
            <a:picLocks noChangeAspect="1"/>
          </p:cNvPicPr>
          <p:nvPr/>
        </p:nvPicPr>
        <p:blipFill>
          <a:blip r:embed="rId2"/>
          <a:stretch>
            <a:fillRect/>
          </a:stretch>
        </p:blipFill>
        <p:spPr>
          <a:xfrm>
            <a:off x="611560" y="1484784"/>
            <a:ext cx="4805847" cy="4139164"/>
          </a:xfrm>
          <a:prstGeom prst="rect">
            <a:avLst/>
          </a:prstGeom>
        </p:spPr>
      </p:pic>
      <p:pic>
        <p:nvPicPr>
          <p:cNvPr id="7" name="Image 6"/>
          <p:cNvPicPr>
            <a:picLocks noChangeAspect="1"/>
          </p:cNvPicPr>
          <p:nvPr/>
        </p:nvPicPr>
        <p:blipFill>
          <a:blip r:embed="rId3"/>
          <a:stretch>
            <a:fillRect/>
          </a:stretch>
        </p:blipFill>
        <p:spPr>
          <a:xfrm>
            <a:off x="4905050" y="2152054"/>
            <a:ext cx="4101739" cy="3966078"/>
          </a:xfrm>
          <a:prstGeom prst="rect">
            <a:avLst/>
          </a:prstGeom>
        </p:spPr>
      </p:pic>
      <p:sp>
        <p:nvSpPr>
          <p:cNvPr id="8" name="ZoneTexte 7"/>
          <p:cNvSpPr txBox="1"/>
          <p:nvPr/>
        </p:nvSpPr>
        <p:spPr>
          <a:xfrm>
            <a:off x="1052736" y="5656816"/>
            <a:ext cx="4752527" cy="338554"/>
          </a:xfrm>
          <a:prstGeom prst="rect">
            <a:avLst/>
          </a:prstGeom>
          <a:noFill/>
        </p:spPr>
        <p:txBody>
          <a:bodyPr wrap="square" rtlCol="0">
            <a:spAutoFit/>
          </a:bodyPr>
          <a:lstStyle/>
          <a:p>
            <a:r>
              <a:rPr lang="fr-FR" sz="1600" b="0" dirty="0" smtClean="0"/>
              <a:t>(</a:t>
            </a:r>
            <a:r>
              <a:rPr lang="fr-FR" sz="1600" b="0" dirty="0" err="1" smtClean="0"/>
              <a:t>University</a:t>
            </a:r>
            <a:r>
              <a:rPr lang="fr-FR" sz="1600" b="0" dirty="0" smtClean="0"/>
              <a:t> of </a:t>
            </a:r>
            <a:r>
              <a:rPr lang="fr-FR" sz="1600" b="0" dirty="0" err="1" smtClean="0"/>
              <a:t>Liege</a:t>
            </a:r>
            <a:r>
              <a:rPr lang="fr-FR" sz="1600" b="0" dirty="0" smtClean="0"/>
              <a:t>, DIVA in </a:t>
            </a:r>
            <a:r>
              <a:rPr lang="fr-FR" sz="1600" b="0" dirty="0" err="1" smtClean="0"/>
              <a:t>Jupyter</a:t>
            </a:r>
            <a:r>
              <a:rPr lang="fr-FR" sz="1600" b="0" dirty="0" smtClean="0"/>
              <a:t>)</a:t>
            </a:r>
            <a:endParaRPr lang="fr-FR" sz="1600" b="0" dirty="0"/>
          </a:p>
        </p:txBody>
      </p:sp>
      <p:sp>
        <p:nvSpPr>
          <p:cNvPr id="9" name="ZoneTexte 8"/>
          <p:cNvSpPr txBox="1"/>
          <p:nvPr/>
        </p:nvSpPr>
        <p:spPr>
          <a:xfrm>
            <a:off x="5988148" y="6379845"/>
            <a:ext cx="1980029" cy="369332"/>
          </a:xfrm>
          <a:prstGeom prst="rect">
            <a:avLst/>
          </a:prstGeom>
          <a:noFill/>
        </p:spPr>
        <p:txBody>
          <a:bodyPr wrap="none" rtlCol="0">
            <a:spAutoFit/>
          </a:bodyPr>
          <a:lstStyle/>
          <a:p>
            <a:r>
              <a:rPr lang="fr-FR" sz="1800" b="0" dirty="0" smtClean="0"/>
              <a:t>(Sextant, Ifremer)</a:t>
            </a:r>
            <a:endParaRPr lang="fr-FR" sz="1800" b="0" dirty="0"/>
          </a:p>
        </p:txBody>
      </p:sp>
      <p:pic>
        <p:nvPicPr>
          <p:cNvPr id="10" name="Image 9"/>
          <p:cNvPicPr>
            <a:picLocks noChangeAspect="1"/>
          </p:cNvPicPr>
          <p:nvPr/>
        </p:nvPicPr>
        <p:blipFill>
          <a:blip r:embed="rId4">
            <a:clrChange>
              <a:clrFrom>
                <a:srgbClr val="919191"/>
              </a:clrFrom>
              <a:clrTo>
                <a:srgbClr val="919191">
                  <a:alpha val="0"/>
                </a:srgbClr>
              </a:clrTo>
            </a:clrChange>
          </a:blip>
          <a:stretch>
            <a:fillRect/>
          </a:stretch>
        </p:blipFill>
        <p:spPr>
          <a:xfrm>
            <a:off x="635216" y="1643286"/>
            <a:ext cx="417520" cy="417520"/>
          </a:xfrm>
          <a:prstGeom prst="rect">
            <a:avLst/>
          </a:prstGeom>
        </p:spPr>
      </p:pic>
    </p:spTree>
    <p:extLst>
      <p:ext uri="{BB962C8B-B14F-4D97-AF65-F5344CB8AC3E}">
        <p14:creationId xmlns:p14="http://schemas.microsoft.com/office/powerpoint/2010/main" val="1546470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111"/>
          <p:cNvCxnSpPr>
            <a:endCxn id="84" idx="2"/>
          </p:cNvCxnSpPr>
          <p:nvPr/>
        </p:nvCxnSpPr>
        <p:spPr>
          <a:xfrm flipV="1">
            <a:off x="2367924" y="1744841"/>
            <a:ext cx="5869834" cy="151173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Can 14"/>
          <p:cNvSpPr/>
          <p:nvPr/>
        </p:nvSpPr>
        <p:spPr>
          <a:xfrm>
            <a:off x="229663"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22"/>
          <p:cNvSpPr txBox="1"/>
          <p:nvPr/>
        </p:nvSpPr>
        <p:spPr>
          <a:xfrm>
            <a:off x="539552" y="4581128"/>
            <a:ext cx="2758083" cy="307777"/>
          </a:xfrm>
          <a:prstGeom prst="rect">
            <a:avLst/>
          </a:prstGeom>
          <a:noFill/>
        </p:spPr>
        <p:txBody>
          <a:bodyPr wrap="square" rtlCol="0">
            <a:spAutoFit/>
          </a:bodyPr>
          <a:lstStyle/>
          <a:p>
            <a:r>
              <a:rPr lang="en-US" sz="1400" dirty="0" smtClean="0">
                <a:solidFill>
                  <a:srgbClr val="00519D"/>
                </a:solidFill>
                <a:latin typeface="Tahoma" panose="020B0604030504040204" pitchFamily="34" charset="0"/>
                <a:ea typeface="Tahoma" panose="020B0604030504040204" pitchFamily="34" charset="0"/>
                <a:cs typeface="Tahoma" panose="020B0604030504040204" pitchFamily="34" charset="0"/>
              </a:rPr>
              <a:t>NODCs; HOs; GEOs; BIOs; ICES</a:t>
            </a:r>
            <a:endParaRPr lang="en-US" sz="1400" dirty="0">
              <a:solidFill>
                <a:srgbClr val="00519D"/>
              </a:solidFill>
              <a:latin typeface="Tahoma" panose="020B0604030504040204" pitchFamily="34" charset="0"/>
              <a:ea typeface="Tahoma" panose="020B0604030504040204" pitchFamily="34" charset="0"/>
              <a:cs typeface="Tahoma" panose="020B0604030504040204" pitchFamily="34" charset="0"/>
            </a:endParaRPr>
          </a:p>
        </p:txBody>
      </p:sp>
      <p:sp>
        <p:nvSpPr>
          <p:cNvPr id="9" name="Can 28"/>
          <p:cNvSpPr/>
          <p:nvPr/>
        </p:nvSpPr>
        <p:spPr>
          <a:xfrm>
            <a:off x="458262"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29"/>
          <p:cNvSpPr/>
          <p:nvPr/>
        </p:nvSpPr>
        <p:spPr>
          <a:xfrm>
            <a:off x="688891"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30"/>
          <p:cNvSpPr/>
          <p:nvPr/>
        </p:nvSpPr>
        <p:spPr>
          <a:xfrm>
            <a:off x="920030"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32"/>
          <p:cNvSpPr/>
          <p:nvPr/>
        </p:nvSpPr>
        <p:spPr>
          <a:xfrm>
            <a:off x="1184075"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33"/>
          <p:cNvSpPr/>
          <p:nvPr/>
        </p:nvSpPr>
        <p:spPr>
          <a:xfrm>
            <a:off x="1446092"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34"/>
          <p:cNvSpPr/>
          <p:nvPr/>
        </p:nvSpPr>
        <p:spPr>
          <a:xfrm>
            <a:off x="1710137"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5"/>
          <p:cNvSpPr/>
          <p:nvPr/>
        </p:nvSpPr>
        <p:spPr>
          <a:xfrm>
            <a:off x="1972154"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6"/>
          <p:cNvSpPr/>
          <p:nvPr/>
        </p:nvSpPr>
        <p:spPr>
          <a:xfrm>
            <a:off x="2229175"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8"/>
          <p:cNvSpPr/>
          <p:nvPr/>
        </p:nvSpPr>
        <p:spPr>
          <a:xfrm>
            <a:off x="2467338"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9"/>
          <p:cNvSpPr/>
          <p:nvPr/>
        </p:nvSpPr>
        <p:spPr>
          <a:xfrm>
            <a:off x="2705501"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40"/>
          <p:cNvSpPr/>
          <p:nvPr/>
        </p:nvSpPr>
        <p:spPr>
          <a:xfrm>
            <a:off x="2946264"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41"/>
          <p:cNvSpPr/>
          <p:nvPr/>
        </p:nvSpPr>
        <p:spPr>
          <a:xfrm>
            <a:off x="3186825" y="4293096"/>
            <a:ext cx="195183" cy="253363"/>
          </a:xfrm>
          <a:prstGeom prst="can">
            <a:avLst/>
          </a:prstGeom>
          <a:solidFill>
            <a:srgbClr val="FFC000"/>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42"/>
          <p:cNvSpPr/>
          <p:nvPr/>
        </p:nvSpPr>
        <p:spPr>
          <a:xfrm>
            <a:off x="3432878" y="4293096"/>
            <a:ext cx="195183" cy="253363"/>
          </a:xfrm>
          <a:prstGeom prst="can">
            <a:avLst/>
          </a:prstGeom>
          <a:solidFill>
            <a:srgbClr val="FFC000"/>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6"/>
          <p:cNvCxnSpPr/>
          <p:nvPr/>
        </p:nvCxnSpPr>
        <p:spPr>
          <a:xfrm flipH="1" flipV="1">
            <a:off x="632670" y="4914699"/>
            <a:ext cx="461768" cy="64807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45"/>
          <p:cNvCxnSpPr/>
          <p:nvPr/>
        </p:nvCxnSpPr>
        <p:spPr>
          <a:xfrm flipH="1" flipV="1">
            <a:off x="1641277" y="4876892"/>
            <a:ext cx="78553" cy="69599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46"/>
          <p:cNvCxnSpPr/>
          <p:nvPr/>
        </p:nvCxnSpPr>
        <p:spPr>
          <a:xfrm flipH="1" flipV="1">
            <a:off x="1133921" y="4902097"/>
            <a:ext cx="282601" cy="67327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47"/>
          <p:cNvCxnSpPr/>
          <p:nvPr/>
        </p:nvCxnSpPr>
        <p:spPr>
          <a:xfrm flipV="1">
            <a:off x="2276820" y="4924317"/>
            <a:ext cx="619498" cy="62883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52"/>
          <p:cNvCxnSpPr/>
          <p:nvPr/>
        </p:nvCxnSpPr>
        <p:spPr>
          <a:xfrm flipV="1">
            <a:off x="1960713" y="4904586"/>
            <a:ext cx="287086" cy="668299"/>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56"/>
          <p:cNvCxnSpPr/>
          <p:nvPr/>
        </p:nvCxnSpPr>
        <p:spPr>
          <a:xfrm flipV="1">
            <a:off x="330349" y="3901442"/>
            <a:ext cx="764089" cy="402457"/>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60"/>
          <p:cNvCxnSpPr/>
          <p:nvPr/>
        </p:nvCxnSpPr>
        <p:spPr>
          <a:xfrm flipV="1">
            <a:off x="743089" y="3901442"/>
            <a:ext cx="673433" cy="41467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62"/>
          <p:cNvCxnSpPr/>
          <p:nvPr/>
        </p:nvCxnSpPr>
        <p:spPr>
          <a:xfrm flipV="1">
            <a:off x="984324" y="3900380"/>
            <a:ext cx="568376" cy="42672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64"/>
          <p:cNvCxnSpPr>
            <a:stCxn id="21" idx="1"/>
          </p:cNvCxnSpPr>
          <p:nvPr/>
        </p:nvCxnSpPr>
        <p:spPr>
          <a:xfrm flipH="1" flipV="1">
            <a:off x="2738988" y="3833154"/>
            <a:ext cx="791482" cy="45994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68"/>
          <p:cNvCxnSpPr>
            <a:stCxn id="20" idx="1"/>
          </p:cNvCxnSpPr>
          <p:nvPr/>
        </p:nvCxnSpPr>
        <p:spPr>
          <a:xfrm flipH="1" flipV="1">
            <a:off x="2627845" y="3853681"/>
            <a:ext cx="656572" cy="43941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70"/>
          <p:cNvCxnSpPr/>
          <p:nvPr/>
        </p:nvCxnSpPr>
        <p:spPr>
          <a:xfrm flipH="1" flipV="1">
            <a:off x="2508302" y="3904586"/>
            <a:ext cx="560536" cy="43055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72"/>
          <p:cNvCxnSpPr/>
          <p:nvPr/>
        </p:nvCxnSpPr>
        <p:spPr>
          <a:xfrm flipH="1" flipV="1">
            <a:off x="2359841" y="3853070"/>
            <a:ext cx="474392" cy="48207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74"/>
          <p:cNvCxnSpPr/>
          <p:nvPr/>
        </p:nvCxnSpPr>
        <p:spPr>
          <a:xfrm flipH="1" flipV="1">
            <a:off x="2218540" y="3894547"/>
            <a:ext cx="334614" cy="43218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76"/>
          <p:cNvCxnSpPr/>
          <p:nvPr/>
        </p:nvCxnSpPr>
        <p:spPr>
          <a:xfrm flipH="1" flipV="1">
            <a:off x="2143849" y="3900380"/>
            <a:ext cx="193726" cy="41879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78"/>
          <p:cNvCxnSpPr/>
          <p:nvPr/>
        </p:nvCxnSpPr>
        <p:spPr>
          <a:xfrm flipH="1" flipV="1">
            <a:off x="2062958" y="3900380"/>
            <a:ext cx="31651" cy="410799"/>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80"/>
          <p:cNvCxnSpPr/>
          <p:nvPr/>
        </p:nvCxnSpPr>
        <p:spPr>
          <a:xfrm flipV="1">
            <a:off x="1878687" y="3911530"/>
            <a:ext cx="71460" cy="400734"/>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82"/>
          <p:cNvCxnSpPr/>
          <p:nvPr/>
        </p:nvCxnSpPr>
        <p:spPr>
          <a:xfrm flipV="1">
            <a:off x="1541295" y="3926493"/>
            <a:ext cx="275610" cy="37965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84"/>
          <p:cNvCxnSpPr/>
          <p:nvPr/>
        </p:nvCxnSpPr>
        <p:spPr>
          <a:xfrm flipV="1">
            <a:off x="1325977" y="3945584"/>
            <a:ext cx="350654" cy="343627"/>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14347"/>
          <p:cNvSpPr txBox="1"/>
          <p:nvPr/>
        </p:nvSpPr>
        <p:spPr>
          <a:xfrm>
            <a:off x="1103234" y="3991341"/>
            <a:ext cx="1659712" cy="307777"/>
          </a:xfrm>
          <a:prstGeom prst="rect">
            <a:avLst/>
          </a:prstGeom>
          <a:noFill/>
          <a:ln>
            <a:solidFill>
              <a:schemeClr val="bg1">
                <a:lumMod val="75000"/>
              </a:schemeClr>
            </a:solidFill>
          </a:ln>
        </p:spPr>
        <p:txBody>
          <a:bodyPr wrap="square" rtlCol="0">
            <a:spAutoFit/>
          </a:bodyPr>
          <a:lstStyle/>
          <a:p>
            <a:r>
              <a:rPr lang="en-US" sz="1400" b="1" dirty="0" smtClean="0">
                <a:solidFill>
                  <a:srgbClr val="00519D"/>
                </a:solidFill>
              </a:rPr>
              <a:t>&gt;</a:t>
            </a:r>
            <a:r>
              <a:rPr lang="en-US" sz="1400" dirty="0" smtClean="0">
                <a:solidFill>
                  <a:srgbClr val="00519D"/>
                </a:solidFill>
              </a:rPr>
              <a:t> 100 data </a:t>
            </a:r>
            <a:r>
              <a:rPr lang="en-US" sz="1400" dirty="0" err="1" smtClean="0">
                <a:solidFill>
                  <a:srgbClr val="00519D"/>
                </a:solidFill>
              </a:rPr>
              <a:t>centres</a:t>
            </a:r>
            <a:endParaRPr lang="en-US" sz="1400" dirty="0">
              <a:solidFill>
                <a:srgbClr val="00519D"/>
              </a:solidFill>
            </a:endParaRPr>
          </a:p>
        </p:txBody>
      </p:sp>
      <p:pic>
        <p:nvPicPr>
          <p:cNvPr id="41" name="Picture 1435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44320" y="540046"/>
            <a:ext cx="1903743" cy="1227544"/>
          </a:xfrm>
          <a:prstGeom prst="rect">
            <a:avLst/>
          </a:prstGeom>
        </p:spPr>
      </p:pic>
      <p:pic>
        <p:nvPicPr>
          <p:cNvPr id="42" name="Picture 1435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63888" y="541069"/>
            <a:ext cx="1904810" cy="1227544"/>
          </a:xfrm>
          <a:prstGeom prst="rect">
            <a:avLst/>
          </a:prstGeom>
        </p:spPr>
      </p:pic>
      <p:sp>
        <p:nvSpPr>
          <p:cNvPr id="43" name="TextBox 94"/>
          <p:cNvSpPr txBox="1"/>
          <p:nvPr/>
        </p:nvSpPr>
        <p:spPr>
          <a:xfrm>
            <a:off x="3692878" y="1377571"/>
            <a:ext cx="1484651" cy="307777"/>
          </a:xfrm>
          <a:prstGeom prst="rect">
            <a:avLst/>
          </a:prstGeom>
          <a:solidFill>
            <a:srgbClr val="CCFFFF"/>
          </a:solidFill>
        </p:spPr>
        <p:txBody>
          <a:bodyPr wrap="square" rtlCol="0">
            <a:spAutoFit/>
          </a:bodyPr>
          <a:lstStyle/>
          <a:p>
            <a:r>
              <a:rPr lang="en-US" sz="1200" dirty="0" smtClean="0">
                <a:solidFill>
                  <a:srgbClr val="00519D"/>
                </a:solidFill>
              </a:rPr>
              <a:t>GEOSS</a:t>
            </a:r>
            <a:r>
              <a:rPr lang="en-US" sz="1400" dirty="0" smtClean="0">
                <a:solidFill>
                  <a:srgbClr val="00519D"/>
                </a:solidFill>
              </a:rPr>
              <a:t> portal</a:t>
            </a:r>
            <a:endParaRPr lang="en-US" sz="1400" dirty="0">
              <a:solidFill>
                <a:srgbClr val="00519D"/>
              </a:solidFill>
            </a:endParaRPr>
          </a:p>
        </p:txBody>
      </p:sp>
      <p:sp>
        <p:nvSpPr>
          <p:cNvPr id="44" name="TextBox 95"/>
          <p:cNvSpPr txBox="1"/>
          <p:nvPr/>
        </p:nvSpPr>
        <p:spPr>
          <a:xfrm>
            <a:off x="5755849" y="1381823"/>
            <a:ext cx="1552455" cy="276999"/>
          </a:xfrm>
          <a:prstGeom prst="rect">
            <a:avLst/>
          </a:prstGeom>
          <a:solidFill>
            <a:srgbClr val="CCFFFF"/>
          </a:solidFill>
        </p:spPr>
        <p:txBody>
          <a:bodyPr wrap="square" rtlCol="0">
            <a:spAutoFit/>
          </a:bodyPr>
          <a:lstStyle/>
          <a:p>
            <a:r>
              <a:rPr lang="en-US" sz="1200" dirty="0" smtClean="0">
                <a:solidFill>
                  <a:srgbClr val="00519D"/>
                </a:solidFill>
              </a:rPr>
              <a:t>IODE ODP portal</a:t>
            </a:r>
            <a:endParaRPr lang="en-US" sz="1200" dirty="0">
              <a:solidFill>
                <a:srgbClr val="00519D"/>
              </a:solidFill>
            </a:endParaRPr>
          </a:p>
        </p:txBody>
      </p:sp>
      <p:cxnSp>
        <p:nvCxnSpPr>
          <p:cNvPr id="45" name="Straight Arrow Connector 14353"/>
          <p:cNvCxnSpPr/>
          <p:nvPr/>
        </p:nvCxnSpPr>
        <p:spPr>
          <a:xfrm>
            <a:off x="2385847" y="3589955"/>
            <a:ext cx="4618185" cy="47989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01"/>
          <p:cNvCxnSpPr/>
          <p:nvPr/>
        </p:nvCxnSpPr>
        <p:spPr>
          <a:xfrm>
            <a:off x="2410234" y="3618507"/>
            <a:ext cx="4623235" cy="127874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104"/>
          <p:cNvCxnSpPr/>
          <p:nvPr/>
        </p:nvCxnSpPr>
        <p:spPr>
          <a:xfrm>
            <a:off x="2393307" y="3676709"/>
            <a:ext cx="4640162" cy="168274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107"/>
          <p:cNvCxnSpPr/>
          <p:nvPr/>
        </p:nvCxnSpPr>
        <p:spPr>
          <a:xfrm>
            <a:off x="2467338" y="3743963"/>
            <a:ext cx="4566131" cy="210038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109"/>
          <p:cNvCxnSpPr/>
          <p:nvPr/>
        </p:nvCxnSpPr>
        <p:spPr>
          <a:xfrm>
            <a:off x="2459296" y="3763909"/>
            <a:ext cx="4628617" cy="26419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111"/>
          <p:cNvCxnSpPr/>
          <p:nvPr/>
        </p:nvCxnSpPr>
        <p:spPr>
          <a:xfrm flipV="1">
            <a:off x="2216350" y="1750440"/>
            <a:ext cx="2796992" cy="1478826"/>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114"/>
          <p:cNvCxnSpPr>
            <a:stCxn id="81" idx="0"/>
            <a:endCxn id="41" idx="2"/>
          </p:cNvCxnSpPr>
          <p:nvPr/>
        </p:nvCxnSpPr>
        <p:spPr>
          <a:xfrm flipV="1">
            <a:off x="1972154" y="1767590"/>
            <a:ext cx="4524038" cy="1590757"/>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822" y="5786983"/>
            <a:ext cx="1632001" cy="105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3585" y="5180888"/>
            <a:ext cx="1647043" cy="106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429" y="4833878"/>
            <a:ext cx="1645423" cy="89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139429" y="4109778"/>
            <a:ext cx="1639590" cy="10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 descr="hydrography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128593" y="3547615"/>
            <a:ext cx="1622035" cy="88649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63"/>
          <p:cNvSpPr txBox="1"/>
          <p:nvPr/>
        </p:nvSpPr>
        <p:spPr>
          <a:xfrm>
            <a:off x="1232437" y="1250486"/>
            <a:ext cx="1623775" cy="307777"/>
          </a:xfrm>
          <a:prstGeom prst="rect">
            <a:avLst/>
          </a:prstGeom>
          <a:noFill/>
        </p:spPr>
        <p:txBody>
          <a:bodyPr wrap="square" rtlCol="0">
            <a:spAutoFit/>
          </a:bodyPr>
          <a:lstStyle/>
          <a:p>
            <a:r>
              <a:rPr lang="en-US" sz="1400" dirty="0" smtClean="0">
                <a:solidFill>
                  <a:srgbClr val="00529E"/>
                </a:solidFill>
              </a:rPr>
              <a:t>Total collection</a:t>
            </a:r>
            <a:endParaRPr lang="en-US" sz="1400" dirty="0">
              <a:solidFill>
                <a:srgbClr val="00529E"/>
              </a:solidFill>
            </a:endParaRPr>
          </a:p>
        </p:txBody>
      </p:sp>
      <p:cxnSp>
        <p:nvCxnSpPr>
          <p:cNvPr id="58" name="Straight Arrow Connector 77"/>
          <p:cNvCxnSpPr/>
          <p:nvPr/>
        </p:nvCxnSpPr>
        <p:spPr>
          <a:xfrm flipV="1">
            <a:off x="2424358" y="3277502"/>
            <a:ext cx="4715071" cy="27160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1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209773" y="2209298"/>
            <a:ext cx="1409749" cy="1002433"/>
          </a:xfrm>
          <a:prstGeom prst="rect">
            <a:avLst/>
          </a:prstGeom>
        </p:spPr>
      </p:pic>
      <p:cxnSp>
        <p:nvCxnSpPr>
          <p:cNvPr id="60" name="Straight Arrow Connector 83"/>
          <p:cNvCxnSpPr>
            <a:stCxn id="75" idx="5"/>
          </p:cNvCxnSpPr>
          <p:nvPr/>
        </p:nvCxnSpPr>
        <p:spPr>
          <a:xfrm flipV="1">
            <a:off x="2328909" y="2965979"/>
            <a:ext cx="1766239" cy="405377"/>
          </a:xfrm>
          <a:prstGeom prst="straightConnector1">
            <a:avLst/>
          </a:prstGeom>
          <a:ln w="381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88"/>
          <p:cNvCxnSpPr/>
          <p:nvPr/>
        </p:nvCxnSpPr>
        <p:spPr>
          <a:xfrm flipV="1">
            <a:off x="2467338" y="2989501"/>
            <a:ext cx="3257821" cy="486346"/>
          </a:xfrm>
          <a:prstGeom prst="straightConnector1">
            <a:avLst/>
          </a:prstGeom>
          <a:ln w="381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9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4134096" y="2220554"/>
            <a:ext cx="1347077" cy="942390"/>
          </a:xfrm>
          <a:prstGeom prst="rect">
            <a:avLst/>
          </a:prstGeom>
        </p:spPr>
      </p:pic>
      <p:pic>
        <p:nvPicPr>
          <p:cNvPr id="63" name="Picture 37"/>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696612" y="2168562"/>
            <a:ext cx="1320798" cy="996784"/>
          </a:xfrm>
          <a:prstGeom prst="rect">
            <a:avLst/>
          </a:prstGeom>
        </p:spPr>
      </p:pic>
      <p:sp>
        <p:nvSpPr>
          <p:cNvPr id="64" name="TextBox 96"/>
          <p:cNvSpPr txBox="1"/>
          <p:nvPr/>
        </p:nvSpPr>
        <p:spPr>
          <a:xfrm>
            <a:off x="4141697" y="2997493"/>
            <a:ext cx="1330872" cy="276999"/>
          </a:xfrm>
          <a:prstGeom prst="rect">
            <a:avLst/>
          </a:prstGeom>
          <a:solidFill>
            <a:srgbClr val="CCFFFF"/>
          </a:solidFill>
        </p:spPr>
        <p:txBody>
          <a:bodyPr wrap="square" rtlCol="0">
            <a:spAutoFit/>
          </a:bodyPr>
          <a:lstStyle/>
          <a:p>
            <a:r>
              <a:rPr lang="en-US" sz="1200" dirty="0" smtClean="0">
                <a:solidFill>
                  <a:srgbClr val="00519D"/>
                </a:solidFill>
              </a:rPr>
              <a:t>Black Sea portal</a:t>
            </a:r>
            <a:endParaRPr lang="en-US" sz="1200" dirty="0">
              <a:solidFill>
                <a:srgbClr val="00519D"/>
              </a:solidFill>
            </a:endParaRPr>
          </a:p>
        </p:txBody>
      </p:sp>
      <p:sp>
        <p:nvSpPr>
          <p:cNvPr id="65" name="TextBox 97"/>
          <p:cNvSpPr txBox="1"/>
          <p:nvPr/>
        </p:nvSpPr>
        <p:spPr>
          <a:xfrm>
            <a:off x="5711879" y="2997493"/>
            <a:ext cx="1330872" cy="276999"/>
          </a:xfrm>
          <a:prstGeom prst="rect">
            <a:avLst/>
          </a:prstGeom>
          <a:solidFill>
            <a:srgbClr val="CCFFFF"/>
          </a:solidFill>
        </p:spPr>
        <p:txBody>
          <a:bodyPr wrap="square" rtlCol="0">
            <a:spAutoFit/>
          </a:bodyPr>
          <a:lstStyle/>
          <a:p>
            <a:r>
              <a:rPr lang="en-US" sz="1200" dirty="0" smtClean="0">
                <a:solidFill>
                  <a:srgbClr val="00519D"/>
                </a:solidFill>
              </a:rPr>
              <a:t>Caspian portal</a:t>
            </a:r>
            <a:endParaRPr lang="en-US" sz="1200" dirty="0">
              <a:solidFill>
                <a:srgbClr val="00519D"/>
              </a:solidFill>
            </a:endParaRPr>
          </a:p>
        </p:txBody>
      </p:sp>
      <p:sp>
        <p:nvSpPr>
          <p:cNvPr id="66" name="TextBox 98"/>
          <p:cNvSpPr txBox="1"/>
          <p:nvPr/>
        </p:nvSpPr>
        <p:spPr>
          <a:xfrm>
            <a:off x="7274174" y="2997493"/>
            <a:ext cx="1330872" cy="276999"/>
          </a:xfrm>
          <a:prstGeom prst="rect">
            <a:avLst/>
          </a:prstGeom>
          <a:solidFill>
            <a:srgbClr val="CCFFFF"/>
          </a:solidFill>
        </p:spPr>
        <p:txBody>
          <a:bodyPr wrap="square" rtlCol="0">
            <a:spAutoFit/>
          </a:bodyPr>
          <a:lstStyle/>
          <a:p>
            <a:r>
              <a:rPr lang="en-US" sz="1200" dirty="0" smtClean="0">
                <a:solidFill>
                  <a:srgbClr val="00519D"/>
                </a:solidFill>
              </a:rPr>
              <a:t>Geo-Seas portal</a:t>
            </a:r>
            <a:endParaRPr lang="en-US" sz="1200" dirty="0">
              <a:solidFill>
                <a:srgbClr val="00519D"/>
              </a:solidFill>
            </a:endParaRPr>
          </a:p>
        </p:txBody>
      </p:sp>
      <p:sp>
        <p:nvSpPr>
          <p:cNvPr id="67" name="TextBox 100"/>
          <p:cNvSpPr txBox="1"/>
          <p:nvPr/>
        </p:nvSpPr>
        <p:spPr>
          <a:xfrm>
            <a:off x="7331792" y="4123080"/>
            <a:ext cx="1330872" cy="276999"/>
          </a:xfrm>
          <a:prstGeom prst="rect">
            <a:avLst/>
          </a:prstGeom>
          <a:solidFill>
            <a:srgbClr val="CCFFFF"/>
          </a:solidFill>
        </p:spPr>
        <p:txBody>
          <a:bodyPr wrap="square" rtlCol="0">
            <a:spAutoFit/>
          </a:bodyPr>
          <a:lstStyle/>
          <a:p>
            <a:r>
              <a:rPr lang="en-US" sz="1200" dirty="0" smtClean="0">
                <a:solidFill>
                  <a:srgbClr val="00519D"/>
                </a:solidFill>
              </a:rPr>
              <a:t>Bathymetry</a:t>
            </a:r>
            <a:endParaRPr lang="en-US" sz="1200" dirty="0">
              <a:solidFill>
                <a:srgbClr val="00519D"/>
              </a:solidFill>
            </a:endParaRPr>
          </a:p>
        </p:txBody>
      </p:sp>
      <p:sp>
        <p:nvSpPr>
          <p:cNvPr id="68" name="TextBox 102"/>
          <p:cNvSpPr txBox="1"/>
          <p:nvPr/>
        </p:nvSpPr>
        <p:spPr>
          <a:xfrm>
            <a:off x="7274174" y="4849416"/>
            <a:ext cx="1330872" cy="276999"/>
          </a:xfrm>
          <a:prstGeom prst="rect">
            <a:avLst/>
          </a:prstGeom>
          <a:solidFill>
            <a:srgbClr val="CCFFFF"/>
          </a:solidFill>
        </p:spPr>
        <p:txBody>
          <a:bodyPr wrap="square" rtlCol="0">
            <a:spAutoFit/>
          </a:bodyPr>
          <a:lstStyle/>
          <a:p>
            <a:r>
              <a:rPr lang="en-US" sz="1200" dirty="0" smtClean="0">
                <a:solidFill>
                  <a:srgbClr val="00519D"/>
                </a:solidFill>
              </a:rPr>
              <a:t>Physics</a:t>
            </a:r>
            <a:endParaRPr lang="en-US" sz="1200" dirty="0">
              <a:solidFill>
                <a:srgbClr val="00519D"/>
              </a:solidFill>
            </a:endParaRPr>
          </a:p>
        </p:txBody>
      </p:sp>
      <p:sp>
        <p:nvSpPr>
          <p:cNvPr id="69" name="TextBox 103"/>
          <p:cNvSpPr txBox="1"/>
          <p:nvPr/>
        </p:nvSpPr>
        <p:spPr>
          <a:xfrm>
            <a:off x="7274174" y="5456257"/>
            <a:ext cx="1330872" cy="276999"/>
          </a:xfrm>
          <a:prstGeom prst="rect">
            <a:avLst/>
          </a:prstGeom>
          <a:solidFill>
            <a:srgbClr val="CCFFFF"/>
          </a:solidFill>
        </p:spPr>
        <p:txBody>
          <a:bodyPr wrap="square" rtlCol="0">
            <a:spAutoFit/>
          </a:bodyPr>
          <a:lstStyle/>
          <a:p>
            <a:r>
              <a:rPr lang="en-US" sz="1200" dirty="0" smtClean="0">
                <a:solidFill>
                  <a:srgbClr val="00519D"/>
                </a:solidFill>
              </a:rPr>
              <a:t>Chemistry</a:t>
            </a:r>
            <a:endParaRPr lang="en-US" sz="1200" dirty="0">
              <a:solidFill>
                <a:srgbClr val="00519D"/>
              </a:solidFill>
            </a:endParaRPr>
          </a:p>
        </p:txBody>
      </p:sp>
      <p:sp>
        <p:nvSpPr>
          <p:cNvPr id="70" name="TextBox 105"/>
          <p:cNvSpPr txBox="1"/>
          <p:nvPr/>
        </p:nvSpPr>
        <p:spPr>
          <a:xfrm>
            <a:off x="7274174" y="5916796"/>
            <a:ext cx="1330872" cy="276999"/>
          </a:xfrm>
          <a:prstGeom prst="rect">
            <a:avLst/>
          </a:prstGeom>
          <a:solidFill>
            <a:srgbClr val="CCFFFF"/>
          </a:solidFill>
        </p:spPr>
        <p:txBody>
          <a:bodyPr wrap="square" rtlCol="0">
            <a:spAutoFit/>
          </a:bodyPr>
          <a:lstStyle/>
          <a:p>
            <a:r>
              <a:rPr lang="en-US" sz="1200" dirty="0" smtClean="0">
                <a:solidFill>
                  <a:srgbClr val="00519D"/>
                </a:solidFill>
              </a:rPr>
              <a:t>Geology</a:t>
            </a:r>
            <a:endParaRPr lang="en-US" sz="1200" dirty="0">
              <a:solidFill>
                <a:srgbClr val="00519D"/>
              </a:solidFill>
            </a:endParaRPr>
          </a:p>
        </p:txBody>
      </p:sp>
      <p:sp>
        <p:nvSpPr>
          <p:cNvPr id="71" name="TextBox 106"/>
          <p:cNvSpPr txBox="1"/>
          <p:nvPr/>
        </p:nvSpPr>
        <p:spPr>
          <a:xfrm>
            <a:off x="7274174" y="6539313"/>
            <a:ext cx="1330872" cy="276999"/>
          </a:xfrm>
          <a:prstGeom prst="rect">
            <a:avLst/>
          </a:prstGeom>
          <a:solidFill>
            <a:srgbClr val="CCFFFF"/>
          </a:solidFill>
        </p:spPr>
        <p:txBody>
          <a:bodyPr wrap="square" rtlCol="0">
            <a:spAutoFit/>
          </a:bodyPr>
          <a:lstStyle/>
          <a:p>
            <a:r>
              <a:rPr lang="en-US" sz="1200" dirty="0" smtClean="0">
                <a:solidFill>
                  <a:srgbClr val="00519D"/>
                </a:solidFill>
              </a:rPr>
              <a:t>Biology</a:t>
            </a:r>
            <a:endParaRPr lang="en-US" sz="1200" dirty="0">
              <a:solidFill>
                <a:srgbClr val="00519D"/>
              </a:solidFill>
            </a:endParaRPr>
          </a:p>
        </p:txBody>
      </p:sp>
      <p:sp>
        <p:nvSpPr>
          <p:cNvPr id="72" name="TextBox 112"/>
          <p:cNvSpPr txBox="1"/>
          <p:nvPr/>
        </p:nvSpPr>
        <p:spPr>
          <a:xfrm>
            <a:off x="4380893" y="1840799"/>
            <a:ext cx="2207331" cy="276999"/>
          </a:xfrm>
          <a:prstGeom prst="rect">
            <a:avLst/>
          </a:prstGeom>
          <a:noFill/>
        </p:spPr>
        <p:txBody>
          <a:bodyPr wrap="square" rtlCol="0">
            <a:spAutoFit/>
          </a:bodyPr>
          <a:lstStyle/>
          <a:p>
            <a:r>
              <a:rPr lang="en-US" sz="1200" b="1" i="1" dirty="0" smtClean="0">
                <a:solidFill>
                  <a:schemeClr val="accent1">
                    <a:lumMod val="50000"/>
                  </a:schemeClr>
                </a:solidFill>
              </a:rPr>
              <a:t>Aggregated collection</a:t>
            </a:r>
            <a:endParaRPr lang="en-US" sz="1200" b="1" i="1" dirty="0">
              <a:solidFill>
                <a:schemeClr val="accent1">
                  <a:lumMod val="50000"/>
                </a:schemeClr>
              </a:solidFill>
            </a:endParaRPr>
          </a:p>
        </p:txBody>
      </p:sp>
      <p:sp>
        <p:nvSpPr>
          <p:cNvPr id="73" name="TextBox 113"/>
          <p:cNvSpPr txBox="1"/>
          <p:nvPr/>
        </p:nvSpPr>
        <p:spPr>
          <a:xfrm>
            <a:off x="4766214" y="3136303"/>
            <a:ext cx="2207331" cy="276999"/>
          </a:xfrm>
          <a:prstGeom prst="rect">
            <a:avLst/>
          </a:prstGeom>
          <a:noFill/>
        </p:spPr>
        <p:txBody>
          <a:bodyPr wrap="square" rtlCol="0">
            <a:spAutoFit/>
          </a:bodyPr>
          <a:lstStyle/>
          <a:p>
            <a:r>
              <a:rPr lang="en-US" sz="1200" b="1" i="1" dirty="0" smtClean="0">
                <a:solidFill>
                  <a:schemeClr val="accent2">
                    <a:lumMod val="60000"/>
                    <a:lumOff val="40000"/>
                  </a:schemeClr>
                </a:solidFill>
              </a:rPr>
              <a:t>Regional subsets</a:t>
            </a:r>
            <a:endParaRPr lang="en-US" sz="1200" b="1" i="1" dirty="0">
              <a:solidFill>
                <a:schemeClr val="accent2">
                  <a:lumMod val="60000"/>
                  <a:lumOff val="40000"/>
                </a:schemeClr>
              </a:solidFill>
            </a:endParaRPr>
          </a:p>
        </p:txBody>
      </p:sp>
      <p:sp>
        <p:nvSpPr>
          <p:cNvPr id="74" name="TextBox 125"/>
          <p:cNvSpPr txBox="1"/>
          <p:nvPr/>
        </p:nvSpPr>
        <p:spPr>
          <a:xfrm>
            <a:off x="5441931" y="4149080"/>
            <a:ext cx="1506333" cy="276999"/>
          </a:xfrm>
          <a:prstGeom prst="rect">
            <a:avLst/>
          </a:prstGeom>
          <a:noFill/>
        </p:spPr>
        <p:txBody>
          <a:bodyPr wrap="square" rtlCol="0">
            <a:spAutoFit/>
          </a:bodyPr>
          <a:lstStyle/>
          <a:p>
            <a:r>
              <a:rPr lang="en-US" sz="1200" b="1" i="1" dirty="0" smtClean="0">
                <a:solidFill>
                  <a:srgbClr val="7030A0"/>
                </a:solidFill>
              </a:rPr>
              <a:t>Thematic portals</a:t>
            </a:r>
            <a:endParaRPr lang="en-US" sz="1200" b="1" i="1" dirty="0">
              <a:solidFill>
                <a:srgbClr val="7030A0"/>
              </a:solidFill>
            </a:endParaRPr>
          </a:p>
        </p:txBody>
      </p:sp>
      <p:sp>
        <p:nvSpPr>
          <p:cNvPr id="75" name="Isosceles Triangle 50"/>
          <p:cNvSpPr/>
          <p:nvPr/>
        </p:nvSpPr>
        <p:spPr>
          <a:xfrm>
            <a:off x="1115616" y="2880451"/>
            <a:ext cx="1617724" cy="981809"/>
          </a:xfrm>
          <a:prstGeom prst="triangle">
            <a:avLst/>
          </a:prstGeom>
          <a:solidFill>
            <a:srgbClr val="FF99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4" descr="EMODnet_col_all_vert"/>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101575" y="3423116"/>
            <a:ext cx="1678548" cy="43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ectangle 76"/>
          <p:cNvSpPr/>
          <p:nvPr/>
        </p:nvSpPr>
        <p:spPr>
          <a:xfrm>
            <a:off x="6388599" y="692696"/>
            <a:ext cx="16864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Image 77" descr="SeaDataNet Common Data Index (CDI) V3 - Mozilla Firefox"/>
          <p:cNvPicPr>
            <a:picLocks noChangeAspect="1"/>
          </p:cNvPicPr>
          <p:nvPr/>
        </p:nvPicPr>
        <p:blipFill rotWithShape="1">
          <a:blip r:embed="rId13" cstate="print">
            <a:extLst>
              <a:ext uri="{28A0092B-C50C-407E-A947-70E740481C1C}">
                <a14:useLocalDpi xmlns:a14="http://schemas.microsoft.com/office/drawing/2010/main" val="0"/>
              </a:ext>
            </a:extLst>
          </a:blip>
          <a:srcRect l="10399" t="12201" r="12084" b="22700"/>
          <a:stretch/>
        </p:blipFill>
        <p:spPr>
          <a:xfrm>
            <a:off x="919019" y="1268760"/>
            <a:ext cx="2137012" cy="1440160"/>
          </a:xfrm>
          <a:prstGeom prst="rect">
            <a:avLst/>
          </a:prstGeom>
          <a:ln>
            <a:noFill/>
          </a:ln>
          <a:effectLst>
            <a:outerShdw blurRad="292100" dist="139700" dir="2700000" algn="tl" rotWithShape="0">
              <a:srgbClr val="333333">
                <a:alpha val="65000"/>
              </a:srgbClr>
            </a:outerShdw>
          </a:effectLst>
        </p:spPr>
      </p:pic>
      <p:sp>
        <p:nvSpPr>
          <p:cNvPr id="79" name="Down Arrow 14349"/>
          <p:cNvSpPr/>
          <p:nvPr/>
        </p:nvSpPr>
        <p:spPr>
          <a:xfrm rot="10800000">
            <a:off x="1788336" y="2348879"/>
            <a:ext cx="335392" cy="64807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89"/>
          <p:cNvSpPr txBox="1"/>
          <p:nvPr/>
        </p:nvSpPr>
        <p:spPr>
          <a:xfrm>
            <a:off x="1387335" y="2734408"/>
            <a:ext cx="1373449" cy="525652"/>
          </a:xfrm>
          <a:prstGeom prst="rect">
            <a:avLst/>
          </a:prstGeom>
          <a:noFill/>
        </p:spPr>
        <p:txBody>
          <a:bodyPr wrap="square" rtlCol="0">
            <a:spAutoFit/>
          </a:bodyPr>
          <a:lstStyle/>
          <a:p>
            <a:r>
              <a:rPr lang="en-US" sz="1400" dirty="0" smtClean="0">
                <a:solidFill>
                  <a:srgbClr val="00519D"/>
                </a:solidFill>
              </a:rPr>
              <a:t>Data discovery </a:t>
            </a:r>
          </a:p>
          <a:p>
            <a:r>
              <a:rPr lang="en-US" sz="1400" dirty="0" smtClean="0">
                <a:solidFill>
                  <a:srgbClr val="00519D"/>
                </a:solidFill>
              </a:rPr>
              <a:t>and access</a:t>
            </a:r>
            <a:endParaRPr lang="en-US" sz="1400" dirty="0">
              <a:solidFill>
                <a:srgbClr val="00519D"/>
              </a:solidFill>
            </a:endParaRPr>
          </a:p>
        </p:txBody>
      </p:sp>
      <p:pic>
        <p:nvPicPr>
          <p:cNvPr id="81" name="Picture 51"/>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572104" y="3358347"/>
            <a:ext cx="800100" cy="488950"/>
          </a:xfrm>
          <a:prstGeom prst="rect">
            <a:avLst/>
          </a:prstGeom>
        </p:spPr>
      </p:pic>
      <p:sp>
        <p:nvSpPr>
          <p:cNvPr id="82" name="TextBox 8"/>
          <p:cNvSpPr txBox="1"/>
          <p:nvPr/>
        </p:nvSpPr>
        <p:spPr>
          <a:xfrm>
            <a:off x="683568" y="5661248"/>
            <a:ext cx="2257374" cy="738664"/>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0" indent="0" algn="ctr">
              <a:buNone/>
            </a:pPr>
            <a:r>
              <a:rPr lang="fr-FR" b="1" i="1" dirty="0">
                <a:solidFill>
                  <a:schemeClr val="accent3">
                    <a:lumMod val="95000"/>
                  </a:schemeClr>
                </a:solidFill>
              </a:rPr>
              <a:t>≈ </a:t>
            </a:r>
            <a:r>
              <a:rPr lang="en-GB" b="1" i="1" dirty="0">
                <a:solidFill>
                  <a:schemeClr val="accent3">
                    <a:lumMod val="95000"/>
                  </a:schemeClr>
                </a:solidFill>
              </a:rPr>
              <a:t>600 </a:t>
            </a:r>
            <a:r>
              <a:rPr lang="en-GB" b="1" i="1" dirty="0" smtClean="0">
                <a:solidFill>
                  <a:schemeClr val="accent3">
                    <a:lumMod val="95000"/>
                  </a:schemeClr>
                </a:solidFill>
              </a:rPr>
              <a:t>European data originators</a:t>
            </a:r>
            <a:endParaRPr lang="en-GB" sz="2400" b="1" i="1" dirty="0">
              <a:solidFill>
                <a:schemeClr val="accent3">
                  <a:lumMod val="95000"/>
                </a:schemeClr>
              </a:solidFill>
            </a:endParaRPr>
          </a:p>
        </p:txBody>
      </p:sp>
      <p:sp>
        <p:nvSpPr>
          <p:cNvPr id="83" name="Espace réservé du contenu 2"/>
          <p:cNvSpPr txBox="1">
            <a:spLocks/>
          </p:cNvSpPr>
          <p:nvPr/>
        </p:nvSpPr>
        <p:spPr bwMode="auto">
          <a:xfrm>
            <a:off x="3059832" y="5805264"/>
            <a:ext cx="2952327" cy="779287"/>
          </a:xfrm>
          <a:prstGeom prst="rect">
            <a:avLst/>
          </a:prstGeom>
          <a:noFill/>
          <a:ln w="9525">
            <a:noFill/>
            <a:miter lim="800000"/>
            <a:headEnd/>
            <a:tailEnd/>
          </a:ln>
        </p:spPr>
        <p:txBody>
          <a:bodyPr lIns="0" tIns="0" rIns="0" bIns="0"/>
          <a:lstStyle/>
          <a:p>
            <a:pPr algn="ctr">
              <a:spcBef>
                <a:spcPct val="20000"/>
              </a:spcBef>
              <a:buFont typeface="Arial" charset="0"/>
              <a:buNone/>
            </a:pPr>
            <a:r>
              <a:rPr lang="en-GB" sz="3200" b="1" i="1" dirty="0" smtClean="0">
                <a:solidFill>
                  <a:srgbClr val="00519D"/>
                </a:solidFill>
                <a:latin typeface="Calibri" panose="020F0502020204030204" pitchFamily="34" charset="0"/>
              </a:rPr>
              <a:t>General context</a:t>
            </a:r>
            <a:endParaRPr lang="en-GB" sz="3200" b="1" i="1" dirty="0">
              <a:solidFill>
                <a:srgbClr val="00519D"/>
              </a:solidFill>
              <a:latin typeface="Calibri" panose="020F0502020204030204" pitchFamily="34" charset="0"/>
            </a:endParaRPr>
          </a:p>
        </p:txBody>
      </p:sp>
      <p:pic>
        <p:nvPicPr>
          <p:cNvPr id="84" name="Image 83" descr="Copernicus - Marine environment monitoring service - Mozilla Firefox"/>
          <p:cNvPicPr>
            <a:picLocks noChangeAspect="1"/>
          </p:cNvPicPr>
          <p:nvPr/>
        </p:nvPicPr>
        <p:blipFill rotWithShape="1">
          <a:blip r:embed="rId15" cstate="print">
            <a:extLst>
              <a:ext uri="{28A0092B-C50C-407E-A947-70E740481C1C}">
                <a14:useLocalDpi xmlns:a14="http://schemas.microsoft.com/office/drawing/2010/main" val="0"/>
              </a:ext>
            </a:extLst>
          </a:blip>
          <a:srcRect l="12927" t="12201" r="13770" b="11151"/>
          <a:stretch/>
        </p:blipFill>
        <p:spPr>
          <a:xfrm>
            <a:off x="7519833" y="540047"/>
            <a:ext cx="1435850" cy="1204794"/>
          </a:xfrm>
          <a:prstGeom prst="rect">
            <a:avLst/>
          </a:prstGeom>
        </p:spPr>
      </p:pic>
      <p:sp>
        <p:nvSpPr>
          <p:cNvPr id="85" name="TextBox 95"/>
          <p:cNvSpPr txBox="1"/>
          <p:nvPr/>
        </p:nvSpPr>
        <p:spPr>
          <a:xfrm>
            <a:off x="7484042" y="1393031"/>
            <a:ext cx="1471642" cy="276999"/>
          </a:xfrm>
          <a:prstGeom prst="rect">
            <a:avLst/>
          </a:prstGeom>
          <a:solidFill>
            <a:srgbClr val="CCFFFF"/>
          </a:solidFill>
        </p:spPr>
        <p:txBody>
          <a:bodyPr wrap="square" rtlCol="0">
            <a:spAutoFit/>
          </a:bodyPr>
          <a:lstStyle/>
          <a:p>
            <a:r>
              <a:rPr lang="en-US" sz="1200" dirty="0" smtClean="0">
                <a:solidFill>
                  <a:srgbClr val="00519D"/>
                </a:solidFill>
              </a:rPr>
              <a:t>Copernicus MEMS</a:t>
            </a:r>
            <a:endParaRPr lang="en-US" sz="1200" dirty="0">
              <a:solidFill>
                <a:srgbClr val="00519D"/>
              </a:solidFill>
            </a:endParaRPr>
          </a:p>
        </p:txBody>
      </p:sp>
      <p:sp>
        <p:nvSpPr>
          <p:cNvPr id="2" name="Espace réservé du pied de page 1"/>
          <p:cNvSpPr>
            <a:spLocks noGrp="1"/>
          </p:cNvSpPr>
          <p:nvPr>
            <p:ph type="ftr" sz="quarter" idx="11"/>
          </p:nvPr>
        </p:nvSpPr>
        <p:spPr/>
        <p:txBody>
          <a:bodyPr/>
          <a:lstStyle/>
          <a:p>
            <a:r>
              <a:rPr lang="en-US" altLang="en-US" smtClean="0"/>
              <a:t>CMEMS, INSTAC General Assembly, 21 March 2019</a:t>
            </a:r>
            <a:endParaRPr lang="fr-FR" altLang="en-US" dirty="0"/>
          </a:p>
        </p:txBody>
      </p:sp>
      <p:sp>
        <p:nvSpPr>
          <p:cNvPr id="3" name="Espace réservé du numéro de diapositive 2"/>
          <p:cNvSpPr>
            <a:spLocks noGrp="1"/>
          </p:cNvSpPr>
          <p:nvPr>
            <p:ph type="sldNum" sz="quarter" idx="10"/>
          </p:nvPr>
        </p:nvSpPr>
        <p:spPr/>
        <p:txBody>
          <a:bodyPr/>
          <a:lstStyle/>
          <a:p>
            <a:fld id="{F1D02C58-B8B4-4298-BD30-908A73B72E72}" type="slidenum">
              <a:rPr lang="fr-FR" smtClean="0"/>
              <a:pPr/>
              <a:t>13</a:t>
            </a:fld>
            <a:endParaRPr lang="fr-FR" dirty="0"/>
          </a:p>
        </p:txBody>
      </p:sp>
    </p:spTree>
    <p:extLst>
      <p:ext uri="{BB962C8B-B14F-4D97-AF65-F5344CB8AC3E}">
        <p14:creationId xmlns:p14="http://schemas.microsoft.com/office/powerpoint/2010/main" val="302606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6309320"/>
            <a:ext cx="3744416" cy="456441"/>
          </a:xfrm>
          <a:prstGeom prst="rect">
            <a:avLst/>
          </a:prstGeom>
          <a:solidFill>
            <a:srgbClr val="FB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p:nvPr>
        </p:nvSpPr>
        <p:spPr>
          <a:xfrm>
            <a:off x="385166" y="1124744"/>
            <a:ext cx="8064500" cy="523220"/>
          </a:xfrm>
        </p:spPr>
        <p:txBody>
          <a:bodyPr/>
          <a:lstStyle/>
          <a:p>
            <a:r>
              <a:rPr lang="en-GB" b="1" dirty="0" smtClean="0"/>
              <a:t>Links with other European initiatives</a:t>
            </a:r>
            <a:endParaRPr lang="en-GB" b="1" dirty="0"/>
          </a:p>
        </p:txBody>
      </p:sp>
      <p:sp>
        <p:nvSpPr>
          <p:cNvPr id="3" name="Espace réservé du contenu 2"/>
          <p:cNvSpPr>
            <a:spLocks noGrp="1"/>
          </p:cNvSpPr>
          <p:nvPr>
            <p:ph idx="1"/>
          </p:nvPr>
        </p:nvSpPr>
        <p:spPr>
          <a:xfrm>
            <a:off x="1724441" y="3604382"/>
            <a:ext cx="5695118" cy="184666"/>
          </a:xfrm>
        </p:spPr>
        <p:txBody>
          <a:bodyPr/>
          <a:lstStyle/>
          <a:p>
            <a:pPr marL="0" indent="0" algn="just">
              <a:buNone/>
            </a:pPr>
            <a:r>
              <a:rPr lang="en-US" sz="1200" b="1" dirty="0" smtClean="0">
                <a:solidFill>
                  <a:schemeClr val="bg2">
                    <a:lumMod val="75000"/>
                  </a:schemeClr>
                </a:solidFill>
                <a:latin typeface="+mj-lt"/>
              </a:rPr>
              <a:t>European Marine Observation and Data Network</a:t>
            </a:r>
            <a:endParaRPr lang="en-US" sz="1100" b="1" dirty="0">
              <a:solidFill>
                <a:schemeClr val="bg2">
                  <a:lumMod val="75000"/>
                </a:schemeClr>
              </a:solidFill>
              <a:latin typeface="+mj-lt"/>
            </a:endParaRPr>
          </a:p>
        </p:txBody>
      </p:sp>
      <p:sp>
        <p:nvSpPr>
          <p:cNvPr id="4" name="Espace réservé du pied de page 3"/>
          <p:cNvSpPr>
            <a:spLocks noGrp="1"/>
          </p:cNvSpPr>
          <p:nvPr>
            <p:ph type="ftr" sz="quarter" idx="11"/>
          </p:nvPr>
        </p:nvSpPr>
        <p:spPr/>
        <p:txBody>
          <a:bodyPr/>
          <a:lstStyle/>
          <a:p>
            <a:r>
              <a:rPr lang="en-US" smtClean="0"/>
              <a:t>CMEMS, INSTAC General Assembly, 21 March 2019</a:t>
            </a:r>
            <a:endParaRPr lang="fr-FR"/>
          </a:p>
        </p:txBody>
      </p:sp>
      <p:sp>
        <p:nvSpPr>
          <p:cNvPr id="6" name="Espace réservé du numéro de diapositive 5"/>
          <p:cNvSpPr>
            <a:spLocks noGrp="1"/>
          </p:cNvSpPr>
          <p:nvPr>
            <p:ph type="sldNum" sz="quarter" idx="10"/>
          </p:nvPr>
        </p:nvSpPr>
        <p:spPr/>
        <p:txBody>
          <a:bodyPr/>
          <a:lstStyle/>
          <a:p>
            <a:fld id="{F1D02C58-B8B4-4298-BD30-908A73B72E72}" type="slidenum">
              <a:rPr lang="fr-FR" smtClean="0"/>
              <a:pPr/>
              <a:t>14</a:t>
            </a:fld>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44824"/>
            <a:ext cx="6597600" cy="148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56" y="3383574"/>
            <a:ext cx="896400" cy="52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space réservé du contenu 2"/>
          <p:cNvSpPr txBox="1">
            <a:spLocks/>
          </p:cNvSpPr>
          <p:nvPr/>
        </p:nvSpPr>
        <p:spPr bwMode="auto">
          <a:xfrm>
            <a:off x="176653" y="4365104"/>
            <a:ext cx="8784976" cy="240065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sz="3000">
                <a:solidFill>
                  <a:srgbClr val="475D73"/>
                </a:solidFill>
                <a:latin typeface="+mn-lt"/>
                <a:ea typeface="+mn-ea"/>
                <a:cs typeface="+mn-cs"/>
              </a:defRPr>
            </a:lvl1pPr>
            <a:lvl2pPr marL="742950" indent="-285750" algn="l" rtl="0" eaLnBrk="1" fontAlgn="base" hangingPunct="1">
              <a:spcBef>
                <a:spcPct val="20000"/>
              </a:spcBef>
              <a:spcAft>
                <a:spcPct val="0"/>
              </a:spcAft>
              <a:buChar char="–"/>
              <a:defRPr sz="2600">
                <a:solidFill>
                  <a:srgbClr val="475D73"/>
                </a:solidFill>
                <a:latin typeface="+mn-lt"/>
                <a:cs typeface="+mn-cs"/>
              </a:defRPr>
            </a:lvl2pPr>
            <a:lvl3pPr marL="1143000" indent="-228600" algn="l" rtl="0" eaLnBrk="1" fontAlgn="base" hangingPunct="1">
              <a:spcBef>
                <a:spcPct val="20000"/>
              </a:spcBef>
              <a:spcAft>
                <a:spcPct val="0"/>
              </a:spcAft>
              <a:buChar char="•"/>
              <a:defRPr sz="2400">
                <a:solidFill>
                  <a:srgbClr val="475D73"/>
                </a:solidFill>
                <a:latin typeface="+mn-lt"/>
                <a:cs typeface="+mn-cs"/>
              </a:defRPr>
            </a:lvl3pPr>
            <a:lvl4pPr marL="1600200" indent="-228600" algn="l" rtl="0" eaLnBrk="1" fontAlgn="base" hangingPunct="1">
              <a:spcBef>
                <a:spcPct val="20000"/>
              </a:spcBef>
              <a:spcAft>
                <a:spcPct val="0"/>
              </a:spcAft>
              <a:buChar char="–"/>
              <a:defRPr sz="2000">
                <a:solidFill>
                  <a:srgbClr val="475D73"/>
                </a:solidFill>
                <a:latin typeface="+mn-lt"/>
                <a:cs typeface="+mn-cs"/>
              </a:defRPr>
            </a:lvl4pPr>
            <a:lvl5pPr marL="2057400" indent="-228600" algn="l" rtl="0" eaLnBrk="1" fontAlgn="base" hangingPunct="1">
              <a:spcBef>
                <a:spcPct val="20000"/>
              </a:spcBef>
              <a:spcAft>
                <a:spcPct val="0"/>
              </a:spcAft>
              <a:buChar char="»"/>
              <a:defRPr sz="2000">
                <a:solidFill>
                  <a:srgbClr val="475D73"/>
                </a:solidFill>
                <a:latin typeface="+mn-lt"/>
                <a:cs typeface="+mn-cs"/>
              </a:defRPr>
            </a:lvl5pPr>
            <a:lvl6pPr marL="2514600" indent="-228600" algn="l" rtl="0" eaLnBrk="1" fontAlgn="base" hangingPunct="1">
              <a:spcBef>
                <a:spcPct val="20000"/>
              </a:spcBef>
              <a:spcAft>
                <a:spcPct val="0"/>
              </a:spcAft>
              <a:buChar char="»"/>
              <a:defRPr sz="2000">
                <a:solidFill>
                  <a:srgbClr val="475D73"/>
                </a:solidFill>
                <a:latin typeface="+mn-lt"/>
                <a:cs typeface="+mn-cs"/>
              </a:defRPr>
            </a:lvl6pPr>
            <a:lvl7pPr marL="2971800" indent="-228600" algn="l" rtl="0" eaLnBrk="1" fontAlgn="base" hangingPunct="1">
              <a:spcBef>
                <a:spcPct val="20000"/>
              </a:spcBef>
              <a:spcAft>
                <a:spcPct val="0"/>
              </a:spcAft>
              <a:buChar char="»"/>
              <a:defRPr sz="2000">
                <a:solidFill>
                  <a:srgbClr val="475D73"/>
                </a:solidFill>
                <a:latin typeface="+mn-lt"/>
                <a:cs typeface="+mn-cs"/>
              </a:defRPr>
            </a:lvl7pPr>
            <a:lvl8pPr marL="3429000" indent="-228600" algn="l" rtl="0" eaLnBrk="1" fontAlgn="base" hangingPunct="1">
              <a:spcBef>
                <a:spcPct val="20000"/>
              </a:spcBef>
              <a:spcAft>
                <a:spcPct val="0"/>
              </a:spcAft>
              <a:buChar char="»"/>
              <a:defRPr sz="2000">
                <a:solidFill>
                  <a:srgbClr val="475D73"/>
                </a:solidFill>
                <a:latin typeface="+mn-lt"/>
                <a:cs typeface="+mn-cs"/>
              </a:defRPr>
            </a:lvl8pPr>
            <a:lvl9pPr marL="3886200" indent="-228600" algn="l" rtl="0" eaLnBrk="1" fontAlgn="base" hangingPunct="1">
              <a:spcBef>
                <a:spcPct val="20000"/>
              </a:spcBef>
              <a:spcAft>
                <a:spcPct val="0"/>
              </a:spcAft>
              <a:buChar char="»"/>
              <a:defRPr sz="2000">
                <a:solidFill>
                  <a:srgbClr val="475D73"/>
                </a:solidFill>
                <a:latin typeface="+mn-lt"/>
                <a:cs typeface="+mn-cs"/>
              </a:defRPr>
            </a:lvl9pPr>
          </a:lstStyle>
          <a:p>
            <a:pPr algn="just"/>
            <a:r>
              <a:rPr lang="en-US" sz="2000" b="1" kern="0" dirty="0" smtClean="0">
                <a:latin typeface="+mj-lt"/>
              </a:rPr>
              <a:t>Different funding schemes</a:t>
            </a:r>
            <a:r>
              <a:rPr lang="en-US" sz="2000" kern="0" dirty="0" smtClean="0">
                <a:latin typeface="+mj-lt"/>
              </a:rPr>
              <a:t> : Copernicus, DG-Research, DG-MARE</a:t>
            </a:r>
          </a:p>
          <a:p>
            <a:pPr algn="just"/>
            <a:r>
              <a:rPr lang="en-US" sz="2000" b="1" kern="0" dirty="0" smtClean="0">
                <a:latin typeface="+mj-lt"/>
              </a:rPr>
              <a:t>Different objectives : </a:t>
            </a:r>
            <a:r>
              <a:rPr lang="en-US" sz="2000" kern="0" dirty="0" smtClean="0">
                <a:latin typeface="+mj-lt"/>
              </a:rPr>
              <a:t>Earth Environment Monitoring, Development of Knowledge (studies of </a:t>
            </a:r>
            <a:r>
              <a:rPr lang="en-US" sz="2000" kern="0" dirty="0" err="1" smtClean="0">
                <a:latin typeface="+mj-lt"/>
              </a:rPr>
              <a:t>processus</a:t>
            </a:r>
            <a:r>
              <a:rPr lang="en-US" sz="2000" kern="0" dirty="0" smtClean="0">
                <a:latin typeface="+mj-lt"/>
              </a:rPr>
              <a:t>, R&amp;D),  support to public policies and marine economic sector.</a:t>
            </a:r>
          </a:p>
          <a:p>
            <a:pPr algn="just"/>
            <a:r>
              <a:rPr lang="en-US" sz="2000" b="1" kern="0" dirty="0" smtClean="0">
                <a:latin typeface="+mj-lt"/>
              </a:rPr>
              <a:t>Different time frames </a:t>
            </a:r>
            <a:r>
              <a:rPr lang="en-US" sz="2000" kern="0" dirty="0" smtClean="0">
                <a:latin typeface="+mj-lt"/>
              </a:rPr>
              <a:t>: Operational / longer term</a:t>
            </a:r>
          </a:p>
          <a:p>
            <a:pPr algn="just"/>
            <a:r>
              <a:rPr lang="en-US" sz="2000" b="1" kern="0" dirty="0" smtClean="0">
                <a:latin typeface="+mj-lt"/>
              </a:rPr>
              <a:t>But, a shared environment : the Ocean!!! </a:t>
            </a:r>
            <a:r>
              <a:rPr lang="en-US" sz="2000" b="1" kern="0" dirty="0">
                <a:latin typeface="+mj-lt"/>
              </a:rPr>
              <a:t> </a:t>
            </a:r>
            <a:endParaRPr lang="en-US" sz="2000" b="1" kern="0" dirty="0" smtClean="0">
              <a:latin typeface="+mj-lt"/>
            </a:endParaRPr>
          </a:p>
          <a:p>
            <a:pPr marL="0" indent="0" algn="just">
              <a:buNone/>
            </a:pPr>
            <a:r>
              <a:rPr lang="en-US" sz="2000" b="1" kern="0" dirty="0" smtClean="0">
                <a:latin typeface="+mj-lt"/>
                <a:sym typeface="Wingdings" panose="05000000000000000000" pitchFamily="2" charset="2"/>
              </a:rPr>
              <a:t> Collaboration required!</a:t>
            </a:r>
            <a:endParaRPr lang="en-US" sz="2000" b="1" kern="0" dirty="0">
              <a:latin typeface="+mj-lt"/>
            </a:endParaRPr>
          </a:p>
        </p:txBody>
      </p:sp>
    </p:spTree>
    <p:extLst>
      <p:ext uri="{BB962C8B-B14F-4D97-AF65-F5344CB8AC3E}">
        <p14:creationId xmlns:p14="http://schemas.microsoft.com/office/powerpoint/2010/main" val="2492462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343252"/>
            <a:ext cx="6696744" cy="1046440"/>
          </a:xfrm>
        </p:spPr>
        <p:txBody>
          <a:bodyPr/>
          <a:lstStyle/>
          <a:p>
            <a:r>
              <a:rPr lang="en-GB" b="1" dirty="0" smtClean="0"/>
              <a:t>Memorandum of Understanding</a:t>
            </a:r>
            <a:br>
              <a:rPr lang="en-GB" b="1" dirty="0" smtClean="0"/>
            </a:br>
            <a:r>
              <a:rPr lang="en-GB" b="1" dirty="0" smtClean="0"/>
              <a:t>between CMEMS and SeaDataNet</a:t>
            </a:r>
            <a:endParaRPr lang="en-GB" b="1" dirty="0"/>
          </a:p>
        </p:txBody>
      </p:sp>
      <p:sp>
        <p:nvSpPr>
          <p:cNvPr id="3" name="Espace réservé du contenu 2"/>
          <p:cNvSpPr>
            <a:spLocks noGrp="1"/>
          </p:cNvSpPr>
          <p:nvPr>
            <p:ph idx="1"/>
          </p:nvPr>
        </p:nvSpPr>
        <p:spPr>
          <a:xfrm>
            <a:off x="467544" y="1772816"/>
            <a:ext cx="8424738" cy="4881336"/>
          </a:xfrm>
        </p:spPr>
        <p:txBody>
          <a:bodyPr/>
          <a:lstStyle/>
          <a:p>
            <a:r>
              <a:rPr lang="en-GB" sz="2000" dirty="0" smtClean="0"/>
              <a:t>Signed in June </a:t>
            </a:r>
            <a:r>
              <a:rPr lang="en-GB" sz="2000" dirty="0"/>
              <a:t>2018, </a:t>
            </a:r>
            <a:r>
              <a:rPr lang="en-GB" sz="2000" dirty="0" smtClean="0"/>
              <a:t>“</a:t>
            </a:r>
            <a:r>
              <a:rPr lang="en-GB" sz="2000" dirty="0"/>
              <a:t>to cooperate in strategy, research, and operation, where mutually beneficial and desirable.” </a:t>
            </a:r>
            <a:endParaRPr lang="en-GB" sz="2000" dirty="0" smtClean="0"/>
          </a:p>
          <a:p>
            <a:r>
              <a:rPr lang="en-GB" sz="2000" dirty="0" smtClean="0"/>
              <a:t>Seven </a:t>
            </a:r>
            <a:r>
              <a:rPr lang="en-GB" sz="2000" dirty="0"/>
              <a:t>cooperation areas have been </a:t>
            </a:r>
            <a:r>
              <a:rPr lang="en-GB" sz="2000" dirty="0" smtClean="0"/>
              <a:t>identified:</a:t>
            </a:r>
            <a:endParaRPr lang="fr-FR" sz="2000" dirty="0"/>
          </a:p>
          <a:p>
            <a:pPr lvl="1"/>
            <a:r>
              <a:rPr lang="en-GB" sz="1600" dirty="0"/>
              <a:t>Development, maintenance, adoption and promotion of standards </a:t>
            </a:r>
            <a:endParaRPr lang="fr-FR" sz="1600" dirty="0"/>
          </a:p>
          <a:p>
            <a:pPr lvl="1"/>
            <a:r>
              <a:rPr lang="en-GB" sz="1600" dirty="0"/>
              <a:t>Development, adoption and promotion of QA-QC methodologies</a:t>
            </a:r>
            <a:endParaRPr lang="fr-FR" sz="1600" dirty="0"/>
          </a:p>
          <a:p>
            <a:pPr lvl="1"/>
            <a:r>
              <a:rPr lang="en-GB" sz="1600" dirty="0"/>
              <a:t>Metadata and data exchange from SeaDataNet to CMEMS INSTAC</a:t>
            </a:r>
            <a:endParaRPr lang="fr-FR" sz="1600" dirty="0"/>
          </a:p>
          <a:p>
            <a:pPr lvl="1"/>
            <a:r>
              <a:rPr lang="en-GB" sz="1600" dirty="0"/>
              <a:t>Metadata and data exchange from CMEMS to SeaDataNet</a:t>
            </a:r>
            <a:endParaRPr lang="fr-FR" sz="1600" dirty="0"/>
          </a:p>
          <a:p>
            <a:pPr lvl="1"/>
            <a:r>
              <a:rPr lang="en-GB" sz="1600" dirty="0"/>
              <a:t>Development of products</a:t>
            </a:r>
            <a:endParaRPr lang="fr-FR" sz="1600" dirty="0"/>
          </a:p>
          <a:p>
            <a:pPr lvl="1"/>
            <a:r>
              <a:rPr lang="en-GB" sz="1600" dirty="0"/>
              <a:t>Distribution of products</a:t>
            </a:r>
            <a:endParaRPr lang="fr-FR" sz="1600" dirty="0"/>
          </a:p>
          <a:p>
            <a:pPr lvl="1"/>
            <a:r>
              <a:rPr lang="en-GB" sz="1600" dirty="0"/>
              <a:t>Teaming up in relevant projects</a:t>
            </a:r>
            <a:endParaRPr lang="fr-FR" sz="1600" dirty="0"/>
          </a:p>
          <a:p>
            <a:endParaRPr lang="en-US" sz="1900" b="1" dirty="0">
              <a:latin typeface="+mj-lt"/>
            </a:endParaRPr>
          </a:p>
          <a:p>
            <a:endParaRPr lang="en-US" sz="1900" b="1" dirty="0" smtClean="0">
              <a:latin typeface="+mj-lt"/>
            </a:endParaRPr>
          </a:p>
          <a:p>
            <a:endParaRPr lang="en-US" sz="1900" b="1" dirty="0">
              <a:latin typeface="+mj-lt"/>
            </a:endParaRPr>
          </a:p>
          <a:p>
            <a:endParaRPr lang="en-US" sz="1900" b="1" dirty="0" smtClean="0">
              <a:latin typeface="+mj-lt"/>
            </a:endParaRPr>
          </a:p>
          <a:p>
            <a:endParaRPr lang="en-US" sz="1900" b="1" dirty="0" smtClean="0">
              <a:latin typeface="+mj-lt"/>
            </a:endParaRPr>
          </a:p>
        </p:txBody>
      </p:sp>
    </p:spTree>
    <p:extLst>
      <p:ext uri="{BB962C8B-B14F-4D97-AF65-F5344CB8AC3E}">
        <p14:creationId xmlns:p14="http://schemas.microsoft.com/office/powerpoint/2010/main" val="1322306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604862"/>
            <a:ext cx="6696744" cy="523220"/>
          </a:xfrm>
        </p:spPr>
        <p:txBody>
          <a:bodyPr/>
          <a:lstStyle/>
          <a:p>
            <a:r>
              <a:rPr lang="en-GB" b="1" dirty="0" smtClean="0"/>
              <a:t>And in practice…</a:t>
            </a:r>
            <a:endParaRPr lang="en-GB" b="1" dirty="0"/>
          </a:p>
        </p:txBody>
      </p:sp>
      <p:sp>
        <p:nvSpPr>
          <p:cNvPr id="3" name="Espace réservé du contenu 2"/>
          <p:cNvSpPr>
            <a:spLocks noGrp="1"/>
          </p:cNvSpPr>
          <p:nvPr>
            <p:ph idx="1"/>
          </p:nvPr>
        </p:nvSpPr>
        <p:spPr>
          <a:xfrm>
            <a:off x="323528" y="1340768"/>
            <a:ext cx="8424738" cy="5040560"/>
          </a:xfrm>
        </p:spPr>
        <p:txBody>
          <a:bodyPr/>
          <a:lstStyle/>
          <a:p>
            <a:r>
              <a:rPr lang="en-GB" sz="2000" dirty="0" smtClean="0"/>
              <a:t>Cooperation is just starting practically. </a:t>
            </a:r>
          </a:p>
          <a:p>
            <a:r>
              <a:rPr lang="en-GB" sz="2000" dirty="0" smtClean="0"/>
              <a:t>Data sets are complementary</a:t>
            </a:r>
          </a:p>
          <a:p>
            <a:pPr lvl="1"/>
            <a:r>
              <a:rPr lang="en-GB" sz="1600" dirty="0" smtClean="0"/>
              <a:t>More data from CMEMS, for  a limited number of variables</a:t>
            </a:r>
          </a:p>
          <a:p>
            <a:pPr lvl="1"/>
            <a:r>
              <a:rPr lang="en-GB" sz="1600" dirty="0" smtClean="0"/>
              <a:t>Much more variables for SDN</a:t>
            </a:r>
          </a:p>
          <a:p>
            <a:pPr lvl="1"/>
            <a:r>
              <a:rPr lang="en-GB" sz="1600" dirty="0" smtClean="0"/>
              <a:t>Offshore data from CMEMS</a:t>
            </a:r>
          </a:p>
          <a:p>
            <a:pPr lvl="1"/>
            <a:r>
              <a:rPr lang="en-GB" sz="1600" dirty="0" smtClean="0"/>
              <a:t>Coastal data from SDN</a:t>
            </a:r>
          </a:p>
          <a:p>
            <a:r>
              <a:rPr lang="en-GB" sz="2000" dirty="0" smtClean="0"/>
              <a:t>Both experiences are valuable</a:t>
            </a:r>
          </a:p>
          <a:p>
            <a:pPr lvl="1"/>
            <a:r>
              <a:rPr lang="en-GB" sz="1600" dirty="0" smtClean="0"/>
              <a:t>Comprehensive metadata management in SDC</a:t>
            </a:r>
          </a:p>
          <a:p>
            <a:pPr lvl="1"/>
            <a:r>
              <a:rPr lang="en-GB" sz="1600" dirty="0" smtClean="0"/>
              <a:t>Efficient (automatic and real time) QC/QA in CMEMS</a:t>
            </a:r>
          </a:p>
          <a:p>
            <a:pPr lvl="1"/>
            <a:r>
              <a:rPr lang="en-GB" sz="1600" dirty="0" smtClean="0"/>
              <a:t>Larger spectrum of QA/QC in SDC</a:t>
            </a:r>
          </a:p>
          <a:p>
            <a:endParaRPr lang="en-GB" sz="2000" dirty="0" smtClean="0"/>
          </a:p>
          <a:p>
            <a:r>
              <a:rPr lang="en-GB" sz="2000" dirty="0" smtClean="0"/>
              <a:t>But, there are still issues for a real cooperation</a:t>
            </a:r>
          </a:p>
          <a:p>
            <a:pPr lvl="1"/>
            <a:r>
              <a:rPr lang="en-GB" sz="1600" dirty="0" smtClean="0"/>
              <a:t>Data exchanges must be technically optimized</a:t>
            </a:r>
          </a:p>
          <a:p>
            <a:pPr lvl="1"/>
            <a:r>
              <a:rPr lang="en-GB" sz="1600" dirty="0" smtClean="0"/>
              <a:t>Some necessary metadata are missing</a:t>
            </a:r>
          </a:p>
          <a:p>
            <a:pPr lvl="1"/>
            <a:r>
              <a:rPr lang="en-GB" sz="1600" dirty="0" smtClean="0"/>
              <a:t>Some discrepancies in data models, formats, data organization, common vocabularies …</a:t>
            </a:r>
          </a:p>
          <a:p>
            <a:endParaRPr lang="en-GB" sz="1900" b="1" dirty="0" smtClean="0">
              <a:latin typeface="+mj-lt"/>
            </a:endParaRPr>
          </a:p>
          <a:p>
            <a:endParaRPr lang="en-US" sz="1900" b="1" dirty="0" smtClean="0">
              <a:latin typeface="+mj-lt"/>
            </a:endParaRPr>
          </a:p>
          <a:p>
            <a:endParaRPr lang="en-US" sz="1900" b="1" dirty="0">
              <a:latin typeface="+mj-lt"/>
            </a:endParaRPr>
          </a:p>
          <a:p>
            <a:endParaRPr lang="en-US" sz="1900" b="1" dirty="0" smtClean="0">
              <a:latin typeface="+mj-lt"/>
            </a:endParaRPr>
          </a:p>
          <a:p>
            <a:endParaRPr lang="en-US" sz="1900" b="1" dirty="0" smtClean="0">
              <a:latin typeface="+mj-lt"/>
            </a:endParaRPr>
          </a:p>
        </p:txBody>
      </p:sp>
    </p:spTree>
    <p:extLst>
      <p:ext uri="{BB962C8B-B14F-4D97-AF65-F5344CB8AC3E}">
        <p14:creationId xmlns:p14="http://schemas.microsoft.com/office/powerpoint/2010/main" val="2435010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604862"/>
            <a:ext cx="6696744" cy="523220"/>
          </a:xfrm>
        </p:spPr>
        <p:txBody>
          <a:bodyPr/>
          <a:lstStyle/>
          <a:p>
            <a:r>
              <a:rPr lang="en-GB" b="1" dirty="0" smtClean="0"/>
              <a:t>Towards a reinforced cooperation</a:t>
            </a:r>
            <a:endParaRPr lang="en-GB" b="1" dirty="0"/>
          </a:p>
        </p:txBody>
      </p:sp>
      <p:sp>
        <p:nvSpPr>
          <p:cNvPr id="3" name="Espace réservé du contenu 2"/>
          <p:cNvSpPr>
            <a:spLocks noGrp="1"/>
          </p:cNvSpPr>
          <p:nvPr>
            <p:ph idx="1"/>
          </p:nvPr>
        </p:nvSpPr>
        <p:spPr>
          <a:xfrm>
            <a:off x="323528" y="1340768"/>
            <a:ext cx="8424738" cy="5072158"/>
          </a:xfrm>
        </p:spPr>
        <p:txBody>
          <a:bodyPr/>
          <a:lstStyle/>
          <a:p>
            <a:r>
              <a:rPr lang="en-GB" sz="2000" dirty="0" smtClean="0"/>
              <a:t>Improvements included in the SeaDataCloud 2 proposal just submitted yesterday. </a:t>
            </a:r>
          </a:p>
          <a:p>
            <a:pPr marL="0" indent="0">
              <a:buNone/>
            </a:pPr>
            <a:endParaRPr lang="en-GB" sz="2000" dirty="0" smtClean="0"/>
          </a:p>
          <a:p>
            <a:r>
              <a:rPr lang="en-GB" sz="2000" dirty="0" smtClean="0"/>
              <a:t>From the technical side</a:t>
            </a:r>
          </a:p>
          <a:p>
            <a:pPr lvl="1"/>
            <a:r>
              <a:rPr lang="en-GB" sz="1600" dirty="0" smtClean="0"/>
              <a:t>Links between </a:t>
            </a:r>
            <a:r>
              <a:rPr lang="en-GB" sz="1600" dirty="0" err="1" smtClean="0"/>
              <a:t>Wekeo</a:t>
            </a:r>
            <a:r>
              <a:rPr lang="en-GB" sz="1600" dirty="0" smtClean="0"/>
              <a:t> DIAS and EOSC (EUDAT)</a:t>
            </a:r>
          </a:p>
          <a:p>
            <a:pPr lvl="1"/>
            <a:r>
              <a:rPr lang="en-GB" sz="1600" dirty="0" smtClean="0"/>
              <a:t>Streamlining of data flows (… regular synchronization)</a:t>
            </a:r>
          </a:p>
          <a:p>
            <a:r>
              <a:rPr lang="en-GB" sz="2000" dirty="0" smtClean="0"/>
              <a:t>For Metadata and QA/QC </a:t>
            </a:r>
          </a:p>
          <a:p>
            <a:pPr lvl="1"/>
            <a:r>
              <a:rPr lang="en-GB" sz="1600" dirty="0" smtClean="0"/>
              <a:t>Management by SDN of all metadata requested by CMEMS (when available)</a:t>
            </a:r>
          </a:p>
          <a:p>
            <a:pPr lvl="1"/>
            <a:r>
              <a:rPr lang="en-GB" sz="1600" dirty="0" smtClean="0"/>
              <a:t>Harmonization of procedures</a:t>
            </a:r>
          </a:p>
          <a:p>
            <a:pPr lvl="1"/>
            <a:r>
              <a:rPr lang="en-GB" sz="1600" dirty="0" smtClean="0"/>
              <a:t>E.g. Min/Max developed by </a:t>
            </a:r>
            <a:r>
              <a:rPr lang="en-GB" sz="1600" dirty="0" err="1" smtClean="0"/>
              <a:t>OceanScope</a:t>
            </a:r>
            <a:r>
              <a:rPr lang="en-GB" sz="1600" dirty="0" smtClean="0"/>
              <a:t> in CMEMS</a:t>
            </a:r>
          </a:p>
          <a:p>
            <a:pPr lvl="1"/>
            <a:r>
              <a:rPr lang="en-GB" sz="1600" dirty="0" smtClean="0"/>
              <a:t>To be adopted by SDC and refined for regional basins</a:t>
            </a:r>
          </a:p>
          <a:p>
            <a:pPr marL="457200" lvl="1" indent="0">
              <a:buNone/>
            </a:pPr>
            <a:endParaRPr lang="en-GB" sz="2000" dirty="0" smtClean="0"/>
          </a:p>
          <a:p>
            <a:r>
              <a:rPr lang="en-GB" sz="2000" dirty="0" smtClean="0"/>
              <a:t>Development of common or complementary products </a:t>
            </a:r>
            <a:br>
              <a:rPr lang="en-GB" sz="2000" dirty="0" smtClean="0"/>
            </a:br>
            <a:r>
              <a:rPr lang="en-GB" sz="1600" dirty="0" smtClean="0"/>
              <a:t>(with EMODNET as well esp. Physics and Chemistry lots)</a:t>
            </a:r>
          </a:p>
          <a:p>
            <a:pPr lvl="1"/>
            <a:r>
              <a:rPr lang="en-GB" sz="1600" dirty="0" smtClean="0"/>
              <a:t>Aggregated datasets of reference</a:t>
            </a:r>
          </a:p>
          <a:p>
            <a:pPr lvl="1"/>
            <a:r>
              <a:rPr lang="en-GB" sz="1600" dirty="0" smtClean="0"/>
              <a:t>Work in common to establish the list of products (and who will process what!)</a:t>
            </a:r>
            <a:endParaRPr lang="en-US" sz="1900" b="1" dirty="0" smtClean="0">
              <a:latin typeface="+mj-lt"/>
            </a:endParaRPr>
          </a:p>
        </p:txBody>
      </p:sp>
    </p:spTree>
    <p:extLst>
      <p:ext uri="{BB962C8B-B14F-4D97-AF65-F5344CB8AC3E}">
        <p14:creationId xmlns:p14="http://schemas.microsoft.com/office/powerpoint/2010/main" val="2205012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188" y="1252866"/>
            <a:ext cx="8064500" cy="523220"/>
          </a:xfrm>
        </p:spPr>
        <p:txBody>
          <a:bodyPr/>
          <a:lstStyle/>
          <a:p>
            <a:r>
              <a:rPr lang="en-GB" b="1" dirty="0" smtClean="0"/>
              <a:t>What is SeaDataNet?</a:t>
            </a:r>
            <a:endParaRPr lang="en-GB" b="1" dirty="0"/>
          </a:p>
        </p:txBody>
      </p:sp>
      <p:sp>
        <p:nvSpPr>
          <p:cNvPr id="3" name="Espace réservé du contenu 2"/>
          <p:cNvSpPr>
            <a:spLocks noGrp="1"/>
          </p:cNvSpPr>
          <p:nvPr>
            <p:ph idx="1"/>
          </p:nvPr>
        </p:nvSpPr>
        <p:spPr>
          <a:xfrm>
            <a:off x="4644008" y="1318755"/>
            <a:ext cx="4224903" cy="5109091"/>
          </a:xfrm>
        </p:spPr>
        <p:txBody>
          <a:bodyPr/>
          <a:lstStyle/>
          <a:p>
            <a:pPr marL="0" indent="0" algn="just">
              <a:buNone/>
            </a:pPr>
            <a:r>
              <a:rPr lang="en-US" sz="2000" dirty="0">
                <a:latin typeface="+mj-lt"/>
              </a:rPr>
              <a:t>A pan-European infrastructure set up and operated for managing marine and ocean data in cooperation with the NODCs and data focal points of </a:t>
            </a:r>
            <a:r>
              <a:rPr lang="en-US" sz="2000" dirty="0" smtClean="0">
                <a:latin typeface="+mj-lt"/>
              </a:rPr>
              <a:t>34 </a:t>
            </a:r>
            <a:r>
              <a:rPr lang="en-US" sz="2000" dirty="0">
                <a:latin typeface="+mj-lt"/>
              </a:rPr>
              <a:t>countries bordering the European </a:t>
            </a:r>
            <a:r>
              <a:rPr lang="en-US" sz="2000" dirty="0" smtClean="0">
                <a:latin typeface="+mj-lt"/>
              </a:rPr>
              <a:t>seas</a:t>
            </a:r>
          </a:p>
          <a:p>
            <a:pPr marL="0" indent="0" algn="just">
              <a:buNone/>
            </a:pPr>
            <a:endParaRPr lang="en-US" sz="2000" dirty="0">
              <a:latin typeface="+mj-lt"/>
            </a:endParaRPr>
          </a:p>
          <a:p>
            <a:pPr marL="0" indent="0" algn="just">
              <a:buNone/>
            </a:pPr>
            <a:endParaRPr lang="en-US" sz="2000" dirty="0" smtClean="0">
              <a:latin typeface="+mj-lt"/>
            </a:endParaRPr>
          </a:p>
          <a:p>
            <a:pPr marL="0" indent="0" algn="just">
              <a:buNone/>
            </a:pPr>
            <a:endParaRPr lang="en-US" sz="2000" dirty="0">
              <a:latin typeface="+mj-lt"/>
            </a:endParaRPr>
          </a:p>
          <a:p>
            <a:pPr marL="0" indent="0" algn="just">
              <a:buNone/>
            </a:pPr>
            <a:endParaRPr lang="en-US" sz="2000" dirty="0" smtClean="0">
              <a:latin typeface="+mj-lt"/>
            </a:endParaRPr>
          </a:p>
          <a:p>
            <a:pPr marL="0" indent="0" algn="just">
              <a:buNone/>
            </a:pPr>
            <a:endParaRPr lang="en-US" sz="2000" dirty="0">
              <a:latin typeface="+mj-lt"/>
            </a:endParaRPr>
          </a:p>
          <a:p>
            <a:pPr marL="0" indent="0" algn="just">
              <a:buNone/>
            </a:pPr>
            <a:endParaRPr lang="en-US" sz="2000" dirty="0" smtClean="0">
              <a:latin typeface="+mj-lt"/>
            </a:endParaRPr>
          </a:p>
          <a:p>
            <a:pPr marL="0" indent="0" algn="just">
              <a:buNone/>
            </a:pPr>
            <a:endParaRPr lang="en-US" sz="2000" dirty="0">
              <a:latin typeface="+mj-lt"/>
            </a:endParaRPr>
          </a:p>
          <a:p>
            <a:pPr marL="0" indent="0" algn="just">
              <a:buNone/>
            </a:pPr>
            <a:r>
              <a:rPr lang="en-US" sz="2000" dirty="0" smtClean="0">
                <a:latin typeface="+mj-lt"/>
              </a:rPr>
              <a:t> A </a:t>
            </a:r>
            <a:r>
              <a:rPr lang="en-US" sz="2000" b="1" dirty="0" smtClean="0">
                <a:latin typeface="+mj-lt"/>
              </a:rPr>
              <a:t>legal entity : SeaDataNet AISBL </a:t>
            </a:r>
            <a:r>
              <a:rPr lang="en-US" sz="2000" dirty="0" smtClean="0">
                <a:latin typeface="+mj-lt"/>
              </a:rPr>
              <a:t>for sustainability of the Consortium</a:t>
            </a:r>
            <a:br>
              <a:rPr lang="en-US" sz="2000" dirty="0" smtClean="0">
                <a:latin typeface="+mj-lt"/>
              </a:rPr>
            </a:br>
            <a:r>
              <a:rPr lang="en-US" sz="2000" dirty="0" smtClean="0">
                <a:latin typeface="+mj-lt"/>
              </a:rPr>
              <a:t>(same structure than </a:t>
            </a:r>
            <a:r>
              <a:rPr lang="en-US" sz="2000" dirty="0" err="1" smtClean="0">
                <a:latin typeface="+mj-lt"/>
              </a:rPr>
              <a:t>EuroGoos</a:t>
            </a:r>
            <a:r>
              <a:rPr lang="en-US" sz="2000" dirty="0" smtClean="0">
                <a:latin typeface="+mj-lt"/>
              </a:rPr>
              <a:t>)</a:t>
            </a:r>
            <a:endParaRPr lang="en-US" sz="2000" dirty="0">
              <a:latin typeface="+mj-lt"/>
            </a:endParaRPr>
          </a:p>
        </p:txBody>
      </p:sp>
      <p:sp>
        <p:nvSpPr>
          <p:cNvPr id="4" name="Espace réservé du pied de page 3"/>
          <p:cNvSpPr>
            <a:spLocks noGrp="1"/>
          </p:cNvSpPr>
          <p:nvPr>
            <p:ph type="ftr" sz="quarter" idx="11"/>
          </p:nvPr>
        </p:nvSpPr>
        <p:spPr/>
        <p:txBody>
          <a:bodyPr/>
          <a:lstStyle/>
          <a:p>
            <a:r>
              <a:rPr lang="en-US" dirty="0" smtClean="0"/>
              <a:t>CMEMS, INSTAC General Assembly, 21 March 2019</a:t>
            </a:r>
            <a:endParaRPr lang="fr-FR" dirty="0"/>
          </a:p>
        </p:txBody>
      </p:sp>
      <p:graphicFrame>
        <p:nvGraphicFramePr>
          <p:cNvPr id="57" name="Tableau 56"/>
          <p:cNvGraphicFramePr>
            <a:graphicFrameLocks noGrp="1"/>
          </p:cNvGraphicFramePr>
          <p:nvPr>
            <p:extLst>
              <p:ext uri="{D42A27DB-BD31-4B8C-83A1-F6EECF244321}">
                <p14:modId xmlns:p14="http://schemas.microsoft.com/office/powerpoint/2010/main" val="706728798"/>
              </p:ext>
            </p:extLst>
          </p:nvPr>
        </p:nvGraphicFramePr>
        <p:xfrm>
          <a:off x="4860032" y="2987373"/>
          <a:ext cx="3721100" cy="2000250"/>
        </p:xfrm>
        <a:graphic>
          <a:graphicData uri="http://schemas.openxmlformats.org/drawingml/2006/table">
            <a:tbl>
              <a:tblPr/>
              <a:tblGrid>
                <a:gridCol w="1257300">
                  <a:extLst>
                    <a:ext uri="{9D8B030D-6E8A-4147-A177-3AD203B41FA5}">
                      <a16:colId xmlns:a16="http://schemas.microsoft.com/office/drawing/2014/main" val="20000"/>
                    </a:ext>
                  </a:extLst>
                </a:gridCol>
                <a:gridCol w="2463800">
                  <a:extLst>
                    <a:ext uri="{9D8B030D-6E8A-4147-A177-3AD203B41FA5}">
                      <a16:colId xmlns:a16="http://schemas.microsoft.com/office/drawing/2014/main" val="20001"/>
                    </a:ext>
                  </a:extLst>
                </a:gridCol>
              </a:tblGrid>
              <a:tr h="666750">
                <a:tc>
                  <a:txBody>
                    <a:bodyPr/>
                    <a:lstStyle/>
                    <a:p>
                      <a:pPr algn="ctr" fontAlgn="b"/>
                      <a:r>
                        <a:rPr lang="en-US" sz="2000" b="0" i="0" u="none" strike="noStrike" dirty="0">
                          <a:solidFill>
                            <a:srgbClr val="475D73"/>
                          </a:solidFill>
                          <a:effectLst/>
                          <a:latin typeface="Calibri" panose="020F0502020204030204" pitchFamily="34" charset="0"/>
                        </a:rPr>
                        <a:t>90s</a:t>
                      </a:r>
                    </a:p>
                  </a:txBody>
                  <a:tcPr marL="9525" marR="9525" marT="9525" marB="0" anchor="ctr">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solidFill>
                      <a:srgbClr val="ACB9CA"/>
                    </a:solidFill>
                  </a:tcPr>
                </a:tc>
                <a:tc>
                  <a:txBody>
                    <a:bodyPr/>
                    <a:lstStyle/>
                    <a:p>
                      <a:pPr algn="l" fontAlgn="b"/>
                      <a:r>
                        <a:rPr lang="en-US" sz="2000" b="0" i="0" u="none" strike="noStrike" dirty="0" smtClean="0">
                          <a:solidFill>
                            <a:srgbClr val="475D73"/>
                          </a:solidFill>
                          <a:effectLst/>
                          <a:latin typeface="Calibri" panose="020F0502020204030204" pitchFamily="34" charset="0"/>
                        </a:rPr>
                        <a:t> Metadata </a:t>
                      </a:r>
                      <a:r>
                        <a:rPr lang="en-US" sz="2000" b="0" i="0" u="none" strike="noStrike" dirty="0">
                          <a:solidFill>
                            <a:srgbClr val="475D73"/>
                          </a:solidFill>
                          <a:effectLst/>
                          <a:latin typeface="Calibri" panose="020F0502020204030204" pitchFamily="34" charset="0"/>
                        </a:rPr>
                        <a:t>directories</a:t>
                      </a:r>
                      <a:br>
                        <a:rPr lang="en-US" sz="2000" b="0" i="0" u="none" strike="noStrike" dirty="0">
                          <a:solidFill>
                            <a:srgbClr val="475D73"/>
                          </a:solidFill>
                          <a:effectLst/>
                          <a:latin typeface="Calibri" panose="020F0502020204030204" pitchFamily="34" charset="0"/>
                        </a:rPr>
                      </a:br>
                      <a:r>
                        <a:rPr lang="en-US" sz="2000" b="0" i="0" u="none" strike="noStrike" dirty="0" smtClean="0">
                          <a:solidFill>
                            <a:srgbClr val="475D73"/>
                          </a:solidFill>
                          <a:effectLst/>
                          <a:latin typeface="Calibri" panose="020F0502020204030204" pitchFamily="34" charset="0"/>
                        </a:rPr>
                        <a:t> </a:t>
                      </a:r>
                      <a:r>
                        <a:rPr lang="en-US" sz="2000" b="0" i="0" u="none" strike="noStrike" dirty="0" err="1" smtClean="0">
                          <a:solidFill>
                            <a:srgbClr val="475D73"/>
                          </a:solidFill>
                          <a:effectLst/>
                          <a:latin typeface="Calibri" panose="020F0502020204030204" pitchFamily="34" charset="0"/>
                        </a:rPr>
                        <a:t>Medar</a:t>
                      </a:r>
                      <a:r>
                        <a:rPr lang="en-US" sz="2000" b="0" i="0" u="none" strike="noStrike" dirty="0" smtClean="0">
                          <a:solidFill>
                            <a:srgbClr val="475D73"/>
                          </a:solidFill>
                          <a:effectLst/>
                          <a:latin typeface="Calibri" panose="020F0502020204030204" pitchFamily="34" charset="0"/>
                        </a:rPr>
                        <a:t>/MedAtlas</a:t>
                      </a:r>
                      <a:endParaRPr lang="en-US" sz="2000" b="0" i="0" u="none" strike="noStrike" dirty="0">
                        <a:solidFill>
                          <a:srgbClr val="475D73"/>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solidFill>
                      <a:srgbClr val="ACB9CA"/>
                    </a:solidFill>
                  </a:tcPr>
                </a:tc>
                <a:extLst>
                  <a:ext uri="{0D108BD9-81ED-4DB2-BD59-A6C34878D82A}">
                    <a16:rowId xmlns:a16="http://schemas.microsoft.com/office/drawing/2014/main" val="10000"/>
                  </a:ext>
                </a:extLst>
              </a:tr>
              <a:tr h="333375">
                <a:tc>
                  <a:txBody>
                    <a:bodyPr/>
                    <a:lstStyle/>
                    <a:p>
                      <a:pPr algn="ctr" fontAlgn="b"/>
                      <a:r>
                        <a:rPr lang="en-US" sz="2000" b="0" i="0" u="none" strike="noStrike" dirty="0">
                          <a:solidFill>
                            <a:srgbClr val="475D73"/>
                          </a:solidFill>
                          <a:effectLst/>
                          <a:latin typeface="Calibri" panose="020F0502020204030204" pitchFamily="34" charset="0"/>
                        </a:rPr>
                        <a:t>2002-2005</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tc>
                  <a:txBody>
                    <a:bodyPr/>
                    <a:lstStyle/>
                    <a:p>
                      <a:pPr algn="l" fontAlgn="b"/>
                      <a:r>
                        <a:rPr lang="en-US" sz="2000" b="0" i="0" u="none" strike="noStrike" dirty="0" smtClean="0">
                          <a:solidFill>
                            <a:srgbClr val="475D73"/>
                          </a:solidFill>
                          <a:effectLst/>
                          <a:latin typeface="Calibri" panose="020F0502020204030204" pitchFamily="34" charset="0"/>
                        </a:rPr>
                        <a:t> Sea-Search </a:t>
                      </a:r>
                      <a:r>
                        <a:rPr lang="en-US" sz="2000" b="0" i="0" u="none" strike="noStrike" dirty="0">
                          <a:solidFill>
                            <a:srgbClr val="475D73"/>
                          </a:solidFill>
                          <a:effectLst/>
                          <a:latin typeface="Calibri" panose="020F0502020204030204" pitchFamily="34" charset="0"/>
                        </a:rPr>
                        <a:t>(FP5)</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extLst>
                  <a:ext uri="{0D108BD9-81ED-4DB2-BD59-A6C34878D82A}">
                    <a16:rowId xmlns:a16="http://schemas.microsoft.com/office/drawing/2014/main" val="10001"/>
                  </a:ext>
                </a:extLst>
              </a:tr>
              <a:tr h="333375">
                <a:tc>
                  <a:txBody>
                    <a:bodyPr/>
                    <a:lstStyle/>
                    <a:p>
                      <a:pPr algn="ctr" fontAlgn="b"/>
                      <a:r>
                        <a:rPr lang="en-US" sz="2000" b="0" i="0" u="none" strike="noStrike" dirty="0">
                          <a:solidFill>
                            <a:srgbClr val="475D73"/>
                          </a:solidFill>
                          <a:effectLst/>
                          <a:latin typeface="Calibri" panose="020F0502020204030204" pitchFamily="34" charset="0"/>
                        </a:rPr>
                        <a:t>2006-2011</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a:txBody>
                    <a:bodyPr/>
                    <a:lstStyle/>
                    <a:p>
                      <a:pPr algn="l" fontAlgn="b"/>
                      <a:r>
                        <a:rPr lang="en-US" sz="2000" b="0" i="0" u="none" strike="noStrike" dirty="0" smtClean="0">
                          <a:solidFill>
                            <a:srgbClr val="475D73"/>
                          </a:solidFill>
                          <a:effectLst/>
                          <a:latin typeface="Calibri" panose="020F0502020204030204" pitchFamily="34" charset="0"/>
                        </a:rPr>
                        <a:t> SeaDataNet </a:t>
                      </a:r>
                      <a:r>
                        <a:rPr lang="en-US" sz="2000" b="0" i="0" u="none" strike="noStrike" dirty="0">
                          <a:solidFill>
                            <a:srgbClr val="475D73"/>
                          </a:solidFill>
                          <a:effectLst/>
                          <a:latin typeface="Calibri" panose="020F0502020204030204" pitchFamily="34" charset="0"/>
                        </a:rPr>
                        <a:t>(FP6)</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extLst>
                  <a:ext uri="{0D108BD9-81ED-4DB2-BD59-A6C34878D82A}">
                    <a16:rowId xmlns:a16="http://schemas.microsoft.com/office/drawing/2014/main" val="10002"/>
                  </a:ext>
                </a:extLst>
              </a:tr>
              <a:tr h="333375">
                <a:tc>
                  <a:txBody>
                    <a:bodyPr/>
                    <a:lstStyle/>
                    <a:p>
                      <a:pPr algn="ctr" fontAlgn="b"/>
                      <a:r>
                        <a:rPr lang="en-US" sz="2000" b="0" i="0" u="none" strike="noStrike" dirty="0">
                          <a:solidFill>
                            <a:srgbClr val="475D73"/>
                          </a:solidFill>
                          <a:effectLst/>
                          <a:latin typeface="Calibri" panose="020F0502020204030204" pitchFamily="34" charset="0"/>
                        </a:rPr>
                        <a:t>2011-2015</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tc>
                  <a:txBody>
                    <a:bodyPr/>
                    <a:lstStyle/>
                    <a:p>
                      <a:pPr algn="l" fontAlgn="b"/>
                      <a:r>
                        <a:rPr lang="en-US" sz="2000" b="0" i="0" u="none" strike="noStrike" dirty="0" smtClean="0">
                          <a:solidFill>
                            <a:srgbClr val="475D73"/>
                          </a:solidFill>
                          <a:effectLst/>
                          <a:latin typeface="Calibri" panose="020F0502020204030204" pitchFamily="34" charset="0"/>
                        </a:rPr>
                        <a:t> SeaDataNet </a:t>
                      </a:r>
                      <a:r>
                        <a:rPr lang="en-US" sz="2000" b="0" i="0" u="none" strike="noStrike" dirty="0">
                          <a:solidFill>
                            <a:srgbClr val="475D73"/>
                          </a:solidFill>
                          <a:effectLst/>
                          <a:latin typeface="Calibri" panose="020F0502020204030204" pitchFamily="34" charset="0"/>
                        </a:rPr>
                        <a:t>II (FP7)</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extLst>
                  <a:ext uri="{0D108BD9-81ED-4DB2-BD59-A6C34878D82A}">
                    <a16:rowId xmlns:a16="http://schemas.microsoft.com/office/drawing/2014/main" val="10003"/>
                  </a:ext>
                </a:extLst>
              </a:tr>
              <a:tr h="333375">
                <a:tc>
                  <a:txBody>
                    <a:bodyPr/>
                    <a:lstStyle/>
                    <a:p>
                      <a:pPr algn="ctr" fontAlgn="b"/>
                      <a:r>
                        <a:rPr lang="en-US" sz="2000" b="0" i="0" u="none" strike="noStrike" dirty="0">
                          <a:solidFill>
                            <a:srgbClr val="475D73"/>
                          </a:solidFill>
                          <a:effectLst/>
                          <a:latin typeface="Calibri" panose="020F0502020204030204" pitchFamily="34" charset="0"/>
                        </a:rPr>
                        <a:t>2016-2020</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solidFill>
                      <a:srgbClr val="ACB9CA"/>
                    </a:solidFill>
                  </a:tcPr>
                </a:tc>
                <a:tc>
                  <a:txBody>
                    <a:bodyPr/>
                    <a:lstStyle/>
                    <a:p>
                      <a:pPr algn="l" fontAlgn="b"/>
                      <a:r>
                        <a:rPr lang="en-US" sz="2000" b="0" i="0" u="none" strike="noStrike" dirty="0" smtClean="0">
                          <a:solidFill>
                            <a:srgbClr val="475D73"/>
                          </a:solidFill>
                          <a:effectLst/>
                          <a:latin typeface="Calibri" panose="020F0502020204030204" pitchFamily="34" charset="0"/>
                        </a:rPr>
                        <a:t> SeaDataCloud </a:t>
                      </a:r>
                      <a:r>
                        <a:rPr lang="en-US" sz="2000" b="0" i="0" u="none" strike="noStrike" dirty="0">
                          <a:solidFill>
                            <a:srgbClr val="475D73"/>
                          </a:solidFill>
                          <a:effectLst/>
                          <a:latin typeface="Calibri" panose="020F0502020204030204" pitchFamily="34" charset="0"/>
                        </a:rPr>
                        <a:t>(H2020)</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a:noFill/>
                    </a:lnB>
                    <a:solidFill>
                      <a:srgbClr val="ACB9CA"/>
                    </a:solidFill>
                  </a:tcPr>
                </a:tc>
                <a:extLst>
                  <a:ext uri="{0D108BD9-81ED-4DB2-BD59-A6C34878D82A}">
                    <a16:rowId xmlns:a16="http://schemas.microsoft.com/office/drawing/2014/main" val="10004"/>
                  </a:ext>
                </a:extLst>
              </a:tr>
            </a:tbl>
          </a:graphicData>
        </a:graphic>
      </p:graphicFrame>
      <p:sp>
        <p:nvSpPr>
          <p:cNvPr id="5" name="Espace réservé du numéro de diapositive 4"/>
          <p:cNvSpPr>
            <a:spLocks noGrp="1"/>
          </p:cNvSpPr>
          <p:nvPr>
            <p:ph type="sldNum" sz="quarter" idx="10"/>
          </p:nvPr>
        </p:nvSpPr>
        <p:spPr/>
        <p:txBody>
          <a:bodyPr/>
          <a:lstStyle/>
          <a:p>
            <a:fld id="{F1D02C58-B8B4-4298-BD30-908A73B72E72}" type="slidenum">
              <a:rPr lang="fr-FR" smtClean="0"/>
              <a:pPr/>
              <a:t>2</a:t>
            </a:fld>
            <a:endParaRPr lang="fr-FR" dirty="0"/>
          </a:p>
        </p:txBody>
      </p:sp>
      <p:pic>
        <p:nvPicPr>
          <p:cNvPr id="56" name="Imag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430921"/>
            <a:ext cx="3937142" cy="2511687"/>
          </a:xfrm>
          <a:prstGeom prst="rect">
            <a:avLst/>
          </a:prstGeom>
          <a:ln>
            <a:solidFill>
              <a:srgbClr val="00CC99"/>
            </a:solidFill>
          </a:ln>
        </p:spPr>
      </p:pic>
      <p:pic>
        <p:nvPicPr>
          <p:cNvPr id="58" name="Image 57"/>
          <p:cNvPicPr>
            <a:picLocks noChangeAspect="1"/>
          </p:cNvPicPr>
          <p:nvPr/>
        </p:nvPicPr>
        <p:blipFill rotWithShape="1">
          <a:blip r:embed="rId3" cstate="print">
            <a:extLst>
              <a:ext uri="{28A0092B-C50C-407E-A947-70E740481C1C}">
                <a14:useLocalDpi xmlns:a14="http://schemas.microsoft.com/office/drawing/2010/main" val="0"/>
              </a:ext>
            </a:extLst>
          </a:blip>
          <a:srcRect t="7892"/>
          <a:stretch/>
        </p:blipFill>
        <p:spPr>
          <a:xfrm>
            <a:off x="264734" y="3782854"/>
            <a:ext cx="936104" cy="536996"/>
          </a:xfrm>
          <a:prstGeom prst="rect">
            <a:avLst/>
          </a:prstGeom>
          <a:ln>
            <a:solidFill>
              <a:srgbClr val="00CC99"/>
            </a:solidFill>
          </a:ln>
        </p:spPr>
      </p:pic>
    </p:spTree>
    <p:extLst>
      <p:ext uri="{BB962C8B-B14F-4D97-AF65-F5344CB8AC3E}">
        <p14:creationId xmlns:p14="http://schemas.microsoft.com/office/powerpoint/2010/main" val="702498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00924"/>
            <a:ext cx="3008313" cy="1107996"/>
          </a:xfrm>
        </p:spPr>
        <p:txBody>
          <a:bodyPr/>
          <a:lstStyle/>
          <a:p>
            <a:r>
              <a:rPr lang="en-GB" sz="3600" dirty="0" smtClean="0"/>
              <a:t>SeaDataNet portal</a:t>
            </a:r>
            <a:endParaRPr lang="en-GB" sz="3600" dirty="0"/>
          </a:p>
        </p:txBody>
      </p:sp>
      <p:sp>
        <p:nvSpPr>
          <p:cNvPr id="4" name="Espace réservé du texte 3"/>
          <p:cNvSpPr>
            <a:spLocks noGrp="1"/>
          </p:cNvSpPr>
          <p:nvPr>
            <p:ph type="body" sz="half" idx="2"/>
          </p:nvPr>
        </p:nvSpPr>
        <p:spPr>
          <a:xfrm>
            <a:off x="293034" y="3068960"/>
            <a:ext cx="3250704" cy="2905411"/>
          </a:xfrm>
        </p:spPr>
        <p:txBody>
          <a:bodyPr/>
          <a:lstStyle/>
          <a:p>
            <a:r>
              <a:rPr lang="en-GB" sz="2400" dirty="0" smtClean="0"/>
              <a:t>With access to </a:t>
            </a:r>
          </a:p>
          <a:p>
            <a:pPr marL="285750" indent="-285750">
              <a:buFont typeface="Arial" panose="020B0604020202020204" pitchFamily="34" charset="0"/>
              <a:buChar char="•"/>
            </a:pPr>
            <a:r>
              <a:rPr lang="en-GB" sz="2000" dirty="0" smtClean="0"/>
              <a:t>Standards</a:t>
            </a:r>
            <a:br>
              <a:rPr lang="en-GB" sz="2000" dirty="0" smtClean="0"/>
            </a:br>
            <a:r>
              <a:rPr lang="en-GB" sz="2000" dirty="0" smtClean="0"/>
              <a:t> &amp; common vocabularies</a:t>
            </a:r>
          </a:p>
          <a:p>
            <a:pPr marL="285750" indent="-285750">
              <a:buFont typeface="Arial" panose="020B0604020202020204" pitchFamily="34" charset="0"/>
              <a:buChar char="•"/>
            </a:pPr>
            <a:r>
              <a:rPr lang="en-GB" sz="2000" dirty="0" smtClean="0"/>
              <a:t>Software tools both for data centres and users</a:t>
            </a:r>
          </a:p>
          <a:p>
            <a:pPr marL="285750" indent="-285750">
              <a:buFont typeface="Arial" panose="020B0604020202020204" pitchFamily="34" charset="0"/>
              <a:buChar char="•"/>
            </a:pPr>
            <a:r>
              <a:rPr lang="en-GB" sz="2000" dirty="0" smtClean="0"/>
              <a:t>Data</a:t>
            </a:r>
          </a:p>
          <a:p>
            <a:pPr marL="285750" indent="-285750">
              <a:buFont typeface="Arial" panose="020B0604020202020204" pitchFamily="34" charset="0"/>
              <a:buChar char="•"/>
            </a:pPr>
            <a:r>
              <a:rPr lang="en-GB" sz="2000" dirty="0" smtClean="0"/>
              <a:t>Products</a:t>
            </a:r>
          </a:p>
          <a:p>
            <a:endParaRPr lang="en-GB" sz="2400" dirty="0"/>
          </a:p>
        </p:txBody>
      </p:sp>
      <p:sp>
        <p:nvSpPr>
          <p:cNvPr id="5" name="Espace réservé du pied de page 4"/>
          <p:cNvSpPr>
            <a:spLocks noGrp="1"/>
          </p:cNvSpPr>
          <p:nvPr>
            <p:ph type="ftr" sz="quarter" idx="11"/>
          </p:nvPr>
        </p:nvSpPr>
        <p:spPr/>
        <p:txBody>
          <a:bodyPr/>
          <a:lstStyle/>
          <a:p>
            <a:r>
              <a:rPr lang="en-US" smtClean="0"/>
              <a:t>CMEMS, INSTAC General Assembly, 21 March 2019</a:t>
            </a:r>
            <a:endParaRPr lang="fr-FR"/>
          </a:p>
        </p:txBody>
      </p:sp>
      <p:sp>
        <p:nvSpPr>
          <p:cNvPr id="8" name="Espace réservé du contenu 2"/>
          <p:cNvSpPr>
            <a:spLocks noGrp="1"/>
          </p:cNvSpPr>
          <p:nvPr>
            <p:ph idx="1"/>
          </p:nvPr>
        </p:nvSpPr>
        <p:spPr>
          <a:xfrm>
            <a:off x="3707904" y="5301208"/>
            <a:ext cx="4680520" cy="276999"/>
          </a:xfrm>
        </p:spPr>
        <p:txBody>
          <a:bodyPr/>
          <a:lstStyle/>
          <a:p>
            <a:pPr marL="0" indent="0" algn="ctr">
              <a:buNone/>
            </a:pPr>
            <a:r>
              <a:rPr lang="en-GB" sz="1800" dirty="0" smtClean="0"/>
              <a:t>http://www.seadatanet.org</a:t>
            </a:r>
            <a:endParaRPr lang="en-GB" sz="1800" dirty="0"/>
          </a:p>
        </p:txBody>
      </p:sp>
      <p:sp>
        <p:nvSpPr>
          <p:cNvPr id="3" name="Espace réservé du numéro de diapositive 2"/>
          <p:cNvSpPr>
            <a:spLocks noGrp="1"/>
          </p:cNvSpPr>
          <p:nvPr>
            <p:ph type="sldNum" sz="quarter" idx="10"/>
          </p:nvPr>
        </p:nvSpPr>
        <p:spPr/>
        <p:txBody>
          <a:bodyPr/>
          <a:lstStyle/>
          <a:p>
            <a:fld id="{EFD0D5FA-7CEC-42B1-AA1B-E6B503FCA138}" type="slidenum">
              <a:rPr lang="fr-FR" smtClean="0"/>
              <a:pPr/>
              <a:t>3</a:t>
            </a:fld>
            <a:endParaRPr lang="fr-F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3573016"/>
            <a:ext cx="5024344" cy="2861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962326"/>
            <a:ext cx="4810332" cy="247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779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188" y="1252866"/>
            <a:ext cx="8064500" cy="523220"/>
          </a:xfrm>
        </p:spPr>
        <p:txBody>
          <a:bodyPr/>
          <a:lstStyle/>
          <a:p>
            <a:r>
              <a:rPr lang="en-GB" b="1" dirty="0" smtClean="0"/>
              <a:t>SeaDataNet metadata directories</a:t>
            </a:r>
            <a:endParaRPr lang="en-GB" b="1" dirty="0"/>
          </a:p>
        </p:txBody>
      </p:sp>
      <p:sp>
        <p:nvSpPr>
          <p:cNvPr id="4" name="Espace réservé du pied de page 3"/>
          <p:cNvSpPr>
            <a:spLocks noGrp="1"/>
          </p:cNvSpPr>
          <p:nvPr>
            <p:ph type="ftr" sz="quarter" idx="11"/>
          </p:nvPr>
        </p:nvSpPr>
        <p:spPr/>
        <p:txBody>
          <a:bodyPr/>
          <a:lstStyle/>
          <a:p>
            <a:r>
              <a:rPr lang="en-US" smtClean="0"/>
              <a:t>CMEMS, INSTAC General Assembly, 21 March 2019</a:t>
            </a:r>
            <a:endParaRPr lang="fr-FR"/>
          </a:p>
        </p:txBody>
      </p:sp>
      <p:grpSp>
        <p:nvGrpSpPr>
          <p:cNvPr id="40" name="Groupe 39"/>
          <p:cNvGrpSpPr/>
          <p:nvPr/>
        </p:nvGrpSpPr>
        <p:grpSpPr>
          <a:xfrm>
            <a:off x="251520" y="1844824"/>
            <a:ext cx="8674492" cy="4680520"/>
            <a:chOff x="251520" y="1844824"/>
            <a:chExt cx="8674492" cy="4680520"/>
          </a:xfrm>
        </p:grpSpPr>
        <p:grpSp>
          <p:nvGrpSpPr>
            <p:cNvPr id="6" name="Groupe 5"/>
            <p:cNvGrpSpPr/>
            <p:nvPr/>
          </p:nvGrpSpPr>
          <p:grpSpPr>
            <a:xfrm>
              <a:off x="251521" y="4642589"/>
              <a:ext cx="2174123" cy="1368152"/>
              <a:chOff x="312861" y="4786605"/>
              <a:chExt cx="2174123" cy="1368152"/>
            </a:xfrm>
          </p:grpSpPr>
          <p:pic>
            <p:nvPicPr>
              <p:cNvPr id="7" name="Image 6" descr="European Directory of ocean Observing Systems - EDIOS - Mozilla Firefox"/>
              <p:cNvPicPr>
                <a:picLocks noChangeAspect="1"/>
              </p:cNvPicPr>
              <p:nvPr/>
            </p:nvPicPr>
            <p:blipFill rotWithShape="1">
              <a:blip r:embed="rId2" cstate="print">
                <a:extLst>
                  <a:ext uri="{28A0092B-C50C-407E-A947-70E740481C1C}">
                    <a14:useLocalDpi xmlns:a14="http://schemas.microsoft.com/office/drawing/2010/main" val="0"/>
                  </a:ext>
                </a:extLst>
              </a:blip>
              <a:srcRect l="9769" t="13546" r="12355" b="7513"/>
              <a:stretch/>
            </p:blipFill>
            <p:spPr>
              <a:xfrm>
                <a:off x="312861" y="4786605"/>
                <a:ext cx="1531999" cy="1185551"/>
              </a:xfrm>
              <a:prstGeom prst="rect">
                <a:avLst/>
              </a:prstGeom>
              <a:ln>
                <a:noFill/>
              </a:ln>
              <a:effectLst>
                <a:outerShdw blurRad="190500" algn="tl" rotWithShape="0">
                  <a:srgbClr val="000000">
                    <a:alpha val="70000"/>
                  </a:srgbClr>
                </a:outerShdw>
              </a:effectLst>
            </p:spPr>
          </p:pic>
          <p:pic>
            <p:nvPicPr>
              <p:cNvPr id="8" name="Image 7" descr="European Directory of ocean Observing Systems - EDIOS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l="10416" t="16401" r="11435" b="2750"/>
              <a:stretch/>
            </p:blipFill>
            <p:spPr>
              <a:xfrm>
                <a:off x="1005082" y="4984366"/>
                <a:ext cx="1481902" cy="1170391"/>
              </a:xfrm>
              <a:prstGeom prst="rect">
                <a:avLst/>
              </a:prstGeom>
              <a:ln>
                <a:noFill/>
              </a:ln>
              <a:effectLst>
                <a:outerShdw blurRad="190500" algn="tl" rotWithShape="0">
                  <a:srgbClr val="000000">
                    <a:alpha val="70000"/>
                  </a:srgbClr>
                </a:outerShdw>
              </a:effectLst>
            </p:spPr>
          </p:pic>
        </p:grpSp>
        <p:grpSp>
          <p:nvGrpSpPr>
            <p:cNvPr id="9" name="Groupe 8"/>
            <p:cNvGrpSpPr/>
            <p:nvPr/>
          </p:nvGrpSpPr>
          <p:grpSpPr>
            <a:xfrm>
              <a:off x="503919" y="2681733"/>
              <a:ext cx="2377030" cy="1456800"/>
              <a:chOff x="565259" y="2825749"/>
              <a:chExt cx="2377030" cy="1456800"/>
            </a:xfrm>
          </p:grpSpPr>
          <p:pic>
            <p:nvPicPr>
              <p:cNvPr id="10" name="Image 9" descr="SeaDataNet European Directory of Marine Environmental Research Projects (EDMERP) - Mozilla Firefox"/>
              <p:cNvPicPr>
                <a:picLocks noChangeAspect="1"/>
              </p:cNvPicPr>
              <p:nvPr/>
            </p:nvPicPr>
            <p:blipFill rotWithShape="1">
              <a:blip r:embed="rId4" cstate="print">
                <a:extLst>
                  <a:ext uri="{28A0092B-C50C-407E-A947-70E740481C1C}">
                    <a14:useLocalDpi xmlns:a14="http://schemas.microsoft.com/office/drawing/2010/main" val="0"/>
                  </a:ext>
                </a:extLst>
              </a:blip>
              <a:srcRect l="10801" t="14391" r="11436" b="22349"/>
              <a:stretch/>
            </p:blipFill>
            <p:spPr>
              <a:xfrm>
                <a:off x="565259" y="2825749"/>
                <a:ext cx="1839585" cy="1142435"/>
              </a:xfrm>
              <a:prstGeom prst="rect">
                <a:avLst/>
              </a:prstGeom>
              <a:ln>
                <a:noFill/>
              </a:ln>
              <a:effectLst>
                <a:outerShdw blurRad="190500" algn="tl" rotWithShape="0">
                  <a:srgbClr val="000000">
                    <a:alpha val="70000"/>
                  </a:srgbClr>
                </a:outerShdw>
              </a:effectLst>
            </p:spPr>
          </p:pic>
          <p:pic>
            <p:nvPicPr>
              <p:cNvPr id="11" name="Image 10" descr="SeaDataNet European Directory of Marine Environmental Research Projects (EDMERP) - Mozilla Firefox"/>
              <p:cNvPicPr>
                <a:picLocks noChangeAspect="1"/>
              </p:cNvPicPr>
              <p:nvPr/>
            </p:nvPicPr>
            <p:blipFill rotWithShape="1">
              <a:blip r:embed="rId5" cstate="print">
                <a:extLst>
                  <a:ext uri="{28A0092B-C50C-407E-A947-70E740481C1C}">
                    <a14:useLocalDpi xmlns:a14="http://schemas.microsoft.com/office/drawing/2010/main" val="0"/>
                  </a:ext>
                </a:extLst>
              </a:blip>
              <a:srcRect l="11622" t="13968" r="12704" b="14658"/>
              <a:stretch/>
            </p:blipFill>
            <p:spPr>
              <a:xfrm>
                <a:off x="1311358" y="3108219"/>
                <a:ext cx="1630931" cy="1174330"/>
              </a:xfrm>
              <a:prstGeom prst="rect">
                <a:avLst/>
              </a:prstGeom>
              <a:ln>
                <a:noFill/>
              </a:ln>
              <a:effectLst>
                <a:outerShdw blurRad="190500" algn="tl" rotWithShape="0">
                  <a:srgbClr val="000000">
                    <a:alpha val="70000"/>
                  </a:srgbClr>
                </a:outerShdw>
              </a:effectLst>
            </p:spPr>
          </p:pic>
        </p:grpSp>
        <p:grpSp>
          <p:nvGrpSpPr>
            <p:cNvPr id="12" name="Groupe 11"/>
            <p:cNvGrpSpPr/>
            <p:nvPr/>
          </p:nvGrpSpPr>
          <p:grpSpPr>
            <a:xfrm>
              <a:off x="5977293" y="2333402"/>
              <a:ext cx="2694553" cy="1488338"/>
              <a:chOff x="6038633" y="2477418"/>
              <a:chExt cx="2694553" cy="1488338"/>
            </a:xfrm>
          </p:grpSpPr>
          <p:pic>
            <p:nvPicPr>
              <p:cNvPr id="13" name="Image 12" descr="SeaDataNet Cruise Summary Reports (CSR) - Mozilla Firefox"/>
              <p:cNvPicPr>
                <a:picLocks noChangeAspect="1"/>
              </p:cNvPicPr>
              <p:nvPr/>
            </p:nvPicPr>
            <p:blipFill rotWithShape="1">
              <a:blip r:embed="rId6" cstate="print">
                <a:extLst>
                  <a:ext uri="{28A0092B-C50C-407E-A947-70E740481C1C}">
                    <a14:useLocalDpi xmlns:a14="http://schemas.microsoft.com/office/drawing/2010/main" val="0"/>
                  </a:ext>
                </a:extLst>
              </a:blip>
              <a:srcRect l="12724" t="13968" r="12703" b="19684"/>
              <a:stretch/>
            </p:blipFill>
            <p:spPr>
              <a:xfrm>
                <a:off x="6038633" y="2477418"/>
                <a:ext cx="1688351" cy="1146789"/>
              </a:xfrm>
              <a:prstGeom prst="rect">
                <a:avLst/>
              </a:prstGeom>
              <a:ln>
                <a:noFill/>
              </a:ln>
              <a:effectLst>
                <a:outerShdw blurRad="190500" algn="tl" rotWithShape="0">
                  <a:srgbClr val="000000">
                    <a:alpha val="70000"/>
                  </a:srgbClr>
                </a:outerShdw>
              </a:effectLst>
            </p:spPr>
          </p:pic>
          <p:pic>
            <p:nvPicPr>
              <p:cNvPr id="14" name="Image 13" descr="SeaDataNet Cruise Summary Reports (CSR) - Mozilla Firefox"/>
              <p:cNvPicPr>
                <a:picLocks noChangeAspect="1"/>
              </p:cNvPicPr>
              <p:nvPr/>
            </p:nvPicPr>
            <p:blipFill rotWithShape="1">
              <a:blip r:embed="rId7" cstate="print">
                <a:extLst>
                  <a:ext uri="{28A0092B-C50C-407E-A947-70E740481C1C}">
                    <a14:useLocalDpi xmlns:a14="http://schemas.microsoft.com/office/drawing/2010/main" val="0"/>
                  </a:ext>
                </a:extLst>
              </a:blip>
              <a:srcRect l="12725" t="14391" r="12704" b="32626"/>
              <a:stretch/>
            </p:blipFill>
            <p:spPr>
              <a:xfrm>
                <a:off x="6736827" y="2882905"/>
                <a:ext cx="1996359" cy="1082851"/>
              </a:xfrm>
              <a:prstGeom prst="rect">
                <a:avLst/>
              </a:prstGeom>
              <a:ln>
                <a:noFill/>
              </a:ln>
              <a:effectLst>
                <a:outerShdw blurRad="190500" algn="tl" rotWithShape="0">
                  <a:srgbClr val="000000">
                    <a:alpha val="70000"/>
                  </a:srgbClr>
                </a:outerShdw>
              </a:effectLst>
            </p:spPr>
          </p:pic>
        </p:grpSp>
        <p:grpSp>
          <p:nvGrpSpPr>
            <p:cNvPr id="15" name="Groupe 14"/>
            <p:cNvGrpSpPr/>
            <p:nvPr/>
          </p:nvGrpSpPr>
          <p:grpSpPr>
            <a:xfrm>
              <a:off x="6043994" y="4271344"/>
              <a:ext cx="2882018" cy="1739397"/>
              <a:chOff x="6105334" y="4415360"/>
              <a:chExt cx="2882018" cy="1739397"/>
            </a:xfrm>
          </p:grpSpPr>
          <p:pic>
            <p:nvPicPr>
              <p:cNvPr id="16" name="Image 15" descr="SeaDataNet European Directory of Marine Environmental Data (EDMED) - Mozilla Firefox"/>
              <p:cNvPicPr>
                <a:picLocks noChangeAspect="1"/>
              </p:cNvPicPr>
              <p:nvPr/>
            </p:nvPicPr>
            <p:blipFill rotWithShape="1">
              <a:blip r:embed="rId8" cstate="print">
                <a:extLst>
                  <a:ext uri="{28A0092B-C50C-407E-A947-70E740481C1C}">
                    <a14:useLocalDpi xmlns:a14="http://schemas.microsoft.com/office/drawing/2010/main" val="0"/>
                  </a:ext>
                </a:extLst>
              </a:blip>
              <a:srcRect l="11622" t="13968" r="12767" b="4306"/>
              <a:stretch/>
            </p:blipFill>
            <p:spPr>
              <a:xfrm>
                <a:off x="6105334" y="4415360"/>
                <a:ext cx="1791421" cy="1478214"/>
              </a:xfrm>
              <a:prstGeom prst="rect">
                <a:avLst/>
              </a:prstGeom>
              <a:ln>
                <a:noFill/>
              </a:ln>
              <a:effectLst>
                <a:outerShdw blurRad="190500" algn="tl" rotWithShape="0">
                  <a:srgbClr val="000000">
                    <a:alpha val="70000"/>
                  </a:srgbClr>
                </a:outerShdw>
              </a:effectLst>
            </p:spPr>
          </p:pic>
          <p:pic>
            <p:nvPicPr>
              <p:cNvPr id="17" name="Image 16" descr="SeaDataNet European Directory of Marine Environmental Data (EDMED) - search results - Windows Internet Explorer"/>
              <p:cNvPicPr>
                <a:picLocks noChangeAspect="1"/>
              </p:cNvPicPr>
              <p:nvPr/>
            </p:nvPicPr>
            <p:blipFill rotWithShape="1">
              <a:blip r:embed="rId9" cstate="print">
                <a:extLst>
                  <a:ext uri="{28A0092B-C50C-407E-A947-70E740481C1C}">
                    <a14:useLocalDpi xmlns:a14="http://schemas.microsoft.com/office/drawing/2010/main" val="0"/>
                  </a:ext>
                </a:extLst>
              </a:blip>
              <a:srcRect l="7301" t="13178" r="8096" b="13234"/>
              <a:stretch/>
            </p:blipFill>
            <p:spPr>
              <a:xfrm>
                <a:off x="6980895" y="4866435"/>
                <a:ext cx="2006457" cy="1288322"/>
              </a:xfrm>
              <a:prstGeom prst="rect">
                <a:avLst/>
              </a:prstGeom>
              <a:ln>
                <a:noFill/>
              </a:ln>
              <a:effectLst>
                <a:outerShdw blurRad="190500" algn="tl" rotWithShape="0">
                  <a:srgbClr val="000000">
                    <a:alpha val="70000"/>
                  </a:srgbClr>
                </a:outerShdw>
              </a:effectLst>
            </p:spPr>
          </p:pic>
        </p:grpSp>
        <p:pic>
          <p:nvPicPr>
            <p:cNvPr id="18" name="Espace réservé du contenu 19" descr="Seadatanet search - Mozilla Firefox"/>
            <p:cNvPicPr>
              <a:picLocks noChangeAspect="1"/>
            </p:cNvPicPr>
            <p:nvPr/>
          </p:nvPicPr>
          <p:blipFill rotWithShape="1">
            <a:blip r:embed="rId10" cstate="print">
              <a:extLst>
                <a:ext uri="{28A0092B-C50C-407E-A947-70E740481C1C}">
                  <a14:useLocalDpi xmlns:a14="http://schemas.microsoft.com/office/drawing/2010/main" val="0"/>
                </a:ext>
              </a:extLst>
            </a:blip>
            <a:srcRect l="5496" t="12733" r="4053"/>
            <a:stretch/>
          </p:blipFill>
          <p:spPr bwMode="auto">
            <a:xfrm>
              <a:off x="3242352" y="2204864"/>
              <a:ext cx="2420436" cy="1873940"/>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19" name="Image 18" descr="SeaDataNet Common Data Index (CDI) V3 - Mozilla Firefox"/>
            <p:cNvPicPr>
              <a:picLocks noChangeAspect="1"/>
            </p:cNvPicPr>
            <p:nvPr/>
          </p:nvPicPr>
          <p:blipFill rotWithShape="1">
            <a:blip r:embed="rId11" cstate="print">
              <a:extLst>
                <a:ext uri="{28A0092B-C50C-407E-A947-70E740481C1C}">
                  <a14:useLocalDpi xmlns:a14="http://schemas.microsoft.com/office/drawing/2010/main" val="0"/>
                </a:ext>
              </a:extLst>
            </a:blip>
            <a:srcRect l="9557" t="12201" r="11240" b="25011"/>
            <a:stretch/>
          </p:blipFill>
          <p:spPr>
            <a:xfrm>
              <a:off x="2831169" y="4715896"/>
              <a:ext cx="2165177" cy="1377400"/>
            </a:xfrm>
            <a:prstGeom prst="rect">
              <a:avLst/>
            </a:prstGeom>
            <a:ln>
              <a:noFill/>
            </a:ln>
            <a:effectLst>
              <a:outerShdw blurRad="292100" dist="139700" dir="2700000" algn="tl" rotWithShape="0">
                <a:srgbClr val="333333">
                  <a:alpha val="65000"/>
                </a:srgbClr>
              </a:outerShdw>
            </a:effectLst>
          </p:spPr>
        </p:pic>
        <p:pic>
          <p:nvPicPr>
            <p:cNvPr id="20" name="Image 19" descr="SeaDataNet Common Data Index (CDI) V3 - Mozilla Firefox"/>
            <p:cNvPicPr>
              <a:picLocks noChangeAspect="1"/>
            </p:cNvPicPr>
            <p:nvPr/>
          </p:nvPicPr>
          <p:blipFill rotWithShape="1">
            <a:blip r:embed="rId12" cstate="print">
              <a:extLst>
                <a:ext uri="{28A0092B-C50C-407E-A947-70E740481C1C}">
                  <a14:useLocalDpi xmlns:a14="http://schemas.microsoft.com/office/drawing/2010/main" val="0"/>
                </a:ext>
              </a:extLst>
            </a:blip>
            <a:srcRect l="10399" t="12201" r="12084" b="22700"/>
            <a:stretch/>
          </p:blipFill>
          <p:spPr>
            <a:xfrm>
              <a:off x="3669792" y="4840350"/>
              <a:ext cx="2137012" cy="1440160"/>
            </a:xfrm>
            <a:prstGeom prst="rect">
              <a:avLst/>
            </a:prstGeom>
            <a:ln>
              <a:noFill/>
            </a:ln>
            <a:effectLst>
              <a:outerShdw blurRad="292100" dist="139700" dir="2700000" algn="tl" rotWithShape="0">
                <a:srgbClr val="333333">
                  <a:alpha val="65000"/>
                </a:srgbClr>
              </a:outerShdw>
            </a:effectLst>
          </p:spPr>
        </p:pic>
        <p:sp>
          <p:nvSpPr>
            <p:cNvPr id="21" name="Espace réservé du contenu 2"/>
            <p:cNvSpPr txBox="1">
              <a:spLocks/>
            </p:cNvSpPr>
            <p:nvPr/>
          </p:nvSpPr>
          <p:spPr bwMode="auto">
            <a:xfrm>
              <a:off x="274795" y="5842614"/>
              <a:ext cx="887360" cy="3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buFont typeface="Arial" pitchFamily="34" charset="0"/>
                <a:buNone/>
              </a:pPr>
              <a:r>
                <a:rPr lang="en-GB" sz="1800" b="1" dirty="0" smtClean="0"/>
                <a:t>EDIOS</a:t>
              </a:r>
            </a:p>
          </p:txBody>
        </p:sp>
        <p:sp>
          <p:nvSpPr>
            <p:cNvPr id="22" name="Espace réservé du contenu 2"/>
            <p:cNvSpPr txBox="1">
              <a:spLocks/>
            </p:cNvSpPr>
            <p:nvPr/>
          </p:nvSpPr>
          <p:spPr bwMode="auto">
            <a:xfrm>
              <a:off x="3093728" y="6136166"/>
              <a:ext cx="750843" cy="3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buFont typeface="Arial" pitchFamily="34" charset="0"/>
                <a:buNone/>
              </a:pPr>
              <a:r>
                <a:rPr lang="en-GB" sz="1800" b="1" dirty="0" smtClean="0"/>
                <a:t>CDI</a:t>
              </a:r>
            </a:p>
          </p:txBody>
        </p:sp>
        <p:sp>
          <p:nvSpPr>
            <p:cNvPr id="23" name="Espace réservé du contenu 2"/>
            <p:cNvSpPr txBox="1">
              <a:spLocks/>
            </p:cNvSpPr>
            <p:nvPr/>
          </p:nvSpPr>
          <p:spPr bwMode="auto">
            <a:xfrm>
              <a:off x="6094836" y="5770606"/>
              <a:ext cx="750843" cy="3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buFont typeface="Arial" pitchFamily="34" charset="0"/>
                <a:buNone/>
              </a:pPr>
              <a:r>
                <a:rPr lang="en-GB" sz="1800" b="1" dirty="0" smtClean="0"/>
                <a:t>EDMED</a:t>
              </a:r>
            </a:p>
          </p:txBody>
        </p:sp>
        <p:sp>
          <p:nvSpPr>
            <p:cNvPr id="24" name="Espace réservé du contenu 2"/>
            <p:cNvSpPr txBox="1">
              <a:spLocks/>
            </p:cNvSpPr>
            <p:nvPr/>
          </p:nvSpPr>
          <p:spPr bwMode="auto">
            <a:xfrm>
              <a:off x="6022828" y="3538358"/>
              <a:ext cx="750843" cy="3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buFont typeface="Arial" pitchFamily="34" charset="0"/>
                <a:buNone/>
              </a:pPr>
              <a:r>
                <a:rPr lang="en-GB" sz="1800" b="1" dirty="0" smtClean="0"/>
                <a:t>CSR</a:t>
              </a:r>
            </a:p>
          </p:txBody>
        </p:sp>
        <p:sp>
          <p:nvSpPr>
            <p:cNvPr id="25" name="Rectangle 24"/>
            <p:cNvSpPr/>
            <p:nvPr/>
          </p:nvSpPr>
          <p:spPr>
            <a:xfrm>
              <a:off x="3164409" y="1844824"/>
              <a:ext cx="914203" cy="369332"/>
            </a:xfrm>
            <a:prstGeom prst="rect">
              <a:avLst/>
            </a:prstGeom>
          </p:spPr>
          <p:txBody>
            <a:bodyPr wrap="square">
              <a:spAutoFit/>
            </a:bodyPr>
            <a:lstStyle/>
            <a:p>
              <a:pPr>
                <a:spcBef>
                  <a:spcPct val="20000"/>
                </a:spcBef>
              </a:pPr>
              <a:r>
                <a:rPr lang="en-GB" sz="1800" b="1" dirty="0">
                  <a:solidFill>
                    <a:srgbClr val="00A7E5"/>
                  </a:solidFill>
                  <a:latin typeface="Calibri" pitchFamily="34" charset="0"/>
                  <a:cs typeface="Calibri" pitchFamily="34" charset="0"/>
                </a:rPr>
                <a:t>EDMO</a:t>
              </a:r>
              <a:endParaRPr lang="fr-FR" sz="1800" b="1" dirty="0">
                <a:solidFill>
                  <a:srgbClr val="00A7E5"/>
                </a:solidFill>
                <a:latin typeface="Calibri" pitchFamily="34" charset="0"/>
                <a:cs typeface="Calibri" pitchFamily="34" charset="0"/>
              </a:endParaRPr>
            </a:p>
          </p:txBody>
        </p:sp>
        <p:sp>
          <p:nvSpPr>
            <p:cNvPr id="26" name="Espace réservé du contenu 2"/>
            <p:cNvSpPr txBox="1">
              <a:spLocks/>
            </p:cNvSpPr>
            <p:nvPr/>
          </p:nvSpPr>
          <p:spPr bwMode="auto">
            <a:xfrm>
              <a:off x="375947" y="3837155"/>
              <a:ext cx="917379" cy="35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buFont typeface="Arial" pitchFamily="34" charset="0"/>
                <a:buNone/>
              </a:pPr>
              <a:r>
                <a:rPr lang="en-GB" sz="1800" b="1" dirty="0" smtClean="0"/>
                <a:t>EDMERP</a:t>
              </a:r>
            </a:p>
          </p:txBody>
        </p:sp>
        <p:sp>
          <p:nvSpPr>
            <p:cNvPr id="27" name="Espace réservé du contenu 2"/>
            <p:cNvSpPr txBox="1">
              <a:spLocks/>
            </p:cNvSpPr>
            <p:nvPr/>
          </p:nvSpPr>
          <p:spPr bwMode="auto">
            <a:xfrm>
              <a:off x="562914" y="4093876"/>
              <a:ext cx="1778059" cy="34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buFont typeface="Arial" pitchFamily="34" charset="0"/>
                <a:buNone/>
              </a:pPr>
              <a:r>
                <a:rPr lang="en-GB" sz="2000" b="1" i="1" dirty="0" smtClean="0">
                  <a:solidFill>
                    <a:srgbClr val="00519D"/>
                  </a:solidFill>
                </a:rPr>
                <a:t>Projects </a:t>
              </a:r>
            </a:p>
          </p:txBody>
        </p:sp>
        <p:sp>
          <p:nvSpPr>
            <p:cNvPr id="28" name="Espace réservé du contenu 2"/>
            <p:cNvSpPr txBox="1">
              <a:spLocks/>
            </p:cNvSpPr>
            <p:nvPr/>
          </p:nvSpPr>
          <p:spPr bwMode="auto">
            <a:xfrm>
              <a:off x="6022828" y="3805844"/>
              <a:ext cx="2649018" cy="34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buFont typeface="Arial" pitchFamily="34" charset="0"/>
                <a:buNone/>
              </a:pPr>
              <a:r>
                <a:rPr lang="en-GB" sz="2000" b="1" i="1" dirty="0" smtClean="0">
                  <a:solidFill>
                    <a:srgbClr val="00519D"/>
                  </a:solidFill>
                </a:rPr>
                <a:t>Research cruises</a:t>
              </a:r>
            </a:p>
          </p:txBody>
        </p:sp>
        <p:sp>
          <p:nvSpPr>
            <p:cNvPr id="29" name="Espace réservé du contenu 2"/>
            <p:cNvSpPr txBox="1">
              <a:spLocks/>
            </p:cNvSpPr>
            <p:nvPr/>
          </p:nvSpPr>
          <p:spPr bwMode="auto">
            <a:xfrm>
              <a:off x="251520" y="6044922"/>
              <a:ext cx="2554175" cy="36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lgn="ctr">
                <a:buFont typeface="Arial" pitchFamily="34" charset="0"/>
                <a:buNone/>
              </a:pPr>
              <a:r>
                <a:rPr lang="en-GB" sz="2000" b="1" i="1" dirty="0" smtClean="0">
                  <a:solidFill>
                    <a:srgbClr val="00519D"/>
                  </a:solidFill>
                </a:rPr>
                <a:t>Observing programmes</a:t>
              </a:r>
            </a:p>
          </p:txBody>
        </p:sp>
        <p:sp>
          <p:nvSpPr>
            <p:cNvPr id="30" name="Espace réservé du contenu 2"/>
            <p:cNvSpPr txBox="1">
              <a:spLocks/>
            </p:cNvSpPr>
            <p:nvPr/>
          </p:nvSpPr>
          <p:spPr bwMode="auto">
            <a:xfrm>
              <a:off x="3487927" y="6182108"/>
              <a:ext cx="2092185" cy="34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buNone/>
              </a:pPr>
              <a:r>
                <a:rPr lang="en-GB" sz="2000" b="1" i="1" dirty="0" smtClean="0">
                  <a:solidFill>
                    <a:srgbClr val="00519D"/>
                  </a:solidFill>
                </a:rPr>
                <a:t>Data index</a:t>
              </a:r>
            </a:p>
          </p:txBody>
        </p:sp>
        <p:sp>
          <p:nvSpPr>
            <p:cNvPr id="31" name="Espace réservé du contenu 2"/>
            <p:cNvSpPr txBox="1">
              <a:spLocks/>
            </p:cNvSpPr>
            <p:nvPr/>
          </p:nvSpPr>
          <p:spPr bwMode="auto">
            <a:xfrm>
              <a:off x="6276965" y="6021288"/>
              <a:ext cx="2050119" cy="34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buFont typeface="Arial" pitchFamily="34" charset="0"/>
                <a:buNone/>
              </a:pPr>
              <a:r>
                <a:rPr lang="en-GB" sz="2000" b="1" i="1" dirty="0" smtClean="0">
                  <a:solidFill>
                    <a:srgbClr val="00519D"/>
                  </a:solidFill>
                </a:rPr>
                <a:t>Data sets</a:t>
              </a:r>
            </a:p>
          </p:txBody>
        </p:sp>
        <p:sp>
          <p:nvSpPr>
            <p:cNvPr id="32" name="Espace réservé du contenu 2"/>
            <p:cNvSpPr txBox="1">
              <a:spLocks/>
            </p:cNvSpPr>
            <p:nvPr/>
          </p:nvSpPr>
          <p:spPr bwMode="auto">
            <a:xfrm>
              <a:off x="4058782" y="1844824"/>
              <a:ext cx="2324086" cy="34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indent="-457200" algn="l" rtl="0" eaLnBrk="1" fontAlgn="base" hangingPunct="1">
                <a:spcBef>
                  <a:spcPct val="20000"/>
                </a:spcBef>
                <a:spcAft>
                  <a:spcPct val="0"/>
                </a:spcAft>
                <a:buFont typeface="Arial" pitchFamily="34" charset="0"/>
                <a:buChar char="•"/>
                <a:defRPr sz="2800">
                  <a:solidFill>
                    <a:srgbClr val="00A7E5"/>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00519D"/>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200">
                  <a:solidFill>
                    <a:srgbClr val="00A7E5"/>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519D"/>
                  </a:solidFill>
                  <a:latin typeface="Calibri" pitchFamily="34" charset="0"/>
                  <a:cs typeface="Calibri" pitchFamily="34" charset="0"/>
                </a:defRPr>
              </a:lvl4pPr>
              <a:lvl5pPr marL="2057400" indent="-228600" algn="l" rtl="0" eaLnBrk="1" fontAlgn="base" hangingPunct="1">
                <a:spcBef>
                  <a:spcPct val="20000"/>
                </a:spcBef>
                <a:spcAft>
                  <a:spcPct val="0"/>
                </a:spcAft>
                <a:buFont typeface="Arial" charset="0"/>
                <a:buChar char="○"/>
                <a:defRPr sz="2000">
                  <a:solidFill>
                    <a:srgbClr val="00A7E5"/>
                  </a:solidFill>
                  <a:latin typeface="Calibri" pitchFamily="34" charset="0"/>
                  <a:cs typeface="Calibri" pitchFamily="34" charset="0"/>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a:lstStyle>
            <a:p>
              <a:pPr marL="0" indent="0">
                <a:buFont typeface="Arial" pitchFamily="34" charset="0"/>
                <a:buNone/>
              </a:pPr>
              <a:r>
                <a:rPr lang="en-GB" sz="2000" b="1" i="1" dirty="0" smtClean="0">
                  <a:solidFill>
                    <a:srgbClr val="00519D"/>
                  </a:solidFill>
                </a:rPr>
                <a:t>Organisations</a:t>
              </a:r>
            </a:p>
          </p:txBody>
        </p:sp>
      </p:grpSp>
      <p:grpSp>
        <p:nvGrpSpPr>
          <p:cNvPr id="33" name="Groupe 32"/>
          <p:cNvGrpSpPr/>
          <p:nvPr/>
        </p:nvGrpSpPr>
        <p:grpSpPr>
          <a:xfrm>
            <a:off x="2072886" y="3338359"/>
            <a:ext cx="4843333" cy="1674817"/>
            <a:chOff x="2134226" y="3479563"/>
            <a:chExt cx="4843333" cy="1674817"/>
          </a:xfrm>
        </p:grpSpPr>
        <p:sp>
          <p:nvSpPr>
            <p:cNvPr id="34" name="AutoShape 105"/>
            <p:cNvSpPr>
              <a:spLocks noChangeArrowheads="1"/>
            </p:cNvSpPr>
            <p:nvPr/>
          </p:nvSpPr>
          <p:spPr bwMode="auto">
            <a:xfrm rot="10800000">
              <a:off x="2579288" y="3681934"/>
              <a:ext cx="814865" cy="217488"/>
            </a:xfrm>
            <a:prstGeom prst="rightArrow">
              <a:avLst>
                <a:gd name="adj1" fmla="val 50000"/>
                <a:gd name="adj2" fmla="val 82847"/>
              </a:avLst>
            </a:prstGeom>
            <a:solidFill>
              <a:srgbClr val="9A047A"/>
            </a:solidFill>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p>
              <a:endParaRPr lang="fr-FR"/>
            </a:p>
          </p:txBody>
        </p:sp>
        <p:sp>
          <p:nvSpPr>
            <p:cNvPr id="35" name="AutoShape 105"/>
            <p:cNvSpPr>
              <a:spLocks noChangeArrowheads="1"/>
            </p:cNvSpPr>
            <p:nvPr/>
          </p:nvSpPr>
          <p:spPr bwMode="auto">
            <a:xfrm rot="8160009">
              <a:off x="2134226" y="4376938"/>
              <a:ext cx="1493122" cy="217488"/>
            </a:xfrm>
            <a:prstGeom prst="rightArrow">
              <a:avLst>
                <a:gd name="adj1" fmla="val 50000"/>
                <a:gd name="adj2" fmla="val 82847"/>
              </a:avLst>
            </a:prstGeom>
            <a:solidFill>
              <a:srgbClr val="9A047A"/>
            </a:solidFill>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p>
              <a:endParaRPr lang="fr-FR"/>
            </a:p>
          </p:txBody>
        </p:sp>
        <p:sp>
          <p:nvSpPr>
            <p:cNvPr id="36" name="AutoShape 105"/>
            <p:cNvSpPr>
              <a:spLocks noChangeArrowheads="1"/>
            </p:cNvSpPr>
            <p:nvPr/>
          </p:nvSpPr>
          <p:spPr bwMode="auto">
            <a:xfrm rot="4242532">
              <a:off x="3396714" y="4455863"/>
              <a:ext cx="1179547" cy="217488"/>
            </a:xfrm>
            <a:prstGeom prst="rightArrow">
              <a:avLst>
                <a:gd name="adj1" fmla="val 50000"/>
                <a:gd name="adj2" fmla="val 82847"/>
              </a:avLst>
            </a:prstGeom>
            <a:solidFill>
              <a:srgbClr val="9A047A"/>
            </a:solidFill>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p>
              <a:endParaRPr lang="fr-FR"/>
            </a:p>
          </p:txBody>
        </p:sp>
        <p:sp>
          <p:nvSpPr>
            <p:cNvPr id="37" name="AutoShape 105"/>
            <p:cNvSpPr>
              <a:spLocks noChangeArrowheads="1"/>
            </p:cNvSpPr>
            <p:nvPr/>
          </p:nvSpPr>
          <p:spPr bwMode="auto">
            <a:xfrm rot="21156840">
              <a:off x="4412103" y="3479563"/>
              <a:ext cx="2565456" cy="217488"/>
            </a:xfrm>
            <a:prstGeom prst="rightArrow">
              <a:avLst>
                <a:gd name="adj1" fmla="val 50000"/>
                <a:gd name="adj2" fmla="val 82847"/>
              </a:avLst>
            </a:prstGeom>
            <a:solidFill>
              <a:srgbClr val="9A047A"/>
            </a:solidFill>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p>
              <a:endParaRPr lang="fr-FR"/>
            </a:p>
          </p:txBody>
        </p:sp>
        <p:sp>
          <p:nvSpPr>
            <p:cNvPr id="38" name="AutoShape 105"/>
            <p:cNvSpPr>
              <a:spLocks noChangeArrowheads="1"/>
            </p:cNvSpPr>
            <p:nvPr/>
          </p:nvSpPr>
          <p:spPr bwMode="auto">
            <a:xfrm rot="1209552">
              <a:off x="4328996" y="4215788"/>
              <a:ext cx="2062643" cy="217488"/>
            </a:xfrm>
            <a:prstGeom prst="rightArrow">
              <a:avLst>
                <a:gd name="adj1" fmla="val 50000"/>
                <a:gd name="adj2" fmla="val 82847"/>
              </a:avLst>
            </a:prstGeom>
            <a:solidFill>
              <a:srgbClr val="9A047A"/>
            </a:solidFill>
            <a:ln>
              <a:headEnd/>
              <a:tailEnd/>
            </a:ln>
            <a:extLst/>
          </p:spPr>
          <p:style>
            <a:lnRef idx="0">
              <a:schemeClr val="accent2"/>
            </a:lnRef>
            <a:fillRef idx="3">
              <a:schemeClr val="accent2"/>
            </a:fillRef>
            <a:effectRef idx="3">
              <a:schemeClr val="accent2"/>
            </a:effectRef>
            <a:fontRef idx="minor">
              <a:schemeClr val="lt1"/>
            </a:fontRef>
          </p:style>
          <p:txBody>
            <a:bodyPr wrap="none" anchor="ctr"/>
            <a:lstStyle/>
            <a:p>
              <a:endParaRPr lang="fr-FR"/>
            </a:p>
          </p:txBody>
        </p:sp>
      </p:grpSp>
      <p:sp>
        <p:nvSpPr>
          <p:cNvPr id="3" name="Espace réservé du numéro de diapositive 2"/>
          <p:cNvSpPr>
            <a:spLocks noGrp="1"/>
          </p:cNvSpPr>
          <p:nvPr>
            <p:ph type="sldNum" sz="quarter" idx="10"/>
          </p:nvPr>
        </p:nvSpPr>
        <p:spPr/>
        <p:txBody>
          <a:bodyPr/>
          <a:lstStyle/>
          <a:p>
            <a:fld id="{F1D02C58-B8B4-4298-BD30-908A73B72E72}" type="slidenum">
              <a:rPr lang="fr-FR" smtClean="0"/>
              <a:pPr/>
              <a:t>4</a:t>
            </a:fld>
            <a:endParaRPr lang="fr-FR" dirty="0"/>
          </a:p>
        </p:txBody>
      </p:sp>
    </p:spTree>
    <p:extLst>
      <p:ext uri="{BB962C8B-B14F-4D97-AF65-F5344CB8AC3E}">
        <p14:creationId xmlns:p14="http://schemas.microsoft.com/office/powerpoint/2010/main" val="35830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smtClean="0"/>
              <a:t>CMEMS, INSTAC General Assembly, 21 March 2019</a:t>
            </a:r>
            <a:endParaRPr lang="fr-FR"/>
          </a:p>
        </p:txBody>
      </p:sp>
      <p:pic>
        <p:nvPicPr>
          <p:cNvPr id="7" name="Espace réservé du contenu 6" descr="SeaDataNet Common Data Index (CDI) V3 - Mozilla Firefox"/>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198" t="28168" r="11595" b="20376"/>
          <a:stretch/>
        </p:blipFill>
        <p:spPr>
          <a:xfrm>
            <a:off x="974842" y="1797008"/>
            <a:ext cx="6909526" cy="3648216"/>
          </a:xfrm>
          <a:ln w="38100">
            <a:solidFill>
              <a:schemeClr val="bg2">
                <a:lumMod val="40000"/>
                <a:lumOff val="60000"/>
              </a:schemeClr>
            </a:solidFill>
          </a:ln>
        </p:spPr>
      </p:pic>
      <p:sp>
        <p:nvSpPr>
          <p:cNvPr id="8" name="Espace réservé du contenu 2"/>
          <p:cNvSpPr txBox="1">
            <a:spLocks/>
          </p:cNvSpPr>
          <p:nvPr/>
        </p:nvSpPr>
        <p:spPr bwMode="auto">
          <a:xfrm>
            <a:off x="383191" y="5520714"/>
            <a:ext cx="8520494" cy="129266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sz="3000">
                <a:solidFill>
                  <a:srgbClr val="475D73"/>
                </a:solidFill>
                <a:latin typeface="+mn-lt"/>
                <a:ea typeface="+mn-ea"/>
                <a:cs typeface="+mn-cs"/>
              </a:defRPr>
            </a:lvl1pPr>
            <a:lvl2pPr marL="742950" indent="-285750" algn="l" rtl="0" eaLnBrk="1" fontAlgn="base" hangingPunct="1">
              <a:spcBef>
                <a:spcPct val="20000"/>
              </a:spcBef>
              <a:spcAft>
                <a:spcPct val="0"/>
              </a:spcAft>
              <a:buChar char="–"/>
              <a:defRPr sz="2600">
                <a:solidFill>
                  <a:srgbClr val="475D73"/>
                </a:solidFill>
                <a:latin typeface="+mn-lt"/>
                <a:cs typeface="+mn-cs"/>
              </a:defRPr>
            </a:lvl2pPr>
            <a:lvl3pPr marL="1143000" indent="-228600" algn="l" rtl="0" eaLnBrk="1" fontAlgn="base" hangingPunct="1">
              <a:spcBef>
                <a:spcPct val="20000"/>
              </a:spcBef>
              <a:spcAft>
                <a:spcPct val="0"/>
              </a:spcAft>
              <a:buChar char="•"/>
              <a:defRPr sz="2400">
                <a:solidFill>
                  <a:srgbClr val="475D73"/>
                </a:solidFill>
                <a:latin typeface="+mn-lt"/>
                <a:cs typeface="+mn-cs"/>
              </a:defRPr>
            </a:lvl3pPr>
            <a:lvl4pPr marL="1600200" indent="-228600" algn="l" rtl="0" eaLnBrk="1" fontAlgn="base" hangingPunct="1">
              <a:spcBef>
                <a:spcPct val="20000"/>
              </a:spcBef>
              <a:spcAft>
                <a:spcPct val="0"/>
              </a:spcAft>
              <a:buChar char="–"/>
              <a:defRPr sz="2000">
                <a:solidFill>
                  <a:srgbClr val="475D73"/>
                </a:solidFill>
                <a:latin typeface="+mn-lt"/>
                <a:cs typeface="+mn-cs"/>
              </a:defRPr>
            </a:lvl4pPr>
            <a:lvl5pPr marL="2057400" indent="-228600" algn="l" rtl="0" eaLnBrk="1" fontAlgn="base" hangingPunct="1">
              <a:spcBef>
                <a:spcPct val="20000"/>
              </a:spcBef>
              <a:spcAft>
                <a:spcPct val="0"/>
              </a:spcAft>
              <a:buChar char="»"/>
              <a:defRPr sz="2000">
                <a:solidFill>
                  <a:srgbClr val="475D73"/>
                </a:solidFill>
                <a:latin typeface="+mn-lt"/>
                <a:cs typeface="+mn-cs"/>
              </a:defRPr>
            </a:lvl5pPr>
            <a:lvl6pPr marL="2514600" indent="-228600" algn="l" rtl="0" eaLnBrk="1" fontAlgn="base" hangingPunct="1">
              <a:spcBef>
                <a:spcPct val="20000"/>
              </a:spcBef>
              <a:spcAft>
                <a:spcPct val="0"/>
              </a:spcAft>
              <a:buChar char="»"/>
              <a:defRPr sz="2000">
                <a:solidFill>
                  <a:srgbClr val="475D73"/>
                </a:solidFill>
                <a:latin typeface="+mn-lt"/>
                <a:cs typeface="+mn-cs"/>
              </a:defRPr>
            </a:lvl6pPr>
            <a:lvl7pPr marL="2971800" indent="-228600" algn="l" rtl="0" eaLnBrk="1" fontAlgn="base" hangingPunct="1">
              <a:spcBef>
                <a:spcPct val="20000"/>
              </a:spcBef>
              <a:spcAft>
                <a:spcPct val="0"/>
              </a:spcAft>
              <a:buChar char="»"/>
              <a:defRPr sz="2000">
                <a:solidFill>
                  <a:srgbClr val="475D73"/>
                </a:solidFill>
                <a:latin typeface="+mn-lt"/>
                <a:cs typeface="+mn-cs"/>
              </a:defRPr>
            </a:lvl7pPr>
            <a:lvl8pPr marL="3429000" indent="-228600" algn="l" rtl="0" eaLnBrk="1" fontAlgn="base" hangingPunct="1">
              <a:spcBef>
                <a:spcPct val="20000"/>
              </a:spcBef>
              <a:spcAft>
                <a:spcPct val="0"/>
              </a:spcAft>
              <a:buChar char="»"/>
              <a:defRPr sz="2000">
                <a:solidFill>
                  <a:srgbClr val="475D73"/>
                </a:solidFill>
                <a:latin typeface="+mn-lt"/>
                <a:cs typeface="+mn-cs"/>
              </a:defRPr>
            </a:lvl8pPr>
            <a:lvl9pPr marL="3886200" indent="-228600" algn="l" rtl="0" eaLnBrk="1" fontAlgn="base" hangingPunct="1">
              <a:spcBef>
                <a:spcPct val="20000"/>
              </a:spcBef>
              <a:spcAft>
                <a:spcPct val="0"/>
              </a:spcAft>
              <a:buChar char="»"/>
              <a:defRPr sz="2000">
                <a:solidFill>
                  <a:srgbClr val="475D73"/>
                </a:solidFill>
                <a:latin typeface="+mn-lt"/>
                <a:cs typeface="+mn-cs"/>
              </a:defRPr>
            </a:lvl9pPr>
          </a:lstStyle>
          <a:p>
            <a:pPr marL="0" indent="0" algn="just">
              <a:buFontTx/>
              <a:buNone/>
            </a:pPr>
            <a:r>
              <a:rPr lang="en-US" sz="2000" kern="0" dirty="0" smtClean="0">
                <a:latin typeface="+mj-lt"/>
              </a:rPr>
              <a:t>+2.2 </a:t>
            </a:r>
            <a:r>
              <a:rPr lang="en-US" sz="2000" kern="0" dirty="0">
                <a:latin typeface="+mj-lt"/>
              </a:rPr>
              <a:t>million </a:t>
            </a:r>
            <a:r>
              <a:rPr lang="en-US" sz="2000" kern="0" dirty="0" smtClean="0">
                <a:latin typeface="+mj-lt"/>
              </a:rPr>
              <a:t>data entries </a:t>
            </a:r>
            <a:r>
              <a:rPr lang="en-US" sz="2000" kern="0" dirty="0">
                <a:latin typeface="+mj-lt"/>
              </a:rPr>
              <a:t>from 34 countries, </a:t>
            </a:r>
            <a:r>
              <a:rPr lang="en-US" sz="2000" kern="0" dirty="0" smtClean="0">
                <a:latin typeface="+mj-lt"/>
              </a:rPr>
              <a:t>≈</a:t>
            </a:r>
            <a:r>
              <a:rPr lang="en-US" sz="2000" kern="0" dirty="0" smtClean="0">
                <a:latin typeface="+mj-lt"/>
              </a:rPr>
              <a:t>115 </a:t>
            </a:r>
            <a:r>
              <a:rPr lang="en-US" sz="2000" kern="0" dirty="0">
                <a:latin typeface="+mj-lt"/>
              </a:rPr>
              <a:t>data </a:t>
            </a:r>
            <a:r>
              <a:rPr lang="en-US" sz="2000" kern="0" dirty="0" err="1">
                <a:latin typeface="+mj-lt"/>
              </a:rPr>
              <a:t>centres</a:t>
            </a:r>
            <a:r>
              <a:rPr lang="en-US" sz="2000" kern="0" dirty="0">
                <a:latin typeface="+mj-lt"/>
              </a:rPr>
              <a:t> and 597 originators for physics, chemistry, geology, geophysics, bathymetry and biology; from 1805 to 2016; 86% unrestricted or under SDN License</a:t>
            </a:r>
          </a:p>
          <a:p>
            <a:pPr marL="0" indent="0" algn="just">
              <a:buFontTx/>
              <a:buNone/>
            </a:pPr>
            <a:endParaRPr lang="en-US" sz="2000" kern="0" dirty="0">
              <a:latin typeface="+mj-lt"/>
            </a:endParaRPr>
          </a:p>
        </p:txBody>
      </p:sp>
      <p:sp>
        <p:nvSpPr>
          <p:cNvPr id="9" name="Titre 1"/>
          <p:cNvSpPr>
            <a:spLocks noGrp="1"/>
          </p:cNvSpPr>
          <p:nvPr>
            <p:ph type="title"/>
          </p:nvPr>
        </p:nvSpPr>
        <p:spPr>
          <a:xfrm>
            <a:off x="611188" y="1268255"/>
            <a:ext cx="8075612" cy="492443"/>
          </a:xfrm>
        </p:spPr>
        <p:txBody>
          <a:bodyPr/>
          <a:lstStyle/>
          <a:p>
            <a:r>
              <a:rPr lang="en-GB" sz="3200" b="1" dirty="0" smtClean="0"/>
              <a:t>Service for discovery and unified data access</a:t>
            </a:r>
            <a:endParaRPr lang="en-GB" sz="3200" b="1" dirty="0"/>
          </a:p>
        </p:txBody>
      </p:sp>
      <p:sp>
        <p:nvSpPr>
          <p:cNvPr id="2" name="Espace réservé du numéro de diapositive 1"/>
          <p:cNvSpPr>
            <a:spLocks noGrp="1"/>
          </p:cNvSpPr>
          <p:nvPr>
            <p:ph type="sldNum" sz="quarter" idx="10"/>
          </p:nvPr>
        </p:nvSpPr>
        <p:spPr/>
        <p:txBody>
          <a:bodyPr/>
          <a:lstStyle/>
          <a:p>
            <a:fld id="{F1D02C58-B8B4-4298-BD30-908A73B72E72}" type="slidenum">
              <a:rPr lang="fr-FR" smtClean="0"/>
              <a:pPr/>
              <a:t>5</a:t>
            </a:fld>
            <a:endParaRPr lang="fr-FR" dirty="0"/>
          </a:p>
        </p:txBody>
      </p:sp>
    </p:spTree>
    <p:extLst>
      <p:ext uri="{BB962C8B-B14F-4D97-AF65-F5344CB8AC3E}">
        <p14:creationId xmlns:p14="http://schemas.microsoft.com/office/powerpoint/2010/main" val="2482606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188" y="1252866"/>
            <a:ext cx="8064500" cy="523220"/>
          </a:xfrm>
        </p:spPr>
        <p:txBody>
          <a:bodyPr/>
          <a:lstStyle/>
          <a:p>
            <a:r>
              <a:rPr lang="en-GB" b="1" dirty="0" smtClean="0"/>
              <a:t>SeaDataNet products</a:t>
            </a:r>
            <a:endParaRPr lang="en-GB" b="1" dirty="0"/>
          </a:p>
        </p:txBody>
      </p:sp>
      <p:sp>
        <p:nvSpPr>
          <p:cNvPr id="3" name="Espace réservé du contenu 2"/>
          <p:cNvSpPr>
            <a:spLocks noGrp="1"/>
          </p:cNvSpPr>
          <p:nvPr>
            <p:ph idx="1"/>
          </p:nvPr>
        </p:nvSpPr>
        <p:spPr>
          <a:xfrm>
            <a:off x="323528" y="5632212"/>
            <a:ext cx="4608884" cy="1046440"/>
          </a:xfrm>
        </p:spPr>
        <p:txBody>
          <a:bodyPr/>
          <a:lstStyle/>
          <a:p>
            <a:pPr marL="0" indent="0">
              <a:buNone/>
            </a:pPr>
            <a:r>
              <a:rPr lang="en-GB" sz="2000" dirty="0" smtClean="0"/>
              <a:t>Aggregated datasets and climatologies</a:t>
            </a:r>
          </a:p>
          <a:p>
            <a:pPr marL="0" indent="0" algn="ctr">
              <a:buNone/>
            </a:pPr>
            <a:r>
              <a:rPr lang="en-US" sz="1800" b="1" i="1" dirty="0"/>
              <a:t>Improvement of the data quality</a:t>
            </a:r>
          </a:p>
          <a:p>
            <a:endParaRPr lang="en-GB" sz="2000" dirty="0"/>
          </a:p>
        </p:txBody>
      </p:sp>
      <p:sp>
        <p:nvSpPr>
          <p:cNvPr id="4" name="Espace réservé du pied de page 3"/>
          <p:cNvSpPr>
            <a:spLocks noGrp="1"/>
          </p:cNvSpPr>
          <p:nvPr>
            <p:ph type="ftr" sz="quarter" idx="11"/>
          </p:nvPr>
        </p:nvSpPr>
        <p:spPr/>
        <p:txBody>
          <a:bodyPr/>
          <a:lstStyle/>
          <a:p>
            <a:r>
              <a:rPr lang="en-US" smtClean="0"/>
              <a:t>CMEMS, INSTAC General Assembly, 21 March 2019</a:t>
            </a:r>
            <a:endParaRPr lang="fr-FR"/>
          </a:p>
        </p:txBody>
      </p:sp>
      <p:pic>
        <p:nvPicPr>
          <p:cNvPr id="5" name="Espace réservé du contenu 9" descr="Products - SeaDataNet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l="41126" t="50115" r="27459" b="13519"/>
          <a:stretch/>
        </p:blipFill>
        <p:spPr bwMode="auto">
          <a:xfrm>
            <a:off x="4139952" y="2132856"/>
            <a:ext cx="4713836" cy="3312368"/>
          </a:xfrm>
          <a:prstGeom prst="rect">
            <a:avLst/>
          </a:prstGeom>
          <a:noFill/>
          <a:ln w="9525">
            <a:noFill/>
            <a:miter lim="800000"/>
            <a:headEnd/>
            <a:tailEnd/>
          </a:ln>
          <a:effectLst/>
        </p:spPr>
      </p:pic>
      <p:graphicFrame>
        <p:nvGraphicFramePr>
          <p:cNvPr id="6" name="D 6"/>
          <p:cNvGraphicFramePr/>
          <p:nvPr>
            <p:extLst/>
          </p:nvPr>
        </p:nvGraphicFramePr>
        <p:xfrm>
          <a:off x="-396552" y="2233297"/>
          <a:ext cx="4392488" cy="2880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552" y="4941005"/>
            <a:ext cx="648072" cy="637354"/>
          </a:xfrm>
          <a:prstGeom prst="rect">
            <a:avLst/>
          </a:prstGeom>
        </p:spPr>
      </p:pic>
      <p:sp>
        <p:nvSpPr>
          <p:cNvPr id="8" name="Double flèche verticale 7"/>
          <p:cNvSpPr/>
          <p:nvPr/>
        </p:nvSpPr>
        <p:spPr>
          <a:xfrm>
            <a:off x="683568" y="4632045"/>
            <a:ext cx="216024" cy="331444"/>
          </a:xfrm>
          <a:prstGeom prst="upDownArrow">
            <a:avLst/>
          </a:prstGeom>
          <a:solidFill>
            <a:schemeClr val="accent1">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0"/>
          </p:nvPr>
        </p:nvSpPr>
        <p:spPr/>
        <p:txBody>
          <a:bodyPr/>
          <a:lstStyle/>
          <a:p>
            <a:fld id="{F1D02C58-B8B4-4298-BD30-908A73B72E72}" type="slidenum">
              <a:rPr lang="fr-FR" smtClean="0"/>
              <a:pPr/>
              <a:t>6</a:t>
            </a:fld>
            <a:endParaRPr lang="fr-FR" dirty="0"/>
          </a:p>
        </p:txBody>
      </p:sp>
    </p:spTree>
    <p:extLst>
      <p:ext uri="{BB962C8B-B14F-4D97-AF65-F5344CB8AC3E}">
        <p14:creationId xmlns:p14="http://schemas.microsoft.com/office/powerpoint/2010/main" val="3563707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9552" y="6237312"/>
            <a:ext cx="3528392" cy="476672"/>
          </a:xfrm>
          <a:prstGeom prst="rect">
            <a:avLst/>
          </a:prstGeom>
          <a:solidFill>
            <a:srgbClr val="FB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p:nvPr>
        </p:nvSpPr>
        <p:spPr>
          <a:xfrm>
            <a:off x="539552" y="1052736"/>
            <a:ext cx="8064500" cy="523220"/>
          </a:xfrm>
        </p:spPr>
        <p:txBody>
          <a:bodyPr/>
          <a:lstStyle/>
          <a:p>
            <a:r>
              <a:rPr lang="en-GB" b="1" dirty="0" smtClean="0"/>
              <a:t>Known issues and ongoing work</a:t>
            </a:r>
            <a:r>
              <a:rPr lang="en-GB" dirty="0" smtClean="0"/>
              <a:t> </a:t>
            </a:r>
            <a:r>
              <a:rPr lang="en-GB" sz="1800" dirty="0" smtClean="0"/>
              <a:t>(SeaDataCloud project)</a:t>
            </a:r>
            <a:endParaRPr lang="en-GB" dirty="0"/>
          </a:p>
        </p:txBody>
      </p:sp>
      <p:sp>
        <p:nvSpPr>
          <p:cNvPr id="3" name="Espace réservé du contenu 2"/>
          <p:cNvSpPr>
            <a:spLocks noGrp="1"/>
          </p:cNvSpPr>
          <p:nvPr>
            <p:ph idx="1"/>
          </p:nvPr>
        </p:nvSpPr>
        <p:spPr>
          <a:xfrm>
            <a:off x="107504" y="1764937"/>
            <a:ext cx="8784976" cy="4949047"/>
          </a:xfrm>
        </p:spPr>
        <p:txBody>
          <a:bodyPr/>
          <a:lstStyle/>
          <a:p>
            <a:pPr algn="just"/>
            <a:r>
              <a:rPr lang="en-US" sz="1800" dirty="0">
                <a:latin typeface="+mj-lt"/>
              </a:rPr>
              <a:t>Usage of the discovery and access services lags behind expectation; major obstacle </a:t>
            </a:r>
            <a:r>
              <a:rPr lang="en-US" sz="1800" dirty="0">
                <a:latin typeface="+mj-lt"/>
                <a:sym typeface="Wingdings" panose="05000000000000000000" pitchFamily="2" charset="2"/>
              </a:rPr>
              <a:t> </a:t>
            </a:r>
            <a:r>
              <a:rPr lang="en-US" sz="1800" b="1" dirty="0">
                <a:latin typeface="+mj-lt"/>
              </a:rPr>
              <a:t>multiple download transactions </a:t>
            </a:r>
            <a:r>
              <a:rPr lang="en-US" sz="1800" dirty="0" smtClean="0">
                <a:latin typeface="+mj-lt"/>
              </a:rPr>
              <a:t>with </a:t>
            </a:r>
            <a:r>
              <a:rPr lang="en-US" sz="1800" dirty="0">
                <a:latin typeface="+mj-lt"/>
              </a:rPr>
              <a:t>data from multiple data </a:t>
            </a:r>
            <a:r>
              <a:rPr lang="en-US" sz="1800" dirty="0" err="1">
                <a:latin typeface="+mj-lt"/>
              </a:rPr>
              <a:t>centres</a:t>
            </a:r>
            <a:r>
              <a:rPr lang="en-US" sz="1800" dirty="0">
                <a:latin typeface="+mj-lt"/>
              </a:rPr>
              <a:t>. </a:t>
            </a:r>
          </a:p>
          <a:p>
            <a:r>
              <a:rPr lang="en-US" sz="1800" b="1" dirty="0">
                <a:latin typeface="+mj-lt"/>
              </a:rPr>
              <a:t>P</a:t>
            </a:r>
            <a:r>
              <a:rPr lang="en-US" sz="1800" b="1" dirty="0" smtClean="0">
                <a:latin typeface="+mj-lt"/>
              </a:rPr>
              <a:t>erformance </a:t>
            </a:r>
            <a:r>
              <a:rPr lang="en-US" sz="1800" b="1" dirty="0">
                <a:latin typeface="+mj-lt"/>
              </a:rPr>
              <a:t>issues </a:t>
            </a:r>
            <a:r>
              <a:rPr lang="en-US" sz="1800" dirty="0">
                <a:latin typeface="+mj-lt"/>
              </a:rPr>
              <a:t>because data </a:t>
            </a:r>
            <a:r>
              <a:rPr lang="en-US" sz="1800" dirty="0" err="1">
                <a:latin typeface="+mj-lt"/>
              </a:rPr>
              <a:t>centres</a:t>
            </a:r>
            <a:r>
              <a:rPr lang="en-US" sz="1800" dirty="0">
                <a:latin typeface="+mj-lt"/>
              </a:rPr>
              <a:t> are not always online, operational and have different machine capacities </a:t>
            </a:r>
            <a:r>
              <a:rPr lang="en-US" sz="1800" dirty="0">
                <a:latin typeface="+mj-lt"/>
                <a:sym typeface="Wingdings" panose="05000000000000000000" pitchFamily="2" charset="2"/>
              </a:rPr>
              <a:t> </a:t>
            </a:r>
            <a:r>
              <a:rPr lang="en-US" sz="1800" dirty="0">
                <a:latin typeface="+mj-lt"/>
              </a:rPr>
              <a:t>extra delays </a:t>
            </a:r>
          </a:p>
          <a:p>
            <a:r>
              <a:rPr lang="en-US" sz="1800" b="1" dirty="0">
                <a:latin typeface="+mj-lt"/>
              </a:rPr>
              <a:t>Quality issues concerning </a:t>
            </a:r>
            <a:r>
              <a:rPr lang="en-US" sz="1800" b="1" dirty="0" smtClean="0">
                <a:latin typeface="+mj-lt"/>
              </a:rPr>
              <a:t>of </a:t>
            </a:r>
            <a:r>
              <a:rPr lang="en-US" sz="1800" b="1" dirty="0">
                <a:latin typeface="+mj-lt"/>
              </a:rPr>
              <a:t>data files </a:t>
            </a:r>
            <a:r>
              <a:rPr lang="en-US" sz="1800" dirty="0" smtClean="0">
                <a:latin typeface="+mj-lt"/>
              </a:rPr>
              <a:t>and </a:t>
            </a:r>
            <a:r>
              <a:rPr lang="en-US" sz="1800" dirty="0">
                <a:latin typeface="+mj-lt"/>
              </a:rPr>
              <a:t>their consistency with </a:t>
            </a:r>
            <a:r>
              <a:rPr lang="en-US" sz="1800" dirty="0" smtClean="0">
                <a:latin typeface="+mj-lt"/>
              </a:rPr>
              <a:t>metadata</a:t>
            </a:r>
            <a:endParaRPr lang="en-US" sz="1800" dirty="0">
              <a:latin typeface="+mj-lt"/>
            </a:endParaRPr>
          </a:p>
          <a:p>
            <a:r>
              <a:rPr lang="en-US" sz="1800" b="1" dirty="0">
                <a:latin typeface="+mj-lt"/>
              </a:rPr>
              <a:t>Connecting new data </a:t>
            </a:r>
            <a:r>
              <a:rPr lang="en-US" sz="1800" b="1" dirty="0" err="1">
                <a:latin typeface="+mj-lt"/>
              </a:rPr>
              <a:t>centres</a:t>
            </a:r>
            <a:r>
              <a:rPr lang="en-US" sz="1800" b="1" dirty="0">
                <a:latin typeface="+mj-lt"/>
              </a:rPr>
              <a:t> can be challenging </a:t>
            </a:r>
            <a:r>
              <a:rPr lang="en-US" sz="1800" dirty="0">
                <a:latin typeface="+mj-lt"/>
              </a:rPr>
              <a:t>due to different configurations, firewalls.. </a:t>
            </a:r>
            <a:r>
              <a:rPr lang="en-US" sz="1800" dirty="0">
                <a:latin typeface="+mj-lt"/>
                <a:sym typeface="Wingdings" panose="05000000000000000000" pitchFamily="2" charset="2"/>
              </a:rPr>
              <a:t></a:t>
            </a:r>
            <a:r>
              <a:rPr lang="en-US" sz="1800" dirty="0">
                <a:latin typeface="+mj-lt"/>
              </a:rPr>
              <a:t> different versions installed, because upgrading can </a:t>
            </a:r>
            <a:r>
              <a:rPr lang="en-US" sz="1800" dirty="0" smtClean="0">
                <a:latin typeface="+mj-lt"/>
              </a:rPr>
              <a:t>add issues</a:t>
            </a:r>
            <a:endParaRPr lang="en-US" sz="2000" dirty="0">
              <a:latin typeface="+mj-lt"/>
            </a:endParaRPr>
          </a:p>
          <a:p>
            <a:pPr>
              <a:buFont typeface="Wingdings"/>
              <a:buChar char="è"/>
            </a:pPr>
            <a:r>
              <a:rPr lang="en-US" sz="2200" b="1" dirty="0" smtClean="0">
                <a:latin typeface="+mj-lt"/>
                <a:sym typeface="Wingdings" panose="05000000000000000000" pitchFamily="2" charset="2"/>
              </a:rPr>
              <a:t>Cooperation with EUDAT</a:t>
            </a:r>
          </a:p>
          <a:p>
            <a:pPr lvl="1">
              <a:buFont typeface="Wingdings"/>
              <a:buChar char="è"/>
            </a:pPr>
            <a:r>
              <a:rPr lang="en-US" sz="1800" dirty="0" smtClean="0">
                <a:latin typeface="+mj-lt"/>
                <a:sym typeface="Wingdings" panose="05000000000000000000" pitchFamily="2" charset="2"/>
              </a:rPr>
              <a:t> To speed up data access</a:t>
            </a:r>
            <a:br>
              <a:rPr lang="en-US" sz="1800" dirty="0" smtClean="0">
                <a:latin typeface="+mj-lt"/>
                <a:sym typeface="Wingdings" panose="05000000000000000000" pitchFamily="2" charset="2"/>
              </a:rPr>
            </a:br>
            <a:r>
              <a:rPr lang="en-US" sz="1800" dirty="0" smtClean="0">
                <a:latin typeface="+mj-lt"/>
                <a:sym typeface="Wingdings" panose="05000000000000000000" pitchFamily="2" charset="2"/>
              </a:rPr>
              <a:t> (“Technical cache” :</a:t>
            </a:r>
            <a:br>
              <a:rPr lang="en-US" sz="1800" dirty="0" smtClean="0">
                <a:latin typeface="+mj-lt"/>
                <a:sym typeface="Wingdings" panose="05000000000000000000" pitchFamily="2" charset="2"/>
              </a:rPr>
            </a:br>
            <a:r>
              <a:rPr lang="en-US" sz="1800" dirty="0" smtClean="0">
                <a:latin typeface="+mj-lt"/>
                <a:sym typeface="Wingdings" panose="05000000000000000000" pitchFamily="2" charset="2"/>
              </a:rPr>
              <a:t>      the reference version of datasets remains at distributed data </a:t>
            </a:r>
            <a:r>
              <a:rPr lang="en-US" sz="1800" dirty="0" err="1" smtClean="0">
                <a:latin typeface="+mj-lt"/>
                <a:sym typeface="Wingdings" panose="05000000000000000000" pitchFamily="2" charset="2"/>
              </a:rPr>
              <a:t>centres</a:t>
            </a:r>
            <a:r>
              <a:rPr lang="en-US" sz="1800" dirty="0" smtClean="0">
                <a:latin typeface="+mj-lt"/>
                <a:sym typeface="Wingdings" panose="05000000000000000000" pitchFamily="2" charset="2"/>
              </a:rPr>
              <a:t>)</a:t>
            </a:r>
          </a:p>
          <a:p>
            <a:pPr lvl="1">
              <a:buFont typeface="Wingdings"/>
              <a:buChar char="è"/>
            </a:pPr>
            <a:r>
              <a:rPr lang="en-US" sz="1800" dirty="0" smtClean="0">
                <a:latin typeface="+mj-lt"/>
                <a:sym typeface="Wingdings" panose="05000000000000000000" pitchFamily="2" charset="2"/>
              </a:rPr>
              <a:t>To facilitate an overall quality check on provided data (harmonization)</a:t>
            </a:r>
          </a:p>
          <a:p>
            <a:pPr lvl="1">
              <a:buFont typeface="Wingdings"/>
              <a:buChar char="è"/>
            </a:pPr>
            <a:r>
              <a:rPr lang="en-US" sz="1800" dirty="0" smtClean="0">
                <a:latin typeface="+mj-lt"/>
                <a:sym typeface="Wingdings" panose="05000000000000000000" pitchFamily="2" charset="2"/>
              </a:rPr>
              <a:t>To propose a Virtual Research Environment</a:t>
            </a:r>
          </a:p>
          <a:p>
            <a:pPr lvl="2">
              <a:buFont typeface="Arial" panose="020B0604020202020204" pitchFamily="34" charset="0"/>
              <a:buChar char="•"/>
            </a:pPr>
            <a:r>
              <a:rPr lang="en-US" sz="1600" dirty="0" smtClean="0">
                <a:latin typeface="+mj-lt"/>
                <a:sym typeface="Wingdings" panose="05000000000000000000" pitchFamily="2" charset="2"/>
              </a:rPr>
              <a:t>Data sets</a:t>
            </a:r>
          </a:p>
          <a:p>
            <a:pPr lvl="2">
              <a:buFont typeface="Arial" panose="020B0604020202020204" pitchFamily="34" charset="0"/>
              <a:buChar char="•"/>
            </a:pPr>
            <a:r>
              <a:rPr lang="en-US" sz="1600" dirty="0" smtClean="0">
                <a:latin typeface="+mj-lt"/>
                <a:sym typeface="Wingdings" panose="05000000000000000000" pitchFamily="2" charset="2"/>
              </a:rPr>
              <a:t>Software tools</a:t>
            </a:r>
          </a:p>
          <a:p>
            <a:pPr lvl="2">
              <a:buFont typeface="Arial" panose="020B0604020202020204" pitchFamily="34" charset="0"/>
              <a:buChar char="•"/>
            </a:pPr>
            <a:r>
              <a:rPr lang="en-US" sz="1600" dirty="0" smtClean="0">
                <a:latin typeface="+mj-lt"/>
                <a:sym typeface="Wingdings" panose="05000000000000000000" pitchFamily="2" charset="2"/>
              </a:rPr>
              <a:t>Developments facilities</a:t>
            </a:r>
            <a:endParaRPr lang="en-US" sz="1600" dirty="0">
              <a:latin typeface="+mj-lt"/>
            </a:endParaRPr>
          </a:p>
        </p:txBody>
      </p:sp>
      <p:sp>
        <p:nvSpPr>
          <p:cNvPr id="4" name="Espace réservé du pied de page 3"/>
          <p:cNvSpPr>
            <a:spLocks noGrp="1"/>
          </p:cNvSpPr>
          <p:nvPr>
            <p:ph type="ftr" sz="quarter" idx="11"/>
          </p:nvPr>
        </p:nvSpPr>
        <p:spPr/>
        <p:txBody>
          <a:bodyPr/>
          <a:lstStyle/>
          <a:p>
            <a:r>
              <a:rPr lang="en-US" smtClean="0"/>
              <a:t>CMEMS, INSTAC General Assembly, 21 March 2019</a:t>
            </a:r>
            <a:endParaRPr lang="fr-FR"/>
          </a:p>
        </p:txBody>
      </p:sp>
      <p:pic>
        <p:nvPicPr>
          <p:cNvPr id="5" name="Picture 2" descr="Résultat de recherche d'images pour &quot;issues problems&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9494" y="5373216"/>
            <a:ext cx="1340768" cy="1340768"/>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p:cNvSpPr>
            <a:spLocks noGrp="1"/>
          </p:cNvSpPr>
          <p:nvPr>
            <p:ph type="sldNum" sz="quarter" idx="10"/>
          </p:nvPr>
        </p:nvSpPr>
        <p:spPr/>
        <p:txBody>
          <a:bodyPr/>
          <a:lstStyle/>
          <a:p>
            <a:fld id="{F1D02C58-B8B4-4298-BD30-908A73B72E72}" type="slidenum">
              <a:rPr lang="fr-FR" smtClean="0"/>
              <a:pPr/>
              <a:t>7</a:t>
            </a:fld>
            <a:endParaRPr lang="fr-FR" dirty="0"/>
          </a:p>
        </p:txBody>
      </p:sp>
    </p:spTree>
    <p:extLst>
      <p:ext uri="{BB962C8B-B14F-4D97-AF65-F5344CB8AC3E}">
        <p14:creationId xmlns:p14="http://schemas.microsoft.com/office/powerpoint/2010/main" val="359534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343252"/>
            <a:ext cx="6696744" cy="1046440"/>
          </a:xfrm>
        </p:spPr>
        <p:txBody>
          <a:bodyPr/>
          <a:lstStyle/>
          <a:p>
            <a:r>
              <a:rPr lang="en-GB" b="1" dirty="0" smtClean="0"/>
              <a:t>European Open Science Cloud (EOSC) </a:t>
            </a:r>
            <a:endParaRPr lang="en-GB" b="1" dirty="0"/>
          </a:p>
        </p:txBody>
      </p:sp>
      <p:sp>
        <p:nvSpPr>
          <p:cNvPr id="3" name="Espace réservé du contenu 2"/>
          <p:cNvSpPr>
            <a:spLocks noGrp="1"/>
          </p:cNvSpPr>
          <p:nvPr>
            <p:ph idx="1"/>
          </p:nvPr>
        </p:nvSpPr>
        <p:spPr>
          <a:xfrm>
            <a:off x="539750" y="1340768"/>
            <a:ext cx="8424738" cy="4912114"/>
          </a:xfrm>
        </p:spPr>
        <p:txBody>
          <a:bodyPr/>
          <a:lstStyle/>
          <a:p>
            <a:r>
              <a:rPr lang="en-US" sz="1900" b="1" dirty="0" smtClean="0">
                <a:latin typeface="+mj-lt"/>
              </a:rPr>
              <a:t>6 May 2015 </a:t>
            </a:r>
            <a:r>
              <a:rPr lang="en-US" sz="1900" dirty="0" smtClean="0">
                <a:latin typeface="+mj-lt"/>
              </a:rPr>
              <a:t>the EU adopted the </a:t>
            </a:r>
            <a:r>
              <a:rPr lang="en-US" sz="1900" dirty="0">
                <a:latin typeface="+mj-lt"/>
              </a:rPr>
              <a:t>Digital Single Markets strategy </a:t>
            </a:r>
            <a:r>
              <a:rPr lang="en-US" sz="1900" dirty="0" smtClean="0">
                <a:solidFill>
                  <a:srgbClr val="575989"/>
                </a:solidFill>
                <a:latin typeface="+mj-lt"/>
              </a:rPr>
              <a:t>and</a:t>
            </a:r>
            <a:r>
              <a:rPr lang="en-US" sz="1900" b="1" dirty="0" smtClean="0">
                <a:solidFill>
                  <a:srgbClr val="575989"/>
                </a:solidFill>
                <a:latin typeface="+mj-lt"/>
              </a:rPr>
              <a:t> </a:t>
            </a:r>
            <a:r>
              <a:rPr lang="en-US" sz="1900" dirty="0" smtClean="0">
                <a:latin typeface="+mj-lt"/>
              </a:rPr>
              <a:t>announced </a:t>
            </a:r>
            <a:r>
              <a:rPr lang="en-US" sz="1900" dirty="0">
                <a:latin typeface="+mj-lt"/>
              </a:rPr>
              <a:t>the launch of a </a:t>
            </a:r>
            <a:r>
              <a:rPr lang="en-US" sz="1900" b="1" dirty="0">
                <a:latin typeface="+mj-lt"/>
              </a:rPr>
              <a:t>cloud for research </a:t>
            </a:r>
            <a:r>
              <a:rPr lang="en-US" sz="1900" b="1" dirty="0" smtClean="0">
                <a:latin typeface="+mj-lt"/>
              </a:rPr>
              <a:t>data </a:t>
            </a:r>
          </a:p>
          <a:p>
            <a:r>
              <a:rPr lang="en-US" sz="1900" dirty="0" smtClean="0">
                <a:latin typeface="+mj-lt"/>
              </a:rPr>
              <a:t>A</a:t>
            </a:r>
            <a:r>
              <a:rPr lang="en-US" sz="1900" b="1" dirty="0" smtClean="0">
                <a:latin typeface="+mj-lt"/>
              </a:rPr>
              <a:t> High </a:t>
            </a:r>
            <a:r>
              <a:rPr lang="en-US" sz="1900" b="1" dirty="0">
                <a:latin typeface="+mj-lt"/>
              </a:rPr>
              <a:t>Level Expert Group </a:t>
            </a:r>
            <a:r>
              <a:rPr lang="en-US" sz="1900" dirty="0" smtClean="0">
                <a:latin typeface="+mj-lt"/>
              </a:rPr>
              <a:t>was established to </a:t>
            </a:r>
            <a:r>
              <a:rPr lang="en-US" sz="1900" dirty="0">
                <a:latin typeface="+mj-lt"/>
              </a:rPr>
              <a:t>advise on </a:t>
            </a:r>
            <a:r>
              <a:rPr lang="en-US" sz="1900" dirty="0" smtClean="0">
                <a:latin typeface="+mj-lt"/>
              </a:rPr>
              <a:t>scientific </a:t>
            </a:r>
            <a:r>
              <a:rPr lang="en-US" sz="1900" dirty="0">
                <a:latin typeface="+mj-lt"/>
              </a:rPr>
              <a:t>services to be provided on the cloud and </a:t>
            </a:r>
            <a:r>
              <a:rPr lang="en-US" sz="1900" dirty="0" smtClean="0">
                <a:latin typeface="+mj-lt"/>
              </a:rPr>
              <a:t>its </a:t>
            </a:r>
            <a:r>
              <a:rPr lang="en-US" sz="1900" dirty="0">
                <a:latin typeface="+mj-lt"/>
              </a:rPr>
              <a:t>governance </a:t>
            </a:r>
            <a:r>
              <a:rPr lang="en-US" sz="1900" dirty="0" smtClean="0">
                <a:latin typeface="+mj-lt"/>
              </a:rPr>
              <a:t>structure</a:t>
            </a:r>
          </a:p>
          <a:p>
            <a:r>
              <a:rPr lang="en-US" sz="1900" b="1" dirty="0" smtClean="0">
                <a:solidFill>
                  <a:srgbClr val="575989"/>
                </a:solidFill>
                <a:latin typeface="+mj-lt"/>
              </a:rPr>
              <a:t>16 </a:t>
            </a:r>
            <a:r>
              <a:rPr lang="en-US" sz="1900" b="1" dirty="0">
                <a:solidFill>
                  <a:srgbClr val="575989"/>
                </a:solidFill>
                <a:latin typeface="+mj-lt"/>
              </a:rPr>
              <a:t>April 2016 </a:t>
            </a:r>
            <a:r>
              <a:rPr lang="en-US" sz="1900" dirty="0">
                <a:latin typeface="+mj-lt"/>
              </a:rPr>
              <a:t>the </a:t>
            </a:r>
            <a:r>
              <a:rPr lang="en-US" sz="1900" dirty="0" smtClean="0">
                <a:latin typeface="+mj-lt"/>
              </a:rPr>
              <a:t>EU published </a:t>
            </a:r>
            <a:r>
              <a:rPr lang="en-US" sz="1900" dirty="0">
                <a:latin typeface="+mj-lt"/>
              </a:rPr>
              <a:t>a package of measures for </a:t>
            </a:r>
            <a:r>
              <a:rPr lang="en-US" sz="1900" dirty="0" err="1">
                <a:latin typeface="+mj-lt"/>
              </a:rPr>
              <a:t>digitising</a:t>
            </a:r>
            <a:r>
              <a:rPr lang="en-US" sz="1900" dirty="0">
                <a:latin typeface="+mj-lt"/>
              </a:rPr>
              <a:t> European industry, including a communication on the </a:t>
            </a:r>
            <a:r>
              <a:rPr lang="en-US" sz="1900" b="1" dirty="0">
                <a:latin typeface="+mj-lt"/>
              </a:rPr>
              <a:t>European Cloud </a:t>
            </a:r>
            <a:r>
              <a:rPr lang="en-US" sz="1900" b="1" dirty="0" smtClean="0">
                <a:latin typeface="+mj-lt"/>
              </a:rPr>
              <a:t>Initiative</a:t>
            </a:r>
          </a:p>
          <a:p>
            <a:r>
              <a:rPr lang="en-US" sz="1900" b="1" dirty="0" smtClean="0">
                <a:latin typeface="+mj-lt"/>
              </a:rPr>
              <a:t>12 June 2017 </a:t>
            </a:r>
            <a:r>
              <a:rPr lang="en-US" sz="1900" dirty="0" smtClean="0">
                <a:latin typeface="+mj-lt"/>
              </a:rPr>
              <a:t>the </a:t>
            </a:r>
            <a:r>
              <a:rPr lang="en-US" sz="1900" b="1" dirty="0" smtClean="0">
                <a:latin typeface="+mj-lt"/>
              </a:rPr>
              <a:t>European </a:t>
            </a:r>
            <a:r>
              <a:rPr lang="en-US" sz="1900" b="1" dirty="0">
                <a:latin typeface="+mj-lt"/>
              </a:rPr>
              <a:t>Open Science Cloud Summit </a:t>
            </a:r>
            <a:r>
              <a:rPr lang="en-US" sz="1900" dirty="0" smtClean="0">
                <a:latin typeface="+mj-lt"/>
              </a:rPr>
              <a:t>took place bringing together </a:t>
            </a:r>
            <a:r>
              <a:rPr lang="en-US" sz="1900" dirty="0">
                <a:latin typeface="+mj-lt"/>
              </a:rPr>
              <a:t>key players from across Europe, to make the </a:t>
            </a:r>
            <a:r>
              <a:rPr lang="en-US" sz="1900" dirty="0" smtClean="0">
                <a:latin typeface="+mj-lt"/>
              </a:rPr>
              <a:t>‘</a:t>
            </a:r>
            <a:r>
              <a:rPr lang="en-US" sz="1900" b="1" i="1" dirty="0" smtClean="0">
                <a:latin typeface="+mj-lt"/>
              </a:rPr>
              <a:t>EOSC </a:t>
            </a:r>
            <a:r>
              <a:rPr lang="en-US" sz="1900" b="1" i="1" dirty="0">
                <a:latin typeface="+mj-lt"/>
              </a:rPr>
              <a:t>a reality by </a:t>
            </a:r>
            <a:r>
              <a:rPr lang="en-US" sz="1900" b="1" i="1" dirty="0" smtClean="0">
                <a:latin typeface="+mj-lt"/>
              </a:rPr>
              <a:t>2020’</a:t>
            </a:r>
          </a:p>
          <a:p>
            <a:r>
              <a:rPr lang="en-US" sz="1900" b="1" dirty="0" smtClean="0">
                <a:latin typeface="+mj-lt"/>
              </a:rPr>
              <a:t>14 March 2018 </a:t>
            </a:r>
            <a:r>
              <a:rPr lang="en-US" sz="1900" dirty="0" smtClean="0">
                <a:latin typeface="+mj-lt"/>
              </a:rPr>
              <a:t>the EU adopted </a:t>
            </a:r>
            <a:r>
              <a:rPr lang="en-US" sz="1900" dirty="0">
                <a:latin typeface="+mj-lt"/>
              </a:rPr>
              <a:t>the</a:t>
            </a:r>
            <a:r>
              <a:rPr lang="en-US" sz="1900" b="1" dirty="0">
                <a:latin typeface="+mj-lt"/>
              </a:rPr>
              <a:t> Implementation Roadmap for the European Science </a:t>
            </a:r>
            <a:r>
              <a:rPr lang="en-US" sz="1900" b="1" dirty="0" smtClean="0">
                <a:latin typeface="+mj-lt"/>
              </a:rPr>
              <a:t>Cloud</a:t>
            </a:r>
          </a:p>
          <a:p>
            <a:endParaRPr lang="en-US" sz="1900" b="1" dirty="0">
              <a:latin typeface="+mj-lt"/>
            </a:endParaRPr>
          </a:p>
          <a:p>
            <a:endParaRPr lang="en-US" sz="1900" b="1" dirty="0" smtClean="0">
              <a:latin typeface="+mj-lt"/>
            </a:endParaRPr>
          </a:p>
          <a:p>
            <a:endParaRPr lang="en-US" sz="1900" b="1" dirty="0">
              <a:latin typeface="+mj-lt"/>
            </a:endParaRPr>
          </a:p>
          <a:p>
            <a:endParaRPr lang="en-US" sz="1900" b="1" dirty="0" smtClean="0">
              <a:latin typeface="+mj-lt"/>
            </a:endParaRPr>
          </a:p>
          <a:p>
            <a:endParaRPr lang="en-US" sz="1900" b="1" dirty="0" smtClean="0">
              <a:latin typeface="+mj-lt"/>
            </a:endParaRPr>
          </a:p>
        </p:txBody>
      </p:sp>
      <p:sp>
        <p:nvSpPr>
          <p:cNvPr id="4" name="Rectangle 3"/>
          <p:cNvSpPr/>
          <p:nvPr/>
        </p:nvSpPr>
        <p:spPr>
          <a:xfrm>
            <a:off x="539750" y="4596698"/>
            <a:ext cx="8280920" cy="16406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880F8"/>
                </a:solidFill>
                <a:latin typeface="+mj-lt"/>
              </a:rPr>
              <a:t>EOSC</a:t>
            </a:r>
            <a:r>
              <a:rPr lang="en-US" sz="2000" dirty="0">
                <a:solidFill>
                  <a:srgbClr val="5054BA"/>
                </a:solidFill>
                <a:latin typeface="+mj-lt"/>
              </a:rPr>
              <a:t> should to give the EU a global  lead  in research data management and ensure that European scientists reap the full benefits of data-driven science. It also foresees setting up a European Data Infrastructure, with  high-capacity cloud solutions with super-computing capacity.</a:t>
            </a:r>
            <a:endParaRPr lang="en-GB" sz="2000" dirty="0">
              <a:solidFill>
                <a:srgbClr val="5054BA"/>
              </a:solidFill>
              <a:latin typeface="+mj-lt"/>
            </a:endParaRPr>
          </a:p>
          <a:p>
            <a:pPr algn="ctr"/>
            <a:endParaRPr lang="en-US" sz="2000" dirty="0">
              <a:latin typeface="+mj-lt"/>
            </a:endParaRPr>
          </a:p>
        </p:txBody>
      </p:sp>
    </p:spTree>
    <p:extLst>
      <p:ext uri="{BB962C8B-B14F-4D97-AF65-F5344CB8AC3E}">
        <p14:creationId xmlns:p14="http://schemas.microsoft.com/office/powerpoint/2010/main" val="1322306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476672"/>
            <a:ext cx="6480720" cy="523220"/>
          </a:xfrm>
        </p:spPr>
        <p:txBody>
          <a:bodyPr/>
          <a:lstStyle/>
          <a:p>
            <a:r>
              <a:rPr lang="en-GB" b="1" dirty="0" err="1" smtClean="0"/>
              <a:t>SeaDataNet</a:t>
            </a:r>
            <a:r>
              <a:rPr lang="en-GB" b="1" dirty="0" smtClean="0"/>
              <a:t> anticipating EOSC</a:t>
            </a:r>
            <a:endParaRPr lang="en-GB" b="1" dirty="0"/>
          </a:p>
        </p:txBody>
      </p:sp>
      <p:sp>
        <p:nvSpPr>
          <p:cNvPr id="3" name="Espace réservé du contenu 2"/>
          <p:cNvSpPr>
            <a:spLocks noGrp="1"/>
          </p:cNvSpPr>
          <p:nvPr>
            <p:ph idx="1"/>
          </p:nvPr>
        </p:nvSpPr>
        <p:spPr>
          <a:xfrm>
            <a:off x="395536" y="1196752"/>
            <a:ext cx="8424936" cy="5878532"/>
          </a:xfrm>
        </p:spPr>
        <p:txBody>
          <a:bodyPr/>
          <a:lstStyle/>
          <a:p>
            <a:r>
              <a:rPr lang="en-GB" sz="1900" dirty="0" smtClean="0">
                <a:latin typeface="+mj-lt"/>
              </a:rPr>
              <a:t>In anticipation of these EOSC planning activities, </a:t>
            </a:r>
            <a:r>
              <a:rPr lang="en-GB" sz="1900" dirty="0" err="1" smtClean="0">
                <a:latin typeface="+mj-lt"/>
              </a:rPr>
              <a:t>SeaDataNet</a:t>
            </a:r>
            <a:r>
              <a:rPr lang="en-GB" sz="1900" dirty="0" smtClean="0">
                <a:latin typeface="+mj-lt"/>
              </a:rPr>
              <a:t> submitted in </a:t>
            </a:r>
            <a:r>
              <a:rPr lang="en-GB" sz="1900" b="1" dirty="0" smtClean="0">
                <a:latin typeface="+mj-lt"/>
              </a:rPr>
              <a:t>March 2016 </a:t>
            </a:r>
            <a:r>
              <a:rPr lang="en-GB" sz="1900" dirty="0" smtClean="0">
                <a:latin typeface="+mj-lt"/>
              </a:rPr>
              <a:t>the </a:t>
            </a:r>
            <a:r>
              <a:rPr lang="en-GB" sz="1900" b="1" dirty="0" err="1" smtClean="0">
                <a:latin typeface="+mj-lt"/>
              </a:rPr>
              <a:t>SeaDataCloud</a:t>
            </a:r>
            <a:r>
              <a:rPr lang="en-GB" sz="1900" b="1" dirty="0" smtClean="0">
                <a:latin typeface="+mj-lt"/>
              </a:rPr>
              <a:t> proposal </a:t>
            </a:r>
            <a:r>
              <a:rPr lang="en-GB" sz="1900" dirty="0" smtClean="0">
                <a:latin typeface="+mj-lt"/>
              </a:rPr>
              <a:t>with the following aims:</a:t>
            </a:r>
          </a:p>
          <a:p>
            <a:pPr lvl="1"/>
            <a:r>
              <a:rPr lang="en-GB" sz="1900" dirty="0" smtClean="0">
                <a:latin typeface="+mj-lt"/>
              </a:rPr>
              <a:t>Further </a:t>
            </a:r>
            <a:r>
              <a:rPr lang="en-GB" sz="1900" b="1" dirty="0" smtClean="0">
                <a:solidFill>
                  <a:srgbClr val="0880F8"/>
                </a:solidFill>
                <a:latin typeface="+mj-lt"/>
              </a:rPr>
              <a:t>developing skills, standards, tools and services </a:t>
            </a:r>
            <a:r>
              <a:rPr lang="en-GB" sz="1900" dirty="0" smtClean="0">
                <a:latin typeface="+mj-lt"/>
              </a:rPr>
              <a:t>for dealing with marine data, such as handling data from new instruments, INSPIRE compliance, interoperability with other data infrastructures, vocabularies governance, and adopting new technical approaches such as ‘Linked Data’, and ‘Sensor Web Enablement’,      </a:t>
            </a:r>
          </a:p>
          <a:p>
            <a:pPr lvl="1"/>
            <a:r>
              <a:rPr lang="en-GB" sz="1900" dirty="0" smtClean="0">
                <a:latin typeface="+mj-lt"/>
              </a:rPr>
              <a:t>Exploring the trend towards </a:t>
            </a:r>
            <a:r>
              <a:rPr lang="en-GB" sz="1900" dirty="0">
                <a:latin typeface="+mj-lt"/>
              </a:rPr>
              <a:t>cloud storage and cloud </a:t>
            </a:r>
            <a:r>
              <a:rPr lang="en-GB" sz="1900" dirty="0" smtClean="0">
                <a:latin typeface="+mj-lt"/>
              </a:rPr>
              <a:t>computing, also taking into account </a:t>
            </a:r>
            <a:r>
              <a:rPr lang="en-GB" sz="1900" b="1" dirty="0" smtClean="0">
                <a:solidFill>
                  <a:srgbClr val="0880F8"/>
                </a:solidFill>
                <a:latin typeface="+mj-lt"/>
              </a:rPr>
              <a:t>‘big data’ challenges</a:t>
            </a:r>
            <a:r>
              <a:rPr lang="en-GB" sz="1900" dirty="0" smtClean="0">
                <a:latin typeface="+mj-lt"/>
              </a:rPr>
              <a:t>, for instance by analysing an architecture for a Virtual Research Environment (VRE) and developing a VRE pilot   </a:t>
            </a:r>
          </a:p>
          <a:p>
            <a:pPr lvl="1"/>
            <a:r>
              <a:rPr lang="en-GB" sz="1900" dirty="0" smtClean="0">
                <a:latin typeface="+mj-lt"/>
              </a:rPr>
              <a:t>Improving and expanding services and tools for </a:t>
            </a:r>
            <a:r>
              <a:rPr lang="en-GB" sz="1900" b="1" dirty="0" smtClean="0">
                <a:solidFill>
                  <a:srgbClr val="0880F8"/>
                </a:solidFill>
                <a:latin typeface="+mj-lt"/>
              </a:rPr>
              <a:t>data providers </a:t>
            </a:r>
            <a:r>
              <a:rPr lang="en-GB" sz="1900" dirty="0" smtClean="0">
                <a:latin typeface="+mj-lt"/>
              </a:rPr>
              <a:t>for connecting and ingesting data AND for </a:t>
            </a:r>
            <a:r>
              <a:rPr lang="en-GB" sz="1900" b="1" dirty="0" smtClean="0">
                <a:solidFill>
                  <a:srgbClr val="0880F8"/>
                </a:solidFill>
                <a:latin typeface="+mj-lt"/>
              </a:rPr>
              <a:t>users</a:t>
            </a:r>
            <a:r>
              <a:rPr lang="en-GB" sz="1900" dirty="0" smtClean="0">
                <a:latin typeface="+mj-lt"/>
              </a:rPr>
              <a:t> to make it easier and more performing to find, access, and use datasets   </a:t>
            </a:r>
          </a:p>
          <a:p>
            <a:pPr lvl="1"/>
            <a:r>
              <a:rPr lang="en-GB" sz="2400" b="1" i="1" dirty="0" smtClean="0">
                <a:solidFill>
                  <a:srgbClr val="0880F8"/>
                </a:solidFill>
                <a:latin typeface="+mj-lt"/>
              </a:rPr>
              <a:t>Better joining in an early stage and </a:t>
            </a:r>
            <a:br>
              <a:rPr lang="en-GB" sz="2400" b="1" i="1" dirty="0" smtClean="0">
                <a:solidFill>
                  <a:srgbClr val="0880F8"/>
                </a:solidFill>
                <a:latin typeface="+mj-lt"/>
              </a:rPr>
            </a:br>
            <a:r>
              <a:rPr lang="en-GB" sz="2400" b="1" i="1" dirty="0" smtClean="0">
                <a:solidFill>
                  <a:srgbClr val="0880F8"/>
                </a:solidFill>
                <a:latin typeface="+mj-lt"/>
              </a:rPr>
              <a:t>riding the EOSC wave than losing ourselves </a:t>
            </a:r>
            <a:br>
              <a:rPr lang="en-GB" sz="2400" b="1" i="1" dirty="0" smtClean="0">
                <a:solidFill>
                  <a:srgbClr val="0880F8"/>
                </a:solidFill>
                <a:latin typeface="+mj-lt"/>
              </a:rPr>
            </a:br>
            <a:r>
              <a:rPr lang="en-GB" sz="2400" b="1" i="1" dirty="0" smtClean="0">
                <a:solidFill>
                  <a:srgbClr val="0880F8"/>
                </a:solidFill>
                <a:latin typeface="+mj-lt"/>
              </a:rPr>
              <a:t>in the undertow</a:t>
            </a:r>
            <a:br>
              <a:rPr lang="en-GB" sz="2400" b="1" i="1" dirty="0" smtClean="0">
                <a:solidFill>
                  <a:srgbClr val="0880F8"/>
                </a:solidFill>
                <a:latin typeface="+mj-lt"/>
              </a:rPr>
            </a:br>
            <a:endParaRPr lang="en-GB" sz="2400" b="1" i="1" dirty="0" smtClean="0">
              <a:solidFill>
                <a:srgbClr val="0880F8"/>
              </a:solidFill>
              <a:latin typeface="+mj-lt"/>
            </a:endParaRPr>
          </a:p>
          <a:p>
            <a:pPr marL="0" indent="0">
              <a:buNone/>
            </a:pPr>
            <a:endParaRPr lang="en-GB" sz="1900" dirty="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5013176"/>
            <a:ext cx="2419468" cy="1512168"/>
          </a:xfrm>
          <a:prstGeom prst="rect">
            <a:avLst/>
          </a:prstGeom>
        </p:spPr>
      </p:pic>
    </p:spTree>
    <p:extLst>
      <p:ext uri="{BB962C8B-B14F-4D97-AF65-F5344CB8AC3E}">
        <p14:creationId xmlns:p14="http://schemas.microsoft.com/office/powerpoint/2010/main" val="1470560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SeaDataCloud3-5">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Calibri"/>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ésentation1" id="{BB341977-51FC-4F73-AF0E-BC181C6612BF}" vid="{DFAD3096-6017-40C8-9F02-4552A82FE62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SeaDataCloud</Template>
  <TotalTime>1400</TotalTime>
  <Words>1132</Words>
  <Application>Microsoft Office PowerPoint</Application>
  <PresentationFormat>Affichage à l'écran (4:3)</PresentationFormat>
  <Paragraphs>186</Paragraphs>
  <Slides>17</Slides>
  <Notes>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17</vt:i4>
      </vt:variant>
    </vt:vector>
  </HeadingPairs>
  <TitlesOfParts>
    <vt:vector size="23" baseType="lpstr">
      <vt:lpstr>Arial</vt:lpstr>
      <vt:lpstr>Calibri</vt:lpstr>
      <vt:lpstr>Calibri Light</vt:lpstr>
      <vt:lpstr>Tahoma</vt:lpstr>
      <vt:lpstr>Wingdings</vt:lpstr>
      <vt:lpstr>SeaDataCloud3-5</vt:lpstr>
      <vt:lpstr>Further developing the SeaDataNet pan-European infrastructure for marine and ocean data management  </vt:lpstr>
      <vt:lpstr>What is SeaDataNet?</vt:lpstr>
      <vt:lpstr>SeaDataNet portal</vt:lpstr>
      <vt:lpstr>SeaDataNet metadata directories</vt:lpstr>
      <vt:lpstr>Service for discovery and unified data access</vt:lpstr>
      <vt:lpstr>SeaDataNet products</vt:lpstr>
      <vt:lpstr>Known issues and ongoing work (SeaDataCloud project)</vt:lpstr>
      <vt:lpstr>European Open Science Cloud (EOSC) </vt:lpstr>
      <vt:lpstr>SeaDataNet anticipating EOSC</vt:lpstr>
      <vt:lpstr>Cooperation with EUDAT</vt:lpstr>
      <vt:lpstr>Overall architecture for the SDC VRE</vt:lpstr>
      <vt:lpstr>Processing    shared processing, dev &amp; publication</vt:lpstr>
      <vt:lpstr>Présentation PowerPoint</vt:lpstr>
      <vt:lpstr>Links with other European initiatives</vt:lpstr>
      <vt:lpstr>Memorandum of Understanding between CMEMS and SeaDataNet</vt:lpstr>
      <vt:lpstr>And in practice…</vt:lpstr>
      <vt:lpstr>Towards a reinforced cooperation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Michele FICHAUT, Ifremer Brest PDG-IMN-IDM-SISME</dc:creator>
  <cp:lastModifiedBy>Michele FICHAUT, Ifremer Brest PDG-IRSI-SISMER, </cp:lastModifiedBy>
  <cp:revision>64</cp:revision>
  <cp:lastPrinted>2017-03-17T10:45:49Z</cp:lastPrinted>
  <dcterms:created xsi:type="dcterms:W3CDTF">2017-03-17T08:28:23Z</dcterms:created>
  <dcterms:modified xsi:type="dcterms:W3CDTF">2019-03-21T14:10:49Z</dcterms:modified>
</cp:coreProperties>
</file>