
<file path=[Content_Types].xml><?xml version="1.0" encoding="utf-8"?>
<Types xmlns="http://schemas.openxmlformats.org/package/2006/content-types">
  <Default Extension="docx" ContentType="application/vnd.openxmlformats-officedocument.wordprocessingml.documen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handoutMasterIdLst>
    <p:handoutMasterId r:id="rId26"/>
  </p:handoutMasterIdLst>
  <p:sldIdLst>
    <p:sldId id="256" r:id="rId2"/>
    <p:sldId id="257" r:id="rId3"/>
    <p:sldId id="331" r:id="rId4"/>
    <p:sldId id="332" r:id="rId5"/>
    <p:sldId id="333" r:id="rId6"/>
    <p:sldId id="334" r:id="rId7"/>
    <p:sldId id="355" r:id="rId8"/>
    <p:sldId id="347" r:id="rId9"/>
    <p:sldId id="338" r:id="rId10"/>
    <p:sldId id="351" r:id="rId11"/>
    <p:sldId id="344" r:id="rId12"/>
    <p:sldId id="340" r:id="rId13"/>
    <p:sldId id="341" r:id="rId14"/>
    <p:sldId id="354" r:id="rId15"/>
    <p:sldId id="352" r:id="rId16"/>
    <p:sldId id="356" r:id="rId17"/>
    <p:sldId id="335" r:id="rId18"/>
    <p:sldId id="259" r:id="rId19"/>
    <p:sldId id="336" r:id="rId20"/>
    <p:sldId id="283" r:id="rId21"/>
    <p:sldId id="278" r:id="rId22"/>
    <p:sldId id="288" r:id="rId23"/>
    <p:sldId id="353" r:id="rId24"/>
  </p:sldIdLst>
  <p:sldSz cx="9144000" cy="6858000" type="screen4x3"/>
  <p:notesSz cx="6870700" cy="9956800"/>
  <p:defaultTextStyle>
    <a:defPPr>
      <a:defRPr lang="fr-FR"/>
    </a:defPPr>
    <a:lvl1pPr algn="l" rtl="0" fontAlgn="base">
      <a:spcBef>
        <a:spcPct val="0"/>
      </a:spcBef>
      <a:spcAft>
        <a:spcPct val="0"/>
      </a:spcAft>
      <a:defRPr sz="1200" kern="1200">
        <a:solidFill>
          <a:schemeClr val="tx1"/>
        </a:solidFill>
        <a:latin typeface="Arial" charset="0"/>
        <a:ea typeface="+mn-ea"/>
        <a:cs typeface="Arial" charset="0"/>
      </a:defRPr>
    </a:lvl1pPr>
    <a:lvl2pPr marL="457200" algn="l" rtl="0" fontAlgn="base">
      <a:spcBef>
        <a:spcPct val="0"/>
      </a:spcBef>
      <a:spcAft>
        <a:spcPct val="0"/>
      </a:spcAft>
      <a:defRPr sz="1200" kern="1200">
        <a:solidFill>
          <a:schemeClr val="tx1"/>
        </a:solidFill>
        <a:latin typeface="Arial" charset="0"/>
        <a:ea typeface="+mn-ea"/>
        <a:cs typeface="Arial" charset="0"/>
      </a:defRPr>
    </a:lvl2pPr>
    <a:lvl3pPr marL="914400" algn="l" rtl="0" fontAlgn="base">
      <a:spcBef>
        <a:spcPct val="0"/>
      </a:spcBef>
      <a:spcAft>
        <a:spcPct val="0"/>
      </a:spcAft>
      <a:defRPr sz="1200" kern="1200">
        <a:solidFill>
          <a:schemeClr val="tx1"/>
        </a:solidFill>
        <a:latin typeface="Arial" charset="0"/>
        <a:ea typeface="+mn-ea"/>
        <a:cs typeface="Arial" charset="0"/>
      </a:defRPr>
    </a:lvl3pPr>
    <a:lvl4pPr marL="1371600" algn="l" rtl="0" fontAlgn="base">
      <a:spcBef>
        <a:spcPct val="0"/>
      </a:spcBef>
      <a:spcAft>
        <a:spcPct val="0"/>
      </a:spcAft>
      <a:defRPr sz="1200" kern="1200">
        <a:solidFill>
          <a:schemeClr val="tx1"/>
        </a:solidFill>
        <a:latin typeface="Arial" charset="0"/>
        <a:ea typeface="+mn-ea"/>
        <a:cs typeface="Arial" charset="0"/>
      </a:defRPr>
    </a:lvl4pPr>
    <a:lvl5pPr marL="1828800" algn="l" rtl="0" fontAlgn="base">
      <a:spcBef>
        <a:spcPct val="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Arial" charset="0"/>
        <a:ea typeface="+mn-ea"/>
        <a:cs typeface="Arial" charset="0"/>
      </a:defRPr>
    </a:lvl6pPr>
    <a:lvl7pPr marL="2743200" algn="l" defTabSz="914400" rtl="0" eaLnBrk="1" latinLnBrk="0" hangingPunct="1">
      <a:defRPr sz="1200" kern="1200">
        <a:solidFill>
          <a:schemeClr val="tx1"/>
        </a:solidFill>
        <a:latin typeface="Arial" charset="0"/>
        <a:ea typeface="+mn-ea"/>
        <a:cs typeface="Arial" charset="0"/>
      </a:defRPr>
    </a:lvl7pPr>
    <a:lvl8pPr marL="3200400" algn="l" defTabSz="914400" rtl="0" eaLnBrk="1" latinLnBrk="0" hangingPunct="1">
      <a:defRPr sz="1200" kern="1200">
        <a:solidFill>
          <a:schemeClr val="tx1"/>
        </a:solidFill>
        <a:latin typeface="Arial" charset="0"/>
        <a:ea typeface="+mn-ea"/>
        <a:cs typeface="Arial" charset="0"/>
      </a:defRPr>
    </a:lvl8pPr>
    <a:lvl9pPr marL="3657600" algn="l" defTabSz="914400" rtl="0" eaLnBrk="1" latinLnBrk="0" hangingPunct="1">
      <a:defRPr sz="1200"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80F8"/>
    <a:srgbClr val="5054BA"/>
    <a:srgbClr val="000099"/>
    <a:srgbClr val="0551A0"/>
    <a:srgbClr val="FFFFFF"/>
    <a:srgbClr val="F6F9FE"/>
    <a:srgbClr val="F1F6FC"/>
    <a:srgbClr val="AFAFFF"/>
    <a:srgbClr val="3737FF"/>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32" autoAdjust="0"/>
    <p:restoredTop sz="94660"/>
  </p:normalViewPr>
  <p:slideViewPr>
    <p:cSldViewPr>
      <p:cViewPr varScale="1">
        <p:scale>
          <a:sx n="68" d="100"/>
          <a:sy n="68" d="100"/>
        </p:scale>
        <p:origin x="1179" y="45"/>
      </p:cViewPr>
      <p:guideLst>
        <p:guide orient="horz" pos="2160"/>
        <p:guide pos="2880"/>
      </p:guideLst>
    </p:cSldViewPr>
  </p:slideViewPr>
  <p:notesTextViewPr>
    <p:cViewPr>
      <p:scale>
        <a:sx n="100" d="100"/>
        <a:sy n="100" d="100"/>
      </p:scale>
      <p:origin x="0" y="0"/>
    </p:cViewPr>
  </p:notesTextViewPr>
  <p:notesViewPr>
    <p:cSldViewPr>
      <p:cViewPr varScale="1">
        <p:scale>
          <a:sx n="76" d="100"/>
          <a:sy n="76" d="100"/>
        </p:scale>
        <p:origin x="3288"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6563" cy="498475"/>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sz="quarter" idx="1"/>
          </p:nvPr>
        </p:nvSpPr>
        <p:spPr>
          <a:xfrm>
            <a:off x="3892550" y="0"/>
            <a:ext cx="2976563" cy="498475"/>
          </a:xfrm>
          <a:prstGeom prst="rect">
            <a:avLst/>
          </a:prstGeom>
        </p:spPr>
        <p:txBody>
          <a:bodyPr vert="horz" lIns="91440" tIns="45720" rIns="91440" bIns="45720" rtlCol="0"/>
          <a:lstStyle>
            <a:lvl1pPr algn="r">
              <a:defRPr sz="1200"/>
            </a:lvl1pPr>
          </a:lstStyle>
          <a:p>
            <a:fld id="{91FC9879-1445-409E-B461-8D5689E9D17F}" type="datetimeFigureOut">
              <a:rPr lang="en-GB" smtClean="0"/>
              <a:t>11/04/2019</a:t>
            </a:fld>
            <a:endParaRPr lang="en-GB"/>
          </a:p>
        </p:txBody>
      </p:sp>
      <p:sp>
        <p:nvSpPr>
          <p:cNvPr id="4" name="Espace réservé du pied de page 3"/>
          <p:cNvSpPr>
            <a:spLocks noGrp="1"/>
          </p:cNvSpPr>
          <p:nvPr>
            <p:ph type="ftr" sz="quarter" idx="2"/>
          </p:nvPr>
        </p:nvSpPr>
        <p:spPr>
          <a:xfrm>
            <a:off x="0" y="9458325"/>
            <a:ext cx="2976563" cy="498475"/>
          </a:xfrm>
          <a:prstGeom prst="rect">
            <a:avLst/>
          </a:prstGeom>
        </p:spPr>
        <p:txBody>
          <a:bodyPr vert="horz" lIns="91440" tIns="45720" rIns="91440" bIns="45720" rtlCol="0" anchor="b"/>
          <a:lstStyle>
            <a:lvl1pPr algn="l">
              <a:defRPr sz="1200"/>
            </a:lvl1pPr>
          </a:lstStyle>
          <a:p>
            <a:endParaRPr lang="en-GB"/>
          </a:p>
        </p:txBody>
      </p:sp>
      <p:sp>
        <p:nvSpPr>
          <p:cNvPr id="5" name="Espace réservé du numéro de diapositive 4"/>
          <p:cNvSpPr>
            <a:spLocks noGrp="1"/>
          </p:cNvSpPr>
          <p:nvPr>
            <p:ph type="sldNum" sz="quarter" idx="3"/>
          </p:nvPr>
        </p:nvSpPr>
        <p:spPr>
          <a:xfrm>
            <a:off x="3892550" y="9458325"/>
            <a:ext cx="2976563" cy="498475"/>
          </a:xfrm>
          <a:prstGeom prst="rect">
            <a:avLst/>
          </a:prstGeom>
        </p:spPr>
        <p:txBody>
          <a:bodyPr vert="horz" lIns="91440" tIns="45720" rIns="91440" bIns="45720" rtlCol="0" anchor="b"/>
          <a:lstStyle>
            <a:lvl1pPr algn="r">
              <a:defRPr sz="1200"/>
            </a:lvl1pPr>
          </a:lstStyle>
          <a:p>
            <a:fld id="{BF58EE38-6C5D-46EC-9FBF-1A28B7E9B2EA}" type="slidenum">
              <a:rPr lang="en-GB" smtClean="0"/>
              <a:t>‹#›</a:t>
            </a:fld>
            <a:endParaRPr lang="en-GB"/>
          </a:p>
        </p:txBody>
      </p:sp>
    </p:spTree>
    <p:extLst>
      <p:ext uri="{BB962C8B-B14F-4D97-AF65-F5344CB8AC3E}">
        <p14:creationId xmlns:p14="http://schemas.microsoft.com/office/powerpoint/2010/main" val="27035421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1" y="0"/>
            <a:ext cx="2977303" cy="497840"/>
          </a:xfrm>
          <a:prstGeom prst="rect">
            <a:avLst/>
          </a:prstGeom>
          <a:noFill/>
          <a:ln w="9525">
            <a:noFill/>
            <a:miter lim="800000"/>
            <a:headEnd/>
            <a:tailEnd/>
          </a:ln>
          <a:effectLst/>
        </p:spPr>
        <p:txBody>
          <a:bodyPr vert="horz" wrap="square" lIns="91998" tIns="45999" rIns="91998" bIns="45999" numCol="1" anchor="t" anchorCtr="0" compatLnSpc="1">
            <a:prstTxWarp prst="textNoShape">
              <a:avLst/>
            </a:prstTxWarp>
          </a:bodyPr>
          <a:lstStyle>
            <a:lvl1pPr>
              <a:defRPr/>
            </a:lvl1pPr>
          </a:lstStyle>
          <a:p>
            <a:endParaRPr lang="fr-FR"/>
          </a:p>
        </p:txBody>
      </p:sp>
      <p:sp>
        <p:nvSpPr>
          <p:cNvPr id="58371" name="Rectangle 3"/>
          <p:cNvSpPr>
            <a:spLocks noGrp="1" noChangeArrowheads="1"/>
          </p:cNvSpPr>
          <p:nvPr>
            <p:ph type="dt" idx="1"/>
          </p:nvPr>
        </p:nvSpPr>
        <p:spPr bwMode="auto">
          <a:xfrm>
            <a:off x="3891808" y="0"/>
            <a:ext cx="2977303" cy="497840"/>
          </a:xfrm>
          <a:prstGeom prst="rect">
            <a:avLst/>
          </a:prstGeom>
          <a:noFill/>
          <a:ln w="9525">
            <a:noFill/>
            <a:miter lim="800000"/>
            <a:headEnd/>
            <a:tailEnd/>
          </a:ln>
          <a:effectLst/>
        </p:spPr>
        <p:txBody>
          <a:bodyPr vert="horz" wrap="square" lIns="91998" tIns="45999" rIns="91998" bIns="45999" numCol="1" anchor="t" anchorCtr="0" compatLnSpc="1">
            <a:prstTxWarp prst="textNoShape">
              <a:avLst/>
            </a:prstTxWarp>
          </a:bodyPr>
          <a:lstStyle>
            <a:lvl1pPr algn="r">
              <a:defRPr/>
            </a:lvl1pPr>
          </a:lstStyle>
          <a:p>
            <a:endParaRPr lang="fr-FR"/>
          </a:p>
        </p:txBody>
      </p:sp>
      <p:sp>
        <p:nvSpPr>
          <p:cNvPr id="58372" name="Rectangle 4"/>
          <p:cNvSpPr>
            <a:spLocks noGrp="1" noRot="1" noChangeAspect="1" noChangeArrowheads="1" noTextEdit="1"/>
          </p:cNvSpPr>
          <p:nvPr>
            <p:ph type="sldImg" idx="2"/>
          </p:nvPr>
        </p:nvSpPr>
        <p:spPr bwMode="auto">
          <a:xfrm>
            <a:off x="944563" y="746125"/>
            <a:ext cx="4981575" cy="3735388"/>
          </a:xfrm>
          <a:prstGeom prst="rect">
            <a:avLst/>
          </a:prstGeom>
          <a:noFill/>
          <a:ln w="9525">
            <a:solidFill>
              <a:srgbClr val="000000"/>
            </a:solidFill>
            <a:miter lim="800000"/>
            <a:headEnd/>
            <a:tailEnd/>
          </a:ln>
          <a:effectLst/>
        </p:spPr>
      </p:sp>
      <p:sp>
        <p:nvSpPr>
          <p:cNvPr id="58373" name="Rectangle 5"/>
          <p:cNvSpPr>
            <a:spLocks noGrp="1" noChangeArrowheads="1"/>
          </p:cNvSpPr>
          <p:nvPr>
            <p:ph type="body" sz="quarter" idx="3"/>
          </p:nvPr>
        </p:nvSpPr>
        <p:spPr bwMode="auto">
          <a:xfrm>
            <a:off x="687071" y="4729480"/>
            <a:ext cx="5496560" cy="4480560"/>
          </a:xfrm>
          <a:prstGeom prst="rect">
            <a:avLst/>
          </a:prstGeom>
          <a:noFill/>
          <a:ln w="9525">
            <a:noFill/>
            <a:miter lim="800000"/>
            <a:headEnd/>
            <a:tailEnd/>
          </a:ln>
          <a:effectLst/>
        </p:spPr>
        <p:txBody>
          <a:bodyPr vert="horz" wrap="square" lIns="91998" tIns="45999" rIns="91998" bIns="45999"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8374" name="Rectangle 6"/>
          <p:cNvSpPr>
            <a:spLocks noGrp="1" noChangeArrowheads="1"/>
          </p:cNvSpPr>
          <p:nvPr>
            <p:ph type="ftr" sz="quarter" idx="4"/>
          </p:nvPr>
        </p:nvSpPr>
        <p:spPr bwMode="auto">
          <a:xfrm>
            <a:off x="1" y="9457232"/>
            <a:ext cx="2977303" cy="497840"/>
          </a:xfrm>
          <a:prstGeom prst="rect">
            <a:avLst/>
          </a:prstGeom>
          <a:noFill/>
          <a:ln w="9525">
            <a:noFill/>
            <a:miter lim="800000"/>
            <a:headEnd/>
            <a:tailEnd/>
          </a:ln>
          <a:effectLst/>
        </p:spPr>
        <p:txBody>
          <a:bodyPr vert="horz" wrap="square" lIns="91998" tIns="45999" rIns="91998" bIns="45999" numCol="1" anchor="b" anchorCtr="0" compatLnSpc="1">
            <a:prstTxWarp prst="textNoShape">
              <a:avLst/>
            </a:prstTxWarp>
          </a:bodyPr>
          <a:lstStyle>
            <a:lvl1pPr>
              <a:defRPr/>
            </a:lvl1pPr>
          </a:lstStyle>
          <a:p>
            <a:endParaRPr lang="fr-FR"/>
          </a:p>
        </p:txBody>
      </p:sp>
      <p:sp>
        <p:nvSpPr>
          <p:cNvPr id="58375" name="Rectangle 7"/>
          <p:cNvSpPr>
            <a:spLocks noGrp="1" noChangeArrowheads="1"/>
          </p:cNvSpPr>
          <p:nvPr>
            <p:ph type="sldNum" sz="quarter" idx="5"/>
          </p:nvPr>
        </p:nvSpPr>
        <p:spPr bwMode="auto">
          <a:xfrm>
            <a:off x="3891808" y="9457232"/>
            <a:ext cx="2977303" cy="497840"/>
          </a:xfrm>
          <a:prstGeom prst="rect">
            <a:avLst/>
          </a:prstGeom>
          <a:noFill/>
          <a:ln w="9525">
            <a:noFill/>
            <a:miter lim="800000"/>
            <a:headEnd/>
            <a:tailEnd/>
          </a:ln>
          <a:effectLst/>
        </p:spPr>
        <p:txBody>
          <a:bodyPr vert="horz" wrap="square" lIns="91998" tIns="45999" rIns="91998" bIns="45999" numCol="1" anchor="b" anchorCtr="0" compatLnSpc="1">
            <a:prstTxWarp prst="textNoShape">
              <a:avLst/>
            </a:prstTxWarp>
          </a:bodyPr>
          <a:lstStyle>
            <a:lvl1pPr algn="r">
              <a:defRPr/>
            </a:lvl1pPr>
          </a:lstStyle>
          <a:p>
            <a:fld id="{492ECED0-EF8C-4F67-A4F9-4F4A8BC4B368}" type="slidenum">
              <a:rPr lang="fr-FR"/>
              <a:pPr/>
              <a:t>‹#›</a:t>
            </a:fld>
            <a:endParaRPr lang="fr-FR"/>
          </a:p>
        </p:txBody>
      </p:sp>
    </p:spTree>
    <p:extLst>
      <p:ext uri="{BB962C8B-B14F-4D97-AF65-F5344CB8AC3E}">
        <p14:creationId xmlns:p14="http://schemas.microsoft.com/office/powerpoint/2010/main" val="99136007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10"/>
          </p:nvPr>
        </p:nvSpPr>
        <p:spPr/>
        <p:txBody>
          <a:bodyPr/>
          <a:lstStyle/>
          <a:p>
            <a:fld id="{492ECED0-EF8C-4F67-A4F9-4F4A8BC4B368}" type="slidenum">
              <a:rPr lang="fr-FR" smtClean="0"/>
              <a:pPr/>
              <a:t>1</a:t>
            </a:fld>
            <a:endParaRPr lang="fr-FR"/>
          </a:p>
        </p:txBody>
      </p:sp>
    </p:spTree>
    <p:extLst>
      <p:ext uri="{BB962C8B-B14F-4D97-AF65-F5344CB8AC3E}">
        <p14:creationId xmlns:p14="http://schemas.microsoft.com/office/powerpoint/2010/main" val="1390615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p:spPr>
        <p:txBody>
          <a:bodyPr/>
          <a:lstStyle/>
          <a:p>
            <a:endParaRPr lang="en-GB" altLang="en-US"/>
          </a:p>
        </p:txBody>
      </p:sp>
    </p:spTree>
    <p:extLst>
      <p:ext uri="{BB962C8B-B14F-4D97-AF65-F5344CB8AC3E}">
        <p14:creationId xmlns:p14="http://schemas.microsoft.com/office/powerpoint/2010/main" val="2289017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53" name="Google Shape;153;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None/>
            </a:pPr>
            <a:endParaRPr lang="de-DE" baseline="0"/>
          </a:p>
        </p:txBody>
      </p:sp>
      <p:sp>
        <p:nvSpPr>
          <p:cNvPr id="4" name="Foliennummernplatzhalter 3"/>
          <p:cNvSpPr>
            <a:spLocks noGrp="1"/>
          </p:cNvSpPr>
          <p:nvPr>
            <p:ph type="sldNum" sz="quarter" idx="10"/>
          </p:nvPr>
        </p:nvSpPr>
        <p:spPr/>
        <p:txBody>
          <a:bodyPr/>
          <a:lstStyle/>
          <a:p>
            <a:fld id="{1B00A519-40CE-4EC8-9B24-476AF89ECFC9}" type="slidenum">
              <a:rPr lang="de-DE" smtClean="0"/>
              <a:t>20</a:t>
            </a:fld>
            <a:endParaRPr lang="de-DE"/>
          </a:p>
        </p:txBody>
      </p:sp>
    </p:spTree>
    <p:extLst>
      <p:ext uri="{BB962C8B-B14F-4D97-AF65-F5344CB8AC3E}">
        <p14:creationId xmlns:p14="http://schemas.microsoft.com/office/powerpoint/2010/main" val="26441734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03" name="Google Shape;303;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46a081c925_3_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10" name="Google Shape;310;g46a081c925_3_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Pr>
        <a:blipFill dpi="0" rotWithShape="0">
          <a:blip r:embed="rId2" cstate="print"/>
          <a:srcRect/>
          <a:stretch>
            <a:fillRect b="-94"/>
          </a:stretch>
        </a:blip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ctrTitle"/>
          </p:nvPr>
        </p:nvSpPr>
        <p:spPr>
          <a:xfrm>
            <a:off x="2244725" y="3295650"/>
            <a:ext cx="4775200" cy="365125"/>
          </a:xfrm>
        </p:spPr>
        <p:txBody>
          <a:bodyPr anchor="t"/>
          <a:lstStyle>
            <a:lvl1pPr>
              <a:defRPr sz="2400">
                <a:latin typeface="Calibri Light" pitchFamily="34" charset="0"/>
              </a:defRPr>
            </a:lvl1pPr>
          </a:lstStyle>
          <a:p>
            <a:r>
              <a:rPr lang="fr-FR"/>
              <a:t>Modifiez le style du titre</a:t>
            </a:r>
          </a:p>
        </p:txBody>
      </p:sp>
      <p:sp>
        <p:nvSpPr>
          <p:cNvPr id="12291" name="Rectangle 3"/>
          <p:cNvSpPr>
            <a:spLocks noGrp="1" noChangeArrowheads="1"/>
          </p:cNvSpPr>
          <p:nvPr>
            <p:ph type="subTitle" idx="1"/>
          </p:nvPr>
        </p:nvSpPr>
        <p:spPr>
          <a:xfrm>
            <a:off x="2268538" y="4667250"/>
            <a:ext cx="4751387" cy="517525"/>
          </a:xfrm>
        </p:spPr>
        <p:txBody>
          <a:bodyPr/>
          <a:lstStyle>
            <a:lvl1pPr marL="0" indent="0">
              <a:buFontTx/>
              <a:buNone/>
              <a:defRPr sz="1700">
                <a:solidFill>
                  <a:srgbClr val="0551A0"/>
                </a:solidFill>
                <a:latin typeface="Calibri Light" pitchFamily="34" charset="0"/>
              </a:defRPr>
            </a:lvl1pPr>
          </a:lstStyle>
          <a:p>
            <a:r>
              <a:rPr lang="fr-FR"/>
              <a:t>Modifiez le style des sous-titres du masque</a:t>
            </a:r>
          </a:p>
        </p:txBody>
      </p:sp>
      <p:sp>
        <p:nvSpPr>
          <p:cNvPr id="12295" name="Text Box 7"/>
          <p:cNvSpPr txBox="1">
            <a:spLocks noChangeArrowheads="1"/>
          </p:cNvSpPr>
          <p:nvPr/>
        </p:nvSpPr>
        <p:spPr bwMode="auto">
          <a:xfrm>
            <a:off x="4684713" y="6021388"/>
            <a:ext cx="3919537" cy="182562"/>
          </a:xfrm>
          <a:prstGeom prst="rect">
            <a:avLst/>
          </a:prstGeom>
          <a:noFill/>
          <a:ln w="9525">
            <a:noFill/>
            <a:miter lim="800000"/>
            <a:headEnd/>
            <a:tailEnd/>
          </a:ln>
          <a:effectLst/>
        </p:spPr>
        <p:txBody>
          <a:bodyPr lIns="0" tIns="0" rIns="0" bIns="0">
            <a:spAutoFit/>
          </a:bodyPr>
          <a:lstStyle/>
          <a:p>
            <a:pPr algn="r"/>
            <a:r>
              <a:rPr lang="fr-FR">
                <a:solidFill>
                  <a:srgbClr val="0551A0"/>
                </a:solidFill>
                <a:latin typeface="Calibri" pitchFamily="34" charset="0"/>
              </a:rPr>
              <a:t>sdn-userdesk@seadatanet.org – www.seadatanet.org</a:t>
            </a:r>
          </a:p>
        </p:txBody>
      </p:sp>
      <p:sp>
        <p:nvSpPr>
          <p:cNvPr id="12299" name="Rectangle 11"/>
          <p:cNvSpPr>
            <a:spLocks noGrp="1" noChangeArrowheads="1"/>
          </p:cNvSpPr>
          <p:nvPr>
            <p:ph type="ftr" sz="quarter" idx="3"/>
          </p:nvPr>
        </p:nvSpPr>
        <p:spPr>
          <a:xfrm>
            <a:off x="2268538" y="5808663"/>
            <a:ext cx="6351587" cy="212725"/>
          </a:xfrm>
        </p:spPr>
        <p:txBody>
          <a:bodyPr/>
          <a:lstStyle>
            <a:lvl1pPr>
              <a:defRPr/>
            </a:lvl1pPr>
          </a:lstStyle>
          <a:p>
            <a:r>
              <a:rPr lang="pt-BR"/>
              <a:t>EUDAT coonference, Porto, Portugal, 22-25 January 2018</a:t>
            </a:r>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numéro de diapositive 3"/>
          <p:cNvSpPr>
            <a:spLocks noGrp="1"/>
          </p:cNvSpPr>
          <p:nvPr>
            <p:ph type="sldNum" sz="quarter" idx="10"/>
          </p:nvPr>
        </p:nvSpPr>
        <p:spPr/>
        <p:txBody>
          <a:bodyPr/>
          <a:lstStyle>
            <a:lvl1pPr>
              <a:defRPr/>
            </a:lvl1pPr>
          </a:lstStyle>
          <a:p>
            <a:fld id="{ECDCC910-ADE2-44CF-BDD4-C5ED000776A4}" type="slidenum">
              <a:rPr lang="fr-FR"/>
              <a:pPr/>
              <a:t>‹#›</a:t>
            </a:fld>
            <a:endParaRPr lang="fr-FR"/>
          </a:p>
        </p:txBody>
      </p:sp>
      <p:sp>
        <p:nvSpPr>
          <p:cNvPr id="5" name="Espace réservé du pied de page 4"/>
          <p:cNvSpPr>
            <a:spLocks noGrp="1"/>
          </p:cNvSpPr>
          <p:nvPr>
            <p:ph type="ftr" sz="quarter" idx="11"/>
          </p:nvPr>
        </p:nvSpPr>
        <p:spPr/>
        <p:txBody>
          <a:bodyPr/>
          <a:lstStyle>
            <a:lvl1pPr>
              <a:defRPr/>
            </a:lvl1pPr>
          </a:lstStyle>
          <a:p>
            <a:r>
              <a:rPr lang="pt-BR"/>
              <a:t>EUDAT coonference, Porto, Portugal, 22-25 January 2018</a:t>
            </a:r>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59563" y="1255713"/>
            <a:ext cx="2016125" cy="3219450"/>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611188" y="1255713"/>
            <a:ext cx="5895975" cy="3219450"/>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numéro de diapositive 3"/>
          <p:cNvSpPr>
            <a:spLocks noGrp="1"/>
          </p:cNvSpPr>
          <p:nvPr>
            <p:ph type="sldNum" sz="quarter" idx="10"/>
          </p:nvPr>
        </p:nvSpPr>
        <p:spPr/>
        <p:txBody>
          <a:bodyPr/>
          <a:lstStyle>
            <a:lvl1pPr>
              <a:defRPr/>
            </a:lvl1pPr>
          </a:lstStyle>
          <a:p>
            <a:fld id="{ABBB7159-85E7-4443-ABCB-1DB2B4FDE402}" type="slidenum">
              <a:rPr lang="fr-FR"/>
              <a:pPr/>
              <a:t>‹#›</a:t>
            </a:fld>
            <a:endParaRPr lang="fr-FR"/>
          </a:p>
        </p:txBody>
      </p:sp>
      <p:sp>
        <p:nvSpPr>
          <p:cNvPr id="5" name="Espace réservé du pied de page 4"/>
          <p:cNvSpPr>
            <a:spLocks noGrp="1"/>
          </p:cNvSpPr>
          <p:nvPr>
            <p:ph type="ftr" sz="quarter" idx="11"/>
          </p:nvPr>
        </p:nvSpPr>
        <p:spPr/>
        <p:txBody>
          <a:bodyPr/>
          <a:lstStyle>
            <a:lvl1pPr>
              <a:defRPr/>
            </a:lvl1pPr>
          </a:lstStyle>
          <a:p>
            <a:r>
              <a:rPr lang="pt-BR"/>
              <a:t>EUDAT coonference, Porto, Portugal, 22-25 January 2018</a:t>
            </a:r>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numéro de diapositive 3"/>
          <p:cNvSpPr>
            <a:spLocks noGrp="1"/>
          </p:cNvSpPr>
          <p:nvPr>
            <p:ph type="sldNum" sz="quarter" idx="10"/>
          </p:nvPr>
        </p:nvSpPr>
        <p:spPr>
          <a:xfrm>
            <a:off x="7981951" y="6453336"/>
            <a:ext cx="693737" cy="184666"/>
          </a:xfrm>
        </p:spPr>
        <p:txBody>
          <a:bodyPr/>
          <a:lstStyle>
            <a:lvl1pPr>
              <a:defRPr/>
            </a:lvl1pPr>
          </a:lstStyle>
          <a:p>
            <a:fld id="{F1D02C58-B8B4-4298-BD30-908A73B72E72}" type="slidenum">
              <a:rPr lang="fr-FR" smtClean="0"/>
              <a:pPr/>
              <a:t>‹#›</a:t>
            </a:fld>
            <a:r>
              <a:rPr lang="fr-FR" dirty="0"/>
              <a:t>/15</a:t>
            </a:r>
          </a:p>
        </p:txBody>
      </p:sp>
      <p:sp>
        <p:nvSpPr>
          <p:cNvPr id="5" name="Espace réservé du pied de page 4"/>
          <p:cNvSpPr>
            <a:spLocks noGrp="1"/>
          </p:cNvSpPr>
          <p:nvPr>
            <p:ph type="ftr" sz="quarter" idx="11"/>
          </p:nvPr>
        </p:nvSpPr>
        <p:spPr/>
        <p:txBody>
          <a:bodyPr/>
          <a:lstStyle>
            <a:lvl1pPr>
              <a:defRPr/>
            </a:lvl1pPr>
          </a:lstStyle>
          <a:p>
            <a:r>
              <a:rPr lang="pt-BR"/>
              <a:t>EUDAT coonference, Porto, Portugal, 22-25 January 2018</a:t>
            </a:r>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Modifiez les styles du texte du masque</a:t>
            </a:r>
          </a:p>
        </p:txBody>
      </p:sp>
      <p:sp>
        <p:nvSpPr>
          <p:cNvPr id="4" name="Espace réservé du numéro de diapositive 3"/>
          <p:cNvSpPr>
            <a:spLocks noGrp="1"/>
          </p:cNvSpPr>
          <p:nvPr>
            <p:ph type="sldNum" sz="quarter" idx="10"/>
          </p:nvPr>
        </p:nvSpPr>
        <p:spPr/>
        <p:txBody>
          <a:bodyPr/>
          <a:lstStyle>
            <a:lvl1pPr>
              <a:defRPr/>
            </a:lvl1pPr>
          </a:lstStyle>
          <a:p>
            <a:fld id="{E5C08457-1EFF-4D4A-B430-1FA20BD09EE4}" type="slidenum">
              <a:rPr lang="fr-FR"/>
              <a:pPr/>
              <a:t>‹#›</a:t>
            </a:fld>
            <a:endParaRPr lang="fr-FR"/>
          </a:p>
        </p:txBody>
      </p:sp>
      <p:sp>
        <p:nvSpPr>
          <p:cNvPr id="5" name="Espace réservé du pied de page 4"/>
          <p:cNvSpPr>
            <a:spLocks noGrp="1"/>
          </p:cNvSpPr>
          <p:nvPr>
            <p:ph type="ftr" sz="quarter" idx="11"/>
          </p:nvPr>
        </p:nvSpPr>
        <p:spPr/>
        <p:txBody>
          <a:bodyPr/>
          <a:lstStyle>
            <a:lvl1pPr>
              <a:defRPr/>
            </a:lvl1pPr>
          </a:lstStyle>
          <a:p>
            <a:r>
              <a:rPr lang="pt-BR"/>
              <a:t>EUDAT coonference, Porto, Portugal, 22-25 January 2018</a:t>
            </a:r>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611188" y="1916113"/>
            <a:ext cx="3956050" cy="2559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719638" y="1916113"/>
            <a:ext cx="3956050" cy="2559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numéro de diapositive 4"/>
          <p:cNvSpPr>
            <a:spLocks noGrp="1"/>
          </p:cNvSpPr>
          <p:nvPr>
            <p:ph type="sldNum" sz="quarter" idx="10"/>
          </p:nvPr>
        </p:nvSpPr>
        <p:spPr/>
        <p:txBody>
          <a:bodyPr/>
          <a:lstStyle>
            <a:lvl1pPr>
              <a:defRPr/>
            </a:lvl1pPr>
          </a:lstStyle>
          <a:p>
            <a:fld id="{D627F6B2-6EF5-4A75-BC46-942CF81549D5}" type="slidenum">
              <a:rPr lang="fr-FR" smtClean="0"/>
              <a:pPr/>
              <a:t>‹#›</a:t>
            </a:fld>
            <a:r>
              <a:rPr lang="fr-FR" dirty="0"/>
              <a:t>/15</a:t>
            </a:r>
          </a:p>
        </p:txBody>
      </p:sp>
      <p:sp>
        <p:nvSpPr>
          <p:cNvPr id="6" name="Espace réservé du pied de page 5"/>
          <p:cNvSpPr>
            <a:spLocks noGrp="1"/>
          </p:cNvSpPr>
          <p:nvPr>
            <p:ph type="ftr" sz="quarter" idx="11"/>
          </p:nvPr>
        </p:nvSpPr>
        <p:spPr/>
        <p:txBody>
          <a:bodyPr/>
          <a:lstStyle>
            <a:lvl1pPr>
              <a:defRPr/>
            </a:lvl1pPr>
          </a:lstStyle>
          <a:p>
            <a:r>
              <a:rPr lang="pt-BR"/>
              <a:t>EUDAT coonference, Porto, Portugal, 22-25 January 2018</a:t>
            </a:r>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u numéro de diapositive 6"/>
          <p:cNvSpPr>
            <a:spLocks noGrp="1"/>
          </p:cNvSpPr>
          <p:nvPr>
            <p:ph type="sldNum" sz="quarter" idx="10"/>
          </p:nvPr>
        </p:nvSpPr>
        <p:spPr/>
        <p:txBody>
          <a:bodyPr/>
          <a:lstStyle>
            <a:lvl1pPr>
              <a:defRPr/>
            </a:lvl1pPr>
          </a:lstStyle>
          <a:p>
            <a:fld id="{9CD15037-E95B-4405-93B6-3C454E756E04}" type="slidenum">
              <a:rPr lang="fr-FR" smtClean="0"/>
              <a:pPr/>
              <a:t>‹#›</a:t>
            </a:fld>
            <a:r>
              <a:rPr lang="fr-FR" dirty="0"/>
              <a:t>/15</a:t>
            </a:r>
          </a:p>
        </p:txBody>
      </p:sp>
      <p:sp>
        <p:nvSpPr>
          <p:cNvPr id="8" name="Espace réservé du pied de page 7"/>
          <p:cNvSpPr>
            <a:spLocks noGrp="1"/>
          </p:cNvSpPr>
          <p:nvPr>
            <p:ph type="ftr" sz="quarter" idx="11"/>
          </p:nvPr>
        </p:nvSpPr>
        <p:spPr/>
        <p:txBody>
          <a:bodyPr/>
          <a:lstStyle>
            <a:lvl1pPr>
              <a:defRPr/>
            </a:lvl1pPr>
          </a:lstStyle>
          <a:p>
            <a:r>
              <a:rPr lang="pt-BR"/>
              <a:t>EUDAT coonference, Porto, Portugal, 22-25 January 2018</a:t>
            </a:r>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numéro de diapositive 2"/>
          <p:cNvSpPr>
            <a:spLocks noGrp="1"/>
          </p:cNvSpPr>
          <p:nvPr>
            <p:ph type="sldNum" sz="quarter" idx="10"/>
          </p:nvPr>
        </p:nvSpPr>
        <p:spPr/>
        <p:txBody>
          <a:bodyPr/>
          <a:lstStyle>
            <a:lvl1pPr>
              <a:defRPr/>
            </a:lvl1pPr>
          </a:lstStyle>
          <a:p>
            <a:fld id="{20F1D2E8-D3EE-4983-A6FB-47EF4F053BBD}" type="slidenum">
              <a:rPr lang="fr-FR" smtClean="0"/>
              <a:pPr/>
              <a:t>‹#›</a:t>
            </a:fld>
            <a:r>
              <a:rPr lang="fr-FR" dirty="0"/>
              <a:t>/15</a:t>
            </a:r>
          </a:p>
        </p:txBody>
      </p:sp>
      <p:sp>
        <p:nvSpPr>
          <p:cNvPr id="4" name="Espace réservé du pied de page 3"/>
          <p:cNvSpPr>
            <a:spLocks noGrp="1"/>
          </p:cNvSpPr>
          <p:nvPr>
            <p:ph type="ftr" sz="quarter" idx="11"/>
          </p:nvPr>
        </p:nvSpPr>
        <p:spPr/>
        <p:txBody>
          <a:bodyPr/>
          <a:lstStyle>
            <a:lvl1pPr>
              <a:defRPr/>
            </a:lvl1pPr>
          </a:lstStyle>
          <a:p>
            <a:r>
              <a:rPr lang="pt-BR"/>
              <a:t>EUDAT coonference, Porto, Portugal, 22-25 January 2018</a:t>
            </a:r>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lvl1pPr>
              <a:defRPr/>
            </a:lvl1pPr>
          </a:lstStyle>
          <a:p>
            <a:fld id="{D914FE76-07A0-498E-8034-533325E9DF4B}" type="slidenum">
              <a:rPr lang="fr-FR"/>
              <a:pPr/>
              <a:t>‹#›</a:t>
            </a:fld>
            <a:endParaRPr lang="fr-FR"/>
          </a:p>
        </p:txBody>
      </p:sp>
      <p:sp>
        <p:nvSpPr>
          <p:cNvPr id="3" name="Espace réservé du pied de page 2"/>
          <p:cNvSpPr>
            <a:spLocks noGrp="1"/>
          </p:cNvSpPr>
          <p:nvPr>
            <p:ph type="ftr" sz="quarter" idx="11"/>
          </p:nvPr>
        </p:nvSpPr>
        <p:spPr/>
        <p:txBody>
          <a:bodyPr/>
          <a:lstStyle>
            <a:lvl1pPr>
              <a:defRPr/>
            </a:lvl1pPr>
          </a:lstStyle>
          <a:p>
            <a:r>
              <a:rPr lang="pt-BR"/>
              <a:t>EUDAT coonference, Porto, Portugal, 22-25 January 2018</a:t>
            </a:r>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u numéro de diapositive 4"/>
          <p:cNvSpPr>
            <a:spLocks noGrp="1"/>
          </p:cNvSpPr>
          <p:nvPr>
            <p:ph type="sldNum" sz="quarter" idx="10"/>
          </p:nvPr>
        </p:nvSpPr>
        <p:spPr>
          <a:xfrm>
            <a:off x="8027988" y="6415088"/>
            <a:ext cx="693737" cy="184666"/>
          </a:xfrm>
        </p:spPr>
        <p:txBody>
          <a:bodyPr/>
          <a:lstStyle>
            <a:lvl1pPr>
              <a:defRPr/>
            </a:lvl1pPr>
          </a:lstStyle>
          <a:p>
            <a:fld id="{EFD0D5FA-7CEC-42B1-AA1B-E6B503FCA138}" type="slidenum">
              <a:rPr lang="fr-FR" smtClean="0"/>
              <a:pPr/>
              <a:t>‹#›</a:t>
            </a:fld>
            <a:r>
              <a:rPr lang="fr-FR" dirty="0"/>
              <a:t>/15</a:t>
            </a:r>
          </a:p>
        </p:txBody>
      </p:sp>
      <p:sp>
        <p:nvSpPr>
          <p:cNvPr id="6" name="Espace réservé du pied de page 5"/>
          <p:cNvSpPr>
            <a:spLocks noGrp="1"/>
          </p:cNvSpPr>
          <p:nvPr>
            <p:ph type="ftr" sz="quarter" idx="11"/>
          </p:nvPr>
        </p:nvSpPr>
        <p:spPr/>
        <p:txBody>
          <a:bodyPr/>
          <a:lstStyle>
            <a:lvl1pPr>
              <a:defRPr/>
            </a:lvl1pPr>
          </a:lstStyle>
          <a:p>
            <a:r>
              <a:rPr lang="pt-BR"/>
              <a:t>EUDAT coonference, Porto, Portugal, 22-25 January 2018</a:t>
            </a:r>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u numéro de diapositive 4"/>
          <p:cNvSpPr>
            <a:spLocks noGrp="1"/>
          </p:cNvSpPr>
          <p:nvPr>
            <p:ph type="sldNum" sz="quarter" idx="10"/>
          </p:nvPr>
        </p:nvSpPr>
        <p:spPr/>
        <p:txBody>
          <a:bodyPr/>
          <a:lstStyle>
            <a:lvl1pPr>
              <a:defRPr/>
            </a:lvl1pPr>
          </a:lstStyle>
          <a:p>
            <a:fld id="{7B5463E5-88DF-44D8-96E5-A3DEFCEAEF18}" type="slidenum">
              <a:rPr lang="fr-FR"/>
              <a:pPr/>
              <a:t>‹#›</a:t>
            </a:fld>
            <a:endParaRPr lang="fr-FR"/>
          </a:p>
        </p:txBody>
      </p:sp>
      <p:sp>
        <p:nvSpPr>
          <p:cNvPr id="6" name="Espace réservé du pied de page 5"/>
          <p:cNvSpPr>
            <a:spLocks noGrp="1"/>
          </p:cNvSpPr>
          <p:nvPr>
            <p:ph type="ftr" sz="quarter" idx="11"/>
          </p:nvPr>
        </p:nvSpPr>
        <p:spPr/>
        <p:txBody>
          <a:bodyPr/>
          <a:lstStyle>
            <a:lvl1pPr>
              <a:defRPr/>
            </a:lvl1pPr>
          </a:lstStyle>
          <a:p>
            <a:r>
              <a:rPr lang="pt-BR"/>
              <a:t>EUDAT coonference, Porto, Portugal, 22-25 January 2018</a:t>
            </a:r>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b="-94"/>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11188" y="1255713"/>
            <a:ext cx="8064500" cy="517525"/>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lvl="0"/>
            <a:r>
              <a:rPr lang="fr-FR"/>
              <a:t>Cliquez pour modifier le style du titre</a:t>
            </a:r>
          </a:p>
        </p:txBody>
      </p:sp>
      <p:sp>
        <p:nvSpPr>
          <p:cNvPr id="1027" name="Rectangle 3"/>
          <p:cNvSpPr>
            <a:spLocks noGrp="1" noChangeArrowheads="1"/>
          </p:cNvSpPr>
          <p:nvPr>
            <p:ph type="body" idx="1"/>
          </p:nvPr>
        </p:nvSpPr>
        <p:spPr bwMode="auto">
          <a:xfrm>
            <a:off x="611188" y="1916113"/>
            <a:ext cx="8064500" cy="2559050"/>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30" name="Rectangle 6"/>
          <p:cNvSpPr>
            <a:spLocks noGrp="1" noChangeArrowheads="1"/>
          </p:cNvSpPr>
          <p:nvPr>
            <p:ph type="sldNum" sz="quarter" idx="4"/>
          </p:nvPr>
        </p:nvSpPr>
        <p:spPr bwMode="auto">
          <a:xfrm>
            <a:off x="8027988" y="6415088"/>
            <a:ext cx="693737" cy="184666"/>
          </a:xfrm>
          <a:prstGeom prst="rect">
            <a:avLst/>
          </a:prstGeom>
          <a:noFill/>
          <a:ln w="9525">
            <a:noFill/>
            <a:miter lim="800000"/>
            <a:headEnd/>
            <a:tailEnd/>
          </a:ln>
          <a:effectLst/>
        </p:spPr>
        <p:txBody>
          <a:bodyPr vert="horz" wrap="square" lIns="0" tIns="0" rIns="91440" bIns="0" numCol="1" anchor="t" anchorCtr="0" compatLnSpc="1">
            <a:prstTxWarp prst="textNoShape">
              <a:avLst/>
            </a:prstTxWarp>
            <a:spAutoFit/>
          </a:bodyPr>
          <a:lstStyle>
            <a:lvl1pPr algn="r">
              <a:defRPr>
                <a:solidFill>
                  <a:srgbClr val="0551A0"/>
                </a:solidFill>
                <a:latin typeface="+mj-lt"/>
              </a:defRPr>
            </a:lvl1pPr>
          </a:lstStyle>
          <a:p>
            <a:fld id="{68192A19-BCEF-4703-9BDC-4EA3809EC34E}" type="slidenum">
              <a:rPr lang="fr-FR" smtClean="0"/>
              <a:pPr/>
              <a:t>‹#›</a:t>
            </a:fld>
            <a:r>
              <a:rPr lang="fr-FR" dirty="0"/>
              <a:t>/15</a:t>
            </a:r>
          </a:p>
        </p:txBody>
      </p:sp>
      <p:sp>
        <p:nvSpPr>
          <p:cNvPr id="1031" name="Text Box 7"/>
          <p:cNvSpPr txBox="1">
            <a:spLocks noChangeArrowheads="1"/>
          </p:cNvSpPr>
          <p:nvPr/>
        </p:nvSpPr>
        <p:spPr bwMode="auto">
          <a:xfrm>
            <a:off x="611188" y="6415088"/>
            <a:ext cx="3919537" cy="182562"/>
          </a:xfrm>
          <a:prstGeom prst="rect">
            <a:avLst/>
          </a:prstGeom>
          <a:noFill/>
          <a:ln w="9525">
            <a:noFill/>
            <a:miter lim="800000"/>
            <a:headEnd/>
            <a:tailEnd/>
          </a:ln>
          <a:effectLst/>
        </p:spPr>
        <p:txBody>
          <a:bodyPr lIns="0" tIns="0" rIns="0" bIns="0">
            <a:spAutoFit/>
          </a:bodyPr>
          <a:lstStyle/>
          <a:p>
            <a:r>
              <a:rPr lang="fr-FR">
                <a:solidFill>
                  <a:srgbClr val="0551A0"/>
                </a:solidFill>
                <a:latin typeface="Calibri" pitchFamily="34" charset="0"/>
              </a:rPr>
              <a:t>sdn-userdesk@seadatanet.org – www.seadatanet.org</a:t>
            </a:r>
          </a:p>
        </p:txBody>
      </p:sp>
      <p:sp>
        <p:nvSpPr>
          <p:cNvPr id="1033" name="Rectangle 9"/>
          <p:cNvSpPr>
            <a:spLocks noGrp="1" noChangeArrowheads="1"/>
          </p:cNvSpPr>
          <p:nvPr>
            <p:ph type="ftr" sz="quarter" idx="3"/>
          </p:nvPr>
        </p:nvSpPr>
        <p:spPr bwMode="auto">
          <a:xfrm>
            <a:off x="2484438" y="620713"/>
            <a:ext cx="6135687" cy="212725"/>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lgn="r">
              <a:defRPr sz="1400" b="1">
                <a:solidFill>
                  <a:srgbClr val="0551A0"/>
                </a:solidFill>
                <a:latin typeface="Calibri Light" pitchFamily="34" charset="0"/>
              </a:defRPr>
            </a:lvl1pPr>
          </a:lstStyle>
          <a:p>
            <a:r>
              <a:rPr lang="pt-BR"/>
              <a:t>EUDAT coonference, Porto, Portugal, 22-25 January 2018</a:t>
            </a:r>
            <a:endParaRPr lang="fr-FR"/>
          </a:p>
        </p:txBody>
      </p:sp>
      <p:pic>
        <p:nvPicPr>
          <p:cNvPr id="1034" name="Picture 10" descr="SeaDatacloud2017logo_low"/>
          <p:cNvPicPr>
            <a:picLocks noChangeAspect="1" noChangeArrowheads="1"/>
          </p:cNvPicPr>
          <p:nvPr/>
        </p:nvPicPr>
        <p:blipFill>
          <a:blip r:embed="rId14" cstate="print"/>
          <a:srcRect/>
          <a:stretch>
            <a:fillRect/>
          </a:stretch>
        </p:blipFill>
        <p:spPr bwMode="auto">
          <a:xfrm>
            <a:off x="611188" y="455613"/>
            <a:ext cx="1368425" cy="596900"/>
          </a:xfrm>
          <a:prstGeom prst="rect">
            <a:avLst/>
          </a:prstGeom>
          <a:noFill/>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rtl="0" eaLnBrk="1" fontAlgn="base" hangingPunct="1">
        <a:spcBef>
          <a:spcPct val="0"/>
        </a:spcBef>
        <a:spcAft>
          <a:spcPct val="0"/>
        </a:spcAft>
        <a:defRPr sz="3400">
          <a:solidFill>
            <a:srgbClr val="0551A0"/>
          </a:solidFill>
          <a:latin typeface="+mj-lt"/>
          <a:ea typeface="+mj-ea"/>
          <a:cs typeface="+mj-cs"/>
        </a:defRPr>
      </a:lvl1pPr>
      <a:lvl2pPr algn="l" rtl="0" eaLnBrk="1" fontAlgn="base" hangingPunct="1">
        <a:spcBef>
          <a:spcPct val="0"/>
        </a:spcBef>
        <a:spcAft>
          <a:spcPct val="0"/>
        </a:spcAft>
        <a:defRPr sz="3400">
          <a:solidFill>
            <a:srgbClr val="0551A0"/>
          </a:solidFill>
          <a:latin typeface="Calibri" pitchFamily="34" charset="0"/>
          <a:cs typeface="Arial" charset="0"/>
        </a:defRPr>
      </a:lvl2pPr>
      <a:lvl3pPr algn="l" rtl="0" eaLnBrk="1" fontAlgn="base" hangingPunct="1">
        <a:spcBef>
          <a:spcPct val="0"/>
        </a:spcBef>
        <a:spcAft>
          <a:spcPct val="0"/>
        </a:spcAft>
        <a:defRPr sz="3400">
          <a:solidFill>
            <a:srgbClr val="0551A0"/>
          </a:solidFill>
          <a:latin typeface="Calibri" pitchFamily="34" charset="0"/>
          <a:cs typeface="Arial" charset="0"/>
        </a:defRPr>
      </a:lvl3pPr>
      <a:lvl4pPr algn="l" rtl="0" eaLnBrk="1" fontAlgn="base" hangingPunct="1">
        <a:spcBef>
          <a:spcPct val="0"/>
        </a:spcBef>
        <a:spcAft>
          <a:spcPct val="0"/>
        </a:spcAft>
        <a:defRPr sz="3400">
          <a:solidFill>
            <a:srgbClr val="0551A0"/>
          </a:solidFill>
          <a:latin typeface="Calibri" pitchFamily="34" charset="0"/>
          <a:cs typeface="Arial" charset="0"/>
        </a:defRPr>
      </a:lvl4pPr>
      <a:lvl5pPr algn="l" rtl="0" eaLnBrk="1" fontAlgn="base" hangingPunct="1">
        <a:spcBef>
          <a:spcPct val="0"/>
        </a:spcBef>
        <a:spcAft>
          <a:spcPct val="0"/>
        </a:spcAft>
        <a:defRPr sz="3400">
          <a:solidFill>
            <a:srgbClr val="0551A0"/>
          </a:solidFill>
          <a:latin typeface="Calibri" pitchFamily="34" charset="0"/>
          <a:cs typeface="Arial" charset="0"/>
        </a:defRPr>
      </a:lvl5pPr>
      <a:lvl6pPr marL="457200" algn="l" rtl="0" eaLnBrk="1" fontAlgn="base" hangingPunct="1">
        <a:spcBef>
          <a:spcPct val="0"/>
        </a:spcBef>
        <a:spcAft>
          <a:spcPct val="0"/>
        </a:spcAft>
        <a:defRPr sz="3400">
          <a:solidFill>
            <a:srgbClr val="0551A0"/>
          </a:solidFill>
          <a:latin typeface="Calibri" pitchFamily="34" charset="0"/>
          <a:cs typeface="Arial" charset="0"/>
        </a:defRPr>
      </a:lvl6pPr>
      <a:lvl7pPr marL="914400" algn="l" rtl="0" eaLnBrk="1" fontAlgn="base" hangingPunct="1">
        <a:spcBef>
          <a:spcPct val="0"/>
        </a:spcBef>
        <a:spcAft>
          <a:spcPct val="0"/>
        </a:spcAft>
        <a:defRPr sz="3400">
          <a:solidFill>
            <a:srgbClr val="0551A0"/>
          </a:solidFill>
          <a:latin typeface="Calibri" pitchFamily="34" charset="0"/>
          <a:cs typeface="Arial" charset="0"/>
        </a:defRPr>
      </a:lvl7pPr>
      <a:lvl8pPr marL="1371600" algn="l" rtl="0" eaLnBrk="1" fontAlgn="base" hangingPunct="1">
        <a:spcBef>
          <a:spcPct val="0"/>
        </a:spcBef>
        <a:spcAft>
          <a:spcPct val="0"/>
        </a:spcAft>
        <a:defRPr sz="3400">
          <a:solidFill>
            <a:srgbClr val="0551A0"/>
          </a:solidFill>
          <a:latin typeface="Calibri" pitchFamily="34" charset="0"/>
          <a:cs typeface="Arial" charset="0"/>
        </a:defRPr>
      </a:lvl8pPr>
      <a:lvl9pPr marL="1828800" algn="l" rtl="0" eaLnBrk="1" fontAlgn="base" hangingPunct="1">
        <a:spcBef>
          <a:spcPct val="0"/>
        </a:spcBef>
        <a:spcAft>
          <a:spcPct val="0"/>
        </a:spcAft>
        <a:defRPr sz="3400">
          <a:solidFill>
            <a:srgbClr val="0551A0"/>
          </a:solidFill>
          <a:latin typeface="Calibri" pitchFamily="34" charset="0"/>
          <a:cs typeface="Arial" charset="0"/>
        </a:defRPr>
      </a:lvl9pPr>
    </p:titleStyle>
    <p:bodyStyle>
      <a:lvl1pPr marL="342900" indent="-342900" algn="l" rtl="0" eaLnBrk="1" fontAlgn="base" hangingPunct="1">
        <a:spcBef>
          <a:spcPct val="20000"/>
        </a:spcBef>
        <a:spcAft>
          <a:spcPct val="0"/>
        </a:spcAft>
        <a:buChar char="•"/>
        <a:defRPr sz="3000">
          <a:solidFill>
            <a:srgbClr val="475D73"/>
          </a:solidFill>
          <a:latin typeface="+mn-lt"/>
          <a:ea typeface="+mn-ea"/>
          <a:cs typeface="+mn-cs"/>
        </a:defRPr>
      </a:lvl1pPr>
      <a:lvl2pPr marL="742950" indent="-285750" algn="l" rtl="0" eaLnBrk="1" fontAlgn="base" hangingPunct="1">
        <a:spcBef>
          <a:spcPct val="20000"/>
        </a:spcBef>
        <a:spcAft>
          <a:spcPct val="0"/>
        </a:spcAft>
        <a:buChar char="–"/>
        <a:defRPr sz="2600">
          <a:solidFill>
            <a:srgbClr val="475D73"/>
          </a:solidFill>
          <a:latin typeface="+mn-lt"/>
          <a:cs typeface="+mn-cs"/>
        </a:defRPr>
      </a:lvl2pPr>
      <a:lvl3pPr marL="1143000" indent="-228600" algn="l" rtl="0" eaLnBrk="1" fontAlgn="base" hangingPunct="1">
        <a:spcBef>
          <a:spcPct val="20000"/>
        </a:spcBef>
        <a:spcAft>
          <a:spcPct val="0"/>
        </a:spcAft>
        <a:buChar char="•"/>
        <a:defRPr sz="2400">
          <a:solidFill>
            <a:srgbClr val="475D73"/>
          </a:solidFill>
          <a:latin typeface="+mn-lt"/>
          <a:cs typeface="+mn-cs"/>
        </a:defRPr>
      </a:lvl3pPr>
      <a:lvl4pPr marL="1600200" indent="-228600" algn="l" rtl="0" eaLnBrk="1" fontAlgn="base" hangingPunct="1">
        <a:spcBef>
          <a:spcPct val="20000"/>
        </a:spcBef>
        <a:spcAft>
          <a:spcPct val="0"/>
        </a:spcAft>
        <a:buChar char="–"/>
        <a:defRPr sz="2000">
          <a:solidFill>
            <a:srgbClr val="475D73"/>
          </a:solidFill>
          <a:latin typeface="+mn-lt"/>
          <a:cs typeface="+mn-cs"/>
        </a:defRPr>
      </a:lvl4pPr>
      <a:lvl5pPr marL="2057400" indent="-228600" algn="l" rtl="0" eaLnBrk="1" fontAlgn="base" hangingPunct="1">
        <a:spcBef>
          <a:spcPct val="20000"/>
        </a:spcBef>
        <a:spcAft>
          <a:spcPct val="0"/>
        </a:spcAft>
        <a:buChar char="»"/>
        <a:defRPr sz="2000">
          <a:solidFill>
            <a:srgbClr val="475D73"/>
          </a:solidFill>
          <a:latin typeface="+mn-lt"/>
          <a:cs typeface="+mn-cs"/>
        </a:defRPr>
      </a:lvl5pPr>
      <a:lvl6pPr marL="2514600" indent="-228600" algn="l" rtl="0" eaLnBrk="1" fontAlgn="base" hangingPunct="1">
        <a:spcBef>
          <a:spcPct val="20000"/>
        </a:spcBef>
        <a:spcAft>
          <a:spcPct val="0"/>
        </a:spcAft>
        <a:buChar char="»"/>
        <a:defRPr sz="2000">
          <a:solidFill>
            <a:srgbClr val="475D73"/>
          </a:solidFill>
          <a:latin typeface="+mn-lt"/>
          <a:cs typeface="+mn-cs"/>
        </a:defRPr>
      </a:lvl6pPr>
      <a:lvl7pPr marL="2971800" indent="-228600" algn="l" rtl="0" eaLnBrk="1" fontAlgn="base" hangingPunct="1">
        <a:spcBef>
          <a:spcPct val="20000"/>
        </a:spcBef>
        <a:spcAft>
          <a:spcPct val="0"/>
        </a:spcAft>
        <a:buChar char="»"/>
        <a:defRPr sz="2000">
          <a:solidFill>
            <a:srgbClr val="475D73"/>
          </a:solidFill>
          <a:latin typeface="+mn-lt"/>
          <a:cs typeface="+mn-cs"/>
        </a:defRPr>
      </a:lvl7pPr>
      <a:lvl8pPr marL="3429000" indent="-228600" algn="l" rtl="0" eaLnBrk="1" fontAlgn="base" hangingPunct="1">
        <a:spcBef>
          <a:spcPct val="20000"/>
        </a:spcBef>
        <a:spcAft>
          <a:spcPct val="0"/>
        </a:spcAft>
        <a:buChar char="»"/>
        <a:defRPr sz="2000">
          <a:solidFill>
            <a:srgbClr val="475D73"/>
          </a:solidFill>
          <a:latin typeface="+mn-lt"/>
          <a:cs typeface="+mn-cs"/>
        </a:defRPr>
      </a:lvl8pPr>
      <a:lvl9pPr marL="3886200" indent="-228600" algn="l" rtl="0" eaLnBrk="1" fontAlgn="base" hangingPunct="1">
        <a:spcBef>
          <a:spcPct val="20000"/>
        </a:spcBef>
        <a:spcAft>
          <a:spcPct val="0"/>
        </a:spcAft>
        <a:buChar char="»"/>
        <a:defRPr sz="2000">
          <a:solidFill>
            <a:srgbClr val="475D73"/>
          </a:solidFill>
          <a:latin typeface="+mn-lt"/>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png"/><Relationship Id="rId3" Type="http://schemas.openxmlformats.org/officeDocument/2006/relationships/image" Target="../media/image14.jpe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wmf"/><Relationship Id="rId11" Type="http://schemas.openxmlformats.org/officeDocument/2006/relationships/image" Target="../media/image22.jpeg"/><Relationship Id="rId5" Type="http://schemas.openxmlformats.org/officeDocument/2006/relationships/image" Target="../media/image16.wmf"/><Relationship Id="rId10" Type="http://schemas.openxmlformats.org/officeDocument/2006/relationships/image" Target="../media/image21.jpeg"/><Relationship Id="rId4" Type="http://schemas.openxmlformats.org/officeDocument/2006/relationships/image" Target="../media/image15.wmf"/><Relationship Id="rId9" Type="http://schemas.openxmlformats.org/officeDocument/2006/relationships/image" Target="../media/image20.jpeg"/><Relationship Id="rId14" Type="http://schemas.openxmlformats.org/officeDocument/2006/relationships/image" Target="../media/image25.jpeg"/></Relationships>
</file>

<file path=ppt/slides/_rels/slide1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7.emf"/></Relationships>
</file>

<file path=ppt/slides/_rels/slide14.xml.rels><?xml version="1.0" encoding="UTF-8" standalone="yes"?>
<Relationships xmlns="http://schemas.openxmlformats.org/package/2006/relationships"><Relationship Id="rId2" Type="http://schemas.openxmlformats.org/officeDocument/2006/relationships/hyperlink" Target="http://sdc.maris.nl/"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4.JPG"/><Relationship Id="rId13" Type="http://schemas.openxmlformats.org/officeDocument/2006/relationships/image" Target="../media/image39.JPG"/><Relationship Id="rId3" Type="http://schemas.openxmlformats.org/officeDocument/2006/relationships/image" Target="../media/image29.JPG"/><Relationship Id="rId7" Type="http://schemas.openxmlformats.org/officeDocument/2006/relationships/image" Target="../media/image33.JPG"/><Relationship Id="rId12" Type="http://schemas.openxmlformats.org/officeDocument/2006/relationships/image" Target="../media/image38.JPG"/><Relationship Id="rId2" Type="http://schemas.openxmlformats.org/officeDocument/2006/relationships/image" Target="../media/image28.JPG"/><Relationship Id="rId1" Type="http://schemas.openxmlformats.org/officeDocument/2006/relationships/slideLayout" Target="../slideLayouts/slideLayout2.xml"/><Relationship Id="rId6" Type="http://schemas.openxmlformats.org/officeDocument/2006/relationships/image" Target="../media/image32.JPG"/><Relationship Id="rId11" Type="http://schemas.openxmlformats.org/officeDocument/2006/relationships/image" Target="../media/image37.JPG"/><Relationship Id="rId5" Type="http://schemas.openxmlformats.org/officeDocument/2006/relationships/image" Target="../media/image31.JPG"/><Relationship Id="rId10" Type="http://schemas.openxmlformats.org/officeDocument/2006/relationships/image" Target="../media/image36.JPG"/><Relationship Id="rId4" Type="http://schemas.openxmlformats.org/officeDocument/2006/relationships/image" Target="../media/image30.JPG"/><Relationship Id="rId9" Type="http://schemas.openxmlformats.org/officeDocument/2006/relationships/image" Target="../media/image3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a:spLocks noGrp="1" noChangeArrowheads="1"/>
          </p:cNvSpPr>
          <p:nvPr>
            <p:ph type="ftr" sz="quarter" idx="3"/>
          </p:nvPr>
        </p:nvSpPr>
        <p:spPr>
          <a:xfrm>
            <a:off x="2245777" y="5589240"/>
            <a:ext cx="6351587" cy="215444"/>
          </a:xfrm>
        </p:spPr>
        <p:txBody>
          <a:bodyPr/>
          <a:lstStyle/>
          <a:p>
            <a:r>
              <a:rPr lang="pt-BR" dirty="0"/>
              <a:t>SDN Side meeting @EGU 2019 – 11 April 2019 - Vienna</a:t>
            </a:r>
            <a:endParaRPr lang="fr-FR" dirty="0"/>
          </a:p>
        </p:txBody>
      </p:sp>
      <p:sp>
        <p:nvSpPr>
          <p:cNvPr id="2050" name="Rectangle 2"/>
          <p:cNvSpPr>
            <a:spLocks noGrp="1" noChangeArrowheads="1"/>
          </p:cNvSpPr>
          <p:nvPr>
            <p:ph type="ctrTitle"/>
          </p:nvPr>
        </p:nvSpPr>
        <p:spPr>
          <a:xfrm>
            <a:off x="2244724" y="3295650"/>
            <a:ext cx="5999684" cy="369332"/>
          </a:xfrm>
        </p:spPr>
        <p:txBody>
          <a:bodyPr/>
          <a:lstStyle/>
          <a:p>
            <a:r>
              <a:rPr lang="en-US" b="1" dirty="0"/>
              <a:t>Access and work with marine data in the cloud</a:t>
            </a:r>
            <a:endParaRPr lang="fr-FR" dirty="0"/>
          </a:p>
        </p:txBody>
      </p:sp>
      <p:sp>
        <p:nvSpPr>
          <p:cNvPr id="2051" name="Rectangle 3"/>
          <p:cNvSpPr>
            <a:spLocks noGrp="1" noChangeArrowheads="1"/>
          </p:cNvSpPr>
          <p:nvPr>
            <p:ph type="subTitle" idx="1"/>
          </p:nvPr>
        </p:nvSpPr>
        <p:spPr>
          <a:xfrm>
            <a:off x="2244724" y="4797152"/>
            <a:ext cx="5687838" cy="261610"/>
          </a:xfrm>
        </p:spPr>
        <p:txBody>
          <a:bodyPr/>
          <a:lstStyle/>
          <a:p>
            <a:r>
              <a:rPr lang="fr-FR" dirty="0"/>
              <a:t>Peter </a:t>
            </a:r>
            <a:r>
              <a:rPr lang="fr-FR" dirty="0" err="1"/>
              <a:t>Thijsse</a:t>
            </a:r>
            <a:r>
              <a:rPr lang="fr-FR" dirty="0"/>
              <a:t> (MARIS, NL)</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n 14"/>
          <p:cNvSpPr/>
          <p:nvPr/>
        </p:nvSpPr>
        <p:spPr>
          <a:xfrm>
            <a:off x="229663" y="4293096"/>
            <a:ext cx="195183" cy="253363"/>
          </a:xfrm>
          <a:prstGeom prst="can">
            <a:avLst/>
          </a:prstGeom>
          <a:solidFill>
            <a:srgbClr val="00A7E5"/>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22"/>
          <p:cNvSpPr txBox="1"/>
          <p:nvPr/>
        </p:nvSpPr>
        <p:spPr>
          <a:xfrm>
            <a:off x="189103" y="4581128"/>
            <a:ext cx="3609173" cy="307777"/>
          </a:xfrm>
          <a:prstGeom prst="rect">
            <a:avLst/>
          </a:prstGeom>
          <a:noFill/>
        </p:spPr>
        <p:txBody>
          <a:bodyPr wrap="square" rtlCol="0">
            <a:spAutoFit/>
          </a:bodyPr>
          <a:lstStyle/>
          <a:p>
            <a:r>
              <a:rPr lang="en-US" sz="1400" dirty="0">
                <a:solidFill>
                  <a:srgbClr val="00519D"/>
                </a:solidFill>
                <a:latin typeface="Tahoma" panose="020B0604030504040204" pitchFamily="34" charset="0"/>
                <a:ea typeface="Tahoma" panose="020B0604030504040204" pitchFamily="34" charset="0"/>
                <a:cs typeface="Tahoma" panose="020B0604030504040204" pitchFamily="34" charset="0"/>
              </a:rPr>
              <a:t>NODCs; HOs; GEOs; BIOs; ICES; PANGAEA  </a:t>
            </a:r>
          </a:p>
        </p:txBody>
      </p:sp>
      <p:sp>
        <p:nvSpPr>
          <p:cNvPr id="10" name="Can 28"/>
          <p:cNvSpPr/>
          <p:nvPr/>
        </p:nvSpPr>
        <p:spPr>
          <a:xfrm>
            <a:off x="458262" y="4293096"/>
            <a:ext cx="195183" cy="253363"/>
          </a:xfrm>
          <a:prstGeom prst="can">
            <a:avLst/>
          </a:prstGeom>
          <a:solidFill>
            <a:srgbClr val="00A7E5"/>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an 29"/>
          <p:cNvSpPr/>
          <p:nvPr/>
        </p:nvSpPr>
        <p:spPr>
          <a:xfrm>
            <a:off x="688891" y="4293096"/>
            <a:ext cx="195183" cy="253363"/>
          </a:xfrm>
          <a:prstGeom prst="can">
            <a:avLst/>
          </a:prstGeom>
          <a:solidFill>
            <a:srgbClr val="00A7E5"/>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an 30"/>
          <p:cNvSpPr/>
          <p:nvPr/>
        </p:nvSpPr>
        <p:spPr>
          <a:xfrm>
            <a:off x="920030" y="4293096"/>
            <a:ext cx="195183" cy="253363"/>
          </a:xfrm>
          <a:prstGeom prst="can">
            <a:avLst/>
          </a:prstGeom>
          <a:solidFill>
            <a:srgbClr val="00A7E5"/>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an 32"/>
          <p:cNvSpPr/>
          <p:nvPr/>
        </p:nvSpPr>
        <p:spPr>
          <a:xfrm>
            <a:off x="1184075" y="4293096"/>
            <a:ext cx="195183" cy="253363"/>
          </a:xfrm>
          <a:prstGeom prst="can">
            <a:avLst/>
          </a:prstGeom>
          <a:solidFill>
            <a:schemeClr val="accent1">
              <a:lumMod val="50000"/>
            </a:schemeClr>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an 33"/>
          <p:cNvSpPr/>
          <p:nvPr/>
        </p:nvSpPr>
        <p:spPr>
          <a:xfrm>
            <a:off x="1446092" y="4293096"/>
            <a:ext cx="195183" cy="253363"/>
          </a:xfrm>
          <a:prstGeom prst="can">
            <a:avLst/>
          </a:prstGeom>
          <a:solidFill>
            <a:schemeClr val="accent1">
              <a:lumMod val="50000"/>
            </a:schemeClr>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an 34"/>
          <p:cNvSpPr/>
          <p:nvPr/>
        </p:nvSpPr>
        <p:spPr>
          <a:xfrm>
            <a:off x="1710137" y="4293096"/>
            <a:ext cx="195183" cy="253363"/>
          </a:xfrm>
          <a:prstGeom prst="can">
            <a:avLst/>
          </a:prstGeom>
          <a:solidFill>
            <a:schemeClr val="accent1">
              <a:lumMod val="50000"/>
            </a:schemeClr>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an 35"/>
          <p:cNvSpPr/>
          <p:nvPr/>
        </p:nvSpPr>
        <p:spPr>
          <a:xfrm>
            <a:off x="1972154" y="4293096"/>
            <a:ext cx="195183" cy="253363"/>
          </a:xfrm>
          <a:prstGeom prst="can">
            <a:avLst/>
          </a:prstGeom>
          <a:solidFill>
            <a:schemeClr val="accent1">
              <a:lumMod val="50000"/>
            </a:schemeClr>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an 36"/>
          <p:cNvSpPr/>
          <p:nvPr/>
        </p:nvSpPr>
        <p:spPr>
          <a:xfrm>
            <a:off x="2229175" y="4293096"/>
            <a:ext cx="195183" cy="253363"/>
          </a:xfrm>
          <a:prstGeom prst="can">
            <a:avLst/>
          </a:prstGeom>
          <a:solidFill>
            <a:schemeClr val="accent2">
              <a:lumMod val="75000"/>
            </a:schemeClr>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an 38"/>
          <p:cNvSpPr/>
          <p:nvPr/>
        </p:nvSpPr>
        <p:spPr>
          <a:xfrm>
            <a:off x="2467338" y="4293096"/>
            <a:ext cx="195183" cy="253363"/>
          </a:xfrm>
          <a:prstGeom prst="can">
            <a:avLst/>
          </a:prstGeom>
          <a:solidFill>
            <a:schemeClr val="accent2">
              <a:lumMod val="75000"/>
            </a:schemeClr>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an 39"/>
          <p:cNvSpPr/>
          <p:nvPr/>
        </p:nvSpPr>
        <p:spPr>
          <a:xfrm>
            <a:off x="2705501" y="4293096"/>
            <a:ext cx="195183" cy="253363"/>
          </a:xfrm>
          <a:prstGeom prst="can">
            <a:avLst/>
          </a:prstGeom>
          <a:solidFill>
            <a:schemeClr val="accent2">
              <a:lumMod val="75000"/>
            </a:schemeClr>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an 40"/>
          <p:cNvSpPr/>
          <p:nvPr/>
        </p:nvSpPr>
        <p:spPr>
          <a:xfrm>
            <a:off x="2946264" y="4293096"/>
            <a:ext cx="195183" cy="253363"/>
          </a:xfrm>
          <a:prstGeom prst="can">
            <a:avLst/>
          </a:prstGeom>
          <a:solidFill>
            <a:schemeClr val="accent2">
              <a:lumMod val="75000"/>
            </a:schemeClr>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an 41"/>
          <p:cNvSpPr/>
          <p:nvPr/>
        </p:nvSpPr>
        <p:spPr>
          <a:xfrm>
            <a:off x="3186825" y="4293096"/>
            <a:ext cx="195183" cy="253363"/>
          </a:xfrm>
          <a:prstGeom prst="can">
            <a:avLst/>
          </a:prstGeom>
          <a:solidFill>
            <a:srgbClr val="FFC000"/>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an 42"/>
          <p:cNvSpPr/>
          <p:nvPr/>
        </p:nvSpPr>
        <p:spPr>
          <a:xfrm>
            <a:off x="3432878" y="4293096"/>
            <a:ext cx="195183" cy="253363"/>
          </a:xfrm>
          <a:prstGeom prst="can">
            <a:avLst/>
          </a:prstGeom>
          <a:solidFill>
            <a:srgbClr val="FFC000"/>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6"/>
          <p:cNvCxnSpPr/>
          <p:nvPr/>
        </p:nvCxnSpPr>
        <p:spPr>
          <a:xfrm flipH="1" flipV="1">
            <a:off x="632670" y="4955887"/>
            <a:ext cx="461768" cy="648072"/>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45"/>
          <p:cNvCxnSpPr/>
          <p:nvPr/>
        </p:nvCxnSpPr>
        <p:spPr>
          <a:xfrm flipH="1" flipV="1">
            <a:off x="1641275" y="4873329"/>
            <a:ext cx="75025" cy="689632"/>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46"/>
          <p:cNvCxnSpPr/>
          <p:nvPr/>
        </p:nvCxnSpPr>
        <p:spPr>
          <a:xfrm flipH="1" flipV="1">
            <a:off x="1133921" y="4923739"/>
            <a:ext cx="282601" cy="673276"/>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47"/>
          <p:cNvCxnSpPr/>
          <p:nvPr/>
        </p:nvCxnSpPr>
        <p:spPr>
          <a:xfrm flipV="1">
            <a:off x="2276820" y="4975306"/>
            <a:ext cx="619498" cy="628836"/>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52"/>
          <p:cNvCxnSpPr/>
          <p:nvPr/>
        </p:nvCxnSpPr>
        <p:spPr>
          <a:xfrm flipV="1">
            <a:off x="1960713" y="4894662"/>
            <a:ext cx="287086" cy="668299"/>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56"/>
          <p:cNvCxnSpPr/>
          <p:nvPr/>
        </p:nvCxnSpPr>
        <p:spPr>
          <a:xfrm flipV="1">
            <a:off x="330349" y="3901442"/>
            <a:ext cx="764089" cy="402457"/>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58"/>
          <p:cNvCxnSpPr/>
          <p:nvPr/>
        </p:nvCxnSpPr>
        <p:spPr>
          <a:xfrm flipV="1">
            <a:off x="537985" y="3905631"/>
            <a:ext cx="737236" cy="409425"/>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60"/>
          <p:cNvCxnSpPr/>
          <p:nvPr/>
        </p:nvCxnSpPr>
        <p:spPr>
          <a:xfrm flipV="1">
            <a:off x="743089" y="3901442"/>
            <a:ext cx="673433" cy="414676"/>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62"/>
          <p:cNvCxnSpPr/>
          <p:nvPr/>
        </p:nvCxnSpPr>
        <p:spPr>
          <a:xfrm flipV="1">
            <a:off x="984324" y="3900380"/>
            <a:ext cx="568376" cy="426725"/>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64"/>
          <p:cNvCxnSpPr>
            <a:stCxn id="22" idx="1"/>
          </p:cNvCxnSpPr>
          <p:nvPr/>
        </p:nvCxnSpPr>
        <p:spPr>
          <a:xfrm flipH="1" flipV="1">
            <a:off x="2738988" y="3833154"/>
            <a:ext cx="791482" cy="459942"/>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68"/>
          <p:cNvCxnSpPr>
            <a:stCxn id="21" idx="1"/>
          </p:cNvCxnSpPr>
          <p:nvPr/>
        </p:nvCxnSpPr>
        <p:spPr>
          <a:xfrm flipH="1" flipV="1">
            <a:off x="2627845" y="3853681"/>
            <a:ext cx="656572" cy="439415"/>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70"/>
          <p:cNvCxnSpPr/>
          <p:nvPr/>
        </p:nvCxnSpPr>
        <p:spPr>
          <a:xfrm flipH="1" flipV="1">
            <a:off x="2508302" y="3904586"/>
            <a:ext cx="560536" cy="430555"/>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72"/>
          <p:cNvCxnSpPr/>
          <p:nvPr/>
        </p:nvCxnSpPr>
        <p:spPr>
          <a:xfrm flipH="1" flipV="1">
            <a:off x="2359841" y="3853070"/>
            <a:ext cx="474392" cy="482076"/>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74"/>
          <p:cNvCxnSpPr/>
          <p:nvPr/>
        </p:nvCxnSpPr>
        <p:spPr>
          <a:xfrm flipH="1" flipV="1">
            <a:off x="2218540" y="3894547"/>
            <a:ext cx="334614" cy="432186"/>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76"/>
          <p:cNvCxnSpPr/>
          <p:nvPr/>
        </p:nvCxnSpPr>
        <p:spPr>
          <a:xfrm flipH="1" flipV="1">
            <a:off x="2143849" y="3900380"/>
            <a:ext cx="193726" cy="418796"/>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78"/>
          <p:cNvCxnSpPr/>
          <p:nvPr/>
        </p:nvCxnSpPr>
        <p:spPr>
          <a:xfrm flipH="1" flipV="1">
            <a:off x="2062958" y="3900380"/>
            <a:ext cx="31651" cy="410799"/>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80"/>
          <p:cNvCxnSpPr/>
          <p:nvPr/>
        </p:nvCxnSpPr>
        <p:spPr>
          <a:xfrm flipV="1">
            <a:off x="1878687" y="3911530"/>
            <a:ext cx="71460" cy="400734"/>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82"/>
          <p:cNvCxnSpPr/>
          <p:nvPr/>
        </p:nvCxnSpPr>
        <p:spPr>
          <a:xfrm flipV="1">
            <a:off x="1541295" y="3926493"/>
            <a:ext cx="275610" cy="379653"/>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84"/>
          <p:cNvCxnSpPr/>
          <p:nvPr/>
        </p:nvCxnSpPr>
        <p:spPr>
          <a:xfrm flipV="1">
            <a:off x="1325977" y="3945584"/>
            <a:ext cx="350654" cy="343627"/>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14347"/>
          <p:cNvSpPr txBox="1"/>
          <p:nvPr/>
        </p:nvSpPr>
        <p:spPr>
          <a:xfrm>
            <a:off x="1103234" y="3991341"/>
            <a:ext cx="1659712" cy="307777"/>
          </a:xfrm>
          <a:prstGeom prst="rect">
            <a:avLst/>
          </a:prstGeom>
          <a:noFill/>
          <a:ln>
            <a:solidFill>
              <a:schemeClr val="bg1">
                <a:lumMod val="75000"/>
              </a:schemeClr>
            </a:solidFill>
          </a:ln>
        </p:spPr>
        <p:txBody>
          <a:bodyPr wrap="square" rtlCol="0">
            <a:spAutoFit/>
          </a:bodyPr>
          <a:lstStyle/>
          <a:p>
            <a:r>
              <a:rPr lang="en-US" sz="1400" b="1" dirty="0">
                <a:solidFill>
                  <a:srgbClr val="00519D"/>
                </a:solidFill>
              </a:rPr>
              <a:t>&gt;</a:t>
            </a:r>
            <a:r>
              <a:rPr lang="en-US" sz="1400" dirty="0">
                <a:solidFill>
                  <a:srgbClr val="00519D"/>
                </a:solidFill>
              </a:rPr>
              <a:t> 110 data </a:t>
            </a:r>
            <a:r>
              <a:rPr lang="en-US" sz="1400" dirty="0" err="1">
                <a:solidFill>
                  <a:srgbClr val="00519D"/>
                </a:solidFill>
              </a:rPr>
              <a:t>centres</a:t>
            </a:r>
            <a:endParaRPr lang="en-US" sz="1400" dirty="0">
              <a:solidFill>
                <a:srgbClr val="00519D"/>
              </a:solidFill>
            </a:endParaRPr>
          </a:p>
        </p:txBody>
      </p:sp>
      <p:pic>
        <p:nvPicPr>
          <p:cNvPr id="48" name="Picture 14350"/>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846885" y="540046"/>
            <a:ext cx="1903743" cy="1227544"/>
          </a:xfrm>
          <a:prstGeom prst="rect">
            <a:avLst/>
          </a:prstGeom>
        </p:spPr>
      </p:pic>
      <p:pic>
        <p:nvPicPr>
          <p:cNvPr id="49" name="Picture 1435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866453" y="541069"/>
            <a:ext cx="1904810" cy="1227544"/>
          </a:xfrm>
          <a:prstGeom prst="rect">
            <a:avLst/>
          </a:prstGeom>
        </p:spPr>
      </p:pic>
      <p:sp>
        <p:nvSpPr>
          <p:cNvPr id="50" name="TextBox 94"/>
          <p:cNvSpPr txBox="1"/>
          <p:nvPr/>
        </p:nvSpPr>
        <p:spPr>
          <a:xfrm>
            <a:off x="4959557" y="1377571"/>
            <a:ext cx="1484651" cy="307777"/>
          </a:xfrm>
          <a:prstGeom prst="rect">
            <a:avLst/>
          </a:prstGeom>
          <a:solidFill>
            <a:srgbClr val="CCFFFF"/>
          </a:solidFill>
        </p:spPr>
        <p:txBody>
          <a:bodyPr wrap="square" rtlCol="0">
            <a:spAutoFit/>
          </a:bodyPr>
          <a:lstStyle/>
          <a:p>
            <a:r>
              <a:rPr lang="en-US" sz="1400" dirty="0">
                <a:solidFill>
                  <a:srgbClr val="00519D"/>
                </a:solidFill>
              </a:rPr>
              <a:t>GEOSS portal</a:t>
            </a:r>
          </a:p>
        </p:txBody>
      </p:sp>
      <p:sp>
        <p:nvSpPr>
          <p:cNvPr id="51" name="TextBox 95"/>
          <p:cNvSpPr txBox="1"/>
          <p:nvPr/>
        </p:nvSpPr>
        <p:spPr>
          <a:xfrm>
            <a:off x="7022528" y="1381823"/>
            <a:ext cx="1552455" cy="307777"/>
          </a:xfrm>
          <a:prstGeom prst="rect">
            <a:avLst/>
          </a:prstGeom>
          <a:solidFill>
            <a:srgbClr val="CCFFFF"/>
          </a:solidFill>
        </p:spPr>
        <p:txBody>
          <a:bodyPr wrap="square" rtlCol="0">
            <a:spAutoFit/>
          </a:bodyPr>
          <a:lstStyle/>
          <a:p>
            <a:r>
              <a:rPr lang="en-US" sz="1400" dirty="0">
                <a:solidFill>
                  <a:srgbClr val="00519D"/>
                </a:solidFill>
              </a:rPr>
              <a:t>IODE ODP portal</a:t>
            </a:r>
          </a:p>
        </p:txBody>
      </p:sp>
      <p:cxnSp>
        <p:nvCxnSpPr>
          <p:cNvPr id="52" name="Straight Arrow Connector 14353"/>
          <p:cNvCxnSpPr/>
          <p:nvPr/>
        </p:nvCxnSpPr>
        <p:spPr>
          <a:xfrm>
            <a:off x="2385847" y="3589955"/>
            <a:ext cx="4618185" cy="479894"/>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101"/>
          <p:cNvCxnSpPr/>
          <p:nvPr/>
        </p:nvCxnSpPr>
        <p:spPr>
          <a:xfrm>
            <a:off x="2410234" y="3618507"/>
            <a:ext cx="4623235" cy="1278740"/>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104"/>
          <p:cNvCxnSpPr/>
          <p:nvPr/>
        </p:nvCxnSpPr>
        <p:spPr>
          <a:xfrm>
            <a:off x="2393307" y="3676709"/>
            <a:ext cx="4640162" cy="1682747"/>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107"/>
          <p:cNvCxnSpPr/>
          <p:nvPr/>
        </p:nvCxnSpPr>
        <p:spPr>
          <a:xfrm>
            <a:off x="2467338" y="3743963"/>
            <a:ext cx="4566131" cy="2100388"/>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109"/>
          <p:cNvCxnSpPr/>
          <p:nvPr/>
        </p:nvCxnSpPr>
        <p:spPr>
          <a:xfrm>
            <a:off x="2459296" y="3763909"/>
            <a:ext cx="4628617" cy="2641957"/>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111"/>
          <p:cNvCxnSpPr/>
          <p:nvPr/>
        </p:nvCxnSpPr>
        <p:spPr>
          <a:xfrm flipV="1">
            <a:off x="2216350" y="1750440"/>
            <a:ext cx="2796992" cy="1478826"/>
          </a:xfrm>
          <a:prstGeom prst="straightConnector1">
            <a:avLst/>
          </a:prstGeom>
          <a:ln w="381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114"/>
          <p:cNvCxnSpPr>
            <a:stCxn id="29" idx="0"/>
          </p:cNvCxnSpPr>
          <p:nvPr/>
        </p:nvCxnSpPr>
        <p:spPr>
          <a:xfrm flipV="1">
            <a:off x="1972154" y="1819379"/>
            <a:ext cx="5369484" cy="1538968"/>
          </a:xfrm>
          <a:prstGeom prst="straightConnector1">
            <a:avLst/>
          </a:prstGeom>
          <a:ln w="381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59"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32822" y="5786983"/>
            <a:ext cx="1632001" cy="1055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03585" y="5180888"/>
            <a:ext cx="1647043" cy="1067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39429" y="4833878"/>
            <a:ext cx="1645423" cy="891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 name="Picture 2"/>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7139429" y="4109778"/>
            <a:ext cx="1639590" cy="1024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5" descr="hydrography2"/>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7128593" y="3547615"/>
            <a:ext cx="1622035" cy="886498"/>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3"/>
          <p:cNvSpPr txBox="1"/>
          <p:nvPr/>
        </p:nvSpPr>
        <p:spPr>
          <a:xfrm>
            <a:off x="1232437" y="1250486"/>
            <a:ext cx="1623775" cy="307777"/>
          </a:xfrm>
          <a:prstGeom prst="rect">
            <a:avLst/>
          </a:prstGeom>
          <a:noFill/>
        </p:spPr>
        <p:txBody>
          <a:bodyPr wrap="square" rtlCol="0">
            <a:spAutoFit/>
          </a:bodyPr>
          <a:lstStyle/>
          <a:p>
            <a:r>
              <a:rPr lang="en-US" sz="1400" dirty="0">
                <a:solidFill>
                  <a:srgbClr val="00529E"/>
                </a:solidFill>
              </a:rPr>
              <a:t>Total collection</a:t>
            </a:r>
          </a:p>
        </p:txBody>
      </p:sp>
      <p:cxnSp>
        <p:nvCxnSpPr>
          <p:cNvPr id="66" name="Straight Arrow Connector 77"/>
          <p:cNvCxnSpPr/>
          <p:nvPr/>
        </p:nvCxnSpPr>
        <p:spPr>
          <a:xfrm flipV="1">
            <a:off x="2424358" y="3277502"/>
            <a:ext cx="4715071" cy="271601"/>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67" name="Picture 18"/>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7209773" y="2209298"/>
            <a:ext cx="1409749" cy="1002433"/>
          </a:xfrm>
          <a:prstGeom prst="rect">
            <a:avLst/>
          </a:prstGeom>
        </p:spPr>
      </p:pic>
      <p:cxnSp>
        <p:nvCxnSpPr>
          <p:cNvPr id="68" name="Straight Arrow Connector 83"/>
          <p:cNvCxnSpPr>
            <a:stCxn id="28" idx="5"/>
          </p:cNvCxnSpPr>
          <p:nvPr/>
        </p:nvCxnSpPr>
        <p:spPr>
          <a:xfrm flipV="1">
            <a:off x="2328909" y="2965979"/>
            <a:ext cx="1766239" cy="405377"/>
          </a:xfrm>
          <a:prstGeom prst="straightConnector1">
            <a:avLst/>
          </a:prstGeom>
          <a:ln w="3810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88"/>
          <p:cNvCxnSpPr/>
          <p:nvPr/>
        </p:nvCxnSpPr>
        <p:spPr>
          <a:xfrm flipV="1">
            <a:off x="2467338" y="2989501"/>
            <a:ext cx="3257821" cy="486346"/>
          </a:xfrm>
          <a:prstGeom prst="straightConnector1">
            <a:avLst/>
          </a:prstGeom>
          <a:ln w="3810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70" name="Picture 92"/>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flipH="1">
            <a:off x="4134096" y="2220554"/>
            <a:ext cx="1347077" cy="942390"/>
          </a:xfrm>
          <a:prstGeom prst="rect">
            <a:avLst/>
          </a:prstGeom>
        </p:spPr>
      </p:pic>
      <p:pic>
        <p:nvPicPr>
          <p:cNvPr id="71" name="Picture 37"/>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5696612" y="2168562"/>
            <a:ext cx="1320798" cy="996784"/>
          </a:xfrm>
          <a:prstGeom prst="rect">
            <a:avLst/>
          </a:prstGeom>
        </p:spPr>
      </p:pic>
      <p:sp>
        <p:nvSpPr>
          <p:cNvPr id="72" name="TextBox 96"/>
          <p:cNvSpPr txBox="1"/>
          <p:nvPr/>
        </p:nvSpPr>
        <p:spPr>
          <a:xfrm>
            <a:off x="4141697" y="2997493"/>
            <a:ext cx="1330872" cy="276999"/>
          </a:xfrm>
          <a:prstGeom prst="rect">
            <a:avLst/>
          </a:prstGeom>
          <a:solidFill>
            <a:srgbClr val="CCFFFF"/>
          </a:solidFill>
        </p:spPr>
        <p:txBody>
          <a:bodyPr wrap="square" rtlCol="0">
            <a:spAutoFit/>
          </a:bodyPr>
          <a:lstStyle/>
          <a:p>
            <a:r>
              <a:rPr lang="en-US" sz="1200" dirty="0">
                <a:solidFill>
                  <a:srgbClr val="00519D"/>
                </a:solidFill>
              </a:rPr>
              <a:t>Black Sea portal</a:t>
            </a:r>
          </a:p>
        </p:txBody>
      </p:sp>
      <p:sp>
        <p:nvSpPr>
          <p:cNvPr id="73" name="TextBox 97"/>
          <p:cNvSpPr txBox="1"/>
          <p:nvPr/>
        </p:nvSpPr>
        <p:spPr>
          <a:xfrm>
            <a:off x="5711879" y="2997493"/>
            <a:ext cx="1330872" cy="276999"/>
          </a:xfrm>
          <a:prstGeom prst="rect">
            <a:avLst/>
          </a:prstGeom>
          <a:solidFill>
            <a:srgbClr val="CCFFFF"/>
          </a:solidFill>
        </p:spPr>
        <p:txBody>
          <a:bodyPr wrap="square" rtlCol="0">
            <a:spAutoFit/>
          </a:bodyPr>
          <a:lstStyle/>
          <a:p>
            <a:r>
              <a:rPr lang="en-US" sz="1200" dirty="0">
                <a:solidFill>
                  <a:srgbClr val="00519D"/>
                </a:solidFill>
              </a:rPr>
              <a:t>Caspian portal</a:t>
            </a:r>
          </a:p>
        </p:txBody>
      </p:sp>
      <p:sp>
        <p:nvSpPr>
          <p:cNvPr id="74" name="TextBox 98"/>
          <p:cNvSpPr txBox="1"/>
          <p:nvPr/>
        </p:nvSpPr>
        <p:spPr>
          <a:xfrm>
            <a:off x="7274174" y="2997493"/>
            <a:ext cx="1330872" cy="276999"/>
          </a:xfrm>
          <a:prstGeom prst="rect">
            <a:avLst/>
          </a:prstGeom>
          <a:solidFill>
            <a:srgbClr val="CCFFFF"/>
          </a:solidFill>
        </p:spPr>
        <p:txBody>
          <a:bodyPr wrap="square" rtlCol="0">
            <a:spAutoFit/>
          </a:bodyPr>
          <a:lstStyle/>
          <a:p>
            <a:r>
              <a:rPr lang="en-US" sz="1200" dirty="0">
                <a:solidFill>
                  <a:srgbClr val="00519D"/>
                </a:solidFill>
              </a:rPr>
              <a:t>Geo-Seas portal</a:t>
            </a:r>
          </a:p>
        </p:txBody>
      </p:sp>
      <p:sp>
        <p:nvSpPr>
          <p:cNvPr id="75" name="TextBox 100"/>
          <p:cNvSpPr txBox="1"/>
          <p:nvPr/>
        </p:nvSpPr>
        <p:spPr>
          <a:xfrm>
            <a:off x="7331792" y="4123080"/>
            <a:ext cx="1330872" cy="276999"/>
          </a:xfrm>
          <a:prstGeom prst="rect">
            <a:avLst/>
          </a:prstGeom>
          <a:solidFill>
            <a:srgbClr val="CCFFFF"/>
          </a:solidFill>
        </p:spPr>
        <p:txBody>
          <a:bodyPr wrap="square" rtlCol="0">
            <a:spAutoFit/>
          </a:bodyPr>
          <a:lstStyle/>
          <a:p>
            <a:r>
              <a:rPr lang="en-US" sz="1200" dirty="0">
                <a:solidFill>
                  <a:srgbClr val="00519D"/>
                </a:solidFill>
              </a:rPr>
              <a:t>Bathymetry</a:t>
            </a:r>
          </a:p>
        </p:txBody>
      </p:sp>
      <p:sp>
        <p:nvSpPr>
          <p:cNvPr id="76" name="TextBox 102"/>
          <p:cNvSpPr txBox="1"/>
          <p:nvPr/>
        </p:nvSpPr>
        <p:spPr>
          <a:xfrm>
            <a:off x="7274174" y="4849416"/>
            <a:ext cx="1330872" cy="276999"/>
          </a:xfrm>
          <a:prstGeom prst="rect">
            <a:avLst/>
          </a:prstGeom>
          <a:solidFill>
            <a:srgbClr val="CCFFFF"/>
          </a:solidFill>
        </p:spPr>
        <p:txBody>
          <a:bodyPr wrap="square" rtlCol="0">
            <a:spAutoFit/>
          </a:bodyPr>
          <a:lstStyle/>
          <a:p>
            <a:r>
              <a:rPr lang="en-US" sz="1200" dirty="0">
                <a:solidFill>
                  <a:srgbClr val="00519D"/>
                </a:solidFill>
              </a:rPr>
              <a:t>Physics</a:t>
            </a:r>
          </a:p>
        </p:txBody>
      </p:sp>
      <p:sp>
        <p:nvSpPr>
          <p:cNvPr id="77" name="TextBox 103"/>
          <p:cNvSpPr txBox="1"/>
          <p:nvPr/>
        </p:nvSpPr>
        <p:spPr>
          <a:xfrm>
            <a:off x="7274174" y="5456257"/>
            <a:ext cx="1330872" cy="276999"/>
          </a:xfrm>
          <a:prstGeom prst="rect">
            <a:avLst/>
          </a:prstGeom>
          <a:solidFill>
            <a:srgbClr val="CCFFFF"/>
          </a:solidFill>
        </p:spPr>
        <p:txBody>
          <a:bodyPr wrap="square" rtlCol="0">
            <a:spAutoFit/>
          </a:bodyPr>
          <a:lstStyle/>
          <a:p>
            <a:r>
              <a:rPr lang="en-US" sz="1200" dirty="0">
                <a:solidFill>
                  <a:srgbClr val="00519D"/>
                </a:solidFill>
              </a:rPr>
              <a:t>Chemistry</a:t>
            </a:r>
          </a:p>
        </p:txBody>
      </p:sp>
      <p:sp>
        <p:nvSpPr>
          <p:cNvPr id="78" name="TextBox 105"/>
          <p:cNvSpPr txBox="1"/>
          <p:nvPr/>
        </p:nvSpPr>
        <p:spPr>
          <a:xfrm>
            <a:off x="7274174" y="5916796"/>
            <a:ext cx="1330872" cy="276999"/>
          </a:xfrm>
          <a:prstGeom prst="rect">
            <a:avLst/>
          </a:prstGeom>
          <a:solidFill>
            <a:srgbClr val="CCFFFF"/>
          </a:solidFill>
        </p:spPr>
        <p:txBody>
          <a:bodyPr wrap="square" rtlCol="0">
            <a:spAutoFit/>
          </a:bodyPr>
          <a:lstStyle/>
          <a:p>
            <a:r>
              <a:rPr lang="en-US" sz="1200" dirty="0">
                <a:solidFill>
                  <a:srgbClr val="00519D"/>
                </a:solidFill>
              </a:rPr>
              <a:t>Geology</a:t>
            </a:r>
          </a:p>
        </p:txBody>
      </p:sp>
      <p:sp>
        <p:nvSpPr>
          <p:cNvPr id="79" name="TextBox 106"/>
          <p:cNvSpPr txBox="1"/>
          <p:nvPr/>
        </p:nvSpPr>
        <p:spPr>
          <a:xfrm>
            <a:off x="7274174" y="6539313"/>
            <a:ext cx="1330872" cy="276999"/>
          </a:xfrm>
          <a:prstGeom prst="rect">
            <a:avLst/>
          </a:prstGeom>
          <a:solidFill>
            <a:srgbClr val="CCFFFF"/>
          </a:solidFill>
        </p:spPr>
        <p:txBody>
          <a:bodyPr wrap="square" rtlCol="0">
            <a:spAutoFit/>
          </a:bodyPr>
          <a:lstStyle/>
          <a:p>
            <a:r>
              <a:rPr lang="en-US" sz="1200" dirty="0">
                <a:solidFill>
                  <a:srgbClr val="00519D"/>
                </a:solidFill>
              </a:rPr>
              <a:t>Biology</a:t>
            </a:r>
          </a:p>
        </p:txBody>
      </p:sp>
      <p:sp>
        <p:nvSpPr>
          <p:cNvPr id="80" name="TextBox 112"/>
          <p:cNvSpPr txBox="1"/>
          <p:nvPr/>
        </p:nvSpPr>
        <p:spPr>
          <a:xfrm>
            <a:off x="4709176" y="1840799"/>
            <a:ext cx="2207331" cy="276999"/>
          </a:xfrm>
          <a:prstGeom prst="rect">
            <a:avLst/>
          </a:prstGeom>
          <a:noFill/>
        </p:spPr>
        <p:txBody>
          <a:bodyPr wrap="square" rtlCol="0">
            <a:spAutoFit/>
          </a:bodyPr>
          <a:lstStyle/>
          <a:p>
            <a:r>
              <a:rPr lang="en-US" sz="1200" b="1" i="1" dirty="0">
                <a:solidFill>
                  <a:schemeClr val="accent1">
                    <a:lumMod val="50000"/>
                  </a:schemeClr>
                </a:solidFill>
              </a:rPr>
              <a:t>Aggregated collection</a:t>
            </a:r>
          </a:p>
        </p:txBody>
      </p:sp>
      <p:sp>
        <p:nvSpPr>
          <p:cNvPr id="81" name="TextBox 113"/>
          <p:cNvSpPr txBox="1"/>
          <p:nvPr/>
        </p:nvSpPr>
        <p:spPr>
          <a:xfrm>
            <a:off x="4766214" y="3136303"/>
            <a:ext cx="2207331" cy="276999"/>
          </a:xfrm>
          <a:prstGeom prst="rect">
            <a:avLst/>
          </a:prstGeom>
          <a:noFill/>
        </p:spPr>
        <p:txBody>
          <a:bodyPr wrap="square" rtlCol="0">
            <a:spAutoFit/>
          </a:bodyPr>
          <a:lstStyle/>
          <a:p>
            <a:r>
              <a:rPr lang="en-US" sz="1200" b="1" i="1" dirty="0">
                <a:solidFill>
                  <a:schemeClr val="accent2">
                    <a:lumMod val="60000"/>
                    <a:lumOff val="40000"/>
                  </a:schemeClr>
                </a:solidFill>
              </a:rPr>
              <a:t>Regional subsets</a:t>
            </a:r>
          </a:p>
        </p:txBody>
      </p:sp>
      <p:sp>
        <p:nvSpPr>
          <p:cNvPr id="82" name="TextBox 125"/>
          <p:cNvSpPr txBox="1"/>
          <p:nvPr/>
        </p:nvSpPr>
        <p:spPr>
          <a:xfrm>
            <a:off x="5441931" y="4149080"/>
            <a:ext cx="1506333" cy="276999"/>
          </a:xfrm>
          <a:prstGeom prst="rect">
            <a:avLst/>
          </a:prstGeom>
          <a:noFill/>
        </p:spPr>
        <p:txBody>
          <a:bodyPr wrap="square" rtlCol="0">
            <a:spAutoFit/>
          </a:bodyPr>
          <a:lstStyle/>
          <a:p>
            <a:r>
              <a:rPr lang="en-US" sz="1200" b="1" i="1" dirty="0">
                <a:solidFill>
                  <a:srgbClr val="7030A0"/>
                </a:solidFill>
              </a:rPr>
              <a:t>Thematic portals</a:t>
            </a:r>
          </a:p>
        </p:txBody>
      </p:sp>
      <p:sp>
        <p:nvSpPr>
          <p:cNvPr id="28" name="Isosceles Triangle 50"/>
          <p:cNvSpPr/>
          <p:nvPr/>
        </p:nvSpPr>
        <p:spPr>
          <a:xfrm>
            <a:off x="1115616" y="2880451"/>
            <a:ext cx="1617724" cy="981809"/>
          </a:xfrm>
          <a:prstGeom prst="triangle">
            <a:avLst/>
          </a:prstGeom>
          <a:solidFill>
            <a:srgbClr val="FF990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3" name="Picture 4" descr="EMODnet_col_all_vert"/>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7101575" y="3423116"/>
            <a:ext cx="1678548" cy="438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Rectangle 83"/>
          <p:cNvSpPr/>
          <p:nvPr/>
        </p:nvSpPr>
        <p:spPr>
          <a:xfrm>
            <a:off x="6388599" y="692696"/>
            <a:ext cx="168644"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5" name="Image 84" descr="SeaDataNet Common Data Index (CDI) V3 - Mozilla Firefox"/>
          <p:cNvPicPr>
            <a:picLocks noChangeAspect="1"/>
          </p:cNvPicPr>
          <p:nvPr/>
        </p:nvPicPr>
        <p:blipFill rotWithShape="1">
          <a:blip r:embed="rId13" cstate="print">
            <a:extLst>
              <a:ext uri="{28A0092B-C50C-407E-A947-70E740481C1C}">
                <a14:useLocalDpi xmlns:a14="http://schemas.microsoft.com/office/drawing/2010/main" val="0"/>
              </a:ext>
            </a:extLst>
          </a:blip>
          <a:srcRect l="10399" t="12201" r="12084" b="22700"/>
          <a:stretch/>
        </p:blipFill>
        <p:spPr>
          <a:xfrm>
            <a:off x="919019" y="1268760"/>
            <a:ext cx="2137012" cy="1440160"/>
          </a:xfrm>
          <a:prstGeom prst="rect">
            <a:avLst/>
          </a:prstGeom>
          <a:ln>
            <a:noFill/>
          </a:ln>
          <a:effectLst>
            <a:outerShdw blurRad="292100" dist="139700" dir="2700000" algn="tl" rotWithShape="0">
              <a:srgbClr val="333333">
                <a:alpha val="65000"/>
              </a:srgbClr>
            </a:outerShdw>
          </a:effectLst>
        </p:spPr>
      </p:pic>
      <p:sp>
        <p:nvSpPr>
          <p:cNvPr id="46" name="Down Arrow 14349"/>
          <p:cNvSpPr/>
          <p:nvPr/>
        </p:nvSpPr>
        <p:spPr>
          <a:xfrm rot="10800000">
            <a:off x="1788336" y="2348879"/>
            <a:ext cx="335392" cy="648072"/>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89"/>
          <p:cNvSpPr txBox="1"/>
          <p:nvPr/>
        </p:nvSpPr>
        <p:spPr>
          <a:xfrm>
            <a:off x="1387335" y="2734408"/>
            <a:ext cx="1373449" cy="525652"/>
          </a:xfrm>
          <a:prstGeom prst="rect">
            <a:avLst/>
          </a:prstGeom>
          <a:noFill/>
        </p:spPr>
        <p:txBody>
          <a:bodyPr wrap="square" rtlCol="0">
            <a:spAutoFit/>
          </a:bodyPr>
          <a:lstStyle/>
          <a:p>
            <a:r>
              <a:rPr lang="en-US" sz="1400" dirty="0">
                <a:solidFill>
                  <a:srgbClr val="00519D"/>
                </a:solidFill>
              </a:rPr>
              <a:t>Data discovery </a:t>
            </a:r>
          </a:p>
          <a:p>
            <a:r>
              <a:rPr lang="en-US" sz="1400" dirty="0">
                <a:solidFill>
                  <a:srgbClr val="00519D"/>
                </a:solidFill>
              </a:rPr>
              <a:t>and access</a:t>
            </a:r>
          </a:p>
        </p:txBody>
      </p:sp>
      <p:pic>
        <p:nvPicPr>
          <p:cNvPr id="29" name="Picture 51"/>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1572104" y="3358347"/>
            <a:ext cx="800100" cy="488950"/>
          </a:xfrm>
          <a:prstGeom prst="rect">
            <a:avLst/>
          </a:prstGeom>
        </p:spPr>
      </p:pic>
      <p:sp>
        <p:nvSpPr>
          <p:cNvPr id="90" name="Rectangle 89"/>
          <p:cNvSpPr/>
          <p:nvPr/>
        </p:nvSpPr>
        <p:spPr>
          <a:xfrm>
            <a:off x="2705501" y="6399912"/>
            <a:ext cx="3851742" cy="284305"/>
          </a:xfrm>
          <a:prstGeom prst="rect">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extBox 8"/>
          <p:cNvSpPr txBox="1"/>
          <p:nvPr/>
        </p:nvSpPr>
        <p:spPr>
          <a:xfrm>
            <a:off x="683568" y="5661248"/>
            <a:ext cx="2257374" cy="461665"/>
          </a:xfrm>
          <a:prstGeom prst="rect">
            <a:avLst/>
          </a:prstGeom>
          <a:ln/>
        </p:spPr>
        <p:style>
          <a:lnRef idx="0">
            <a:schemeClr val="accent6"/>
          </a:lnRef>
          <a:fillRef idx="3">
            <a:schemeClr val="accent6"/>
          </a:fillRef>
          <a:effectRef idx="3">
            <a:schemeClr val="accent6"/>
          </a:effectRef>
          <a:fontRef idx="minor">
            <a:schemeClr val="lt1"/>
          </a:fontRef>
        </p:style>
        <p:txBody>
          <a:bodyPr wrap="square" rtlCol="0">
            <a:spAutoFit/>
          </a:bodyPr>
          <a:lstStyle/>
          <a:p>
            <a:pPr marL="0" indent="0" algn="ctr">
              <a:buNone/>
            </a:pPr>
            <a:r>
              <a:rPr lang="fr-FR" b="1" i="1" dirty="0">
                <a:solidFill>
                  <a:schemeClr val="accent3">
                    <a:lumMod val="95000"/>
                  </a:schemeClr>
                </a:solidFill>
              </a:rPr>
              <a:t>≈ </a:t>
            </a:r>
            <a:r>
              <a:rPr lang="en-GB" b="1" i="1" dirty="0">
                <a:solidFill>
                  <a:schemeClr val="accent3">
                    <a:lumMod val="95000"/>
                  </a:schemeClr>
                </a:solidFill>
              </a:rPr>
              <a:t>650 European data originators</a:t>
            </a:r>
            <a:endParaRPr lang="en-GB" sz="2400" b="1" i="1" dirty="0">
              <a:solidFill>
                <a:schemeClr val="accent3">
                  <a:lumMod val="95000"/>
                </a:schemeClr>
              </a:solidFill>
            </a:endParaRPr>
          </a:p>
        </p:txBody>
      </p:sp>
      <p:sp>
        <p:nvSpPr>
          <p:cNvPr id="64" name="Espace réservé du contenu 2"/>
          <p:cNvSpPr txBox="1">
            <a:spLocks/>
          </p:cNvSpPr>
          <p:nvPr/>
        </p:nvSpPr>
        <p:spPr bwMode="auto">
          <a:xfrm>
            <a:off x="3059832" y="5805264"/>
            <a:ext cx="2952327" cy="779287"/>
          </a:xfrm>
          <a:prstGeom prst="rect">
            <a:avLst/>
          </a:prstGeom>
          <a:noFill/>
          <a:ln w="9525">
            <a:noFill/>
            <a:miter lim="800000"/>
            <a:headEnd/>
            <a:tailEnd/>
          </a:ln>
        </p:spPr>
        <p:txBody>
          <a:bodyPr lIns="0" tIns="0" rIns="0" bIns="0"/>
          <a:lstStyle/>
          <a:p>
            <a:pPr algn="ctr">
              <a:spcBef>
                <a:spcPct val="20000"/>
              </a:spcBef>
              <a:buFont typeface="Arial" charset="0"/>
              <a:buNone/>
            </a:pPr>
            <a:r>
              <a:rPr lang="en-GB" sz="2400" b="1" i="1" dirty="0">
                <a:solidFill>
                  <a:srgbClr val="00519D"/>
                </a:solidFill>
                <a:latin typeface="Calibri" panose="020F0502020204030204" pitchFamily="34" charset="0"/>
              </a:rPr>
              <a:t>CDI Data Discovery and Access service</a:t>
            </a:r>
          </a:p>
        </p:txBody>
      </p:sp>
      <p:sp>
        <p:nvSpPr>
          <p:cNvPr id="86" name="Titre 1"/>
          <p:cNvSpPr>
            <a:spLocks noGrp="1"/>
          </p:cNvSpPr>
          <p:nvPr>
            <p:ph type="title"/>
          </p:nvPr>
        </p:nvSpPr>
        <p:spPr>
          <a:xfrm>
            <a:off x="1379258" y="41678"/>
            <a:ext cx="7328894" cy="523220"/>
          </a:xfrm>
        </p:spPr>
        <p:txBody>
          <a:bodyPr/>
          <a:lstStyle/>
          <a:p>
            <a:r>
              <a:rPr lang="en-GB" b="1" dirty="0"/>
              <a:t>CDI service contributes to many portals</a:t>
            </a:r>
          </a:p>
        </p:txBody>
      </p:sp>
    </p:spTree>
    <p:extLst>
      <p:ext uri="{BB962C8B-B14F-4D97-AF65-F5344CB8AC3E}">
        <p14:creationId xmlns:p14="http://schemas.microsoft.com/office/powerpoint/2010/main" val="30963904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09800" y="314980"/>
            <a:ext cx="6610672" cy="1046440"/>
          </a:xfrm>
        </p:spPr>
        <p:txBody>
          <a:bodyPr/>
          <a:lstStyle/>
          <a:p>
            <a:r>
              <a:rPr lang="en-US" b="1" dirty="0"/>
              <a:t>Installed base of CDI nodes (&gt; 110)</a:t>
            </a:r>
          </a:p>
        </p:txBody>
      </p:sp>
      <p:sp>
        <p:nvSpPr>
          <p:cNvPr id="3" name="Slide Number Placeholder 2"/>
          <p:cNvSpPr>
            <a:spLocks noGrp="1"/>
          </p:cNvSpPr>
          <p:nvPr>
            <p:ph type="sldNum" sz="quarter" idx="10"/>
          </p:nvPr>
        </p:nvSpPr>
        <p:spPr/>
        <p:txBody>
          <a:bodyPr/>
          <a:lstStyle/>
          <a:p>
            <a:fld id="{20F1D2E8-D3EE-4983-A6FB-47EF4F053BBD}" type="slidenum">
              <a:rPr lang="fr-FR" smtClean="0"/>
              <a:pPr/>
              <a:t>11</a:t>
            </a:fld>
            <a:endParaRPr lang="fr-F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7588" y="1196752"/>
            <a:ext cx="7514852" cy="5043694"/>
          </a:xfrm>
          <a:prstGeom prst="rect">
            <a:avLst/>
          </a:prstGeom>
        </p:spPr>
      </p:pic>
    </p:spTree>
    <p:extLst>
      <p:ext uri="{BB962C8B-B14F-4D97-AF65-F5344CB8AC3E}">
        <p14:creationId xmlns:p14="http://schemas.microsoft.com/office/powerpoint/2010/main" val="4518672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2133601" y="381000"/>
            <a:ext cx="6858000" cy="1046440"/>
          </a:xfrm>
        </p:spPr>
        <p:txBody>
          <a:bodyPr/>
          <a:lstStyle/>
          <a:p>
            <a:r>
              <a:rPr lang="nl-NL" altLang="en-US" b="1" dirty="0"/>
              <a:t>Upgrading the CDI service using the cloud</a:t>
            </a:r>
            <a:endParaRPr lang="en-GB" altLang="en-US" b="1" dirty="0"/>
          </a:p>
        </p:txBody>
      </p:sp>
      <p:sp>
        <p:nvSpPr>
          <p:cNvPr id="18435" name="Rectangle 3"/>
          <p:cNvSpPr>
            <a:spLocks noGrp="1" noChangeArrowheads="1"/>
          </p:cNvSpPr>
          <p:nvPr>
            <p:ph type="body" idx="1"/>
          </p:nvPr>
        </p:nvSpPr>
        <p:spPr>
          <a:xfrm>
            <a:off x="609601" y="1564243"/>
            <a:ext cx="8382000" cy="4884414"/>
          </a:xfrm>
        </p:spPr>
        <p:txBody>
          <a:bodyPr/>
          <a:lstStyle/>
          <a:p>
            <a:pPr>
              <a:defRPr/>
            </a:pPr>
            <a:r>
              <a:rPr lang="en-GB" sz="2100" dirty="0">
                <a:latin typeface="+mj-lt"/>
              </a:rPr>
              <a:t>To configure and maintain a </a:t>
            </a:r>
            <a:r>
              <a:rPr lang="en-GB" sz="2100" b="1" dirty="0">
                <a:latin typeface="+mj-lt"/>
              </a:rPr>
              <a:t>CLOUD</a:t>
            </a:r>
            <a:r>
              <a:rPr lang="en-GB" sz="2100" dirty="0">
                <a:latin typeface="+mj-lt"/>
              </a:rPr>
              <a:t> </a:t>
            </a:r>
            <a:r>
              <a:rPr lang="en-GB" sz="2100" b="1" dirty="0">
                <a:latin typeface="+mj-lt"/>
              </a:rPr>
              <a:t>buffer</a:t>
            </a:r>
            <a:r>
              <a:rPr lang="en-GB" sz="2100" dirty="0">
                <a:latin typeface="+mj-lt"/>
              </a:rPr>
              <a:t> to host </a:t>
            </a:r>
            <a:r>
              <a:rPr lang="en-GB" sz="2100" b="1" dirty="0">
                <a:latin typeface="+mj-lt"/>
              </a:rPr>
              <a:t>copies of unrestricted data resources</a:t>
            </a:r>
            <a:r>
              <a:rPr lang="en-GB" sz="2100" dirty="0">
                <a:latin typeface="+mj-lt"/>
              </a:rPr>
              <a:t> </a:t>
            </a:r>
          </a:p>
          <a:p>
            <a:pPr>
              <a:defRPr/>
            </a:pPr>
            <a:r>
              <a:rPr lang="en-GB" sz="2100" dirty="0">
                <a:latin typeface="+mj-lt"/>
              </a:rPr>
              <a:t>Exchange by dynamic </a:t>
            </a:r>
            <a:r>
              <a:rPr lang="en-GB" sz="2100" b="1" dirty="0">
                <a:latin typeface="+mj-lt"/>
              </a:rPr>
              <a:t>replication</a:t>
            </a:r>
            <a:r>
              <a:rPr lang="en-GB" sz="2100" dirty="0">
                <a:latin typeface="+mj-lt"/>
              </a:rPr>
              <a:t> from the individual data centres, following their updating of the CDI catalogue service</a:t>
            </a:r>
          </a:p>
          <a:p>
            <a:pPr>
              <a:defRPr/>
            </a:pPr>
            <a:r>
              <a:rPr lang="en-GB" sz="2100" dirty="0">
                <a:latin typeface="+mj-lt"/>
              </a:rPr>
              <a:t>In the cloud buffer: </a:t>
            </a:r>
          </a:p>
          <a:p>
            <a:pPr lvl="1">
              <a:defRPr/>
            </a:pPr>
            <a:r>
              <a:rPr lang="en-GB" sz="2100" b="1" dirty="0">
                <a:latin typeface="+mj-lt"/>
              </a:rPr>
              <a:t>checking overall quality of metadata and data, </a:t>
            </a:r>
            <a:r>
              <a:rPr lang="en-GB" sz="2100" dirty="0">
                <a:latin typeface="+mj-lt"/>
              </a:rPr>
              <a:t>as extra check on top of local QA-QC by data centres</a:t>
            </a:r>
          </a:p>
          <a:p>
            <a:pPr lvl="1">
              <a:defRPr/>
            </a:pPr>
            <a:r>
              <a:rPr lang="en-GB" sz="2100" dirty="0">
                <a:latin typeface="+mj-lt"/>
              </a:rPr>
              <a:t>checking integrity of data files and metadata relations. </a:t>
            </a:r>
          </a:p>
          <a:p>
            <a:pPr lvl="1">
              <a:defRPr/>
            </a:pPr>
            <a:r>
              <a:rPr lang="en-GB" sz="2100" dirty="0">
                <a:latin typeface="+mj-lt"/>
              </a:rPr>
              <a:t>results of checks to be reported back to data centres for corrections </a:t>
            </a:r>
          </a:p>
          <a:p>
            <a:pPr>
              <a:defRPr/>
            </a:pPr>
            <a:r>
              <a:rPr lang="en-GB" sz="2100" dirty="0">
                <a:latin typeface="+mj-lt"/>
              </a:rPr>
              <a:t>Include </a:t>
            </a:r>
            <a:r>
              <a:rPr lang="en-GB" sz="2100" b="1" dirty="0">
                <a:latin typeface="+mj-lt"/>
              </a:rPr>
              <a:t>transformation services </a:t>
            </a:r>
            <a:r>
              <a:rPr lang="en-GB" sz="2100" dirty="0">
                <a:latin typeface="+mj-lt"/>
              </a:rPr>
              <a:t>for converting data sets to </a:t>
            </a:r>
            <a:r>
              <a:rPr lang="en-GB" sz="2100" dirty="0" err="1">
                <a:latin typeface="+mj-lt"/>
              </a:rPr>
              <a:t>SeaDataNet</a:t>
            </a:r>
            <a:r>
              <a:rPr lang="en-GB" sz="2100" dirty="0">
                <a:latin typeface="+mj-lt"/>
              </a:rPr>
              <a:t> ODV and </a:t>
            </a:r>
            <a:r>
              <a:rPr lang="en-GB" sz="2100" dirty="0" err="1">
                <a:latin typeface="+mj-lt"/>
              </a:rPr>
              <a:t>NetCDF</a:t>
            </a:r>
            <a:r>
              <a:rPr lang="en-GB" sz="2100" dirty="0">
                <a:latin typeface="+mj-lt"/>
              </a:rPr>
              <a:t> formats and relevant INSPIRE data models.</a:t>
            </a:r>
          </a:p>
          <a:p>
            <a:pPr>
              <a:defRPr/>
            </a:pPr>
            <a:r>
              <a:rPr lang="en-GB" sz="2100" b="1" dirty="0">
                <a:latin typeface="+mj-lt"/>
              </a:rPr>
              <a:t>Introduce PID and versioning </a:t>
            </a:r>
            <a:r>
              <a:rPr lang="en-GB" sz="2100" dirty="0">
                <a:latin typeface="+mj-lt"/>
              </a:rPr>
              <a:t>of metadata and data as part of provenance</a:t>
            </a:r>
          </a:p>
          <a:p>
            <a:pPr marL="0" indent="0">
              <a:buFontTx/>
              <a:buNone/>
              <a:defRPr/>
            </a:pPr>
            <a:endParaRPr lang="en-GB" dirty="0"/>
          </a:p>
        </p:txBody>
      </p:sp>
    </p:spTree>
    <p:extLst>
      <p:ext uri="{BB962C8B-B14F-4D97-AF65-F5344CB8AC3E}">
        <p14:creationId xmlns:p14="http://schemas.microsoft.com/office/powerpoint/2010/main" val="12547906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441980"/>
            <a:ext cx="6261798" cy="523220"/>
          </a:xfrm>
        </p:spPr>
        <p:txBody>
          <a:bodyPr/>
          <a:lstStyle/>
          <a:p>
            <a:r>
              <a:rPr lang="en-GB" b="1" dirty="0"/>
              <a:t>New CDI service architecture</a:t>
            </a:r>
            <a:endParaRPr lang="en-US" b="1" dirty="0"/>
          </a:p>
        </p:txBody>
      </p:sp>
      <p:sp>
        <p:nvSpPr>
          <p:cNvPr id="4" name="Slide Number Placeholder 3"/>
          <p:cNvSpPr>
            <a:spLocks noGrp="1"/>
          </p:cNvSpPr>
          <p:nvPr>
            <p:ph type="sldNum" sz="quarter" idx="10"/>
          </p:nvPr>
        </p:nvSpPr>
        <p:spPr/>
        <p:txBody>
          <a:bodyPr/>
          <a:lstStyle/>
          <a:p>
            <a:fld id="{60146A36-B58E-4ABB-BF19-852E2F87544B}" type="slidenum">
              <a:rPr lang="fr-FR" altLang="en-US" smtClean="0"/>
              <a:pPr/>
              <a:t>13</a:t>
            </a:fld>
            <a:endParaRPr lang="fr-FR" altLang="en-US"/>
          </a:p>
        </p:txBody>
      </p:sp>
      <p:sp>
        <p:nvSpPr>
          <p:cNvPr id="3" name="Rectangle 2"/>
          <p:cNvSpPr>
            <a:spLocks noChangeArrowheads="1"/>
          </p:cNvSpPr>
          <p:nvPr/>
        </p:nvSpPr>
        <p:spPr bwMode="auto">
          <a:xfrm flipV="1">
            <a:off x="3352800" y="-366714"/>
            <a:ext cx="519499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7" name="Object 6"/>
          <p:cNvGraphicFramePr>
            <a:graphicFrameLocks noChangeAspect="1"/>
          </p:cNvGraphicFramePr>
          <p:nvPr>
            <p:extLst/>
          </p:nvPr>
        </p:nvGraphicFramePr>
        <p:xfrm>
          <a:off x="2514600" y="1160948"/>
          <a:ext cx="5410200" cy="5359400"/>
        </p:xfrm>
        <a:graphic>
          <a:graphicData uri="http://schemas.openxmlformats.org/presentationml/2006/ole">
            <mc:AlternateContent xmlns:mc="http://schemas.openxmlformats.org/markup-compatibility/2006">
              <mc:Choice xmlns:v="urn:schemas-microsoft-com:vml" Requires="v">
                <p:oleObj spid="_x0000_s3103" name="Document" r:id="rId3" imgW="5933520" imgH="7533360" progId="Word.Document.12">
                  <p:embed/>
                </p:oleObj>
              </mc:Choice>
              <mc:Fallback>
                <p:oleObj name="Document" r:id="rId3" imgW="5933520" imgH="7533360" progId="Word.Document.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1160948"/>
                        <a:ext cx="5410200" cy="5359400"/>
                      </a:xfrm>
                      <a:prstGeom prst="rect">
                        <a:avLst/>
                      </a:prstGeom>
                      <a:noFill/>
                    </p:spPr>
                  </p:pic>
                </p:oleObj>
              </mc:Fallback>
            </mc:AlternateContent>
          </a:graphicData>
        </a:graphic>
      </p:graphicFrame>
    </p:spTree>
    <p:extLst>
      <p:ext uri="{BB962C8B-B14F-4D97-AF65-F5344CB8AC3E}">
        <p14:creationId xmlns:p14="http://schemas.microsoft.com/office/powerpoint/2010/main" val="944192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67744" y="548680"/>
            <a:ext cx="6264696" cy="523220"/>
          </a:xfrm>
        </p:spPr>
        <p:txBody>
          <a:bodyPr/>
          <a:lstStyle/>
          <a:p>
            <a:r>
              <a:rPr lang="en-US" b="1" dirty="0"/>
              <a:t>Front-end – All new GUI</a:t>
            </a:r>
          </a:p>
        </p:txBody>
      </p:sp>
      <p:sp>
        <p:nvSpPr>
          <p:cNvPr id="6" name="Content Placeholder 5"/>
          <p:cNvSpPr>
            <a:spLocks noGrp="1"/>
          </p:cNvSpPr>
          <p:nvPr>
            <p:ph idx="1"/>
          </p:nvPr>
        </p:nvSpPr>
        <p:spPr>
          <a:xfrm>
            <a:off x="611560" y="1484784"/>
            <a:ext cx="8064500" cy="5601533"/>
          </a:xfrm>
        </p:spPr>
        <p:txBody>
          <a:bodyPr/>
          <a:lstStyle/>
          <a:p>
            <a:r>
              <a:rPr lang="en-US" sz="2000" dirty="0">
                <a:latin typeface="+mj-lt"/>
              </a:rPr>
              <a:t>Faster, using </a:t>
            </a:r>
            <a:r>
              <a:rPr lang="en-US" sz="2000" b="1" dirty="0">
                <a:latin typeface="+mj-lt"/>
              </a:rPr>
              <a:t>Elastic Search </a:t>
            </a:r>
            <a:r>
              <a:rPr lang="en-US" sz="2000" dirty="0">
                <a:latin typeface="+mj-lt"/>
              </a:rPr>
              <a:t>for search and indexing, and </a:t>
            </a:r>
            <a:r>
              <a:rPr lang="en-US" sz="2000" b="1" dirty="0" err="1">
                <a:latin typeface="+mj-lt"/>
              </a:rPr>
              <a:t>GeoServer</a:t>
            </a:r>
            <a:r>
              <a:rPr lang="en-US" sz="2000" dirty="0">
                <a:latin typeface="+mj-lt"/>
              </a:rPr>
              <a:t> for latest mapping technology</a:t>
            </a:r>
          </a:p>
          <a:p>
            <a:pPr marL="0" indent="0">
              <a:buNone/>
            </a:pPr>
            <a:endParaRPr lang="en-US" sz="2000" dirty="0">
              <a:latin typeface="+mj-lt"/>
            </a:endParaRPr>
          </a:p>
          <a:p>
            <a:r>
              <a:rPr lang="en-US" sz="2000" dirty="0">
                <a:latin typeface="+mj-lt"/>
              </a:rPr>
              <a:t>Easier, including full text search next to controlled terms</a:t>
            </a:r>
          </a:p>
          <a:p>
            <a:pPr marL="0" indent="0">
              <a:buNone/>
            </a:pPr>
            <a:endParaRPr lang="en-US" sz="2000" dirty="0">
              <a:latin typeface="+mj-lt"/>
            </a:endParaRPr>
          </a:p>
          <a:p>
            <a:r>
              <a:rPr lang="en-US" sz="2000" dirty="0">
                <a:latin typeface="+mj-lt"/>
              </a:rPr>
              <a:t>Modern design with large map and sliding windows</a:t>
            </a:r>
          </a:p>
          <a:p>
            <a:endParaRPr lang="en-US" sz="2000" dirty="0">
              <a:latin typeface="+mj-lt"/>
            </a:endParaRPr>
          </a:p>
          <a:p>
            <a:r>
              <a:rPr lang="en-US" sz="2000" b="1" dirty="0" err="1">
                <a:latin typeface="+mj-lt"/>
              </a:rPr>
              <a:t>MySeaDataNet</a:t>
            </a:r>
            <a:r>
              <a:rPr lang="en-US" sz="2000" dirty="0">
                <a:latin typeface="+mj-lt"/>
              </a:rPr>
              <a:t> integrated in GUI for customized services, such as SSO, RSM access, search profiles, prepared for VRE data pooling </a:t>
            </a:r>
          </a:p>
          <a:p>
            <a:pPr marL="0" indent="0">
              <a:buNone/>
            </a:pPr>
            <a:endParaRPr lang="en-US" sz="2000" dirty="0">
              <a:latin typeface="+mj-lt"/>
            </a:endParaRPr>
          </a:p>
          <a:p>
            <a:r>
              <a:rPr lang="en-US" sz="2000" dirty="0">
                <a:latin typeface="+mj-lt"/>
              </a:rPr>
              <a:t>Developed and refined as prototype (</a:t>
            </a:r>
            <a:r>
              <a:rPr lang="en-US" sz="2000" dirty="0">
                <a:latin typeface="+mj-lt"/>
                <a:hlinkClick r:id="rId2"/>
              </a:rPr>
              <a:t>http://sdc.maris.nl</a:t>
            </a:r>
            <a:r>
              <a:rPr lang="en-US" sz="2000" dirty="0">
                <a:latin typeface="+mj-lt"/>
              </a:rPr>
              <a:t>) interacting with users and data managers, following the </a:t>
            </a:r>
            <a:r>
              <a:rPr lang="en-US" sz="2000" dirty="0" err="1">
                <a:latin typeface="+mj-lt"/>
              </a:rPr>
              <a:t>SeaDataCloud</a:t>
            </a:r>
            <a:r>
              <a:rPr lang="en-US" sz="2000" dirty="0">
                <a:latin typeface="+mj-lt"/>
              </a:rPr>
              <a:t> Training Workshops in June 2018</a:t>
            </a:r>
            <a:endParaRPr lang="en-US" sz="2400" dirty="0"/>
          </a:p>
          <a:p>
            <a:pPr marL="0" indent="0">
              <a:buNone/>
            </a:pPr>
            <a:endParaRPr lang="en-US" dirty="0"/>
          </a:p>
          <a:p>
            <a:pPr marL="0" indent="0">
              <a:buNone/>
            </a:pPr>
            <a:endParaRPr lang="en-US" dirty="0"/>
          </a:p>
        </p:txBody>
      </p:sp>
      <p:sp>
        <p:nvSpPr>
          <p:cNvPr id="3" name="Slide Number Placeholder 2"/>
          <p:cNvSpPr>
            <a:spLocks noGrp="1"/>
          </p:cNvSpPr>
          <p:nvPr>
            <p:ph type="sldNum" sz="quarter" idx="10"/>
          </p:nvPr>
        </p:nvSpPr>
        <p:spPr/>
        <p:txBody>
          <a:bodyPr/>
          <a:lstStyle/>
          <a:p>
            <a:fld id="{20F1D2E8-D3EE-4983-A6FB-47EF4F053BBD}" type="slidenum">
              <a:rPr lang="fr-FR" smtClean="0"/>
              <a:pPr/>
              <a:t>14</a:t>
            </a:fld>
            <a:endParaRPr lang="fr-FR"/>
          </a:p>
        </p:txBody>
      </p:sp>
    </p:spTree>
    <p:extLst>
      <p:ext uri="{BB962C8B-B14F-4D97-AF65-F5344CB8AC3E}">
        <p14:creationId xmlns:p14="http://schemas.microsoft.com/office/powerpoint/2010/main" val="35397047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67744" y="548680"/>
            <a:ext cx="6264696" cy="523220"/>
          </a:xfrm>
        </p:spPr>
        <p:txBody>
          <a:bodyPr/>
          <a:lstStyle/>
          <a:p>
            <a:r>
              <a:rPr lang="en-US" b="1" dirty="0"/>
              <a:t>New GUI impressions</a:t>
            </a:r>
          </a:p>
        </p:txBody>
      </p:sp>
      <p:sp>
        <p:nvSpPr>
          <p:cNvPr id="3" name="Slide Number Placeholder 2"/>
          <p:cNvSpPr>
            <a:spLocks noGrp="1"/>
          </p:cNvSpPr>
          <p:nvPr>
            <p:ph type="sldNum" sz="quarter" idx="10"/>
          </p:nvPr>
        </p:nvSpPr>
        <p:spPr/>
        <p:txBody>
          <a:bodyPr/>
          <a:lstStyle/>
          <a:p>
            <a:fld id="{20F1D2E8-D3EE-4983-A6FB-47EF4F053BBD}" type="slidenum">
              <a:rPr lang="fr-FR" smtClean="0"/>
              <a:pPr/>
              <a:t>15</a:t>
            </a:fld>
            <a:endParaRPr lang="fr-F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1196752"/>
            <a:ext cx="8631608" cy="468052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1197414"/>
            <a:ext cx="8644877" cy="468052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4885" y="1224900"/>
            <a:ext cx="8644877" cy="4629737"/>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520" y="1196090"/>
            <a:ext cx="8674653" cy="4678274"/>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6380" y="1192520"/>
            <a:ext cx="8697766" cy="4681844"/>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8949" y="1224900"/>
            <a:ext cx="8699793" cy="4681350"/>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3196" y="1225739"/>
            <a:ext cx="8750950" cy="4686170"/>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8600" y="1212627"/>
            <a:ext cx="8765546" cy="4705895"/>
          </a:xfrm>
          <a:prstGeom prst="rect">
            <a:avLst/>
          </a:prstGeom>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3196" y="1202853"/>
            <a:ext cx="8765546" cy="4753438"/>
          </a:xfrm>
          <a:prstGeom prst="rect">
            <a:avLst/>
          </a:prstGeom>
        </p:spPr>
      </p:pic>
      <p:pic>
        <p:nvPicPr>
          <p:cNvPr id="15" name="Picture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3196" y="1207051"/>
            <a:ext cx="8766149" cy="4745042"/>
          </a:xfrm>
          <a:prstGeom prst="rect">
            <a:avLst/>
          </a:prstGeom>
        </p:spPr>
      </p:pic>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6174" y="1196089"/>
            <a:ext cx="8782568" cy="4770173"/>
          </a:xfrm>
          <a:prstGeom prst="rect">
            <a:avLst/>
          </a:prstGeom>
        </p:spPr>
      </p:pic>
      <p:pic>
        <p:nvPicPr>
          <p:cNvPr id="17" name="Picture 1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98898" y="1172808"/>
            <a:ext cx="8754440" cy="4795850"/>
          </a:xfrm>
          <a:prstGeom prst="rect">
            <a:avLst/>
          </a:prstGeom>
        </p:spPr>
      </p:pic>
    </p:spTree>
    <p:extLst>
      <p:ext uri="{BB962C8B-B14F-4D97-AF65-F5344CB8AC3E}">
        <p14:creationId xmlns:p14="http://schemas.microsoft.com/office/powerpoint/2010/main" val="1616796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anim calcmode="lin" valueType="num">
                                      <p:cBhvr>
                                        <p:cTn id="40" dur="1000" fill="hold"/>
                                        <p:tgtEl>
                                          <p:spTgt spid="12"/>
                                        </p:tgtEl>
                                        <p:attrNameLst>
                                          <p:attrName>ppt_x</p:attrName>
                                        </p:attrNameLst>
                                      </p:cBhvr>
                                      <p:tavLst>
                                        <p:tav tm="0">
                                          <p:val>
                                            <p:strVal val="#ppt_x"/>
                                          </p:val>
                                        </p:tav>
                                        <p:tav tm="100000">
                                          <p:val>
                                            <p:strVal val="#ppt_x"/>
                                          </p:val>
                                        </p:tav>
                                      </p:tavLst>
                                    </p:anim>
                                    <p:anim calcmode="lin" valueType="num">
                                      <p:cBhvr>
                                        <p:cTn id="4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additive="base">
                                        <p:cTn id="46" dur="500" fill="hold"/>
                                        <p:tgtEl>
                                          <p:spTgt spid="13"/>
                                        </p:tgtEl>
                                        <p:attrNameLst>
                                          <p:attrName>ppt_x</p:attrName>
                                        </p:attrNameLst>
                                      </p:cBhvr>
                                      <p:tavLst>
                                        <p:tav tm="0">
                                          <p:val>
                                            <p:strVal val="#ppt_x"/>
                                          </p:val>
                                        </p:tav>
                                        <p:tav tm="100000">
                                          <p:val>
                                            <p:strVal val="#ppt_x"/>
                                          </p:val>
                                        </p:tav>
                                      </p:tavLst>
                                    </p:anim>
                                    <p:anim calcmode="lin" valueType="num">
                                      <p:cBhvr additive="base">
                                        <p:cTn id="4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1000"/>
                                        <p:tgtEl>
                                          <p:spTgt spid="14"/>
                                        </p:tgtEl>
                                      </p:cBhvr>
                                    </p:animEffect>
                                    <p:anim calcmode="lin" valueType="num">
                                      <p:cBhvr>
                                        <p:cTn id="53" dur="1000" fill="hold"/>
                                        <p:tgtEl>
                                          <p:spTgt spid="14"/>
                                        </p:tgtEl>
                                        <p:attrNameLst>
                                          <p:attrName>ppt_x</p:attrName>
                                        </p:attrNameLst>
                                      </p:cBhvr>
                                      <p:tavLst>
                                        <p:tav tm="0">
                                          <p:val>
                                            <p:strVal val="#ppt_x"/>
                                          </p:val>
                                        </p:tav>
                                        <p:tav tm="100000">
                                          <p:val>
                                            <p:strVal val="#ppt_x"/>
                                          </p:val>
                                        </p:tav>
                                      </p:tavLst>
                                    </p:anim>
                                    <p:anim calcmode="lin" valueType="num">
                                      <p:cBhvr>
                                        <p:cTn id="5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additive="base">
                                        <p:cTn id="59" dur="500" fill="hold"/>
                                        <p:tgtEl>
                                          <p:spTgt spid="15"/>
                                        </p:tgtEl>
                                        <p:attrNameLst>
                                          <p:attrName>ppt_x</p:attrName>
                                        </p:attrNameLst>
                                      </p:cBhvr>
                                      <p:tavLst>
                                        <p:tav tm="0">
                                          <p:val>
                                            <p:strVal val="#ppt_x"/>
                                          </p:val>
                                        </p:tav>
                                        <p:tav tm="100000">
                                          <p:val>
                                            <p:strVal val="#ppt_x"/>
                                          </p:val>
                                        </p:tav>
                                      </p:tavLst>
                                    </p:anim>
                                    <p:anim calcmode="lin" valueType="num">
                                      <p:cBhvr additive="base">
                                        <p:cTn id="6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000"/>
                                        <p:tgtEl>
                                          <p:spTgt spid="16"/>
                                        </p:tgtEl>
                                      </p:cBhvr>
                                    </p:animEffect>
                                    <p:anim calcmode="lin" valueType="num">
                                      <p:cBhvr>
                                        <p:cTn id="66" dur="1000" fill="hold"/>
                                        <p:tgtEl>
                                          <p:spTgt spid="16"/>
                                        </p:tgtEl>
                                        <p:attrNameLst>
                                          <p:attrName>ppt_x</p:attrName>
                                        </p:attrNameLst>
                                      </p:cBhvr>
                                      <p:tavLst>
                                        <p:tav tm="0">
                                          <p:val>
                                            <p:strVal val="#ppt_x"/>
                                          </p:val>
                                        </p:tav>
                                        <p:tav tm="100000">
                                          <p:val>
                                            <p:strVal val="#ppt_x"/>
                                          </p:val>
                                        </p:tav>
                                      </p:tavLst>
                                    </p:anim>
                                    <p:anim calcmode="lin" valueType="num">
                                      <p:cBhvr>
                                        <p:cTn id="6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1000"/>
                                        <p:tgtEl>
                                          <p:spTgt spid="17"/>
                                        </p:tgtEl>
                                      </p:cBhvr>
                                    </p:animEffect>
                                    <p:anim calcmode="lin" valueType="num">
                                      <p:cBhvr>
                                        <p:cTn id="73" dur="1000" fill="hold"/>
                                        <p:tgtEl>
                                          <p:spTgt spid="17"/>
                                        </p:tgtEl>
                                        <p:attrNameLst>
                                          <p:attrName>ppt_x</p:attrName>
                                        </p:attrNameLst>
                                      </p:cBhvr>
                                      <p:tavLst>
                                        <p:tav tm="0">
                                          <p:val>
                                            <p:strVal val="#ppt_x"/>
                                          </p:val>
                                        </p:tav>
                                        <p:tav tm="100000">
                                          <p:val>
                                            <p:strVal val="#ppt_x"/>
                                          </p:val>
                                        </p:tav>
                                      </p:tavLst>
                                    </p:anim>
                                    <p:anim calcmode="lin" valueType="num">
                                      <p:cBhvr>
                                        <p:cTn id="7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698A255-2A11-4B21-B770-CFDF9E4D6C18}"/>
              </a:ext>
            </a:extLst>
          </p:cNvPr>
          <p:cNvSpPr>
            <a:spLocks noGrp="1"/>
          </p:cNvSpPr>
          <p:nvPr>
            <p:ph type="title"/>
          </p:nvPr>
        </p:nvSpPr>
        <p:spPr>
          <a:xfrm>
            <a:off x="722313" y="4406900"/>
            <a:ext cx="7772400" cy="615553"/>
          </a:xfrm>
        </p:spPr>
        <p:txBody>
          <a:bodyPr/>
          <a:lstStyle/>
          <a:p>
            <a:r>
              <a:rPr lang="en-US" dirty="0"/>
              <a:t>Virtual research environment</a:t>
            </a:r>
          </a:p>
        </p:txBody>
      </p:sp>
      <p:sp>
        <p:nvSpPr>
          <p:cNvPr id="9" name="Text Placeholder 8">
            <a:extLst>
              <a:ext uri="{FF2B5EF4-FFF2-40B4-BE49-F238E27FC236}">
                <a16:creationId xmlns:a16="http://schemas.microsoft.com/office/drawing/2014/main" id="{AA9BF896-2FE3-4DE7-95B1-A4E9451E9AE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F0AD355-3604-44A2-9BC4-A7A9F03F0A86}"/>
              </a:ext>
            </a:extLst>
          </p:cNvPr>
          <p:cNvSpPr>
            <a:spLocks noGrp="1"/>
          </p:cNvSpPr>
          <p:nvPr>
            <p:ph type="sldNum" sz="quarter" idx="10"/>
          </p:nvPr>
        </p:nvSpPr>
        <p:spPr/>
        <p:txBody>
          <a:bodyPr/>
          <a:lstStyle/>
          <a:p>
            <a:fld id="{F1D02C58-B8B4-4298-BD30-908A73B72E72}" type="slidenum">
              <a:rPr lang="fr-FR" smtClean="0"/>
              <a:pPr/>
              <a:t>16</a:t>
            </a:fld>
            <a:r>
              <a:rPr lang="fr-FR"/>
              <a:t>/15</a:t>
            </a:r>
            <a:endParaRPr lang="fr-FR" dirty="0"/>
          </a:p>
        </p:txBody>
      </p:sp>
      <p:sp>
        <p:nvSpPr>
          <p:cNvPr id="5" name="Footer Placeholder 4">
            <a:extLst>
              <a:ext uri="{FF2B5EF4-FFF2-40B4-BE49-F238E27FC236}">
                <a16:creationId xmlns:a16="http://schemas.microsoft.com/office/drawing/2014/main" id="{17444AE7-EA63-44FB-B329-5502A5C9E780}"/>
              </a:ext>
            </a:extLst>
          </p:cNvPr>
          <p:cNvSpPr>
            <a:spLocks noGrp="1"/>
          </p:cNvSpPr>
          <p:nvPr>
            <p:ph type="ftr" sz="quarter" idx="11"/>
          </p:nvPr>
        </p:nvSpPr>
        <p:spPr/>
        <p:txBody>
          <a:bodyPr/>
          <a:lstStyle/>
          <a:p>
            <a:r>
              <a:rPr lang="pt-BR"/>
              <a:t>EUDAT coonference, Porto, Portugal, 22-25 January 2018</a:t>
            </a:r>
            <a:endParaRPr lang="fr-FR"/>
          </a:p>
        </p:txBody>
      </p:sp>
    </p:spTree>
    <p:extLst>
      <p:ext uri="{BB962C8B-B14F-4D97-AF65-F5344CB8AC3E}">
        <p14:creationId xmlns:p14="http://schemas.microsoft.com/office/powerpoint/2010/main" val="5824392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95736" y="545262"/>
            <a:ext cx="6768752" cy="523220"/>
          </a:xfrm>
        </p:spPr>
        <p:txBody>
          <a:bodyPr/>
          <a:lstStyle/>
          <a:p>
            <a:r>
              <a:rPr lang="en-GB" altLang="en-US" b="1" dirty="0">
                <a:latin typeface="Calibri" panose="020F0502020204030204" pitchFamily="34" charset="0"/>
                <a:cs typeface="Arial" panose="020B0604020202020204" pitchFamily="34" charset="0"/>
              </a:rPr>
              <a:t>Virtual Research Environment (VRE)</a:t>
            </a:r>
            <a:endParaRPr lang="en-US" dirty="0"/>
          </a:p>
        </p:txBody>
      </p:sp>
      <p:sp>
        <p:nvSpPr>
          <p:cNvPr id="4" name="Content Placeholder 3"/>
          <p:cNvSpPr>
            <a:spLocks noGrp="1"/>
          </p:cNvSpPr>
          <p:nvPr>
            <p:ph idx="1"/>
          </p:nvPr>
        </p:nvSpPr>
        <p:spPr>
          <a:xfrm>
            <a:off x="467544" y="1484784"/>
            <a:ext cx="8064500" cy="4832092"/>
          </a:xfrm>
        </p:spPr>
        <p:txBody>
          <a:bodyPr/>
          <a:lstStyle/>
          <a:p>
            <a:pPr lvl="1" eaLnBrk="1" hangingPunct="1">
              <a:spcBef>
                <a:spcPts val="0"/>
              </a:spcBef>
              <a:spcAft>
                <a:spcPts val="1200"/>
              </a:spcAft>
              <a:buFont typeface="Arial" panose="020B0604020202020204" pitchFamily="34" charset="0"/>
              <a:buChar char="•"/>
              <a:defRPr/>
            </a:pPr>
            <a:r>
              <a:rPr lang="en-US" sz="2000" dirty="0">
                <a:latin typeface="+mj-lt"/>
                <a:cs typeface="Arial" panose="020B0604020202020204" pitchFamily="34" charset="0"/>
              </a:rPr>
              <a:t>Reviewing of existing VRE developments in Australia, USA and Europe, also as part of the Ocean Data Interoperability Platform (ODIP) activities 	</a:t>
            </a:r>
          </a:p>
          <a:p>
            <a:pPr lvl="1" eaLnBrk="1" hangingPunct="1">
              <a:spcBef>
                <a:spcPts val="0"/>
              </a:spcBef>
              <a:spcAft>
                <a:spcPts val="1200"/>
              </a:spcAft>
              <a:buFont typeface="Arial" panose="020B0604020202020204" pitchFamily="34" charset="0"/>
              <a:buChar char="•"/>
              <a:defRPr/>
            </a:pPr>
            <a:r>
              <a:rPr lang="en-US" sz="2000" dirty="0">
                <a:latin typeface="+mj-lt"/>
                <a:cs typeface="Arial" panose="020B0604020202020204" pitchFamily="34" charset="0"/>
              </a:rPr>
              <a:t>Formulating a </a:t>
            </a:r>
            <a:r>
              <a:rPr lang="en-US" sz="2000" dirty="0" err="1">
                <a:latin typeface="+mj-lt"/>
                <a:cs typeface="Arial" panose="020B0604020202020204" pitchFamily="34" charset="0"/>
              </a:rPr>
              <a:t>ToR</a:t>
            </a:r>
            <a:r>
              <a:rPr lang="en-US" sz="2000" dirty="0">
                <a:latin typeface="+mj-lt"/>
                <a:cs typeface="Arial" panose="020B0604020202020204" pitchFamily="34" charset="0"/>
              </a:rPr>
              <a:t> for the VRE overall specifications</a:t>
            </a:r>
          </a:p>
          <a:p>
            <a:pPr lvl="1">
              <a:spcBef>
                <a:spcPts val="0"/>
              </a:spcBef>
              <a:spcAft>
                <a:spcPts val="1200"/>
              </a:spcAft>
              <a:buFont typeface="Arial" panose="020B0604020202020204" pitchFamily="34" charset="0"/>
              <a:buChar char="•"/>
              <a:defRPr/>
            </a:pPr>
            <a:r>
              <a:rPr lang="en-GB" sz="2000" dirty="0">
                <a:latin typeface="+mj-lt"/>
              </a:rPr>
              <a:t>Analysing and defining an overall architecture for the SDC VRE, considering EUDAT’s generic services and embedding dedicated SDN services, custom and generic</a:t>
            </a:r>
            <a:r>
              <a:rPr lang="en-US" sz="2000" dirty="0">
                <a:latin typeface="+mj-lt"/>
                <a:cs typeface="Arial" panose="020B0604020202020204" pitchFamily="34" charset="0"/>
              </a:rPr>
              <a:t> </a:t>
            </a:r>
          </a:p>
          <a:p>
            <a:pPr lvl="1">
              <a:spcBef>
                <a:spcPts val="0"/>
              </a:spcBef>
              <a:spcAft>
                <a:spcPts val="1200"/>
              </a:spcAft>
              <a:buFont typeface="Arial" panose="020B0604020202020204" pitchFamily="34" charset="0"/>
              <a:buChar char="•"/>
              <a:defRPr/>
            </a:pPr>
            <a:r>
              <a:rPr lang="en-US" sz="2000" dirty="0" err="1">
                <a:latin typeface="+mj-lt"/>
                <a:cs typeface="Arial" panose="020B0604020202020204" pitchFamily="34" charset="0"/>
              </a:rPr>
              <a:t>Analysing</a:t>
            </a:r>
            <a:r>
              <a:rPr lang="en-US" sz="2000" dirty="0">
                <a:latin typeface="+mj-lt"/>
                <a:cs typeface="Arial" panose="020B0604020202020204" pitchFamily="34" charset="0"/>
              </a:rPr>
              <a:t> the workflow and specific functions required for supporting the SDC pilot: </a:t>
            </a:r>
            <a:r>
              <a:rPr lang="en-US" sz="2000" b="1" dirty="0">
                <a:solidFill>
                  <a:srgbClr val="0880F8"/>
                </a:solidFill>
                <a:latin typeface="+mj-lt"/>
                <a:cs typeface="Arial" panose="020B0604020202020204" pitchFamily="34" charset="0"/>
              </a:rPr>
              <a:t>generating a </a:t>
            </a:r>
            <a:r>
              <a:rPr lang="en-US" sz="2000" b="1" dirty="0" err="1">
                <a:solidFill>
                  <a:srgbClr val="0880F8"/>
                </a:solidFill>
                <a:latin typeface="+mj-lt"/>
                <a:cs typeface="Arial" panose="020B0604020202020204" pitchFamily="34" charset="0"/>
              </a:rPr>
              <a:t>SeaDataNet</a:t>
            </a:r>
            <a:r>
              <a:rPr lang="en-US" sz="2000" b="1" dirty="0">
                <a:solidFill>
                  <a:srgbClr val="0880F8"/>
                </a:solidFill>
                <a:latin typeface="+mj-lt"/>
                <a:cs typeface="Arial" panose="020B0604020202020204" pitchFamily="34" charset="0"/>
              </a:rPr>
              <a:t> Temperature &amp; Salinity climatology</a:t>
            </a:r>
          </a:p>
          <a:p>
            <a:pPr lvl="1">
              <a:spcBef>
                <a:spcPts val="0"/>
              </a:spcBef>
              <a:spcAft>
                <a:spcPts val="1200"/>
              </a:spcAft>
              <a:buFont typeface="Arial" panose="020B0604020202020204" pitchFamily="34" charset="0"/>
              <a:buChar char="•"/>
              <a:defRPr/>
            </a:pPr>
            <a:r>
              <a:rPr lang="en-US" sz="2000" dirty="0">
                <a:latin typeface="+mj-lt"/>
                <a:cs typeface="Arial" panose="020B0604020202020204" pitchFamily="34" charset="0"/>
              </a:rPr>
              <a:t>Developing VRE components and integrating these into the SDC VRE pilot </a:t>
            </a:r>
          </a:p>
          <a:p>
            <a:pPr marL="457200" lvl="1" indent="0">
              <a:spcBef>
                <a:spcPts val="0"/>
              </a:spcBef>
              <a:spcAft>
                <a:spcPts val="1200"/>
              </a:spcAft>
              <a:buNone/>
              <a:defRPr/>
            </a:pPr>
            <a:endParaRPr lang="en-GB" altLang="en-US" sz="2400" dirty="0">
              <a:latin typeface="+mj-lt"/>
              <a:cs typeface="Arial" panose="020B0604020202020204" pitchFamily="34" charset="0"/>
            </a:endParaRPr>
          </a:p>
        </p:txBody>
      </p:sp>
      <p:sp>
        <p:nvSpPr>
          <p:cNvPr id="2" name="Slide Number Placeholder 1"/>
          <p:cNvSpPr>
            <a:spLocks noGrp="1"/>
          </p:cNvSpPr>
          <p:nvPr>
            <p:ph type="sldNum" sz="quarter" idx="4294967295"/>
          </p:nvPr>
        </p:nvSpPr>
        <p:spPr/>
        <p:txBody>
          <a:bodyPr/>
          <a:lstStyle/>
          <a:p>
            <a:pPr>
              <a:defRPr/>
            </a:pPr>
            <a:fld id="{E93205E9-3C41-4FA1-ACF2-8E7BE130C1A3}" type="slidenum">
              <a:rPr lang="en-GB" smtClean="0"/>
              <a:pPr>
                <a:defRPr/>
              </a:pPr>
              <a:t>17</a:t>
            </a:fld>
            <a:endParaRPr lang="en-GB"/>
          </a:p>
        </p:txBody>
      </p:sp>
    </p:spTree>
    <p:extLst>
      <p:ext uri="{BB962C8B-B14F-4D97-AF65-F5344CB8AC3E}">
        <p14:creationId xmlns:p14="http://schemas.microsoft.com/office/powerpoint/2010/main" val="18575364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30"/>
          <p:cNvSpPr txBox="1">
            <a:spLocks noGrp="1"/>
          </p:cNvSpPr>
          <p:nvPr>
            <p:ph type="title"/>
          </p:nvPr>
        </p:nvSpPr>
        <p:spPr>
          <a:xfrm>
            <a:off x="611188" y="950913"/>
            <a:ext cx="8064600" cy="6603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fr-FR" sz="3600">
                <a:latin typeface="Calibri"/>
                <a:ea typeface="Calibri"/>
                <a:cs typeface="Calibri"/>
                <a:sym typeface="Calibri"/>
              </a:rPr>
              <a:t>SeaDataClouds VRE </a:t>
            </a:r>
            <a:r>
              <a:rPr lang="fr-FR" sz="3600"/>
              <a:t>main requirements</a:t>
            </a:r>
            <a:endParaRPr sz="3600"/>
          </a:p>
        </p:txBody>
      </p:sp>
      <p:sp>
        <p:nvSpPr>
          <p:cNvPr id="156" name="Google Shape;156;p30"/>
          <p:cNvSpPr txBox="1">
            <a:spLocks noGrp="1"/>
          </p:cNvSpPr>
          <p:nvPr>
            <p:ph type="body" idx="1"/>
          </p:nvPr>
        </p:nvSpPr>
        <p:spPr>
          <a:xfrm>
            <a:off x="581848" y="1853300"/>
            <a:ext cx="8064600" cy="4319700"/>
          </a:xfrm>
          <a:prstGeom prst="rect">
            <a:avLst/>
          </a:prstGeom>
          <a:noFill/>
          <a:ln>
            <a:noFill/>
          </a:ln>
        </p:spPr>
        <p:txBody>
          <a:bodyPr spcFirstLastPara="1" wrap="square" lIns="0" tIns="0" rIns="0" bIns="0" anchor="t" anchorCtr="0">
            <a:noAutofit/>
          </a:bodyPr>
          <a:lstStyle/>
          <a:p>
            <a:pPr marL="742950" lvl="1" indent="-285750" algn="l" rtl="0">
              <a:spcBef>
                <a:spcPts val="0"/>
              </a:spcBef>
              <a:spcAft>
                <a:spcPts val="0"/>
              </a:spcAft>
              <a:buClr>
                <a:srgbClr val="475D73"/>
              </a:buClr>
              <a:buSzPts val="2400"/>
              <a:buFont typeface="Arial"/>
              <a:buChar char="–"/>
            </a:pPr>
            <a:r>
              <a:rPr lang="fr-FR" sz="2000" dirty="0" err="1">
                <a:latin typeface="Arial"/>
                <a:ea typeface="Arial"/>
                <a:cs typeface="Arial"/>
                <a:sym typeface="Arial"/>
              </a:rPr>
              <a:t>Facilitate</a:t>
            </a:r>
            <a:r>
              <a:rPr lang="fr-FR" sz="2000" dirty="0">
                <a:latin typeface="Arial"/>
                <a:ea typeface="Arial"/>
                <a:cs typeface="Arial"/>
                <a:sym typeface="Arial"/>
              </a:rPr>
              <a:t> collaborative and </a:t>
            </a:r>
            <a:r>
              <a:rPr lang="fr-FR" sz="2000" dirty="0" err="1">
                <a:latin typeface="Arial"/>
                <a:ea typeface="Arial"/>
                <a:cs typeface="Arial"/>
                <a:sym typeface="Arial"/>
              </a:rPr>
              <a:t>individual</a:t>
            </a:r>
            <a:r>
              <a:rPr lang="fr-FR" sz="2000" dirty="0">
                <a:latin typeface="Arial"/>
                <a:ea typeface="Arial"/>
                <a:cs typeface="Arial"/>
                <a:sym typeface="Arial"/>
              </a:rPr>
              <a:t> </a:t>
            </a:r>
            <a:r>
              <a:rPr lang="fr-FR" sz="2000" dirty="0" err="1">
                <a:latin typeface="Arial"/>
                <a:ea typeface="Arial"/>
                <a:cs typeface="Arial"/>
                <a:sym typeface="Arial"/>
              </a:rPr>
              <a:t>research</a:t>
            </a:r>
            <a:r>
              <a:rPr lang="fr-FR" sz="2000" dirty="0">
                <a:latin typeface="Arial"/>
                <a:ea typeface="Arial"/>
                <a:cs typeface="Arial"/>
                <a:sym typeface="Arial"/>
              </a:rPr>
              <a:t> 	</a:t>
            </a:r>
            <a:endParaRPr sz="2400" dirty="0"/>
          </a:p>
          <a:p>
            <a:pPr marL="742950" lvl="1" indent="-285750" algn="l" rtl="0">
              <a:spcBef>
                <a:spcPts val="1200"/>
              </a:spcBef>
              <a:spcAft>
                <a:spcPts val="0"/>
              </a:spcAft>
              <a:buClr>
                <a:srgbClr val="475D73"/>
              </a:buClr>
              <a:buSzPts val="2400"/>
              <a:buFont typeface="Arial"/>
              <a:buChar char="–"/>
            </a:pPr>
            <a:r>
              <a:rPr lang="fr-FR" sz="2000" dirty="0">
                <a:latin typeface="Arial"/>
                <a:ea typeface="Arial"/>
                <a:cs typeface="Arial"/>
                <a:sym typeface="Arial"/>
              </a:rPr>
              <a:t>Combine data </a:t>
            </a:r>
            <a:r>
              <a:rPr lang="fr-FR" sz="2000" dirty="0" err="1">
                <a:latin typeface="Arial"/>
                <a:ea typeface="Arial"/>
                <a:cs typeface="Arial"/>
                <a:sym typeface="Arial"/>
              </a:rPr>
              <a:t>with</a:t>
            </a:r>
            <a:r>
              <a:rPr lang="fr-FR" sz="2000" dirty="0">
                <a:latin typeface="Arial"/>
                <a:ea typeface="Arial"/>
                <a:cs typeface="Arial"/>
                <a:sym typeface="Arial"/>
              </a:rPr>
              <a:t> </a:t>
            </a:r>
            <a:r>
              <a:rPr lang="fr-FR" sz="2000" dirty="0" err="1">
                <a:latin typeface="Arial"/>
                <a:ea typeface="Arial"/>
                <a:cs typeface="Arial"/>
                <a:sym typeface="Arial"/>
              </a:rPr>
              <a:t>subsets</a:t>
            </a:r>
            <a:r>
              <a:rPr lang="fr-FR" sz="2000" dirty="0">
                <a:latin typeface="Arial"/>
                <a:ea typeface="Arial"/>
                <a:cs typeface="Arial"/>
                <a:sym typeface="Arial"/>
              </a:rPr>
              <a:t> </a:t>
            </a:r>
            <a:r>
              <a:rPr lang="fr-FR" sz="2000" dirty="0" err="1">
                <a:latin typeface="Arial"/>
                <a:ea typeface="Arial"/>
                <a:cs typeface="Arial"/>
                <a:sym typeface="Arial"/>
              </a:rPr>
              <a:t>from</a:t>
            </a:r>
            <a:r>
              <a:rPr lang="fr-FR" sz="2000" dirty="0">
                <a:latin typeface="Arial"/>
                <a:ea typeface="Arial"/>
                <a:cs typeface="Arial"/>
                <a:sym typeface="Arial"/>
              </a:rPr>
              <a:t> </a:t>
            </a:r>
            <a:r>
              <a:rPr lang="fr-FR" sz="2000" dirty="0" err="1">
                <a:latin typeface="Arial"/>
                <a:ea typeface="Arial"/>
                <a:cs typeface="Arial"/>
                <a:sym typeface="Arial"/>
              </a:rPr>
              <a:t>other</a:t>
            </a:r>
            <a:r>
              <a:rPr lang="fr-FR" sz="2000" dirty="0">
                <a:latin typeface="Arial"/>
                <a:ea typeface="Arial"/>
                <a:cs typeface="Arial"/>
                <a:sym typeface="Arial"/>
              </a:rPr>
              <a:t> data </a:t>
            </a:r>
            <a:r>
              <a:rPr lang="fr-FR" sz="2000" dirty="0" err="1">
                <a:latin typeface="Arial"/>
                <a:ea typeface="Arial"/>
                <a:cs typeface="Arial"/>
                <a:sym typeface="Arial"/>
              </a:rPr>
              <a:t>resources</a:t>
            </a:r>
            <a:endParaRPr sz="2400" dirty="0"/>
          </a:p>
          <a:p>
            <a:pPr marL="742950" lvl="1" indent="-285750" algn="l" rtl="0">
              <a:spcBef>
                <a:spcPts val="1200"/>
              </a:spcBef>
              <a:spcAft>
                <a:spcPts val="0"/>
              </a:spcAft>
              <a:buClr>
                <a:srgbClr val="475D73"/>
              </a:buClr>
              <a:buSzPts val="2400"/>
              <a:buFont typeface="Arial"/>
              <a:buChar char="–"/>
            </a:pPr>
            <a:r>
              <a:rPr lang="fr-FR" sz="2000" dirty="0">
                <a:latin typeface="Arial"/>
                <a:ea typeface="Arial"/>
                <a:cs typeface="Arial"/>
                <a:sym typeface="Arial"/>
              </a:rPr>
              <a:t>Have a </a:t>
            </a:r>
            <a:r>
              <a:rPr lang="fr-FR" sz="2000" dirty="0">
                <a:solidFill>
                  <a:srgbClr val="FF0000"/>
                </a:solidFill>
                <a:latin typeface="Arial"/>
                <a:ea typeface="Arial"/>
                <a:cs typeface="Arial"/>
                <a:sym typeface="Arial"/>
              </a:rPr>
              <a:t>high </a:t>
            </a:r>
            <a:r>
              <a:rPr lang="fr-FR" sz="2000" dirty="0" err="1">
                <a:solidFill>
                  <a:srgbClr val="FF0000"/>
                </a:solidFill>
                <a:latin typeface="Arial"/>
                <a:ea typeface="Arial"/>
                <a:cs typeface="Arial"/>
                <a:sym typeface="Arial"/>
              </a:rPr>
              <a:t>capacity</a:t>
            </a:r>
            <a:r>
              <a:rPr lang="fr-FR" sz="2000" dirty="0">
                <a:solidFill>
                  <a:srgbClr val="FF0000"/>
                </a:solidFill>
                <a:latin typeface="Arial"/>
                <a:ea typeface="Arial"/>
                <a:cs typeface="Arial"/>
                <a:sym typeface="Arial"/>
              </a:rPr>
              <a:t> and performance</a:t>
            </a:r>
            <a:r>
              <a:rPr lang="fr-FR" sz="2000" dirty="0">
                <a:latin typeface="Arial"/>
                <a:ea typeface="Arial"/>
                <a:cs typeface="Arial"/>
                <a:sym typeface="Arial"/>
              </a:rPr>
              <a:t> for big data </a:t>
            </a:r>
            <a:r>
              <a:rPr lang="fr-FR" sz="2000" dirty="0" err="1">
                <a:latin typeface="Arial"/>
                <a:ea typeface="Arial"/>
                <a:cs typeface="Arial"/>
                <a:sym typeface="Arial"/>
              </a:rPr>
              <a:t>processing</a:t>
            </a:r>
            <a:r>
              <a:rPr lang="fr-FR" sz="2000" dirty="0">
                <a:latin typeface="Arial"/>
                <a:ea typeface="Arial"/>
                <a:cs typeface="Arial"/>
                <a:sym typeface="Arial"/>
              </a:rPr>
              <a:t> and web visualisation services</a:t>
            </a:r>
            <a:endParaRPr sz="2000" dirty="0">
              <a:latin typeface="Arial"/>
              <a:ea typeface="Arial"/>
              <a:cs typeface="Arial"/>
              <a:sym typeface="Arial"/>
            </a:endParaRPr>
          </a:p>
          <a:p>
            <a:pPr marL="742950" lvl="1" indent="-285750" algn="l" rtl="0">
              <a:spcBef>
                <a:spcPts val="1200"/>
              </a:spcBef>
              <a:spcAft>
                <a:spcPts val="0"/>
              </a:spcAft>
              <a:buSzPts val="2400"/>
              <a:buFont typeface="Arial"/>
              <a:buChar char="–"/>
            </a:pPr>
            <a:r>
              <a:rPr lang="fr-FR" sz="2000" dirty="0" err="1">
                <a:latin typeface="Arial"/>
                <a:ea typeface="Arial"/>
                <a:cs typeface="Arial"/>
                <a:sym typeface="Arial"/>
              </a:rPr>
              <a:t>Differentiated</a:t>
            </a:r>
            <a:r>
              <a:rPr lang="fr-FR" sz="2000" dirty="0">
                <a:latin typeface="Arial"/>
                <a:ea typeface="Arial"/>
                <a:cs typeface="Arial"/>
                <a:sym typeface="Arial"/>
              </a:rPr>
              <a:t> </a:t>
            </a:r>
            <a:r>
              <a:rPr lang="fr-FR" sz="2000" dirty="0" err="1">
                <a:latin typeface="Arial"/>
                <a:ea typeface="Arial"/>
                <a:cs typeface="Arial"/>
                <a:sym typeface="Arial"/>
              </a:rPr>
              <a:t>users</a:t>
            </a:r>
            <a:r>
              <a:rPr lang="fr-FR" sz="2000" dirty="0">
                <a:latin typeface="Arial"/>
                <a:ea typeface="Arial"/>
                <a:cs typeface="Arial"/>
                <a:sym typeface="Arial"/>
              </a:rPr>
              <a:t>, </a:t>
            </a:r>
            <a:r>
              <a:rPr lang="fr-FR" sz="2000" dirty="0" err="1">
                <a:latin typeface="Arial"/>
                <a:ea typeface="Arial"/>
                <a:cs typeface="Arial"/>
                <a:sym typeface="Arial"/>
              </a:rPr>
              <a:t>different</a:t>
            </a:r>
            <a:r>
              <a:rPr lang="fr-FR" sz="2000" dirty="0">
                <a:latin typeface="Arial"/>
                <a:ea typeface="Arial"/>
                <a:cs typeface="Arial"/>
                <a:sym typeface="Arial"/>
              </a:rPr>
              <a:t> </a:t>
            </a:r>
            <a:r>
              <a:rPr lang="fr-FR" sz="2000" dirty="0" err="1">
                <a:latin typeface="Arial"/>
                <a:ea typeface="Arial"/>
                <a:cs typeface="Arial"/>
                <a:sym typeface="Arial"/>
              </a:rPr>
              <a:t>access</a:t>
            </a:r>
            <a:r>
              <a:rPr lang="fr-FR" sz="2000" dirty="0">
                <a:latin typeface="Arial"/>
                <a:ea typeface="Arial"/>
                <a:cs typeface="Arial"/>
                <a:sym typeface="Arial"/>
              </a:rPr>
              <a:t> to data and data </a:t>
            </a:r>
            <a:r>
              <a:rPr lang="fr-FR" sz="2000" dirty="0" err="1">
                <a:latin typeface="Arial"/>
                <a:ea typeface="Arial"/>
                <a:cs typeface="Arial"/>
                <a:sym typeface="Arial"/>
              </a:rPr>
              <a:t>products</a:t>
            </a:r>
            <a:endParaRPr sz="2000" dirty="0">
              <a:latin typeface="Arial"/>
              <a:ea typeface="Arial"/>
              <a:cs typeface="Arial"/>
              <a:sym typeface="Arial"/>
            </a:endParaRPr>
          </a:p>
          <a:p>
            <a:pPr marL="742950" lvl="1" indent="-285750" algn="l" rtl="0">
              <a:spcBef>
                <a:spcPts val="1200"/>
              </a:spcBef>
              <a:spcAft>
                <a:spcPts val="0"/>
              </a:spcAft>
              <a:buSzPts val="2400"/>
              <a:buFont typeface="Arial"/>
              <a:buChar char="–"/>
            </a:pPr>
            <a:r>
              <a:rPr lang="fr-FR" sz="2000" dirty="0">
                <a:latin typeface="Arial"/>
                <a:ea typeface="Arial"/>
                <a:cs typeface="Arial"/>
                <a:sym typeface="Arial"/>
              </a:rPr>
              <a:t>Configure </a:t>
            </a:r>
            <a:r>
              <a:rPr lang="fr-FR" sz="2000" dirty="0" err="1">
                <a:solidFill>
                  <a:srgbClr val="FF0000"/>
                </a:solidFill>
                <a:latin typeface="Arial"/>
                <a:ea typeface="Arial"/>
                <a:cs typeface="Arial"/>
                <a:sym typeface="Arial"/>
              </a:rPr>
              <a:t>virtual</a:t>
            </a:r>
            <a:r>
              <a:rPr lang="fr-FR" sz="2000" dirty="0">
                <a:solidFill>
                  <a:srgbClr val="FF0000"/>
                </a:solidFill>
                <a:latin typeface="Arial"/>
                <a:ea typeface="Arial"/>
                <a:cs typeface="Arial"/>
                <a:sym typeface="Arial"/>
              </a:rPr>
              <a:t> </a:t>
            </a:r>
            <a:r>
              <a:rPr lang="fr-FR" sz="2000" dirty="0" err="1">
                <a:solidFill>
                  <a:srgbClr val="FF0000"/>
                </a:solidFill>
                <a:latin typeface="Arial"/>
                <a:ea typeface="Arial"/>
                <a:cs typeface="Arial"/>
                <a:sym typeface="Arial"/>
              </a:rPr>
              <a:t>work</a:t>
            </a:r>
            <a:r>
              <a:rPr lang="fr-FR" sz="2000" dirty="0">
                <a:solidFill>
                  <a:srgbClr val="FF0000"/>
                </a:solidFill>
                <a:latin typeface="Arial"/>
                <a:ea typeface="Arial"/>
                <a:cs typeface="Arial"/>
                <a:sym typeface="Arial"/>
              </a:rPr>
              <a:t> </a:t>
            </a:r>
            <a:r>
              <a:rPr lang="fr-FR" sz="2000" dirty="0" err="1">
                <a:solidFill>
                  <a:srgbClr val="FF0000"/>
                </a:solidFill>
                <a:latin typeface="Arial"/>
                <a:ea typeface="Arial"/>
                <a:cs typeface="Arial"/>
                <a:sym typeface="Arial"/>
              </a:rPr>
              <a:t>spaces</a:t>
            </a:r>
            <a:r>
              <a:rPr lang="fr-FR" sz="2000" dirty="0">
                <a:solidFill>
                  <a:srgbClr val="FF0000"/>
                </a:solidFill>
                <a:latin typeface="Arial"/>
                <a:ea typeface="Arial"/>
                <a:cs typeface="Arial"/>
                <a:sym typeface="Arial"/>
              </a:rPr>
              <a:t> </a:t>
            </a:r>
            <a:r>
              <a:rPr lang="fr-FR" sz="2000" dirty="0">
                <a:latin typeface="Arial"/>
                <a:ea typeface="Arial"/>
                <a:cs typeface="Arial"/>
                <a:sym typeface="Arial"/>
              </a:rPr>
              <a:t>for </a:t>
            </a:r>
            <a:r>
              <a:rPr lang="fr-FR" sz="2000" dirty="0" err="1">
                <a:latin typeface="Arial"/>
                <a:ea typeface="Arial"/>
                <a:cs typeface="Arial"/>
                <a:sym typeface="Arial"/>
              </a:rPr>
              <a:t>individuals</a:t>
            </a:r>
            <a:r>
              <a:rPr lang="fr-FR" sz="2000" dirty="0">
                <a:latin typeface="Arial"/>
                <a:ea typeface="Arial"/>
                <a:cs typeface="Arial"/>
                <a:sym typeface="Arial"/>
              </a:rPr>
              <a:t> or groups, </a:t>
            </a:r>
            <a:r>
              <a:rPr lang="fr-FR" sz="2000" dirty="0" err="1">
                <a:latin typeface="Arial"/>
                <a:ea typeface="Arial"/>
                <a:cs typeface="Arial"/>
                <a:sym typeface="Arial"/>
              </a:rPr>
              <a:t>including</a:t>
            </a:r>
            <a:r>
              <a:rPr lang="fr-FR" sz="2000" dirty="0">
                <a:latin typeface="Arial"/>
                <a:ea typeface="Arial"/>
                <a:cs typeface="Arial"/>
                <a:sym typeface="Arial"/>
              </a:rPr>
              <a:t> setting up of </a:t>
            </a:r>
            <a:r>
              <a:rPr lang="fr-FR" sz="2000" dirty="0" err="1">
                <a:latin typeface="Arial"/>
                <a:ea typeface="Arial"/>
                <a:cs typeface="Arial"/>
                <a:sym typeface="Arial"/>
              </a:rPr>
              <a:t>dedicated</a:t>
            </a:r>
            <a:r>
              <a:rPr lang="fr-FR" sz="2000" dirty="0">
                <a:latin typeface="Arial"/>
                <a:ea typeface="Arial"/>
                <a:cs typeface="Arial"/>
                <a:sym typeface="Arial"/>
              </a:rPr>
              <a:t> pools of data</a:t>
            </a:r>
            <a:endParaRPr sz="2000" dirty="0">
              <a:latin typeface="Arial"/>
              <a:ea typeface="Arial"/>
              <a:cs typeface="Arial"/>
              <a:sym typeface="Arial"/>
            </a:endParaRPr>
          </a:p>
          <a:p>
            <a:pPr marL="742950" lvl="1" indent="-285750" algn="l" rtl="0">
              <a:spcBef>
                <a:spcPts val="1200"/>
              </a:spcBef>
              <a:spcAft>
                <a:spcPts val="0"/>
              </a:spcAft>
              <a:buSzPts val="2400"/>
              <a:buFont typeface="Arial"/>
              <a:buChar char="–"/>
            </a:pPr>
            <a:r>
              <a:rPr lang="fr-FR" sz="2000" dirty="0">
                <a:solidFill>
                  <a:srgbClr val="FF0000"/>
                </a:solidFill>
                <a:latin typeface="Arial"/>
                <a:ea typeface="Arial"/>
                <a:cs typeface="Arial"/>
                <a:sym typeface="Arial"/>
              </a:rPr>
              <a:t>Sharing options</a:t>
            </a:r>
            <a:r>
              <a:rPr lang="fr-FR" sz="2000" dirty="0">
                <a:latin typeface="Arial"/>
                <a:ea typeface="Arial"/>
                <a:cs typeface="Arial"/>
                <a:sym typeface="Arial"/>
              </a:rPr>
              <a:t>, if user </a:t>
            </a:r>
            <a:r>
              <a:rPr lang="fr-FR" sz="2000" dirty="0" err="1">
                <a:latin typeface="Arial"/>
                <a:ea typeface="Arial"/>
                <a:cs typeface="Arial"/>
                <a:sym typeface="Arial"/>
              </a:rPr>
              <a:t>decides</a:t>
            </a:r>
            <a:r>
              <a:rPr lang="fr-FR" sz="2000" dirty="0">
                <a:latin typeface="Arial"/>
                <a:ea typeface="Arial"/>
                <a:cs typeface="Arial"/>
                <a:sym typeface="Arial"/>
              </a:rPr>
              <a:t>    </a:t>
            </a:r>
            <a:endParaRPr sz="2000" dirty="0">
              <a:latin typeface="Arial"/>
              <a:ea typeface="Arial"/>
              <a:cs typeface="Arial"/>
              <a:sym typeface="Arial"/>
            </a:endParaRPr>
          </a:p>
          <a:p>
            <a:pPr marL="742950" lvl="1" indent="-285750" algn="l" rtl="0">
              <a:spcBef>
                <a:spcPts val="1200"/>
              </a:spcBef>
              <a:spcAft>
                <a:spcPts val="0"/>
              </a:spcAft>
              <a:buSzPts val="2400"/>
              <a:buFont typeface="Arial"/>
              <a:buChar char="–"/>
            </a:pPr>
            <a:r>
              <a:rPr lang="fr-FR" sz="2000" dirty="0" err="1">
                <a:latin typeface="Arial"/>
                <a:ea typeface="Arial"/>
                <a:cs typeface="Arial"/>
                <a:sym typeface="Arial"/>
              </a:rPr>
              <a:t>Based</a:t>
            </a:r>
            <a:r>
              <a:rPr lang="fr-FR" sz="2000" dirty="0">
                <a:latin typeface="Arial"/>
                <a:ea typeface="Arial"/>
                <a:cs typeface="Arial"/>
                <a:sym typeface="Arial"/>
              </a:rPr>
              <a:t> and </a:t>
            </a:r>
            <a:r>
              <a:rPr lang="fr-FR" sz="2000" dirty="0" err="1">
                <a:solidFill>
                  <a:srgbClr val="FF0000"/>
                </a:solidFill>
                <a:latin typeface="Arial"/>
                <a:ea typeface="Arial"/>
                <a:cs typeface="Arial"/>
                <a:sym typeface="Arial"/>
              </a:rPr>
              <a:t>hosted</a:t>
            </a:r>
            <a:r>
              <a:rPr lang="fr-FR" sz="2000" dirty="0">
                <a:solidFill>
                  <a:srgbClr val="FF0000"/>
                </a:solidFill>
                <a:latin typeface="Arial"/>
                <a:ea typeface="Arial"/>
                <a:cs typeface="Arial"/>
                <a:sym typeface="Arial"/>
              </a:rPr>
              <a:t> on </a:t>
            </a:r>
            <a:r>
              <a:rPr lang="fr-FR" sz="2000" dirty="0" err="1">
                <a:solidFill>
                  <a:srgbClr val="FF0000"/>
                </a:solidFill>
                <a:latin typeface="Arial"/>
                <a:ea typeface="Arial"/>
                <a:cs typeface="Arial"/>
                <a:sym typeface="Arial"/>
              </a:rPr>
              <a:t>EUDAT’s</a:t>
            </a:r>
            <a:r>
              <a:rPr lang="fr-FR" sz="2000" dirty="0">
                <a:solidFill>
                  <a:srgbClr val="FF0000"/>
                </a:solidFill>
                <a:latin typeface="Arial"/>
                <a:ea typeface="Arial"/>
                <a:cs typeface="Arial"/>
                <a:sym typeface="Arial"/>
              </a:rPr>
              <a:t> infrastructure </a:t>
            </a:r>
            <a:r>
              <a:rPr lang="fr-FR" sz="2000" dirty="0">
                <a:latin typeface="Arial"/>
                <a:ea typeface="Arial"/>
                <a:cs typeface="Arial"/>
                <a:sym typeface="Arial"/>
              </a:rPr>
              <a:t>and </a:t>
            </a:r>
            <a:r>
              <a:rPr lang="fr-FR" sz="2000" dirty="0" err="1">
                <a:latin typeface="Arial"/>
                <a:ea typeface="Arial"/>
                <a:cs typeface="Arial"/>
                <a:sym typeface="Arial"/>
              </a:rPr>
              <a:t>its</a:t>
            </a:r>
            <a:r>
              <a:rPr lang="fr-FR" sz="2000" dirty="0">
                <a:latin typeface="Arial"/>
                <a:ea typeface="Arial"/>
                <a:cs typeface="Arial"/>
                <a:sym typeface="Arial"/>
              </a:rPr>
              <a:t> B2-… service platforms</a:t>
            </a:r>
            <a:br>
              <a:rPr lang="fr-FR" sz="2000" dirty="0">
                <a:latin typeface="Arial"/>
                <a:ea typeface="Arial"/>
                <a:cs typeface="Arial"/>
                <a:sym typeface="Arial"/>
              </a:rPr>
            </a:br>
            <a:endParaRPr sz="2000" dirty="0">
              <a:latin typeface="Arial"/>
              <a:ea typeface="Arial"/>
              <a:cs typeface="Arial"/>
              <a:sym typeface="Arial"/>
            </a:endParaRPr>
          </a:p>
          <a:p>
            <a:pPr marL="393700" lvl="1" indent="0" algn="l" rtl="0">
              <a:spcBef>
                <a:spcPts val="1200"/>
              </a:spcBef>
              <a:spcAft>
                <a:spcPts val="0"/>
              </a:spcAft>
              <a:buClr>
                <a:srgbClr val="475D73"/>
              </a:buClr>
              <a:buSzPts val="2400"/>
              <a:buFont typeface="Calibri"/>
              <a:buNone/>
            </a:pPr>
            <a:endParaRPr sz="2000" dirty="0">
              <a:latin typeface="Calibri"/>
              <a:ea typeface="Calibri"/>
              <a:cs typeface="Calibri"/>
              <a:sym typeface="Calibri"/>
            </a:endParaRPr>
          </a:p>
          <a:p>
            <a:pPr marL="0" lvl="0" indent="0" algn="l" rtl="0">
              <a:spcBef>
                <a:spcPts val="1680"/>
              </a:spcBef>
              <a:spcAft>
                <a:spcPts val="0"/>
              </a:spcAft>
              <a:buClr>
                <a:srgbClr val="475D73"/>
              </a:buClr>
              <a:buSzPts val="2400"/>
              <a:buFont typeface="Calibri"/>
              <a:buNone/>
            </a:pPr>
            <a:endParaRPr sz="2000" dirty="0"/>
          </a:p>
        </p:txBody>
      </p:sp>
      <p:sp>
        <p:nvSpPr>
          <p:cNvPr id="157" name="Google Shape;157;p30"/>
          <p:cNvSpPr txBox="1">
            <a:spLocks noGrp="1"/>
          </p:cNvSpPr>
          <p:nvPr>
            <p:ph type="sldNum" idx="12"/>
          </p:nvPr>
        </p:nvSpPr>
        <p:spPr>
          <a:xfrm>
            <a:off x="8027988" y="6415088"/>
            <a:ext cx="693737" cy="182562"/>
          </a:xfrm>
          <a:prstGeom prst="rect">
            <a:avLst/>
          </a:prstGeom>
          <a:noFill/>
          <a:ln>
            <a:noFill/>
          </a:ln>
        </p:spPr>
        <p:txBody>
          <a:bodyPr spcFirstLastPara="1" wrap="square" lIns="0" tIns="0" rIns="91425" bIns="0"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0551A0"/>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0551A0"/>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0551A0"/>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0551A0"/>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0551A0"/>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0551A0"/>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0551A0"/>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0551A0"/>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0551A0"/>
                </a:solidFill>
                <a:latin typeface="Calibri"/>
                <a:ea typeface="Calibri"/>
                <a:cs typeface="Calibri"/>
                <a:sym typeface="Calibri"/>
              </a:defRPr>
            </a:lvl9pPr>
          </a:lstStyle>
          <a:p>
            <a:pPr marL="0" marR="0" lvl="0" indent="0" algn="l" rtl="0">
              <a:spcBef>
                <a:spcPts val="0"/>
              </a:spcBef>
              <a:spcAft>
                <a:spcPts val="0"/>
              </a:spcAft>
              <a:buNone/>
            </a:pPr>
            <a:fld id="{00000000-1234-1234-1234-123412341234}" type="slidenum">
              <a:rPr lang="fr-FR" smtClean="0"/>
              <a:pPr marL="0" marR="0" lvl="0" indent="0" algn="l" rtl="0">
                <a:spcBef>
                  <a:spcPts val="0"/>
                </a:spcBef>
                <a:spcAft>
                  <a:spcPts val="0"/>
                </a:spcAft>
                <a:buNone/>
              </a:pPr>
              <a:t>18</a:t>
            </a:fld>
            <a:endParaRPr sz="1200" b="0" i="0" u="none" strike="noStrike" cap="none">
              <a:solidFill>
                <a:schemeClr val="dk1"/>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95736" y="545262"/>
            <a:ext cx="6768752" cy="523220"/>
          </a:xfrm>
        </p:spPr>
        <p:txBody>
          <a:bodyPr/>
          <a:lstStyle/>
          <a:p>
            <a:r>
              <a:rPr lang="en-GB" altLang="en-US" b="1" dirty="0">
                <a:latin typeface="Calibri" panose="020F0502020204030204" pitchFamily="34" charset="0"/>
                <a:cs typeface="Arial" panose="020B0604020202020204" pitchFamily="34" charset="0"/>
              </a:rPr>
              <a:t>Overall architecture for the SDC VRE</a:t>
            </a:r>
            <a:endParaRPr lang="en-US" dirty="0"/>
          </a:p>
        </p:txBody>
      </p:sp>
      <p:sp>
        <p:nvSpPr>
          <p:cNvPr id="2" name="Slide Number Placeholder 1"/>
          <p:cNvSpPr>
            <a:spLocks noGrp="1"/>
          </p:cNvSpPr>
          <p:nvPr>
            <p:ph type="sldNum" sz="quarter" idx="4294967295"/>
          </p:nvPr>
        </p:nvSpPr>
        <p:spPr/>
        <p:txBody>
          <a:bodyPr/>
          <a:lstStyle/>
          <a:p>
            <a:pPr>
              <a:defRPr/>
            </a:pPr>
            <a:fld id="{E93205E9-3C41-4FA1-ACF2-8E7BE130C1A3}" type="slidenum">
              <a:rPr lang="en-GB" smtClean="0"/>
              <a:pPr>
                <a:defRPr/>
              </a:pPr>
              <a:t>19</a:t>
            </a:fld>
            <a:endParaRPr lang="en-GB"/>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568" y="1268760"/>
            <a:ext cx="3677894" cy="4324600"/>
          </a:xfrm>
          <a:prstGeom prst="rect">
            <a:avLst/>
          </a:prstGeom>
        </p:spPr>
      </p:pic>
      <p:pic>
        <p:nvPicPr>
          <p:cNvPr id="6" name="Picture 5" descr="screen4.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3684" y="1557367"/>
            <a:ext cx="3341172" cy="2088232"/>
          </a:xfrm>
          <a:prstGeom prst="rect">
            <a:avLst/>
          </a:prstGeom>
        </p:spPr>
      </p:pic>
      <p:pic>
        <p:nvPicPr>
          <p:cNvPr id="7" name="Picture 6"/>
          <p:cNvPicPr/>
          <p:nvPr/>
        </p:nvPicPr>
        <p:blipFill>
          <a:blip r:embed="rId4"/>
          <a:srcRect l="9433" t="14748" r="10135" b="4920"/>
          <a:stretch/>
        </p:blipFill>
        <p:spPr>
          <a:xfrm>
            <a:off x="5029438" y="3867812"/>
            <a:ext cx="3345418" cy="2731941"/>
          </a:xfrm>
          <a:prstGeom prst="rect">
            <a:avLst/>
          </a:prstGeom>
          <a:ln>
            <a:noFill/>
          </a:ln>
        </p:spPr>
      </p:pic>
      <p:cxnSp>
        <p:nvCxnSpPr>
          <p:cNvPr id="9" name="Straight Arrow Connector 8"/>
          <p:cNvCxnSpPr/>
          <p:nvPr/>
        </p:nvCxnSpPr>
        <p:spPr>
          <a:xfrm>
            <a:off x="1691680" y="3501008"/>
            <a:ext cx="3816424" cy="165618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2411760" y="2132857"/>
            <a:ext cx="3528392" cy="144015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82436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83074" y="572671"/>
            <a:ext cx="5329286" cy="523220"/>
          </a:xfrm>
        </p:spPr>
        <p:txBody>
          <a:bodyPr/>
          <a:lstStyle/>
          <a:p>
            <a:r>
              <a:rPr lang="en-GB" b="1" dirty="0"/>
              <a:t>What is SeaDataNet?</a:t>
            </a:r>
          </a:p>
        </p:txBody>
      </p:sp>
      <p:sp>
        <p:nvSpPr>
          <p:cNvPr id="3" name="Espace réservé du contenu 2"/>
          <p:cNvSpPr>
            <a:spLocks noGrp="1"/>
          </p:cNvSpPr>
          <p:nvPr>
            <p:ph idx="1"/>
          </p:nvPr>
        </p:nvSpPr>
        <p:spPr>
          <a:xfrm>
            <a:off x="4595569" y="1914360"/>
            <a:ext cx="4224903" cy="1538883"/>
          </a:xfrm>
        </p:spPr>
        <p:txBody>
          <a:bodyPr/>
          <a:lstStyle/>
          <a:p>
            <a:pPr marL="0" indent="0" algn="just">
              <a:buNone/>
            </a:pPr>
            <a:r>
              <a:rPr lang="en-US" sz="2000" dirty="0">
                <a:latin typeface="+mj-lt"/>
              </a:rPr>
              <a:t>A pan-European infrastructure set up and operated for managing marine and ocean data in cooperation with the NODCs and data focal points of 34 countries bordering the European seas</a:t>
            </a:r>
          </a:p>
        </p:txBody>
      </p:sp>
      <p:graphicFrame>
        <p:nvGraphicFramePr>
          <p:cNvPr id="57" name="Tableau 56"/>
          <p:cNvGraphicFramePr>
            <a:graphicFrameLocks noGrp="1"/>
          </p:cNvGraphicFramePr>
          <p:nvPr>
            <p:extLst/>
          </p:nvPr>
        </p:nvGraphicFramePr>
        <p:xfrm>
          <a:off x="4835643" y="3692388"/>
          <a:ext cx="3721100" cy="2000250"/>
        </p:xfrm>
        <a:graphic>
          <a:graphicData uri="http://schemas.openxmlformats.org/drawingml/2006/table">
            <a:tbl>
              <a:tblPr/>
              <a:tblGrid>
                <a:gridCol w="1257300">
                  <a:extLst>
                    <a:ext uri="{9D8B030D-6E8A-4147-A177-3AD203B41FA5}">
                      <a16:colId xmlns:a16="http://schemas.microsoft.com/office/drawing/2014/main" val="20000"/>
                    </a:ext>
                  </a:extLst>
                </a:gridCol>
                <a:gridCol w="2463800">
                  <a:extLst>
                    <a:ext uri="{9D8B030D-6E8A-4147-A177-3AD203B41FA5}">
                      <a16:colId xmlns:a16="http://schemas.microsoft.com/office/drawing/2014/main" val="20001"/>
                    </a:ext>
                  </a:extLst>
                </a:gridCol>
              </a:tblGrid>
              <a:tr h="666750">
                <a:tc>
                  <a:txBody>
                    <a:bodyPr/>
                    <a:lstStyle/>
                    <a:p>
                      <a:pPr algn="ctr" fontAlgn="b"/>
                      <a:r>
                        <a:rPr lang="en-US" sz="2000" b="0" i="0" u="none" strike="noStrike" dirty="0">
                          <a:solidFill>
                            <a:srgbClr val="475D73"/>
                          </a:solidFill>
                          <a:effectLst/>
                          <a:latin typeface="Calibri" panose="020F0502020204030204" pitchFamily="34" charset="0"/>
                        </a:rPr>
                        <a:t>90s</a:t>
                      </a:r>
                    </a:p>
                  </a:txBody>
                  <a:tcPr marL="9525" marR="9525" marT="9525" marB="0" anchor="ctr">
                    <a:lnL>
                      <a:noFill/>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solidFill>
                      <a:srgbClr val="ACB9CA"/>
                    </a:solidFill>
                  </a:tcPr>
                </a:tc>
                <a:tc>
                  <a:txBody>
                    <a:bodyPr/>
                    <a:lstStyle/>
                    <a:p>
                      <a:pPr algn="l" fontAlgn="b"/>
                      <a:r>
                        <a:rPr lang="en-US" sz="2000" b="0" i="0" u="none" strike="noStrike" dirty="0">
                          <a:solidFill>
                            <a:srgbClr val="475D73"/>
                          </a:solidFill>
                          <a:effectLst/>
                          <a:latin typeface="Calibri" panose="020F0502020204030204" pitchFamily="34" charset="0"/>
                        </a:rPr>
                        <a:t> Metadata directories</a:t>
                      </a:r>
                      <a:br>
                        <a:rPr lang="en-US" sz="2000" b="0" i="0" u="none" strike="noStrike" dirty="0">
                          <a:solidFill>
                            <a:srgbClr val="475D73"/>
                          </a:solidFill>
                          <a:effectLst/>
                          <a:latin typeface="Calibri" panose="020F0502020204030204" pitchFamily="34" charset="0"/>
                        </a:rPr>
                      </a:br>
                      <a:r>
                        <a:rPr lang="en-US" sz="2000" b="0" i="0" u="none" strike="noStrike" dirty="0">
                          <a:solidFill>
                            <a:srgbClr val="475D73"/>
                          </a:solidFill>
                          <a:effectLst/>
                          <a:latin typeface="Calibri" panose="020F0502020204030204" pitchFamily="34" charset="0"/>
                        </a:rPr>
                        <a:t> </a:t>
                      </a:r>
                      <a:r>
                        <a:rPr lang="en-US" sz="2000" b="0" i="0" u="none" strike="noStrike" dirty="0" err="1">
                          <a:solidFill>
                            <a:srgbClr val="475D73"/>
                          </a:solidFill>
                          <a:effectLst/>
                          <a:latin typeface="Calibri" panose="020F0502020204030204" pitchFamily="34" charset="0"/>
                        </a:rPr>
                        <a:t>Medar</a:t>
                      </a:r>
                      <a:r>
                        <a:rPr lang="en-US" sz="2000" b="0" i="0" u="none" strike="noStrike" dirty="0">
                          <a:solidFill>
                            <a:srgbClr val="475D73"/>
                          </a:solidFill>
                          <a:effectLst/>
                          <a:latin typeface="Calibri" panose="020F0502020204030204" pitchFamily="34" charset="0"/>
                        </a:rPr>
                        <a:t>/MedAtlas</a:t>
                      </a:r>
                    </a:p>
                  </a:txBody>
                  <a:tcPr marL="9525" marR="9525" marT="9525" marB="0" anchor="ctr">
                    <a:lnL w="28575" cap="flat" cmpd="sng" algn="ctr">
                      <a:solidFill>
                        <a:schemeClr val="bg1"/>
                      </a:solidFill>
                      <a:prstDash val="solid"/>
                      <a:round/>
                      <a:headEnd type="none" w="med" len="med"/>
                      <a:tailEnd type="none" w="med" len="med"/>
                    </a:lnL>
                    <a:lnR>
                      <a:noFill/>
                    </a:lnR>
                    <a:lnT>
                      <a:noFill/>
                    </a:lnT>
                    <a:lnB w="28575" cap="flat" cmpd="sng" algn="ctr">
                      <a:solidFill>
                        <a:schemeClr val="bg1"/>
                      </a:solidFill>
                      <a:prstDash val="solid"/>
                      <a:round/>
                      <a:headEnd type="none" w="med" len="med"/>
                      <a:tailEnd type="none" w="med" len="med"/>
                    </a:lnB>
                    <a:solidFill>
                      <a:srgbClr val="ACB9CA"/>
                    </a:solidFill>
                  </a:tcPr>
                </a:tc>
                <a:extLst>
                  <a:ext uri="{0D108BD9-81ED-4DB2-BD59-A6C34878D82A}">
                    <a16:rowId xmlns:a16="http://schemas.microsoft.com/office/drawing/2014/main" val="10000"/>
                  </a:ext>
                </a:extLst>
              </a:tr>
              <a:tr h="333375">
                <a:tc>
                  <a:txBody>
                    <a:bodyPr/>
                    <a:lstStyle/>
                    <a:p>
                      <a:pPr algn="ctr" fontAlgn="b"/>
                      <a:r>
                        <a:rPr lang="en-US" sz="2000" b="0" i="0" u="none" strike="noStrike" dirty="0">
                          <a:solidFill>
                            <a:srgbClr val="475D73"/>
                          </a:solidFill>
                          <a:effectLst/>
                          <a:latin typeface="Calibri" panose="020F0502020204030204" pitchFamily="34" charset="0"/>
                        </a:rPr>
                        <a:t>2002-2005</a:t>
                      </a:r>
                    </a:p>
                  </a:txBody>
                  <a:tcPr marL="9525" marR="9525" marT="9525" marB="0" anchor="ctr">
                    <a:lnL>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D6DCE4"/>
                    </a:solidFill>
                  </a:tcPr>
                </a:tc>
                <a:tc>
                  <a:txBody>
                    <a:bodyPr/>
                    <a:lstStyle/>
                    <a:p>
                      <a:pPr algn="l" fontAlgn="b"/>
                      <a:r>
                        <a:rPr lang="en-US" sz="2000" b="0" i="0" u="none" strike="noStrike" dirty="0">
                          <a:solidFill>
                            <a:srgbClr val="475D73"/>
                          </a:solidFill>
                          <a:effectLst/>
                          <a:latin typeface="Calibri" panose="020F0502020204030204" pitchFamily="34" charset="0"/>
                        </a:rPr>
                        <a:t> Sea-Search (FP5)</a:t>
                      </a:r>
                    </a:p>
                  </a:txBody>
                  <a:tcPr marL="9525" marR="9525" marT="9525" marB="0" anchor="ctr">
                    <a:lnL w="28575" cap="flat" cmpd="sng" algn="ctr">
                      <a:solidFill>
                        <a:schemeClr val="bg1"/>
                      </a:solidFill>
                      <a:prstDash val="solid"/>
                      <a:round/>
                      <a:headEnd type="none" w="med" len="med"/>
                      <a:tailEnd type="none" w="med" len="med"/>
                    </a:lnL>
                    <a:lnR>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D6DCE4"/>
                    </a:solidFill>
                  </a:tcPr>
                </a:tc>
                <a:extLst>
                  <a:ext uri="{0D108BD9-81ED-4DB2-BD59-A6C34878D82A}">
                    <a16:rowId xmlns:a16="http://schemas.microsoft.com/office/drawing/2014/main" val="10001"/>
                  </a:ext>
                </a:extLst>
              </a:tr>
              <a:tr h="333375">
                <a:tc>
                  <a:txBody>
                    <a:bodyPr/>
                    <a:lstStyle/>
                    <a:p>
                      <a:pPr algn="ctr" fontAlgn="b"/>
                      <a:r>
                        <a:rPr lang="en-US" sz="2000" b="0" i="0" u="none" strike="noStrike" dirty="0">
                          <a:solidFill>
                            <a:srgbClr val="475D73"/>
                          </a:solidFill>
                          <a:effectLst/>
                          <a:latin typeface="Calibri" panose="020F0502020204030204" pitchFamily="34" charset="0"/>
                        </a:rPr>
                        <a:t>2006-2011</a:t>
                      </a:r>
                    </a:p>
                  </a:txBody>
                  <a:tcPr marL="9525" marR="9525" marT="9525" marB="0" anchor="ctr">
                    <a:lnL>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ACB9CA"/>
                    </a:solidFill>
                  </a:tcPr>
                </a:tc>
                <a:tc>
                  <a:txBody>
                    <a:bodyPr/>
                    <a:lstStyle/>
                    <a:p>
                      <a:pPr algn="l" fontAlgn="b"/>
                      <a:r>
                        <a:rPr lang="en-US" sz="2000" b="0" i="0" u="none" strike="noStrike" dirty="0">
                          <a:solidFill>
                            <a:srgbClr val="475D73"/>
                          </a:solidFill>
                          <a:effectLst/>
                          <a:latin typeface="Calibri" panose="020F0502020204030204" pitchFamily="34" charset="0"/>
                        </a:rPr>
                        <a:t> SeaDataNet (FP6)</a:t>
                      </a:r>
                    </a:p>
                  </a:txBody>
                  <a:tcPr marL="9525" marR="9525" marT="9525" marB="0" anchor="ctr">
                    <a:lnL w="28575" cap="flat" cmpd="sng" algn="ctr">
                      <a:solidFill>
                        <a:schemeClr val="bg1"/>
                      </a:solidFill>
                      <a:prstDash val="solid"/>
                      <a:round/>
                      <a:headEnd type="none" w="med" len="med"/>
                      <a:tailEnd type="none" w="med" len="med"/>
                    </a:lnL>
                    <a:lnR>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ACB9CA"/>
                    </a:solidFill>
                  </a:tcPr>
                </a:tc>
                <a:extLst>
                  <a:ext uri="{0D108BD9-81ED-4DB2-BD59-A6C34878D82A}">
                    <a16:rowId xmlns:a16="http://schemas.microsoft.com/office/drawing/2014/main" val="10002"/>
                  </a:ext>
                </a:extLst>
              </a:tr>
              <a:tr h="333375">
                <a:tc>
                  <a:txBody>
                    <a:bodyPr/>
                    <a:lstStyle/>
                    <a:p>
                      <a:pPr algn="ctr" fontAlgn="b"/>
                      <a:r>
                        <a:rPr lang="en-US" sz="2000" b="0" i="0" u="none" strike="noStrike" dirty="0">
                          <a:solidFill>
                            <a:srgbClr val="475D73"/>
                          </a:solidFill>
                          <a:effectLst/>
                          <a:latin typeface="Calibri" panose="020F0502020204030204" pitchFamily="34" charset="0"/>
                        </a:rPr>
                        <a:t>2011-2015</a:t>
                      </a:r>
                    </a:p>
                  </a:txBody>
                  <a:tcPr marL="9525" marR="9525" marT="9525" marB="0" anchor="ctr">
                    <a:lnL>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D6DCE4"/>
                    </a:solidFill>
                  </a:tcPr>
                </a:tc>
                <a:tc>
                  <a:txBody>
                    <a:bodyPr/>
                    <a:lstStyle/>
                    <a:p>
                      <a:pPr algn="l" fontAlgn="b"/>
                      <a:r>
                        <a:rPr lang="en-US" sz="2000" b="0" i="0" u="none" strike="noStrike" dirty="0">
                          <a:solidFill>
                            <a:srgbClr val="475D73"/>
                          </a:solidFill>
                          <a:effectLst/>
                          <a:latin typeface="Calibri" panose="020F0502020204030204" pitchFamily="34" charset="0"/>
                        </a:rPr>
                        <a:t> SeaDataNet II (FP7)</a:t>
                      </a:r>
                    </a:p>
                  </a:txBody>
                  <a:tcPr marL="9525" marR="9525" marT="9525" marB="0" anchor="ctr">
                    <a:lnL w="28575" cap="flat" cmpd="sng" algn="ctr">
                      <a:solidFill>
                        <a:schemeClr val="bg1"/>
                      </a:solidFill>
                      <a:prstDash val="solid"/>
                      <a:round/>
                      <a:headEnd type="none" w="med" len="med"/>
                      <a:tailEnd type="none" w="med" len="med"/>
                    </a:lnL>
                    <a:lnR>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D6DCE4"/>
                    </a:solidFill>
                  </a:tcPr>
                </a:tc>
                <a:extLst>
                  <a:ext uri="{0D108BD9-81ED-4DB2-BD59-A6C34878D82A}">
                    <a16:rowId xmlns:a16="http://schemas.microsoft.com/office/drawing/2014/main" val="10003"/>
                  </a:ext>
                </a:extLst>
              </a:tr>
              <a:tr h="333375">
                <a:tc>
                  <a:txBody>
                    <a:bodyPr/>
                    <a:lstStyle/>
                    <a:p>
                      <a:pPr algn="ctr" fontAlgn="b"/>
                      <a:r>
                        <a:rPr lang="en-US" sz="2000" b="0" i="0" u="none" strike="noStrike" dirty="0">
                          <a:solidFill>
                            <a:srgbClr val="475D73"/>
                          </a:solidFill>
                          <a:effectLst/>
                          <a:latin typeface="Calibri" panose="020F0502020204030204" pitchFamily="34" charset="0"/>
                        </a:rPr>
                        <a:t>2016-2020</a:t>
                      </a:r>
                    </a:p>
                  </a:txBody>
                  <a:tcPr marL="9525" marR="9525" marT="9525" marB="0" anchor="ctr">
                    <a:lnL>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a:noFill/>
                    </a:lnB>
                    <a:solidFill>
                      <a:srgbClr val="ACB9CA"/>
                    </a:solidFill>
                  </a:tcPr>
                </a:tc>
                <a:tc>
                  <a:txBody>
                    <a:bodyPr/>
                    <a:lstStyle/>
                    <a:p>
                      <a:pPr algn="l" fontAlgn="b"/>
                      <a:r>
                        <a:rPr lang="en-US" sz="2000" b="0" i="0" u="none" strike="noStrike" dirty="0">
                          <a:solidFill>
                            <a:srgbClr val="475D73"/>
                          </a:solidFill>
                          <a:effectLst/>
                          <a:latin typeface="Calibri" panose="020F0502020204030204" pitchFamily="34" charset="0"/>
                        </a:rPr>
                        <a:t> SeaDataCloud (H2020)</a:t>
                      </a:r>
                    </a:p>
                  </a:txBody>
                  <a:tcPr marL="9525" marR="9525" marT="9525" marB="0" anchor="ctr">
                    <a:lnL w="28575" cap="flat" cmpd="sng" algn="ctr">
                      <a:solidFill>
                        <a:schemeClr val="bg1"/>
                      </a:solidFill>
                      <a:prstDash val="solid"/>
                      <a:round/>
                      <a:headEnd type="none" w="med" len="med"/>
                      <a:tailEnd type="none" w="med" len="med"/>
                    </a:lnL>
                    <a:lnR>
                      <a:noFill/>
                    </a:lnR>
                    <a:lnT w="28575" cap="flat" cmpd="sng" algn="ctr">
                      <a:solidFill>
                        <a:schemeClr val="bg1"/>
                      </a:solidFill>
                      <a:prstDash val="solid"/>
                      <a:round/>
                      <a:headEnd type="none" w="med" len="med"/>
                      <a:tailEnd type="none" w="med" len="med"/>
                    </a:lnT>
                    <a:lnB>
                      <a:noFill/>
                    </a:lnB>
                    <a:solidFill>
                      <a:srgbClr val="ACB9CA"/>
                    </a:solidFill>
                  </a:tcPr>
                </a:tc>
                <a:extLst>
                  <a:ext uri="{0D108BD9-81ED-4DB2-BD59-A6C34878D82A}">
                    <a16:rowId xmlns:a16="http://schemas.microsoft.com/office/drawing/2014/main" val="10004"/>
                  </a:ext>
                </a:extLst>
              </a:tr>
            </a:tbl>
          </a:graphicData>
        </a:graphic>
      </p:graphicFrame>
      <p:pic>
        <p:nvPicPr>
          <p:cNvPr id="5" name="Picture 4">
            <a:extLst>
              <a:ext uri="{FF2B5EF4-FFF2-40B4-BE49-F238E27FC236}">
                <a16:creationId xmlns:a16="http://schemas.microsoft.com/office/drawing/2014/main" id="{EF7DC505-67FD-4D5B-926F-FE05E51C1D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806" y="1988840"/>
            <a:ext cx="4157160" cy="3602872"/>
          </a:xfrm>
          <a:prstGeom prst="rect">
            <a:avLst/>
          </a:prstGeom>
        </p:spPr>
      </p:pic>
    </p:spTree>
    <p:extLst>
      <p:ext uri="{BB962C8B-B14F-4D97-AF65-F5344CB8AC3E}">
        <p14:creationId xmlns:p14="http://schemas.microsoft.com/office/powerpoint/2010/main" val="7024984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Grafik 8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48508" y="391696"/>
            <a:ext cx="263652" cy="1021080"/>
          </a:xfrm>
          <a:prstGeom prst="rect">
            <a:avLst/>
          </a:prstGeom>
        </p:spPr>
      </p:pic>
      <p:sp>
        <p:nvSpPr>
          <p:cNvPr id="38" name="Rechteck 37"/>
          <p:cNvSpPr/>
          <p:nvPr/>
        </p:nvSpPr>
        <p:spPr>
          <a:xfrm>
            <a:off x="323528" y="6308321"/>
            <a:ext cx="7704856" cy="10091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bg1"/>
              </a:solidFill>
            </a:endParaRPr>
          </a:p>
        </p:txBody>
      </p:sp>
      <p:pic>
        <p:nvPicPr>
          <p:cNvPr id="4" name="Grafi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9632" y="3457803"/>
            <a:ext cx="1728192" cy="1555373"/>
          </a:xfrm>
          <a:prstGeom prst="rect">
            <a:avLst/>
          </a:prstGeom>
        </p:spPr>
      </p:pic>
      <p:pic>
        <p:nvPicPr>
          <p:cNvPr id="6" name="Grafik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44594" y="5373216"/>
            <a:ext cx="1767365" cy="961276"/>
          </a:xfrm>
          <a:prstGeom prst="rect">
            <a:avLst/>
          </a:prstGeom>
        </p:spPr>
      </p:pic>
      <p:pic>
        <p:nvPicPr>
          <p:cNvPr id="15" name="Grafik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1599" y="5619842"/>
            <a:ext cx="961276" cy="961276"/>
          </a:xfrm>
          <a:prstGeom prst="rect">
            <a:avLst/>
          </a:prstGeom>
        </p:spPr>
      </p:pic>
      <p:pic>
        <p:nvPicPr>
          <p:cNvPr id="16" name="Grafik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5776" y="3525182"/>
            <a:ext cx="1728192" cy="1555373"/>
          </a:xfrm>
          <a:prstGeom prst="rect">
            <a:avLst/>
          </a:prstGeom>
        </p:spPr>
      </p:pic>
      <p:pic>
        <p:nvPicPr>
          <p:cNvPr id="17" name="Grafik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76056" y="3548435"/>
            <a:ext cx="1728192" cy="1555373"/>
          </a:xfrm>
          <a:prstGeom prst="rect">
            <a:avLst/>
          </a:prstGeom>
        </p:spPr>
      </p:pic>
      <p:sp>
        <p:nvSpPr>
          <p:cNvPr id="18" name="Textfeld 17"/>
          <p:cNvSpPr txBox="1"/>
          <p:nvPr/>
        </p:nvSpPr>
        <p:spPr>
          <a:xfrm>
            <a:off x="7311042" y="4245282"/>
            <a:ext cx="1687065" cy="369332"/>
          </a:xfrm>
          <a:prstGeom prst="rect">
            <a:avLst/>
          </a:prstGeom>
          <a:noFill/>
        </p:spPr>
        <p:txBody>
          <a:bodyPr wrap="none" rtlCol="0">
            <a:spAutoFit/>
          </a:bodyPr>
          <a:lstStyle/>
          <a:p>
            <a:r>
              <a:rPr lang="de-DE"/>
              <a:t>Processing layer</a:t>
            </a:r>
          </a:p>
        </p:txBody>
      </p:sp>
      <p:sp>
        <p:nvSpPr>
          <p:cNvPr id="19" name="Textfeld 18"/>
          <p:cNvSpPr txBox="1"/>
          <p:nvPr/>
        </p:nvSpPr>
        <p:spPr>
          <a:xfrm>
            <a:off x="7769146" y="5909970"/>
            <a:ext cx="1129605" cy="369332"/>
          </a:xfrm>
          <a:prstGeom prst="rect">
            <a:avLst/>
          </a:prstGeom>
          <a:noFill/>
        </p:spPr>
        <p:txBody>
          <a:bodyPr wrap="none" rtlCol="0">
            <a:spAutoFit/>
          </a:bodyPr>
          <a:lstStyle/>
          <a:p>
            <a:r>
              <a:rPr lang="de-DE"/>
              <a:t>Data layer</a:t>
            </a:r>
          </a:p>
        </p:txBody>
      </p:sp>
      <p:sp>
        <p:nvSpPr>
          <p:cNvPr id="21" name="Rechteck 20"/>
          <p:cNvSpPr/>
          <p:nvPr/>
        </p:nvSpPr>
        <p:spPr>
          <a:xfrm>
            <a:off x="1652507" y="3501008"/>
            <a:ext cx="975277"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a:solidFill>
                  <a:srgbClr val="0551A0"/>
                </a:solidFill>
              </a:rPr>
              <a:t>GUI</a:t>
            </a:r>
          </a:p>
        </p:txBody>
      </p:sp>
      <p:sp>
        <p:nvSpPr>
          <p:cNvPr id="22" name="Textfeld 21"/>
          <p:cNvSpPr txBox="1"/>
          <p:nvPr/>
        </p:nvSpPr>
        <p:spPr>
          <a:xfrm>
            <a:off x="2828756" y="6237312"/>
            <a:ext cx="1095172" cy="369332"/>
          </a:xfrm>
          <a:prstGeom prst="rect">
            <a:avLst/>
          </a:prstGeom>
          <a:solidFill>
            <a:schemeClr val="bg1"/>
          </a:solidFill>
        </p:spPr>
        <p:txBody>
          <a:bodyPr wrap="none" rtlCol="0">
            <a:spAutoFit/>
          </a:bodyPr>
          <a:lstStyle/>
          <a:p>
            <a:r>
              <a:rPr lang="de-DE">
                <a:solidFill>
                  <a:srgbClr val="0551A0"/>
                </a:solidFill>
              </a:rPr>
              <a:t>CDI data</a:t>
            </a:r>
          </a:p>
        </p:txBody>
      </p:sp>
      <p:sp>
        <p:nvSpPr>
          <p:cNvPr id="23" name="Textfeld 22"/>
          <p:cNvSpPr txBox="1"/>
          <p:nvPr/>
        </p:nvSpPr>
        <p:spPr>
          <a:xfrm>
            <a:off x="5815588" y="6525344"/>
            <a:ext cx="1967205" cy="369332"/>
          </a:xfrm>
          <a:prstGeom prst="rect">
            <a:avLst/>
          </a:prstGeom>
          <a:solidFill>
            <a:schemeClr val="bg1"/>
          </a:solidFill>
        </p:spPr>
        <p:txBody>
          <a:bodyPr wrap="none" rtlCol="0">
            <a:spAutoFit/>
          </a:bodyPr>
          <a:lstStyle>
            <a:defPPr>
              <a:defRPr lang="de-DE"/>
            </a:defPPr>
            <a:lvl1pPr>
              <a:defRPr>
                <a:solidFill>
                  <a:srgbClr val="0551A0"/>
                </a:solidFill>
              </a:defRPr>
            </a:lvl1pPr>
          </a:lstStyle>
          <a:p>
            <a:r>
              <a:rPr lang="de-DE"/>
              <a:t>Custom data Bob</a:t>
            </a:r>
          </a:p>
        </p:txBody>
      </p:sp>
      <p:sp>
        <p:nvSpPr>
          <p:cNvPr id="24" name="Textfeld 23"/>
          <p:cNvSpPr txBox="1"/>
          <p:nvPr/>
        </p:nvSpPr>
        <p:spPr>
          <a:xfrm>
            <a:off x="3995936" y="6237312"/>
            <a:ext cx="1249060" cy="646331"/>
          </a:xfrm>
          <a:prstGeom prst="rect">
            <a:avLst/>
          </a:prstGeom>
          <a:solidFill>
            <a:schemeClr val="bg1"/>
          </a:solidFill>
        </p:spPr>
        <p:txBody>
          <a:bodyPr wrap="none" rtlCol="0">
            <a:spAutoFit/>
          </a:bodyPr>
          <a:lstStyle>
            <a:defPPr>
              <a:defRPr lang="de-DE"/>
            </a:defPPr>
            <a:lvl1pPr>
              <a:defRPr>
                <a:solidFill>
                  <a:srgbClr val="0551A0"/>
                </a:solidFill>
              </a:defRPr>
            </a:lvl1pPr>
          </a:lstStyle>
          <a:p>
            <a:r>
              <a:rPr lang="de-DE"/>
              <a:t>Reference</a:t>
            </a:r>
          </a:p>
          <a:p>
            <a:r>
              <a:rPr lang="de-DE"/>
              <a:t>datasets</a:t>
            </a:r>
          </a:p>
        </p:txBody>
      </p:sp>
      <p:sp>
        <p:nvSpPr>
          <p:cNvPr id="25" name="Rechteck 24"/>
          <p:cNvSpPr/>
          <p:nvPr/>
        </p:nvSpPr>
        <p:spPr>
          <a:xfrm>
            <a:off x="2987824" y="3501008"/>
            <a:ext cx="975277"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de-DE" sz="1600">
                <a:solidFill>
                  <a:srgbClr val="0551A0"/>
                </a:solidFill>
              </a:rPr>
              <a:t>Notebook</a:t>
            </a:r>
          </a:p>
        </p:txBody>
      </p:sp>
      <p:pic>
        <p:nvPicPr>
          <p:cNvPr id="28" name="Grafik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79719" y="332656"/>
            <a:ext cx="263652" cy="1021080"/>
          </a:xfrm>
          <a:prstGeom prst="rect">
            <a:avLst/>
          </a:prstGeom>
        </p:spPr>
      </p:pic>
      <p:sp>
        <p:nvSpPr>
          <p:cNvPr id="29" name="Rechteck 28"/>
          <p:cNvSpPr/>
          <p:nvPr/>
        </p:nvSpPr>
        <p:spPr>
          <a:xfrm>
            <a:off x="4403060" y="2855498"/>
            <a:ext cx="1023002" cy="3574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a:solidFill>
                  <a:srgbClr val="0551A0"/>
                </a:solidFill>
              </a:rPr>
              <a:t>Client</a:t>
            </a:r>
          </a:p>
        </p:txBody>
      </p:sp>
      <p:pic>
        <p:nvPicPr>
          <p:cNvPr id="30" name="Grafik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4432" y="332656"/>
            <a:ext cx="263652" cy="1021080"/>
          </a:xfrm>
          <a:prstGeom prst="rect">
            <a:avLst/>
          </a:prstGeom>
        </p:spPr>
      </p:pic>
      <p:sp>
        <p:nvSpPr>
          <p:cNvPr id="27" name="Textfeld 26"/>
          <p:cNvSpPr txBox="1"/>
          <p:nvPr/>
        </p:nvSpPr>
        <p:spPr>
          <a:xfrm>
            <a:off x="7723527" y="5149109"/>
            <a:ext cx="1274580" cy="369332"/>
          </a:xfrm>
          <a:prstGeom prst="rect">
            <a:avLst/>
          </a:prstGeom>
          <a:noFill/>
        </p:spPr>
        <p:txBody>
          <a:bodyPr wrap="none" rtlCol="0">
            <a:spAutoFit/>
          </a:bodyPr>
          <a:lstStyle/>
          <a:p>
            <a:r>
              <a:rPr lang="de-DE"/>
              <a:t>Data access</a:t>
            </a:r>
          </a:p>
        </p:txBody>
      </p:sp>
      <p:cxnSp>
        <p:nvCxnSpPr>
          <p:cNvPr id="5" name="Gerade Verbindung mit Pfeil 4"/>
          <p:cNvCxnSpPr>
            <a:stCxn id="4" idx="2"/>
            <a:endCxn id="6" idx="0"/>
          </p:cNvCxnSpPr>
          <p:nvPr/>
        </p:nvCxnSpPr>
        <p:spPr>
          <a:xfrm>
            <a:off x="2123728" y="5013176"/>
            <a:ext cx="1204549" cy="360040"/>
          </a:xfrm>
          <a:prstGeom prst="straightConnector1">
            <a:avLst/>
          </a:prstGeom>
          <a:ln w="2540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 name="Gerade Verbindung mit Pfeil 7"/>
          <p:cNvCxnSpPr>
            <a:stCxn id="16" idx="2"/>
            <a:endCxn id="14" idx="0"/>
          </p:cNvCxnSpPr>
          <p:nvPr/>
        </p:nvCxnSpPr>
        <p:spPr>
          <a:xfrm>
            <a:off x="3419872" y="5080555"/>
            <a:ext cx="1205095" cy="292661"/>
          </a:xfrm>
          <a:prstGeom prst="straightConnector1">
            <a:avLst/>
          </a:prstGeom>
          <a:ln w="2540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 name="Gerade Verbindung mit Pfeil 9"/>
          <p:cNvCxnSpPr>
            <a:stCxn id="17" idx="2"/>
            <a:endCxn id="14" idx="0"/>
          </p:cNvCxnSpPr>
          <p:nvPr/>
        </p:nvCxnSpPr>
        <p:spPr>
          <a:xfrm flipH="1">
            <a:off x="4624967" y="5103808"/>
            <a:ext cx="1315185" cy="269408"/>
          </a:xfrm>
          <a:prstGeom prst="straightConnector1">
            <a:avLst/>
          </a:prstGeom>
          <a:ln w="2540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 name="Gerade Verbindung mit Pfeil 11"/>
          <p:cNvCxnSpPr>
            <a:stCxn id="17" idx="2"/>
            <a:endCxn id="15" idx="0"/>
          </p:cNvCxnSpPr>
          <p:nvPr/>
        </p:nvCxnSpPr>
        <p:spPr>
          <a:xfrm>
            <a:off x="5940152" y="5103808"/>
            <a:ext cx="632085" cy="516034"/>
          </a:xfrm>
          <a:prstGeom prst="straightConnector1">
            <a:avLst/>
          </a:prstGeom>
          <a:ln w="2540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1" name="Rechteck 30"/>
          <p:cNvSpPr/>
          <p:nvPr/>
        </p:nvSpPr>
        <p:spPr>
          <a:xfrm>
            <a:off x="539321" y="1628800"/>
            <a:ext cx="7057015"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a:solidFill>
                  <a:srgbClr val="0551A0"/>
                </a:solidFill>
              </a:rPr>
              <a:t>Frontend</a:t>
            </a:r>
            <a:endParaRPr lang="de-DE" sz="2400">
              <a:solidFill>
                <a:srgbClr val="0551A0"/>
              </a:solidFill>
            </a:endParaRPr>
          </a:p>
        </p:txBody>
      </p:sp>
      <p:sp>
        <p:nvSpPr>
          <p:cNvPr id="32" name="Textfeld 31"/>
          <p:cNvSpPr txBox="1"/>
          <p:nvPr/>
        </p:nvSpPr>
        <p:spPr>
          <a:xfrm>
            <a:off x="7778520" y="1804174"/>
            <a:ext cx="1041952" cy="369332"/>
          </a:xfrm>
          <a:prstGeom prst="rect">
            <a:avLst/>
          </a:prstGeom>
          <a:noFill/>
        </p:spPr>
        <p:txBody>
          <a:bodyPr wrap="none" rtlCol="0">
            <a:spAutoFit/>
          </a:bodyPr>
          <a:lstStyle/>
          <a:p>
            <a:r>
              <a:rPr lang="de-DE"/>
              <a:t>Frontend</a:t>
            </a:r>
          </a:p>
        </p:txBody>
      </p:sp>
      <p:sp>
        <p:nvSpPr>
          <p:cNvPr id="33" name="Rechteck 32"/>
          <p:cNvSpPr/>
          <p:nvPr/>
        </p:nvSpPr>
        <p:spPr>
          <a:xfrm>
            <a:off x="2876643" y="1268760"/>
            <a:ext cx="975277"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a:solidFill>
                  <a:srgbClr val="0551A0"/>
                </a:solidFill>
              </a:rPr>
              <a:t>VL1</a:t>
            </a:r>
          </a:p>
        </p:txBody>
      </p:sp>
      <p:sp>
        <p:nvSpPr>
          <p:cNvPr id="34" name="Rechteck 33"/>
          <p:cNvSpPr/>
          <p:nvPr/>
        </p:nvSpPr>
        <p:spPr>
          <a:xfrm>
            <a:off x="4926793" y="1241140"/>
            <a:ext cx="975277"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a:solidFill>
                  <a:srgbClr val="0551A0"/>
                </a:solidFill>
              </a:rPr>
              <a:t>VL2</a:t>
            </a:r>
          </a:p>
        </p:txBody>
      </p:sp>
      <p:pic>
        <p:nvPicPr>
          <p:cNvPr id="36" name="Grafik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0790" y="5518441"/>
            <a:ext cx="961276" cy="961276"/>
          </a:xfrm>
          <a:prstGeom prst="rect">
            <a:avLst/>
          </a:prstGeom>
        </p:spPr>
      </p:pic>
      <p:sp>
        <p:nvSpPr>
          <p:cNvPr id="37" name="Textfeld 36"/>
          <p:cNvSpPr txBox="1"/>
          <p:nvPr/>
        </p:nvSpPr>
        <p:spPr>
          <a:xfrm>
            <a:off x="539321" y="6444044"/>
            <a:ext cx="2140398" cy="369332"/>
          </a:xfrm>
          <a:prstGeom prst="rect">
            <a:avLst/>
          </a:prstGeom>
          <a:solidFill>
            <a:schemeClr val="bg1"/>
          </a:solidFill>
        </p:spPr>
        <p:txBody>
          <a:bodyPr wrap="square" rtlCol="0">
            <a:spAutoFit/>
          </a:bodyPr>
          <a:lstStyle>
            <a:defPPr>
              <a:defRPr lang="de-DE"/>
            </a:defPPr>
            <a:lvl1pPr>
              <a:defRPr>
                <a:solidFill>
                  <a:srgbClr val="0551A0"/>
                </a:solidFill>
              </a:defRPr>
            </a:lvl1pPr>
          </a:lstStyle>
          <a:p>
            <a:r>
              <a:rPr lang="de-DE"/>
              <a:t>Custom data Alice</a:t>
            </a:r>
          </a:p>
        </p:txBody>
      </p:sp>
      <p:cxnSp>
        <p:nvCxnSpPr>
          <p:cNvPr id="39" name="Gerade Verbindung mit Pfeil 38"/>
          <p:cNvCxnSpPr>
            <a:stCxn id="4" idx="2"/>
            <a:endCxn id="36" idx="0"/>
          </p:cNvCxnSpPr>
          <p:nvPr/>
        </p:nvCxnSpPr>
        <p:spPr>
          <a:xfrm flipH="1">
            <a:off x="1561428" y="5013176"/>
            <a:ext cx="562300" cy="505265"/>
          </a:xfrm>
          <a:prstGeom prst="straightConnector1">
            <a:avLst/>
          </a:prstGeom>
          <a:ln w="2540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2" name="Gerade Verbindung mit Pfeil 41"/>
          <p:cNvCxnSpPr>
            <a:stCxn id="4" idx="2"/>
            <a:endCxn id="14" idx="0"/>
          </p:cNvCxnSpPr>
          <p:nvPr/>
        </p:nvCxnSpPr>
        <p:spPr>
          <a:xfrm>
            <a:off x="2123728" y="5013176"/>
            <a:ext cx="2501239" cy="360040"/>
          </a:xfrm>
          <a:prstGeom prst="straightConnector1">
            <a:avLst/>
          </a:prstGeom>
          <a:ln w="2540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46" name="Rechteck 45"/>
          <p:cNvSpPr/>
          <p:nvPr/>
        </p:nvSpPr>
        <p:spPr>
          <a:xfrm>
            <a:off x="5220072" y="3528516"/>
            <a:ext cx="841295"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a:solidFill>
                  <a:srgbClr val="0551A0"/>
                </a:solidFill>
              </a:rPr>
              <a:t>API</a:t>
            </a:r>
          </a:p>
        </p:txBody>
      </p:sp>
      <p:pic>
        <p:nvPicPr>
          <p:cNvPr id="14" name="Grafik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79912" y="5373216"/>
            <a:ext cx="1690110" cy="961276"/>
          </a:xfrm>
          <a:prstGeom prst="rect">
            <a:avLst/>
          </a:prstGeom>
        </p:spPr>
      </p:pic>
      <p:cxnSp>
        <p:nvCxnSpPr>
          <p:cNvPr id="50" name="Gewinkelte Verbindung 49"/>
          <p:cNvCxnSpPr>
            <a:stCxn id="29" idx="3"/>
            <a:endCxn id="46" idx="0"/>
          </p:cNvCxnSpPr>
          <p:nvPr/>
        </p:nvCxnSpPr>
        <p:spPr>
          <a:xfrm>
            <a:off x="5426062" y="3034237"/>
            <a:ext cx="214658" cy="494279"/>
          </a:xfrm>
          <a:prstGeom prst="bentConnector2">
            <a:avLst/>
          </a:prstGeom>
          <a:ln w="2540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0" name="Gerade Verbindung mit Pfeil 59"/>
          <p:cNvCxnSpPr>
            <a:endCxn id="21" idx="0"/>
          </p:cNvCxnSpPr>
          <p:nvPr/>
        </p:nvCxnSpPr>
        <p:spPr>
          <a:xfrm flipH="1">
            <a:off x="2140146" y="2348880"/>
            <a:ext cx="223148" cy="1152128"/>
          </a:xfrm>
          <a:prstGeom prst="straightConnector1">
            <a:avLst/>
          </a:prstGeom>
          <a:ln w="2540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1" name="Gerade Verbindung mit Pfeil 60"/>
          <p:cNvCxnSpPr>
            <a:endCxn id="29" idx="0"/>
          </p:cNvCxnSpPr>
          <p:nvPr/>
        </p:nvCxnSpPr>
        <p:spPr>
          <a:xfrm flipH="1">
            <a:off x="4914561" y="2348880"/>
            <a:ext cx="12232" cy="506618"/>
          </a:xfrm>
          <a:prstGeom prst="straightConnector1">
            <a:avLst/>
          </a:prstGeom>
          <a:ln w="2540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4" name="Gerade Verbindung mit Pfeil 63"/>
          <p:cNvCxnSpPr>
            <a:endCxn id="45" idx="0"/>
          </p:cNvCxnSpPr>
          <p:nvPr/>
        </p:nvCxnSpPr>
        <p:spPr>
          <a:xfrm>
            <a:off x="6161306" y="2348880"/>
            <a:ext cx="194477" cy="1468963"/>
          </a:xfrm>
          <a:prstGeom prst="straightConnector1">
            <a:avLst/>
          </a:prstGeom>
          <a:ln w="2540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7" name="Gerade Verbindung mit Pfeil 66"/>
          <p:cNvCxnSpPr>
            <a:endCxn id="36" idx="0"/>
          </p:cNvCxnSpPr>
          <p:nvPr/>
        </p:nvCxnSpPr>
        <p:spPr>
          <a:xfrm>
            <a:off x="1331640" y="2348880"/>
            <a:ext cx="229788" cy="3169561"/>
          </a:xfrm>
          <a:prstGeom prst="straightConnector1">
            <a:avLst/>
          </a:prstGeom>
          <a:ln w="2540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0" name="Gerade Verbindung mit Pfeil 69"/>
          <p:cNvCxnSpPr>
            <a:endCxn id="15" idx="0"/>
          </p:cNvCxnSpPr>
          <p:nvPr/>
        </p:nvCxnSpPr>
        <p:spPr>
          <a:xfrm flipH="1">
            <a:off x="6572237" y="2348880"/>
            <a:ext cx="480638" cy="3270962"/>
          </a:xfrm>
          <a:prstGeom prst="straightConnector1">
            <a:avLst/>
          </a:prstGeom>
          <a:ln w="2540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45" name="Rechteck 44"/>
          <p:cNvSpPr/>
          <p:nvPr/>
        </p:nvSpPr>
        <p:spPr>
          <a:xfrm>
            <a:off x="5868144" y="3817843"/>
            <a:ext cx="975277"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a:solidFill>
                  <a:srgbClr val="0551A0"/>
                </a:solidFill>
              </a:rPr>
              <a:t>GUI</a:t>
            </a:r>
          </a:p>
        </p:txBody>
      </p:sp>
      <p:cxnSp>
        <p:nvCxnSpPr>
          <p:cNvPr id="78" name="Gewinkelte Verbindung 77"/>
          <p:cNvCxnSpPr>
            <a:stCxn id="37" idx="0"/>
            <a:endCxn id="15" idx="2"/>
          </p:cNvCxnSpPr>
          <p:nvPr/>
        </p:nvCxnSpPr>
        <p:spPr>
          <a:xfrm rot="16200000" flipH="1">
            <a:off x="4022341" y="4031223"/>
            <a:ext cx="137074" cy="4962717"/>
          </a:xfrm>
          <a:prstGeom prst="curvedConnector5">
            <a:avLst>
              <a:gd name="adj1" fmla="val 209811"/>
              <a:gd name="adj2" fmla="val 57129"/>
              <a:gd name="adj3" fmla="val 180696"/>
            </a:avLst>
          </a:prstGeom>
          <a:ln w="25400">
            <a:solidFill>
              <a:schemeClr val="accent1">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85" name="Textfeld 84"/>
          <p:cNvSpPr txBox="1"/>
          <p:nvPr/>
        </p:nvSpPr>
        <p:spPr>
          <a:xfrm>
            <a:off x="4948537" y="1804174"/>
            <a:ext cx="2012089" cy="369332"/>
          </a:xfrm>
          <a:prstGeom prst="rect">
            <a:avLst/>
          </a:prstGeom>
          <a:noFill/>
        </p:spPr>
        <p:txBody>
          <a:bodyPr wrap="none" rtlCol="0">
            <a:spAutoFit/>
          </a:bodyPr>
          <a:lstStyle/>
          <a:p>
            <a:r>
              <a:rPr lang="de-DE">
                <a:solidFill>
                  <a:srgbClr val="0551A0"/>
                </a:solidFill>
              </a:rPr>
              <a:t>(+Single Sign On)</a:t>
            </a:r>
          </a:p>
        </p:txBody>
      </p:sp>
      <p:pic>
        <p:nvPicPr>
          <p:cNvPr id="47" name="Grafik 4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51920" y="3745835"/>
            <a:ext cx="1728192" cy="1555373"/>
          </a:xfrm>
          <a:prstGeom prst="rect">
            <a:avLst/>
          </a:prstGeom>
        </p:spPr>
      </p:pic>
      <p:sp>
        <p:nvSpPr>
          <p:cNvPr id="49" name="Rechteck 48"/>
          <p:cNvSpPr/>
          <p:nvPr/>
        </p:nvSpPr>
        <p:spPr>
          <a:xfrm>
            <a:off x="4311257" y="3721661"/>
            <a:ext cx="836807"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a:solidFill>
                  <a:srgbClr val="0551A0"/>
                </a:solidFill>
              </a:rPr>
              <a:t>API</a:t>
            </a:r>
          </a:p>
        </p:txBody>
      </p:sp>
      <p:cxnSp>
        <p:nvCxnSpPr>
          <p:cNvPr id="51" name="Gerade Verbindung mit Pfeil 50"/>
          <p:cNvCxnSpPr>
            <a:endCxn id="25" idx="0"/>
          </p:cNvCxnSpPr>
          <p:nvPr/>
        </p:nvCxnSpPr>
        <p:spPr>
          <a:xfrm flipH="1">
            <a:off x="3475463" y="2348880"/>
            <a:ext cx="205152" cy="1152128"/>
          </a:xfrm>
          <a:prstGeom prst="straightConnector1">
            <a:avLst/>
          </a:prstGeom>
          <a:ln w="2540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6" name="Gewinkelte Verbindung 55"/>
          <p:cNvCxnSpPr>
            <a:stCxn id="29" idx="2"/>
            <a:endCxn id="49" idx="0"/>
          </p:cNvCxnSpPr>
          <p:nvPr/>
        </p:nvCxnSpPr>
        <p:spPr>
          <a:xfrm rot="5400000">
            <a:off x="4567769" y="3374868"/>
            <a:ext cx="508685" cy="184900"/>
          </a:xfrm>
          <a:prstGeom prst="bentConnector3">
            <a:avLst>
              <a:gd name="adj1" fmla="val 50000"/>
            </a:avLst>
          </a:prstGeom>
          <a:ln w="2540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48" name="Textfeld 47"/>
          <p:cNvSpPr txBox="1"/>
          <p:nvPr/>
        </p:nvSpPr>
        <p:spPr>
          <a:xfrm>
            <a:off x="5924872" y="1628800"/>
            <a:ext cx="2209259" cy="307777"/>
          </a:xfrm>
          <a:prstGeom prst="rect">
            <a:avLst/>
          </a:prstGeom>
          <a:solidFill>
            <a:srgbClr val="FFC000">
              <a:alpha val="32000"/>
            </a:srgbClr>
          </a:solidFill>
        </p:spPr>
        <p:txBody>
          <a:bodyPr wrap="none" rtlCol="0">
            <a:spAutoFit/>
          </a:bodyPr>
          <a:lstStyle/>
          <a:p>
            <a:r>
              <a:rPr lang="de-DE" b="1">
                <a:solidFill>
                  <a:srgbClr val="A27B00"/>
                </a:solidFill>
              </a:rPr>
              <a:t>B2ACCESS &amp; Marine-ID</a:t>
            </a:r>
          </a:p>
        </p:txBody>
      </p:sp>
      <p:sp>
        <p:nvSpPr>
          <p:cNvPr id="52" name="Textfeld 51"/>
          <p:cNvSpPr txBox="1"/>
          <p:nvPr/>
        </p:nvSpPr>
        <p:spPr>
          <a:xfrm>
            <a:off x="3651549" y="3315208"/>
            <a:ext cx="1120820" cy="369332"/>
          </a:xfrm>
          <a:prstGeom prst="rect">
            <a:avLst/>
          </a:prstGeom>
          <a:solidFill>
            <a:srgbClr val="FFC000">
              <a:alpha val="32000"/>
            </a:srgbClr>
          </a:solidFill>
        </p:spPr>
        <p:txBody>
          <a:bodyPr wrap="none" rtlCol="0">
            <a:spAutoFit/>
          </a:bodyPr>
          <a:lstStyle/>
          <a:p>
            <a:r>
              <a:rPr lang="de-DE" b="1">
                <a:solidFill>
                  <a:srgbClr val="A27B00"/>
                </a:solidFill>
              </a:rPr>
              <a:t>B2HOST</a:t>
            </a:r>
          </a:p>
        </p:txBody>
      </p:sp>
      <p:sp>
        <p:nvSpPr>
          <p:cNvPr id="53" name="Textfeld 52"/>
          <p:cNvSpPr txBox="1"/>
          <p:nvPr/>
        </p:nvSpPr>
        <p:spPr>
          <a:xfrm>
            <a:off x="971600" y="5909970"/>
            <a:ext cx="1146468" cy="369332"/>
          </a:xfrm>
          <a:prstGeom prst="rect">
            <a:avLst/>
          </a:prstGeom>
          <a:solidFill>
            <a:srgbClr val="FFC000">
              <a:alpha val="32000"/>
            </a:srgbClr>
          </a:solidFill>
        </p:spPr>
        <p:txBody>
          <a:bodyPr wrap="none" rtlCol="0">
            <a:spAutoFit/>
          </a:bodyPr>
          <a:lstStyle/>
          <a:p>
            <a:r>
              <a:rPr lang="de-DE" b="1">
                <a:solidFill>
                  <a:srgbClr val="A27B00"/>
                </a:solidFill>
              </a:rPr>
              <a:t>B2DROP</a:t>
            </a:r>
          </a:p>
        </p:txBody>
      </p:sp>
      <p:sp>
        <p:nvSpPr>
          <p:cNvPr id="54" name="Textfeld 53"/>
          <p:cNvSpPr txBox="1"/>
          <p:nvPr/>
        </p:nvSpPr>
        <p:spPr>
          <a:xfrm>
            <a:off x="6061367" y="5909970"/>
            <a:ext cx="1146468" cy="369332"/>
          </a:xfrm>
          <a:prstGeom prst="rect">
            <a:avLst/>
          </a:prstGeom>
          <a:solidFill>
            <a:srgbClr val="FFC000">
              <a:alpha val="32000"/>
            </a:srgbClr>
          </a:solidFill>
        </p:spPr>
        <p:txBody>
          <a:bodyPr wrap="none" rtlCol="0">
            <a:spAutoFit/>
          </a:bodyPr>
          <a:lstStyle/>
          <a:p>
            <a:r>
              <a:rPr lang="de-DE" b="1">
                <a:solidFill>
                  <a:srgbClr val="A27B00"/>
                </a:solidFill>
              </a:rPr>
              <a:t>B2DROP</a:t>
            </a:r>
          </a:p>
        </p:txBody>
      </p:sp>
      <p:sp>
        <p:nvSpPr>
          <p:cNvPr id="55" name="Textfeld 54"/>
          <p:cNvSpPr txBox="1"/>
          <p:nvPr/>
        </p:nvSpPr>
        <p:spPr>
          <a:xfrm>
            <a:off x="2699792" y="5157192"/>
            <a:ext cx="1095172" cy="369332"/>
          </a:xfrm>
          <a:prstGeom prst="rect">
            <a:avLst/>
          </a:prstGeom>
          <a:solidFill>
            <a:srgbClr val="FFC000">
              <a:alpha val="32000"/>
            </a:srgbClr>
          </a:solidFill>
        </p:spPr>
        <p:txBody>
          <a:bodyPr wrap="none" rtlCol="0">
            <a:spAutoFit/>
          </a:bodyPr>
          <a:lstStyle/>
          <a:p>
            <a:r>
              <a:rPr lang="de-DE" b="1">
                <a:solidFill>
                  <a:srgbClr val="A27B00"/>
                </a:solidFill>
              </a:rPr>
              <a:t>B2SAFE</a:t>
            </a:r>
          </a:p>
        </p:txBody>
      </p:sp>
      <p:pic>
        <p:nvPicPr>
          <p:cNvPr id="57" name="Grafik 5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40" y="3786574"/>
            <a:ext cx="1302133" cy="1010578"/>
          </a:xfrm>
          <a:prstGeom prst="rect">
            <a:avLst/>
          </a:prstGeom>
        </p:spPr>
      </p:pic>
      <p:sp>
        <p:nvSpPr>
          <p:cNvPr id="58" name="TextBox 57">
            <a:extLst>
              <a:ext uri="{FF2B5EF4-FFF2-40B4-BE49-F238E27FC236}">
                <a16:creationId xmlns:a16="http://schemas.microsoft.com/office/drawing/2014/main" id="{FFE459F2-1D39-4B85-B45E-3968E8B91BE0}"/>
              </a:ext>
            </a:extLst>
          </p:cNvPr>
          <p:cNvSpPr txBox="1"/>
          <p:nvPr/>
        </p:nvSpPr>
        <p:spPr>
          <a:xfrm>
            <a:off x="6978773" y="92160"/>
            <a:ext cx="3095576" cy="276999"/>
          </a:xfrm>
          <a:prstGeom prst="rect">
            <a:avLst/>
          </a:prstGeom>
          <a:noFill/>
        </p:spPr>
        <p:txBody>
          <a:bodyPr wrap="square" rtlCol="0">
            <a:spAutoFit/>
          </a:bodyPr>
          <a:lstStyle/>
          <a:p>
            <a:r>
              <a:rPr lang="en-US" dirty="0"/>
              <a:t>© </a:t>
            </a:r>
            <a:r>
              <a:rPr lang="en-US" dirty="0" err="1"/>
              <a:t>Merret</a:t>
            </a:r>
            <a:r>
              <a:rPr lang="en-US" dirty="0"/>
              <a:t> </a:t>
            </a:r>
            <a:r>
              <a:rPr lang="en-US" dirty="0" err="1"/>
              <a:t>Buurman</a:t>
            </a:r>
            <a:r>
              <a:rPr lang="en-US" dirty="0"/>
              <a:t> - DKRZ</a:t>
            </a:r>
          </a:p>
        </p:txBody>
      </p:sp>
    </p:spTree>
    <p:extLst>
      <p:ext uri="{BB962C8B-B14F-4D97-AF65-F5344CB8AC3E}">
        <p14:creationId xmlns:p14="http://schemas.microsoft.com/office/powerpoint/2010/main" val="1154153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par>
                                <p:cTn id="8" presetID="10" presetClass="entr" presetSubtype="0" fill="hold"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fade">
                                      <p:cBhvr>
                                        <p:cTn id="10" dur="500"/>
                                        <p:tgtEl>
                                          <p:spTgt spid="5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fade">
                                      <p:cBhvr>
                                        <p:cTn id="15" dur="500"/>
                                        <p:tgtEl>
                                          <p:spTgt spid="5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fade">
                                      <p:cBhvr>
                                        <p:cTn id="18" dur="500"/>
                                        <p:tgtEl>
                                          <p:spTgt spid="5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fade">
                                      <p:cBhvr>
                                        <p:cTn id="23" dur="500"/>
                                        <p:tgtEl>
                                          <p:spTgt spid="5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8"/>
                                        </p:tgtEl>
                                        <p:attrNameLst>
                                          <p:attrName>style.visibility</p:attrName>
                                        </p:attrNameLst>
                                      </p:cBhvr>
                                      <p:to>
                                        <p:strVal val="visible"/>
                                      </p:to>
                                    </p:set>
                                    <p:animEffect transition="in" filter="fade">
                                      <p:cBhvr>
                                        <p:cTn id="28"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52" grpId="0" animBg="1"/>
      <p:bldP spid="53" grpId="0" animBg="1"/>
      <p:bldP spid="54" grpId="0" animBg="1"/>
      <p:bldP spid="5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49"/>
          <p:cNvSpPr txBox="1">
            <a:spLocks noGrp="1"/>
          </p:cNvSpPr>
          <p:nvPr>
            <p:ph type="title"/>
          </p:nvPr>
        </p:nvSpPr>
        <p:spPr>
          <a:xfrm>
            <a:off x="611188" y="1255713"/>
            <a:ext cx="8064500" cy="660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fr-FR"/>
              <a:t>Outlook</a:t>
            </a:r>
            <a:endParaRPr/>
          </a:p>
        </p:txBody>
      </p:sp>
      <p:sp>
        <p:nvSpPr>
          <p:cNvPr id="306" name="Google Shape;306;p49"/>
          <p:cNvSpPr txBox="1">
            <a:spLocks noGrp="1"/>
          </p:cNvSpPr>
          <p:nvPr>
            <p:ph type="sldNum" idx="12"/>
          </p:nvPr>
        </p:nvSpPr>
        <p:spPr>
          <a:xfrm>
            <a:off x="8027988" y="6415088"/>
            <a:ext cx="693737" cy="182562"/>
          </a:xfrm>
          <a:prstGeom prst="rect">
            <a:avLst/>
          </a:prstGeom>
          <a:noFill/>
          <a:ln>
            <a:noFill/>
          </a:ln>
        </p:spPr>
        <p:txBody>
          <a:bodyPr spcFirstLastPara="1" wrap="square" lIns="0" tIns="0" rIns="91425" bIns="0"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0551A0"/>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0551A0"/>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0551A0"/>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0551A0"/>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0551A0"/>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0551A0"/>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0551A0"/>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0551A0"/>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0551A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smtClean="0"/>
              <a:pPr marL="0" lvl="0" indent="0" algn="r" rtl="0">
                <a:spcBef>
                  <a:spcPts val="0"/>
                </a:spcBef>
                <a:spcAft>
                  <a:spcPts val="0"/>
                </a:spcAft>
                <a:buNone/>
              </a:pPr>
              <a:t>21</a:t>
            </a:fld>
            <a:endParaRPr/>
          </a:p>
        </p:txBody>
      </p:sp>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68" y="1988840"/>
            <a:ext cx="7344816" cy="4223856"/>
          </a:xfrm>
          <a:prstGeom prst="rect">
            <a:avLst/>
          </a:prstGeom>
        </p:spPr>
      </p:pic>
      <p:sp>
        <p:nvSpPr>
          <p:cNvPr id="6" name="Pfeil nach unten 5"/>
          <p:cNvSpPr/>
          <p:nvPr/>
        </p:nvSpPr>
        <p:spPr>
          <a:xfrm>
            <a:off x="2195736" y="3176548"/>
            <a:ext cx="720080" cy="936104"/>
          </a:xfrm>
          <a:prstGeom prst="downArrow">
            <a:avLst/>
          </a:prstGeom>
          <a:solidFill>
            <a:srgbClr val="3B7A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p:cNvSpPr txBox="1"/>
          <p:nvPr/>
        </p:nvSpPr>
        <p:spPr>
          <a:xfrm>
            <a:off x="1907704" y="2811444"/>
            <a:ext cx="1565493" cy="369332"/>
          </a:xfrm>
          <a:prstGeom prst="rect">
            <a:avLst/>
          </a:prstGeom>
          <a:noFill/>
        </p:spPr>
        <p:txBody>
          <a:bodyPr wrap="none" rtlCol="0">
            <a:spAutoFit/>
          </a:bodyPr>
          <a:lstStyle/>
          <a:p>
            <a:r>
              <a:rPr lang="de-DE" b="1" dirty="0">
                <a:solidFill>
                  <a:srgbClr val="3B7AB9"/>
                </a:solidFill>
              </a:rPr>
              <a:t>We are here!</a:t>
            </a:r>
          </a:p>
        </p:txBody>
      </p:sp>
      <p:sp>
        <p:nvSpPr>
          <p:cNvPr id="2" name="TextBox 1">
            <a:extLst>
              <a:ext uri="{FF2B5EF4-FFF2-40B4-BE49-F238E27FC236}">
                <a16:creationId xmlns:a16="http://schemas.microsoft.com/office/drawing/2014/main" id="{5FF378CF-1457-4F05-9448-58BC9B91FBB0}"/>
              </a:ext>
            </a:extLst>
          </p:cNvPr>
          <p:cNvSpPr txBox="1"/>
          <p:nvPr/>
        </p:nvSpPr>
        <p:spPr>
          <a:xfrm>
            <a:off x="5940152" y="6233058"/>
            <a:ext cx="3095576" cy="276999"/>
          </a:xfrm>
          <a:prstGeom prst="rect">
            <a:avLst/>
          </a:prstGeom>
          <a:noFill/>
        </p:spPr>
        <p:txBody>
          <a:bodyPr wrap="square" rtlCol="0">
            <a:spAutoFit/>
          </a:bodyPr>
          <a:lstStyle/>
          <a:p>
            <a:r>
              <a:rPr lang="en-US" dirty="0"/>
              <a:t>© </a:t>
            </a:r>
            <a:r>
              <a:rPr lang="en-US" dirty="0" err="1"/>
              <a:t>Merret</a:t>
            </a:r>
            <a:r>
              <a:rPr lang="en-US" dirty="0"/>
              <a:t> </a:t>
            </a:r>
            <a:r>
              <a:rPr lang="en-US" dirty="0" err="1"/>
              <a:t>Buurman</a:t>
            </a:r>
            <a:r>
              <a:rPr lang="en-US" dirty="0"/>
              <a:t> - DKRZ</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3" name="Google Shape;313;p50"/>
          <p:cNvSpPr txBox="1">
            <a:spLocks noGrp="1"/>
          </p:cNvSpPr>
          <p:nvPr>
            <p:ph type="title"/>
          </p:nvPr>
        </p:nvSpPr>
        <p:spPr>
          <a:xfrm>
            <a:off x="611188" y="1255713"/>
            <a:ext cx="8064600" cy="6603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fr-FR" dirty="0"/>
              <a:t>Next </a:t>
            </a:r>
            <a:r>
              <a:rPr lang="fr-FR" dirty="0" err="1"/>
              <a:t>steps</a:t>
            </a:r>
            <a:r>
              <a:rPr lang="fr-FR" dirty="0"/>
              <a:t> </a:t>
            </a:r>
            <a:r>
              <a:rPr lang="fr-FR" dirty="0" err="1"/>
              <a:t>until</a:t>
            </a:r>
            <a:r>
              <a:rPr lang="fr-FR" dirty="0"/>
              <a:t> end 2019:</a:t>
            </a:r>
            <a:endParaRPr dirty="0"/>
          </a:p>
        </p:txBody>
      </p:sp>
      <p:sp>
        <p:nvSpPr>
          <p:cNvPr id="314" name="Google Shape;314;p50"/>
          <p:cNvSpPr txBox="1">
            <a:spLocks noGrp="1"/>
          </p:cNvSpPr>
          <p:nvPr>
            <p:ph type="sldNum" idx="12"/>
          </p:nvPr>
        </p:nvSpPr>
        <p:spPr>
          <a:xfrm>
            <a:off x="8027988" y="6415088"/>
            <a:ext cx="693737" cy="182562"/>
          </a:xfrm>
          <a:prstGeom prst="rect">
            <a:avLst/>
          </a:prstGeom>
          <a:noFill/>
          <a:ln>
            <a:noFill/>
          </a:ln>
        </p:spPr>
        <p:txBody>
          <a:bodyPr spcFirstLastPara="1" wrap="square" lIns="0" tIns="0" rIns="91425" bIns="0"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0551A0"/>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0551A0"/>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0551A0"/>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0551A0"/>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0551A0"/>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0551A0"/>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0551A0"/>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0551A0"/>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0551A0"/>
                </a:solidFill>
                <a:latin typeface="Calibri"/>
                <a:ea typeface="Calibri"/>
                <a:cs typeface="Calibri"/>
                <a:sym typeface="Calibri"/>
              </a:defRPr>
            </a:lvl9pPr>
          </a:lstStyle>
          <a:p>
            <a:pPr marL="0" lvl="0" indent="0" algn="r" rtl="0">
              <a:spcBef>
                <a:spcPts val="0"/>
              </a:spcBef>
              <a:spcAft>
                <a:spcPts val="0"/>
              </a:spcAft>
              <a:buClr>
                <a:srgbClr val="000000"/>
              </a:buClr>
              <a:buFont typeface="Arial"/>
              <a:buNone/>
            </a:pPr>
            <a:fld id="{00000000-1234-1234-1234-123412341234}" type="slidenum">
              <a:rPr lang="fr-FR" smtClean="0"/>
              <a:pPr marL="0" lvl="0" indent="0" algn="r" rtl="0">
                <a:spcBef>
                  <a:spcPts val="0"/>
                </a:spcBef>
                <a:spcAft>
                  <a:spcPts val="0"/>
                </a:spcAft>
                <a:buClr>
                  <a:srgbClr val="000000"/>
                </a:buClr>
                <a:buFont typeface="Arial"/>
                <a:buNone/>
              </a:pPr>
              <a:t>22</a:t>
            </a:fld>
            <a:endParaRPr/>
          </a:p>
        </p:txBody>
      </p:sp>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4208" y="569913"/>
            <a:ext cx="2385060" cy="1371600"/>
          </a:xfrm>
          <a:prstGeom prst="rect">
            <a:avLst/>
          </a:prstGeom>
        </p:spPr>
      </p:pic>
      <p:cxnSp>
        <p:nvCxnSpPr>
          <p:cNvPr id="7" name="Gewinkelte Verbindung 6"/>
          <p:cNvCxnSpPr/>
          <p:nvPr/>
        </p:nvCxnSpPr>
        <p:spPr>
          <a:xfrm rot="5400000" flipH="1" flipV="1">
            <a:off x="5700722" y="2899514"/>
            <a:ext cx="3454446" cy="1912848"/>
          </a:xfrm>
          <a:prstGeom prst="bentConnector3">
            <a:avLst>
              <a:gd name="adj1" fmla="val 217"/>
            </a:avLst>
          </a:prstGeom>
          <a:ln w="25400">
            <a:solidFill>
              <a:srgbClr val="0551A0"/>
            </a:solidFill>
            <a:tailEnd type="arrow"/>
          </a:ln>
        </p:spPr>
        <p:style>
          <a:lnRef idx="1">
            <a:schemeClr val="accent1"/>
          </a:lnRef>
          <a:fillRef idx="0">
            <a:schemeClr val="accent1"/>
          </a:fillRef>
          <a:effectRef idx="0">
            <a:schemeClr val="accent1"/>
          </a:effectRef>
          <a:fontRef idx="minor">
            <a:schemeClr val="tx1"/>
          </a:fontRef>
        </p:style>
      </p:cxnSp>
      <p:sp>
        <p:nvSpPr>
          <p:cNvPr id="2" name="Textplatzhalter 1"/>
          <p:cNvSpPr>
            <a:spLocks noGrp="1"/>
          </p:cNvSpPr>
          <p:nvPr>
            <p:ph type="body" idx="1"/>
          </p:nvPr>
        </p:nvSpPr>
        <p:spPr>
          <a:xfrm>
            <a:off x="627992" y="2060848"/>
            <a:ext cx="8064500" cy="4895699"/>
          </a:xfrm>
        </p:spPr>
        <p:txBody>
          <a:bodyPr/>
          <a:lstStyle/>
          <a:p>
            <a:r>
              <a:rPr lang="en-US" sz="2400" dirty="0"/>
              <a:t>Integration</a:t>
            </a:r>
          </a:p>
          <a:p>
            <a:r>
              <a:rPr lang="en-US" sz="2400" dirty="0"/>
              <a:t>Internal user test</a:t>
            </a:r>
          </a:p>
          <a:p>
            <a:r>
              <a:rPr lang="en-US" sz="2400" dirty="0"/>
              <a:t>Beautiful design</a:t>
            </a:r>
          </a:p>
          <a:p>
            <a:r>
              <a:rPr lang="en-US" sz="2400" dirty="0"/>
              <a:t>Customization for different groups</a:t>
            </a:r>
          </a:p>
          <a:p>
            <a:r>
              <a:rPr lang="en-US" sz="2400" dirty="0"/>
              <a:t>Push CDI data from portal to VRE</a:t>
            </a:r>
          </a:p>
          <a:p>
            <a:r>
              <a:rPr lang="en-US" sz="2400" dirty="0"/>
              <a:t>Enable usage of SDN products</a:t>
            </a:r>
          </a:p>
          <a:p>
            <a:r>
              <a:rPr lang="en-US" sz="2400" dirty="0"/>
              <a:t>etc.</a:t>
            </a:r>
          </a:p>
          <a:p>
            <a:pPr marL="0" lvl="0" indent="0">
              <a:lnSpc>
                <a:spcPct val="115000"/>
              </a:lnSpc>
              <a:spcBef>
                <a:spcPts val="700"/>
              </a:spcBef>
              <a:buNone/>
            </a:pPr>
            <a:r>
              <a:rPr lang="en-US" sz="2400" dirty="0">
                <a:latin typeface="Calibri" panose="020F0502020204030204" pitchFamily="34" charset="0"/>
                <a:ea typeface="Arial"/>
                <a:cs typeface="Arial"/>
                <a:sym typeface="Arial"/>
              </a:rPr>
              <a:t>After Dec 2019: </a:t>
            </a:r>
            <a:r>
              <a:rPr lang="en-US" sz="2400" dirty="0">
                <a:latin typeface="Calibri" panose="020F0502020204030204" pitchFamily="34" charset="0"/>
              </a:rPr>
              <a:t>Advanced features</a:t>
            </a:r>
            <a:br>
              <a:rPr lang="en-US" sz="1800" dirty="0">
                <a:solidFill>
                  <a:srgbClr val="3B7AB9"/>
                </a:solidFill>
                <a:latin typeface="Calibri" panose="020F0502020204030204" pitchFamily="34" charset="0"/>
              </a:rPr>
            </a:br>
            <a:r>
              <a:rPr lang="en-US" sz="1600" dirty="0">
                <a:solidFill>
                  <a:srgbClr val="3B7AB9"/>
                </a:solidFill>
                <a:latin typeface="Calibri" panose="020F0502020204030204" pitchFamily="34" charset="0"/>
              </a:rPr>
              <a:t>(workflows, group management, communications, data publications, etc.)</a:t>
            </a:r>
            <a:endParaRPr lang="en-US" sz="2000" dirty="0">
              <a:latin typeface="Calibri" panose="020F0502020204030204" pitchFamily="34" charset="0"/>
            </a:endParaRPr>
          </a:p>
          <a:p>
            <a:pPr marL="38100" indent="0">
              <a:buNone/>
            </a:pPr>
            <a:endParaRPr lang="en-US" sz="2400" dirty="0"/>
          </a:p>
          <a:p>
            <a:endParaRPr lang="de-DE" sz="2400" dirty="0"/>
          </a:p>
        </p:txBody>
      </p:sp>
    </p:spTree>
    <p:extLst>
      <p:ext uri="{BB962C8B-B14F-4D97-AF65-F5344CB8AC3E}">
        <p14:creationId xmlns:p14="http://schemas.microsoft.com/office/powerpoint/2010/main" val="3537073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SeaDataNet - SeaDataNet - Mozilla Firefox"/>
          <p:cNvPicPr>
            <a:picLocks noChangeAspect="1"/>
          </p:cNvPicPr>
          <p:nvPr/>
        </p:nvPicPr>
        <p:blipFill>
          <a:blip r:embed="rId2">
            <a:extLst>
              <a:ext uri="{28A0092B-C50C-407E-A947-70E740481C1C}">
                <a14:useLocalDpi xmlns:a14="http://schemas.microsoft.com/office/drawing/2010/main" val="0"/>
              </a:ext>
            </a:extLst>
          </a:blip>
          <a:srcRect t="12201"/>
          <a:stretch>
            <a:fillRect/>
          </a:stretch>
        </p:blipFill>
        <p:spPr bwMode="auto">
          <a:xfrm>
            <a:off x="1691680" y="1196752"/>
            <a:ext cx="6264696" cy="4414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907704" y="5733256"/>
            <a:ext cx="5716758" cy="461665"/>
          </a:xfrm>
          <a:prstGeom prst="rect">
            <a:avLst/>
          </a:prstGeom>
          <a:noFill/>
        </p:spPr>
        <p:txBody>
          <a:bodyPr wrap="none" rtlCol="0">
            <a:spAutoFit/>
          </a:bodyPr>
          <a:lstStyle/>
          <a:p>
            <a:r>
              <a:rPr lang="en-US" sz="2400" b="1" dirty="0">
                <a:solidFill>
                  <a:srgbClr val="0880F8"/>
                </a:solidFill>
                <a:latin typeface="+mj-lt"/>
              </a:rPr>
              <a:t>Keep following us via: www.seadatanet.org</a:t>
            </a:r>
          </a:p>
        </p:txBody>
      </p:sp>
    </p:spTree>
    <p:extLst>
      <p:ext uri="{BB962C8B-B14F-4D97-AF65-F5344CB8AC3E}">
        <p14:creationId xmlns:p14="http://schemas.microsoft.com/office/powerpoint/2010/main" val="8136374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67744" y="343252"/>
            <a:ext cx="6696744" cy="1046440"/>
          </a:xfrm>
        </p:spPr>
        <p:txBody>
          <a:bodyPr/>
          <a:lstStyle/>
          <a:p>
            <a:r>
              <a:rPr lang="en-GB" b="1" dirty="0"/>
              <a:t>European Open Science Cloud (EOSC) </a:t>
            </a:r>
          </a:p>
        </p:txBody>
      </p:sp>
      <p:sp>
        <p:nvSpPr>
          <p:cNvPr id="3" name="Espace réservé du contenu 2"/>
          <p:cNvSpPr>
            <a:spLocks noGrp="1"/>
          </p:cNvSpPr>
          <p:nvPr>
            <p:ph idx="1"/>
          </p:nvPr>
        </p:nvSpPr>
        <p:spPr>
          <a:xfrm>
            <a:off x="539750" y="1340768"/>
            <a:ext cx="8424738" cy="4912114"/>
          </a:xfrm>
        </p:spPr>
        <p:txBody>
          <a:bodyPr/>
          <a:lstStyle/>
          <a:p>
            <a:r>
              <a:rPr lang="en-US" sz="1900" b="1" dirty="0">
                <a:latin typeface="+mj-lt"/>
              </a:rPr>
              <a:t>6 May 2015 </a:t>
            </a:r>
            <a:r>
              <a:rPr lang="en-US" sz="1900" dirty="0">
                <a:latin typeface="+mj-lt"/>
              </a:rPr>
              <a:t>the EU adopted the Digital Single Markets strategy </a:t>
            </a:r>
            <a:r>
              <a:rPr lang="en-US" sz="1900" dirty="0">
                <a:solidFill>
                  <a:srgbClr val="575989"/>
                </a:solidFill>
                <a:latin typeface="+mj-lt"/>
              </a:rPr>
              <a:t>and</a:t>
            </a:r>
            <a:r>
              <a:rPr lang="en-US" sz="1900" b="1" dirty="0">
                <a:solidFill>
                  <a:srgbClr val="575989"/>
                </a:solidFill>
                <a:latin typeface="+mj-lt"/>
              </a:rPr>
              <a:t> </a:t>
            </a:r>
            <a:r>
              <a:rPr lang="en-US" sz="1900" dirty="0">
                <a:latin typeface="+mj-lt"/>
              </a:rPr>
              <a:t>announced the launch of a </a:t>
            </a:r>
            <a:r>
              <a:rPr lang="en-US" sz="1900" b="1" dirty="0">
                <a:latin typeface="+mj-lt"/>
              </a:rPr>
              <a:t>cloud for research data </a:t>
            </a:r>
          </a:p>
          <a:p>
            <a:r>
              <a:rPr lang="en-US" sz="1900" dirty="0">
                <a:latin typeface="+mj-lt"/>
              </a:rPr>
              <a:t>A</a:t>
            </a:r>
            <a:r>
              <a:rPr lang="en-US" sz="1900" b="1" dirty="0">
                <a:latin typeface="+mj-lt"/>
              </a:rPr>
              <a:t> High Level Expert Group </a:t>
            </a:r>
            <a:r>
              <a:rPr lang="en-US" sz="1900" dirty="0">
                <a:latin typeface="+mj-lt"/>
              </a:rPr>
              <a:t>was established to advise on scientific services to be provided on the cloud and its governance structure</a:t>
            </a:r>
          </a:p>
          <a:p>
            <a:r>
              <a:rPr lang="en-US" sz="1900" b="1" dirty="0">
                <a:solidFill>
                  <a:srgbClr val="575989"/>
                </a:solidFill>
                <a:latin typeface="+mj-lt"/>
              </a:rPr>
              <a:t>16 April 2016 </a:t>
            </a:r>
            <a:r>
              <a:rPr lang="en-US" sz="1900" dirty="0">
                <a:latin typeface="+mj-lt"/>
              </a:rPr>
              <a:t>the EU published a package of measures for </a:t>
            </a:r>
            <a:r>
              <a:rPr lang="en-US" sz="1900" dirty="0" err="1">
                <a:latin typeface="+mj-lt"/>
              </a:rPr>
              <a:t>digitising</a:t>
            </a:r>
            <a:r>
              <a:rPr lang="en-US" sz="1900" dirty="0">
                <a:latin typeface="+mj-lt"/>
              </a:rPr>
              <a:t> European industry, including a communication on the </a:t>
            </a:r>
            <a:r>
              <a:rPr lang="en-US" sz="1900" b="1" dirty="0">
                <a:latin typeface="+mj-lt"/>
              </a:rPr>
              <a:t>European Cloud Initiative</a:t>
            </a:r>
          </a:p>
          <a:p>
            <a:r>
              <a:rPr lang="en-US" sz="1900" b="1" dirty="0">
                <a:latin typeface="+mj-lt"/>
              </a:rPr>
              <a:t>12 June 2017 </a:t>
            </a:r>
            <a:r>
              <a:rPr lang="en-US" sz="1900" dirty="0">
                <a:latin typeface="+mj-lt"/>
              </a:rPr>
              <a:t>the </a:t>
            </a:r>
            <a:r>
              <a:rPr lang="en-US" sz="1900" b="1" dirty="0">
                <a:latin typeface="+mj-lt"/>
              </a:rPr>
              <a:t>European Open Science Cloud Summit </a:t>
            </a:r>
            <a:r>
              <a:rPr lang="en-US" sz="1900" dirty="0">
                <a:latin typeface="+mj-lt"/>
              </a:rPr>
              <a:t>took place bringing together key players from across Europe, to make the ‘</a:t>
            </a:r>
            <a:r>
              <a:rPr lang="en-US" sz="1900" b="1" i="1" dirty="0">
                <a:latin typeface="+mj-lt"/>
              </a:rPr>
              <a:t>EOSC a reality by 2020’</a:t>
            </a:r>
          </a:p>
          <a:p>
            <a:r>
              <a:rPr lang="en-US" sz="1900" b="1" dirty="0">
                <a:latin typeface="+mj-lt"/>
              </a:rPr>
              <a:t>14 March 2018 </a:t>
            </a:r>
            <a:r>
              <a:rPr lang="en-US" sz="1900" dirty="0">
                <a:latin typeface="+mj-lt"/>
              </a:rPr>
              <a:t>the EU adopted the</a:t>
            </a:r>
            <a:r>
              <a:rPr lang="en-US" sz="1900" b="1" dirty="0">
                <a:latin typeface="+mj-lt"/>
              </a:rPr>
              <a:t> Implementation Roadmap for the European Science Cloud</a:t>
            </a:r>
          </a:p>
          <a:p>
            <a:endParaRPr lang="en-US" sz="1900" b="1" dirty="0">
              <a:latin typeface="+mj-lt"/>
            </a:endParaRPr>
          </a:p>
          <a:p>
            <a:endParaRPr lang="en-US" sz="1900" b="1" dirty="0">
              <a:latin typeface="+mj-lt"/>
            </a:endParaRPr>
          </a:p>
          <a:p>
            <a:endParaRPr lang="en-US" sz="1900" b="1" dirty="0">
              <a:latin typeface="+mj-lt"/>
            </a:endParaRPr>
          </a:p>
          <a:p>
            <a:endParaRPr lang="en-US" sz="1900" b="1" dirty="0">
              <a:latin typeface="+mj-lt"/>
            </a:endParaRPr>
          </a:p>
          <a:p>
            <a:endParaRPr lang="en-US" sz="1900" b="1" dirty="0">
              <a:latin typeface="+mj-lt"/>
            </a:endParaRPr>
          </a:p>
        </p:txBody>
      </p:sp>
      <p:sp>
        <p:nvSpPr>
          <p:cNvPr id="4" name="Rectangle 3"/>
          <p:cNvSpPr/>
          <p:nvPr/>
        </p:nvSpPr>
        <p:spPr>
          <a:xfrm>
            <a:off x="539750" y="4596698"/>
            <a:ext cx="8280920" cy="164061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880F8"/>
                </a:solidFill>
                <a:latin typeface="+mj-lt"/>
              </a:rPr>
              <a:t>EOSC</a:t>
            </a:r>
            <a:r>
              <a:rPr lang="en-US" sz="2000" dirty="0">
                <a:solidFill>
                  <a:srgbClr val="5054BA"/>
                </a:solidFill>
                <a:latin typeface="+mj-lt"/>
              </a:rPr>
              <a:t> should to give the EU a global  lead  in research data management and ensure that European scientists reap the full benefits of data-driven science. It also foresees setting up a European Data Infrastructure, with  high-capacity cloud solutions with super-computing capacity.</a:t>
            </a:r>
            <a:endParaRPr lang="en-GB" sz="2000" dirty="0">
              <a:solidFill>
                <a:srgbClr val="5054BA"/>
              </a:solidFill>
              <a:latin typeface="+mj-lt"/>
            </a:endParaRPr>
          </a:p>
          <a:p>
            <a:pPr algn="ctr"/>
            <a:endParaRPr lang="en-US" sz="2000" dirty="0">
              <a:latin typeface="+mj-lt"/>
            </a:endParaRPr>
          </a:p>
        </p:txBody>
      </p:sp>
    </p:spTree>
    <p:extLst>
      <p:ext uri="{BB962C8B-B14F-4D97-AF65-F5344CB8AC3E}">
        <p14:creationId xmlns:p14="http://schemas.microsoft.com/office/powerpoint/2010/main" val="10451392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67744" y="476672"/>
            <a:ext cx="6480720" cy="523220"/>
          </a:xfrm>
        </p:spPr>
        <p:txBody>
          <a:bodyPr/>
          <a:lstStyle/>
          <a:p>
            <a:r>
              <a:rPr lang="en-GB" b="1" dirty="0" err="1"/>
              <a:t>SeaDataNet</a:t>
            </a:r>
            <a:r>
              <a:rPr lang="en-GB" b="1" dirty="0"/>
              <a:t> anticipating EOSC</a:t>
            </a:r>
          </a:p>
        </p:txBody>
      </p:sp>
      <p:sp>
        <p:nvSpPr>
          <p:cNvPr id="3" name="Espace réservé du contenu 2"/>
          <p:cNvSpPr>
            <a:spLocks noGrp="1"/>
          </p:cNvSpPr>
          <p:nvPr>
            <p:ph idx="1"/>
          </p:nvPr>
        </p:nvSpPr>
        <p:spPr>
          <a:xfrm>
            <a:off x="395536" y="1196752"/>
            <a:ext cx="8424936" cy="5878532"/>
          </a:xfrm>
        </p:spPr>
        <p:txBody>
          <a:bodyPr/>
          <a:lstStyle/>
          <a:p>
            <a:r>
              <a:rPr lang="en-GB" sz="1900" dirty="0">
                <a:latin typeface="+mj-lt"/>
              </a:rPr>
              <a:t>In anticipation of these EOSC planning activities, </a:t>
            </a:r>
            <a:r>
              <a:rPr lang="en-GB" sz="1900" dirty="0" err="1">
                <a:latin typeface="+mj-lt"/>
              </a:rPr>
              <a:t>SeaDataNet</a:t>
            </a:r>
            <a:r>
              <a:rPr lang="en-GB" sz="1900" dirty="0">
                <a:latin typeface="+mj-lt"/>
              </a:rPr>
              <a:t> Started </a:t>
            </a:r>
            <a:r>
              <a:rPr lang="en-GB" sz="1900" b="1" dirty="0">
                <a:latin typeface="+mj-lt"/>
              </a:rPr>
              <a:t>in December 2016 </a:t>
            </a:r>
            <a:r>
              <a:rPr lang="en-GB" sz="1900" dirty="0">
                <a:latin typeface="+mj-lt"/>
              </a:rPr>
              <a:t>the </a:t>
            </a:r>
            <a:r>
              <a:rPr lang="en-GB" sz="1900" b="1" dirty="0" err="1">
                <a:latin typeface="+mj-lt"/>
              </a:rPr>
              <a:t>SeaDataCloud</a:t>
            </a:r>
            <a:r>
              <a:rPr lang="en-GB" sz="1900" b="1" dirty="0">
                <a:latin typeface="+mj-lt"/>
              </a:rPr>
              <a:t> project </a:t>
            </a:r>
            <a:r>
              <a:rPr lang="en-GB" sz="1900" dirty="0">
                <a:latin typeface="+mj-lt"/>
              </a:rPr>
              <a:t>with the following aims:</a:t>
            </a:r>
          </a:p>
          <a:p>
            <a:pPr lvl="1"/>
            <a:r>
              <a:rPr lang="en-GB" sz="1900" dirty="0">
                <a:latin typeface="+mj-lt"/>
              </a:rPr>
              <a:t>Further </a:t>
            </a:r>
            <a:r>
              <a:rPr lang="en-GB" sz="1900" b="1" dirty="0">
                <a:solidFill>
                  <a:srgbClr val="0880F8"/>
                </a:solidFill>
                <a:latin typeface="+mj-lt"/>
              </a:rPr>
              <a:t>developing skills, standards, tools and services </a:t>
            </a:r>
            <a:r>
              <a:rPr lang="en-GB" sz="1900" dirty="0">
                <a:latin typeface="+mj-lt"/>
              </a:rPr>
              <a:t>for dealing with marine data, such as handling data from new instruments, INSPIRE compliance, interoperability with other data infrastructures, vocabularies governance, and adopting new technical approaches such as ‘Linked Data’, and ‘Sensor Web Enablement’,      </a:t>
            </a:r>
          </a:p>
          <a:p>
            <a:pPr lvl="1"/>
            <a:r>
              <a:rPr lang="en-GB" sz="1900" dirty="0">
                <a:latin typeface="+mj-lt"/>
              </a:rPr>
              <a:t>Exploring the trend towards </a:t>
            </a:r>
            <a:r>
              <a:rPr lang="en-GB" sz="1900" b="1" dirty="0">
                <a:solidFill>
                  <a:srgbClr val="0880F8"/>
                </a:solidFill>
                <a:latin typeface="+mj-lt"/>
              </a:rPr>
              <a:t>cloud storage and cloud computing</a:t>
            </a:r>
            <a:r>
              <a:rPr lang="en-GB" sz="1900" dirty="0">
                <a:latin typeface="+mj-lt"/>
              </a:rPr>
              <a:t>, also taking into account </a:t>
            </a:r>
            <a:r>
              <a:rPr lang="en-GB" sz="1900" b="1" dirty="0">
                <a:solidFill>
                  <a:srgbClr val="0880F8"/>
                </a:solidFill>
                <a:latin typeface="+mj-lt"/>
              </a:rPr>
              <a:t>‘big data’ challenges</a:t>
            </a:r>
            <a:r>
              <a:rPr lang="en-GB" sz="1900" dirty="0">
                <a:latin typeface="+mj-lt"/>
              </a:rPr>
              <a:t>, for instance by analysing an architecture for a Virtual Research Environment (VRE) and developing a VRE pilot   </a:t>
            </a:r>
          </a:p>
          <a:p>
            <a:pPr lvl="1"/>
            <a:r>
              <a:rPr lang="en-GB" sz="1900" dirty="0">
                <a:latin typeface="+mj-lt"/>
              </a:rPr>
              <a:t>Improving and expanding services and tools for </a:t>
            </a:r>
            <a:r>
              <a:rPr lang="en-GB" sz="1900" b="1" dirty="0">
                <a:solidFill>
                  <a:srgbClr val="0880F8"/>
                </a:solidFill>
                <a:latin typeface="+mj-lt"/>
              </a:rPr>
              <a:t>data providers </a:t>
            </a:r>
            <a:r>
              <a:rPr lang="en-GB" sz="1900" dirty="0">
                <a:latin typeface="+mj-lt"/>
              </a:rPr>
              <a:t>for connecting and ingesting data AND for </a:t>
            </a:r>
            <a:r>
              <a:rPr lang="en-GB" sz="1900" b="1" dirty="0">
                <a:solidFill>
                  <a:srgbClr val="0880F8"/>
                </a:solidFill>
                <a:latin typeface="+mj-lt"/>
              </a:rPr>
              <a:t>users</a:t>
            </a:r>
            <a:r>
              <a:rPr lang="en-GB" sz="1900" dirty="0">
                <a:latin typeface="+mj-lt"/>
              </a:rPr>
              <a:t> to make it easier and more performing to find, access, and use datasets   </a:t>
            </a:r>
          </a:p>
          <a:p>
            <a:pPr lvl="1"/>
            <a:r>
              <a:rPr lang="en-GB" sz="2400" b="1" i="1" dirty="0">
                <a:solidFill>
                  <a:srgbClr val="0880F8"/>
                </a:solidFill>
                <a:latin typeface="+mj-lt"/>
              </a:rPr>
              <a:t>Better joining in an early stage and </a:t>
            </a:r>
            <a:br>
              <a:rPr lang="en-GB" sz="2400" b="1" i="1" dirty="0">
                <a:solidFill>
                  <a:srgbClr val="0880F8"/>
                </a:solidFill>
                <a:latin typeface="+mj-lt"/>
              </a:rPr>
            </a:br>
            <a:r>
              <a:rPr lang="en-GB" sz="2400" b="1" i="1" dirty="0">
                <a:solidFill>
                  <a:srgbClr val="0880F8"/>
                </a:solidFill>
                <a:latin typeface="+mj-lt"/>
              </a:rPr>
              <a:t>riding the EOSC wave than losing ourselves </a:t>
            </a:r>
            <a:br>
              <a:rPr lang="en-GB" sz="2400" b="1" i="1" dirty="0">
                <a:solidFill>
                  <a:srgbClr val="0880F8"/>
                </a:solidFill>
                <a:latin typeface="+mj-lt"/>
              </a:rPr>
            </a:br>
            <a:r>
              <a:rPr lang="en-GB" sz="2400" b="1" i="1" dirty="0">
                <a:solidFill>
                  <a:srgbClr val="0880F8"/>
                </a:solidFill>
                <a:latin typeface="+mj-lt"/>
              </a:rPr>
              <a:t>in the undertow</a:t>
            </a:r>
            <a:br>
              <a:rPr lang="en-GB" sz="2400" b="1" i="1" dirty="0">
                <a:solidFill>
                  <a:srgbClr val="0880F8"/>
                </a:solidFill>
                <a:latin typeface="+mj-lt"/>
              </a:rPr>
            </a:br>
            <a:endParaRPr lang="en-GB" sz="2400" b="1" i="1" dirty="0">
              <a:solidFill>
                <a:srgbClr val="0880F8"/>
              </a:solidFill>
              <a:latin typeface="+mj-lt"/>
            </a:endParaRPr>
          </a:p>
          <a:p>
            <a:pPr marL="0" indent="0">
              <a:buNone/>
            </a:pPr>
            <a:endParaRPr lang="en-GB" sz="1900" dirty="0">
              <a:latin typeface="+mj-l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60232" y="5013176"/>
            <a:ext cx="2419468" cy="1512168"/>
          </a:xfrm>
          <a:prstGeom prst="rect">
            <a:avLst/>
          </a:prstGeom>
        </p:spPr>
      </p:pic>
    </p:spTree>
    <p:extLst>
      <p:ext uri="{BB962C8B-B14F-4D97-AF65-F5344CB8AC3E}">
        <p14:creationId xmlns:p14="http://schemas.microsoft.com/office/powerpoint/2010/main" val="35102137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95736" y="600562"/>
            <a:ext cx="6768752" cy="523220"/>
          </a:xfrm>
        </p:spPr>
        <p:txBody>
          <a:bodyPr/>
          <a:lstStyle/>
          <a:p>
            <a:r>
              <a:rPr lang="en-GB" b="1" dirty="0"/>
              <a:t>Cooperation with the EUDAT network of e-infrastructure providers</a:t>
            </a:r>
          </a:p>
        </p:txBody>
      </p:sp>
      <p:sp>
        <p:nvSpPr>
          <p:cNvPr id="3" name="Espace réservé du contenu 2"/>
          <p:cNvSpPr>
            <a:spLocks noGrp="1"/>
          </p:cNvSpPr>
          <p:nvPr>
            <p:ph idx="1"/>
          </p:nvPr>
        </p:nvSpPr>
        <p:spPr>
          <a:xfrm>
            <a:off x="611188" y="5517232"/>
            <a:ext cx="7849244" cy="609398"/>
          </a:xfrm>
        </p:spPr>
        <p:txBody>
          <a:bodyPr/>
          <a:lstStyle/>
          <a:p>
            <a:pPr marL="0" indent="0" algn="ctr">
              <a:buNone/>
            </a:pPr>
            <a:r>
              <a:rPr lang="en-GB" sz="1800" dirty="0"/>
              <a:t>5 EUDAT members are partners of SeaDataCloud : </a:t>
            </a:r>
          </a:p>
          <a:p>
            <a:pPr marL="0" indent="0" algn="ctr">
              <a:buNone/>
            </a:pPr>
            <a:r>
              <a:rPr lang="en-GB" sz="1800" dirty="0"/>
              <a:t>CINECA, CSC, DKRZ, GRNET and  STFC </a:t>
            </a:r>
          </a:p>
        </p:txBody>
      </p:sp>
      <p:pic>
        <p:nvPicPr>
          <p:cNvPr id="2050" name="Picture 2" descr="EUDAT CDI Memb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896" y="1903140"/>
            <a:ext cx="5053192" cy="3456384"/>
          </a:xfrm>
          <a:prstGeom prst="rect">
            <a:avLst/>
          </a:prstGeom>
          <a:noFill/>
          <a:ln w="38100">
            <a:solidFill>
              <a:schemeClr val="bg2">
                <a:lumMod val="40000"/>
                <a:lumOff val="60000"/>
              </a:schemeClr>
            </a:solidFill>
          </a:ln>
          <a:extLst>
            <a:ext uri="{909E8E84-426E-40DD-AFC4-6F175D3DCCD1}">
              <a14:hiddenFill xmlns:a14="http://schemas.microsoft.com/office/drawing/2010/main">
                <a:solidFill>
                  <a:srgbClr val="FFFFFF"/>
                </a:solidFill>
              </a14:hiddenFill>
            </a:ext>
          </a:extLst>
        </p:spPr>
      </p:pic>
      <p:pic>
        <p:nvPicPr>
          <p:cNvPr id="2052" name="Picture 4" descr="https://eudat.eu/sites/default/files/CDI_using_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1472" y="1844824"/>
            <a:ext cx="3573016" cy="3573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36354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843550" y="1988840"/>
            <a:ext cx="4104456" cy="4464495"/>
          </a:xfrm>
        </p:spPr>
        <p:txBody>
          <a:bodyPr/>
          <a:lstStyle/>
          <a:p>
            <a:r>
              <a:rPr lang="en-US" sz="1800" dirty="0">
                <a:latin typeface="+mj-lt"/>
              </a:rPr>
              <a:t>Providing a cloud platform with common services for data pre-processing, </a:t>
            </a:r>
            <a:r>
              <a:rPr lang="en-US" sz="1800" dirty="0" err="1">
                <a:latin typeface="+mj-lt"/>
              </a:rPr>
              <a:t>subsetting</a:t>
            </a:r>
            <a:r>
              <a:rPr lang="en-US" sz="1800" dirty="0">
                <a:latin typeface="+mj-lt"/>
              </a:rPr>
              <a:t>, analyses,  visualizations, publishing, DOIs…</a:t>
            </a:r>
          </a:p>
          <a:p>
            <a:endParaRPr lang="en-US" sz="1800" dirty="0">
              <a:latin typeface="+mj-lt"/>
            </a:endParaRPr>
          </a:p>
          <a:p>
            <a:r>
              <a:rPr lang="en-US" sz="1800" dirty="0">
                <a:latin typeface="+mj-lt"/>
              </a:rPr>
              <a:t>Applying common standards and  interoperability solutions for providing </a:t>
            </a:r>
            <a:r>
              <a:rPr lang="en-US" sz="1800" dirty="0" err="1">
                <a:latin typeface="+mj-lt"/>
              </a:rPr>
              <a:t>harmonised</a:t>
            </a:r>
            <a:r>
              <a:rPr lang="en-US" sz="1800" dirty="0">
                <a:latin typeface="+mj-lt"/>
              </a:rPr>
              <a:t> data and metadata </a:t>
            </a:r>
          </a:p>
          <a:p>
            <a:endParaRPr lang="en-US" sz="1800" dirty="0">
              <a:latin typeface="+mj-lt"/>
            </a:endParaRPr>
          </a:p>
          <a:p>
            <a:r>
              <a:rPr lang="en-GB" sz="1800" dirty="0">
                <a:latin typeface="+mj-lt"/>
              </a:rPr>
              <a:t>Providing harmonised discovery and access to data output from multiple sources, such as European research and monitoring data gathering, but also from other European and international data infrastructures</a:t>
            </a:r>
          </a:p>
          <a:p>
            <a:pPr marL="0" indent="0" algn="just">
              <a:buNone/>
            </a:pPr>
            <a:endParaRPr lang="en-US" sz="1800" dirty="0"/>
          </a:p>
        </p:txBody>
      </p:sp>
      <p:sp>
        <p:nvSpPr>
          <p:cNvPr id="56" name="Isosceles Triangle 7"/>
          <p:cNvSpPr>
            <a:spLocks noChangeArrowheads="1"/>
          </p:cNvSpPr>
          <p:nvPr/>
        </p:nvSpPr>
        <p:spPr bwMode="auto">
          <a:xfrm>
            <a:off x="439723" y="4088667"/>
            <a:ext cx="4403827" cy="2178256"/>
          </a:xfrm>
          <a:prstGeom prst="triangle">
            <a:avLst>
              <a:gd name="adj" fmla="val 50000"/>
            </a:avLst>
          </a:prstGeom>
          <a:solidFill>
            <a:srgbClr val="FFFF00"/>
          </a:solidFill>
          <a:ln w="12700" algn="ctr">
            <a:solidFill>
              <a:schemeClr val="tx1"/>
            </a:solidFill>
            <a:round/>
            <a:headEnd/>
            <a:tailEnd/>
          </a:ln>
          <a:effectLst>
            <a:glow rad="101600">
              <a:srgbClr val="FFFF00">
                <a:alpha val="60000"/>
              </a:srgbClr>
            </a:glow>
            <a:outerShdw blurRad="50800" dist="38100" dir="5400000" algn="t" rotWithShape="0">
              <a:prstClr val="black">
                <a:alpha val="40000"/>
              </a:prstClr>
            </a:outerShdw>
          </a:effectLst>
        </p:spPr>
        <p:txBody>
          <a:bodyPr/>
          <a:lstStyle>
            <a:lvl1pPr>
              <a:spcBef>
                <a:spcPct val="20000"/>
              </a:spcBef>
              <a:buSzPct val="100000"/>
              <a:buBlip>
                <a:blip r:embed="rId2"/>
              </a:buBlip>
              <a:defRPr sz="2000">
                <a:solidFill>
                  <a:schemeClr val="tx1"/>
                </a:solidFill>
                <a:latin typeface="Tahoma" panose="020B0604030504040204" pitchFamily="34" charset="0"/>
              </a:defRPr>
            </a:lvl1pPr>
            <a:lvl2pPr marL="742950" indent="-285750">
              <a:spcBef>
                <a:spcPct val="20000"/>
              </a:spcBef>
              <a:buSzPct val="70000"/>
              <a:buBlip>
                <a:blip r:embed="rId2"/>
              </a:buBlip>
              <a:defRPr sz="2000">
                <a:solidFill>
                  <a:schemeClr val="tx1"/>
                </a:solidFill>
                <a:latin typeface="Tahoma" panose="020B0604030504040204" pitchFamily="34" charset="0"/>
              </a:defRPr>
            </a:lvl2pPr>
            <a:lvl3pPr marL="1143000" indent="-228600">
              <a:spcBef>
                <a:spcPct val="20000"/>
              </a:spcBef>
              <a:buSzPct val="50000"/>
              <a:buBlip>
                <a:blip r:embed="rId2"/>
              </a:buBlip>
              <a:defRPr sz="2000">
                <a:solidFill>
                  <a:schemeClr val="tx1"/>
                </a:solidFill>
                <a:latin typeface="Tahoma" panose="020B0604030504040204" pitchFamily="34" charset="0"/>
              </a:defRPr>
            </a:lvl3pPr>
            <a:lvl4pPr marL="1600200" indent="-228600">
              <a:spcBef>
                <a:spcPct val="20000"/>
              </a:spcBef>
              <a:buSzPct val="50000"/>
              <a:buBlip>
                <a:blip r:embed="rId2"/>
              </a:buBlip>
              <a:defRPr sz="2000">
                <a:solidFill>
                  <a:schemeClr val="tx1"/>
                </a:solidFill>
                <a:latin typeface="Tahoma" panose="020B0604030504040204" pitchFamily="34" charset="0"/>
              </a:defRPr>
            </a:lvl4pPr>
            <a:lvl5pPr marL="2057400" indent="-228600">
              <a:spcBef>
                <a:spcPct val="20000"/>
              </a:spcBef>
              <a:buSzPct val="50000"/>
              <a:buBlip>
                <a:blip r:embed="rId2"/>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50000"/>
              <a:buBlip>
                <a:blip r:embed="rId2"/>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50000"/>
              <a:buBlip>
                <a:blip r:embed="rId2"/>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50000"/>
              <a:buBlip>
                <a:blip r:embed="rId2"/>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50000"/>
              <a:buBlip>
                <a:blip r:embed="rId2"/>
              </a:buBlip>
              <a:defRPr sz="2000">
                <a:solidFill>
                  <a:schemeClr val="tx1"/>
                </a:solidFill>
                <a:latin typeface="Tahoma" panose="020B0604030504040204" pitchFamily="34" charset="0"/>
              </a:defRPr>
            </a:lvl9pPr>
          </a:lstStyle>
          <a:p>
            <a:pPr algn="ctr">
              <a:spcBef>
                <a:spcPct val="0"/>
              </a:spcBef>
              <a:buSzTx/>
              <a:buFontTx/>
              <a:buNone/>
            </a:pPr>
            <a:endParaRPr lang="en-US" altLang="en-US" sz="2400">
              <a:solidFill>
                <a:schemeClr val="accent1"/>
              </a:solidFill>
              <a:latin typeface="Arial" panose="020B0604020202020204" pitchFamily="34" charset="0"/>
            </a:endParaRPr>
          </a:p>
        </p:txBody>
      </p:sp>
      <p:sp>
        <p:nvSpPr>
          <p:cNvPr id="58" name="TextBox 8"/>
          <p:cNvSpPr txBox="1">
            <a:spLocks noChangeArrowheads="1"/>
          </p:cNvSpPr>
          <p:nvPr/>
        </p:nvSpPr>
        <p:spPr bwMode="auto">
          <a:xfrm>
            <a:off x="2100359" y="4477781"/>
            <a:ext cx="100258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Blip>
                <a:blip r:embed="rId2"/>
              </a:buBlip>
              <a:defRPr sz="2000">
                <a:solidFill>
                  <a:schemeClr val="tx1"/>
                </a:solidFill>
                <a:latin typeface="Tahoma" panose="020B0604030504040204" pitchFamily="34" charset="0"/>
              </a:defRPr>
            </a:lvl1pPr>
            <a:lvl2pPr marL="742950" indent="-285750">
              <a:spcBef>
                <a:spcPct val="20000"/>
              </a:spcBef>
              <a:buSzPct val="70000"/>
              <a:buBlip>
                <a:blip r:embed="rId2"/>
              </a:buBlip>
              <a:defRPr sz="2000">
                <a:solidFill>
                  <a:schemeClr val="tx1"/>
                </a:solidFill>
                <a:latin typeface="Tahoma" panose="020B0604030504040204" pitchFamily="34" charset="0"/>
              </a:defRPr>
            </a:lvl2pPr>
            <a:lvl3pPr marL="1143000" indent="-228600">
              <a:spcBef>
                <a:spcPct val="20000"/>
              </a:spcBef>
              <a:buSzPct val="50000"/>
              <a:buBlip>
                <a:blip r:embed="rId2"/>
              </a:buBlip>
              <a:defRPr sz="2000">
                <a:solidFill>
                  <a:schemeClr val="tx1"/>
                </a:solidFill>
                <a:latin typeface="Tahoma" panose="020B0604030504040204" pitchFamily="34" charset="0"/>
              </a:defRPr>
            </a:lvl3pPr>
            <a:lvl4pPr marL="1600200" indent="-228600">
              <a:spcBef>
                <a:spcPct val="20000"/>
              </a:spcBef>
              <a:buSzPct val="50000"/>
              <a:buBlip>
                <a:blip r:embed="rId2"/>
              </a:buBlip>
              <a:defRPr sz="2000">
                <a:solidFill>
                  <a:schemeClr val="tx1"/>
                </a:solidFill>
                <a:latin typeface="Tahoma" panose="020B0604030504040204" pitchFamily="34" charset="0"/>
              </a:defRPr>
            </a:lvl4pPr>
            <a:lvl5pPr marL="2057400" indent="-228600">
              <a:spcBef>
                <a:spcPct val="20000"/>
              </a:spcBef>
              <a:buSzPct val="50000"/>
              <a:buBlip>
                <a:blip r:embed="rId2"/>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50000"/>
              <a:buBlip>
                <a:blip r:embed="rId2"/>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50000"/>
              <a:buBlip>
                <a:blip r:embed="rId2"/>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50000"/>
              <a:buBlip>
                <a:blip r:embed="rId2"/>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50000"/>
              <a:buBlip>
                <a:blip r:embed="rId2"/>
              </a:buBlip>
              <a:defRPr sz="2000">
                <a:solidFill>
                  <a:schemeClr val="tx1"/>
                </a:solidFill>
                <a:latin typeface="Tahoma" panose="020B0604030504040204" pitchFamily="34" charset="0"/>
              </a:defRPr>
            </a:lvl9pPr>
          </a:lstStyle>
          <a:p>
            <a:pPr algn="ctr">
              <a:spcBef>
                <a:spcPct val="0"/>
              </a:spcBef>
              <a:buSzTx/>
              <a:buFontTx/>
              <a:buNone/>
            </a:pPr>
            <a:r>
              <a:rPr lang="en-US" altLang="en-US" sz="1600" dirty="0">
                <a:solidFill>
                  <a:schemeClr val="accent2"/>
                </a:solidFill>
                <a:latin typeface="+mj-lt"/>
              </a:rPr>
              <a:t>Upstream</a:t>
            </a:r>
          </a:p>
          <a:p>
            <a:pPr algn="ctr">
              <a:spcBef>
                <a:spcPct val="0"/>
              </a:spcBef>
              <a:buSzTx/>
              <a:buFontTx/>
              <a:buNone/>
            </a:pPr>
            <a:r>
              <a:rPr lang="en-US" altLang="en-US" sz="1600" dirty="0">
                <a:solidFill>
                  <a:schemeClr val="accent2"/>
                </a:solidFill>
                <a:latin typeface="+mj-lt"/>
              </a:rPr>
              <a:t> Services</a:t>
            </a:r>
          </a:p>
        </p:txBody>
      </p:sp>
      <p:sp>
        <p:nvSpPr>
          <p:cNvPr id="59" name="TextBox 9"/>
          <p:cNvSpPr txBox="1">
            <a:spLocks noChangeArrowheads="1"/>
          </p:cNvSpPr>
          <p:nvPr/>
        </p:nvSpPr>
        <p:spPr bwMode="auto">
          <a:xfrm>
            <a:off x="1331583" y="5138320"/>
            <a:ext cx="266429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100000"/>
              <a:buBlip>
                <a:blip r:embed="rId2"/>
              </a:buBlip>
              <a:defRPr sz="2000">
                <a:solidFill>
                  <a:schemeClr val="tx1"/>
                </a:solidFill>
                <a:latin typeface="Tahoma" panose="020B0604030504040204" pitchFamily="34" charset="0"/>
              </a:defRPr>
            </a:lvl1pPr>
            <a:lvl2pPr marL="742950" indent="-285750">
              <a:spcBef>
                <a:spcPct val="20000"/>
              </a:spcBef>
              <a:buSzPct val="70000"/>
              <a:buBlip>
                <a:blip r:embed="rId2"/>
              </a:buBlip>
              <a:defRPr sz="2000">
                <a:solidFill>
                  <a:schemeClr val="tx1"/>
                </a:solidFill>
                <a:latin typeface="Tahoma" panose="020B0604030504040204" pitchFamily="34" charset="0"/>
              </a:defRPr>
            </a:lvl2pPr>
            <a:lvl3pPr marL="1143000" indent="-228600">
              <a:spcBef>
                <a:spcPct val="20000"/>
              </a:spcBef>
              <a:buSzPct val="50000"/>
              <a:buBlip>
                <a:blip r:embed="rId2"/>
              </a:buBlip>
              <a:defRPr sz="2000">
                <a:solidFill>
                  <a:schemeClr val="tx1"/>
                </a:solidFill>
                <a:latin typeface="Tahoma" panose="020B0604030504040204" pitchFamily="34" charset="0"/>
              </a:defRPr>
            </a:lvl3pPr>
            <a:lvl4pPr marL="1600200" indent="-228600">
              <a:spcBef>
                <a:spcPct val="20000"/>
              </a:spcBef>
              <a:buSzPct val="50000"/>
              <a:buBlip>
                <a:blip r:embed="rId2"/>
              </a:buBlip>
              <a:defRPr sz="2000">
                <a:solidFill>
                  <a:schemeClr val="tx1"/>
                </a:solidFill>
                <a:latin typeface="Tahoma" panose="020B0604030504040204" pitchFamily="34" charset="0"/>
              </a:defRPr>
            </a:lvl4pPr>
            <a:lvl5pPr marL="2057400" indent="-228600">
              <a:spcBef>
                <a:spcPct val="20000"/>
              </a:spcBef>
              <a:buSzPct val="50000"/>
              <a:buBlip>
                <a:blip r:embed="rId2"/>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50000"/>
              <a:buBlip>
                <a:blip r:embed="rId2"/>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50000"/>
              <a:buBlip>
                <a:blip r:embed="rId2"/>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50000"/>
              <a:buBlip>
                <a:blip r:embed="rId2"/>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50000"/>
              <a:buBlip>
                <a:blip r:embed="rId2"/>
              </a:buBlip>
              <a:defRPr sz="2000">
                <a:solidFill>
                  <a:schemeClr val="tx1"/>
                </a:solidFill>
                <a:latin typeface="Tahoma" panose="020B0604030504040204" pitchFamily="34" charset="0"/>
              </a:defRPr>
            </a:lvl9pPr>
          </a:lstStyle>
          <a:p>
            <a:pPr algn="ctr">
              <a:spcBef>
                <a:spcPct val="0"/>
              </a:spcBef>
              <a:buSzTx/>
              <a:buFontTx/>
              <a:buNone/>
            </a:pPr>
            <a:r>
              <a:rPr lang="en-US" altLang="en-US" dirty="0">
                <a:solidFill>
                  <a:srgbClr val="CC0000"/>
                </a:solidFill>
                <a:latin typeface="+mj-lt"/>
              </a:rPr>
              <a:t>Discovery and access</a:t>
            </a:r>
          </a:p>
          <a:p>
            <a:pPr algn="ctr">
              <a:spcBef>
                <a:spcPct val="0"/>
              </a:spcBef>
              <a:buSzTx/>
              <a:buFontTx/>
              <a:buNone/>
            </a:pPr>
            <a:r>
              <a:rPr lang="en-US" altLang="en-US" dirty="0">
                <a:solidFill>
                  <a:srgbClr val="CC0000"/>
                </a:solidFill>
                <a:latin typeface="+mj-lt"/>
              </a:rPr>
              <a:t>to datasets from many sources</a:t>
            </a:r>
          </a:p>
        </p:txBody>
      </p:sp>
      <p:sp>
        <p:nvSpPr>
          <p:cNvPr id="60" name="Isosceles Triangle 59"/>
          <p:cNvSpPr/>
          <p:nvPr/>
        </p:nvSpPr>
        <p:spPr bwMode="auto">
          <a:xfrm rot="5400000">
            <a:off x="755134" y="3129950"/>
            <a:ext cx="1728193" cy="1964841"/>
          </a:xfrm>
          <a:prstGeom prst="triangle">
            <a:avLst/>
          </a:prstGeom>
          <a:solidFill>
            <a:schemeClr val="accent2">
              <a:lumMod val="20000"/>
              <a:lumOff val="80000"/>
            </a:schemeClr>
          </a:solidFill>
          <a:ln w="12700" cap="flat" cmpd="sng" algn="ctr">
            <a:solidFill>
              <a:schemeClr val="tx1"/>
            </a:solidFill>
            <a:prstDash val="solid"/>
            <a:round/>
            <a:headEnd type="none" w="med" len="med"/>
            <a:tailEnd type="none" w="med" len="med"/>
          </a:ln>
          <a:effectLst>
            <a:glow rad="101600">
              <a:schemeClr val="accent2">
                <a:satMod val="175000"/>
                <a:alpha val="40000"/>
              </a:schemeClr>
            </a:glow>
            <a:outerShdw blurRad="50800" dist="38100" dir="10800000" algn="r" rotWithShape="0">
              <a:prstClr val="black">
                <a:alpha val="40000"/>
              </a:prstClr>
            </a:outerShdw>
          </a:effectLst>
          <a:extLst/>
        </p:spPr>
        <p:txBody>
          <a:bodyPr/>
          <a:lstStyle/>
          <a:p>
            <a:pPr algn="ctr">
              <a:defRPr/>
            </a:pPr>
            <a:endParaRPr lang="en-US"/>
          </a:p>
        </p:txBody>
      </p:sp>
      <p:sp>
        <p:nvSpPr>
          <p:cNvPr id="63" name="TextBox 18"/>
          <p:cNvSpPr txBox="1">
            <a:spLocks noChangeArrowheads="1"/>
          </p:cNvSpPr>
          <p:nvPr/>
        </p:nvSpPr>
        <p:spPr bwMode="auto">
          <a:xfrm>
            <a:off x="604537" y="3652724"/>
            <a:ext cx="1660134"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Blip>
                <a:blip r:embed="rId2"/>
              </a:buBlip>
              <a:defRPr sz="2000">
                <a:solidFill>
                  <a:schemeClr val="tx1"/>
                </a:solidFill>
                <a:latin typeface="Tahoma" panose="020B0604030504040204" pitchFamily="34" charset="0"/>
              </a:defRPr>
            </a:lvl1pPr>
            <a:lvl2pPr marL="742950" indent="-285750">
              <a:spcBef>
                <a:spcPct val="20000"/>
              </a:spcBef>
              <a:buSzPct val="70000"/>
              <a:buBlip>
                <a:blip r:embed="rId2"/>
              </a:buBlip>
              <a:defRPr sz="2000">
                <a:solidFill>
                  <a:schemeClr val="tx1"/>
                </a:solidFill>
                <a:latin typeface="Tahoma" panose="020B0604030504040204" pitchFamily="34" charset="0"/>
              </a:defRPr>
            </a:lvl2pPr>
            <a:lvl3pPr marL="1143000" indent="-228600">
              <a:spcBef>
                <a:spcPct val="20000"/>
              </a:spcBef>
              <a:buSzPct val="50000"/>
              <a:buBlip>
                <a:blip r:embed="rId2"/>
              </a:buBlip>
              <a:defRPr sz="2000">
                <a:solidFill>
                  <a:schemeClr val="tx1"/>
                </a:solidFill>
                <a:latin typeface="Tahoma" panose="020B0604030504040204" pitchFamily="34" charset="0"/>
              </a:defRPr>
            </a:lvl3pPr>
            <a:lvl4pPr marL="1600200" indent="-228600">
              <a:spcBef>
                <a:spcPct val="20000"/>
              </a:spcBef>
              <a:buSzPct val="50000"/>
              <a:buBlip>
                <a:blip r:embed="rId2"/>
              </a:buBlip>
              <a:defRPr sz="2000">
                <a:solidFill>
                  <a:schemeClr val="tx1"/>
                </a:solidFill>
                <a:latin typeface="Tahoma" panose="020B0604030504040204" pitchFamily="34" charset="0"/>
              </a:defRPr>
            </a:lvl4pPr>
            <a:lvl5pPr marL="2057400" indent="-228600">
              <a:spcBef>
                <a:spcPct val="20000"/>
              </a:spcBef>
              <a:buSzPct val="50000"/>
              <a:buBlip>
                <a:blip r:embed="rId2"/>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50000"/>
              <a:buBlip>
                <a:blip r:embed="rId2"/>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50000"/>
              <a:buBlip>
                <a:blip r:embed="rId2"/>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50000"/>
              <a:buBlip>
                <a:blip r:embed="rId2"/>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50000"/>
              <a:buBlip>
                <a:blip r:embed="rId2"/>
              </a:buBlip>
              <a:defRPr sz="2000">
                <a:solidFill>
                  <a:schemeClr val="tx1"/>
                </a:solidFill>
                <a:latin typeface="Tahoma" panose="020B0604030504040204" pitchFamily="34" charset="0"/>
              </a:defRPr>
            </a:lvl9pPr>
          </a:lstStyle>
          <a:p>
            <a:pPr>
              <a:spcBef>
                <a:spcPct val="0"/>
              </a:spcBef>
              <a:buSzTx/>
              <a:buFontTx/>
              <a:buNone/>
            </a:pPr>
            <a:r>
              <a:rPr lang="en-US" altLang="en-US" sz="1600" dirty="0">
                <a:solidFill>
                  <a:schemeClr val="accent2"/>
                </a:solidFill>
                <a:latin typeface="+mj-lt"/>
              </a:rPr>
              <a:t>Standards </a:t>
            </a:r>
          </a:p>
          <a:p>
            <a:pPr>
              <a:spcBef>
                <a:spcPct val="0"/>
              </a:spcBef>
              <a:buSzTx/>
              <a:buFontTx/>
              <a:buNone/>
            </a:pPr>
            <a:r>
              <a:rPr lang="en-US" altLang="en-US" sz="1600" dirty="0">
                <a:solidFill>
                  <a:schemeClr val="accent2"/>
                </a:solidFill>
                <a:latin typeface="+mj-lt"/>
              </a:rPr>
              <a:t>OGC, ISO, W3C &amp; </a:t>
            </a:r>
          </a:p>
          <a:p>
            <a:pPr>
              <a:spcBef>
                <a:spcPct val="0"/>
              </a:spcBef>
              <a:buSzTx/>
              <a:buFontTx/>
              <a:buNone/>
            </a:pPr>
            <a:r>
              <a:rPr lang="en-US" altLang="en-US" sz="1600" dirty="0">
                <a:solidFill>
                  <a:schemeClr val="accent2"/>
                </a:solidFill>
                <a:latin typeface="+mj-lt"/>
              </a:rPr>
              <a:t>Vocabularie</a:t>
            </a:r>
            <a:r>
              <a:rPr lang="en-US" altLang="en-US" sz="1800" dirty="0">
                <a:solidFill>
                  <a:schemeClr val="accent2"/>
                </a:solidFill>
                <a:latin typeface="+mj-lt"/>
              </a:rPr>
              <a:t>s</a:t>
            </a:r>
          </a:p>
        </p:txBody>
      </p:sp>
      <p:sp>
        <p:nvSpPr>
          <p:cNvPr id="11" name="Isosceles Triangle 7"/>
          <p:cNvSpPr>
            <a:spLocks noChangeArrowheads="1"/>
          </p:cNvSpPr>
          <p:nvPr/>
        </p:nvSpPr>
        <p:spPr bwMode="auto">
          <a:xfrm rot="10800000">
            <a:off x="498618" y="2070758"/>
            <a:ext cx="4254458" cy="2025539"/>
          </a:xfrm>
          <a:prstGeom prst="triangle">
            <a:avLst>
              <a:gd name="adj" fmla="val 50000"/>
            </a:avLst>
          </a:prstGeom>
          <a:solidFill>
            <a:srgbClr val="FFC000"/>
          </a:solidFill>
          <a:ln w="12700" algn="ctr">
            <a:solidFill>
              <a:schemeClr val="accent2"/>
            </a:solidFill>
            <a:round/>
            <a:headEnd/>
            <a:tailEnd/>
          </a:ln>
          <a:effectLst>
            <a:glow rad="101600">
              <a:srgbClr val="FFC000">
                <a:alpha val="60000"/>
              </a:srgbClr>
            </a:glow>
            <a:outerShdw blurRad="50800" dist="38100" dir="5400000" algn="t" rotWithShape="0">
              <a:prstClr val="black">
                <a:alpha val="40000"/>
              </a:prstClr>
            </a:outerShdw>
          </a:effectLst>
        </p:spPr>
        <p:txBody>
          <a:bodyPr/>
          <a:lstStyle>
            <a:lvl1pPr>
              <a:spcBef>
                <a:spcPct val="20000"/>
              </a:spcBef>
              <a:buSzPct val="100000"/>
              <a:buBlip>
                <a:blip r:embed="rId2"/>
              </a:buBlip>
              <a:defRPr sz="2000">
                <a:solidFill>
                  <a:schemeClr val="tx1"/>
                </a:solidFill>
                <a:latin typeface="Tahoma" panose="020B0604030504040204" pitchFamily="34" charset="0"/>
              </a:defRPr>
            </a:lvl1pPr>
            <a:lvl2pPr marL="742950" indent="-285750">
              <a:spcBef>
                <a:spcPct val="20000"/>
              </a:spcBef>
              <a:buSzPct val="70000"/>
              <a:buBlip>
                <a:blip r:embed="rId2"/>
              </a:buBlip>
              <a:defRPr sz="2000">
                <a:solidFill>
                  <a:schemeClr val="tx1"/>
                </a:solidFill>
                <a:latin typeface="Tahoma" panose="020B0604030504040204" pitchFamily="34" charset="0"/>
              </a:defRPr>
            </a:lvl2pPr>
            <a:lvl3pPr marL="1143000" indent="-228600">
              <a:spcBef>
                <a:spcPct val="20000"/>
              </a:spcBef>
              <a:buSzPct val="50000"/>
              <a:buBlip>
                <a:blip r:embed="rId2"/>
              </a:buBlip>
              <a:defRPr sz="2000">
                <a:solidFill>
                  <a:schemeClr val="tx1"/>
                </a:solidFill>
                <a:latin typeface="Tahoma" panose="020B0604030504040204" pitchFamily="34" charset="0"/>
              </a:defRPr>
            </a:lvl3pPr>
            <a:lvl4pPr marL="1600200" indent="-228600">
              <a:spcBef>
                <a:spcPct val="20000"/>
              </a:spcBef>
              <a:buSzPct val="50000"/>
              <a:buBlip>
                <a:blip r:embed="rId2"/>
              </a:buBlip>
              <a:defRPr sz="2000">
                <a:solidFill>
                  <a:schemeClr val="tx1"/>
                </a:solidFill>
                <a:latin typeface="Tahoma" panose="020B0604030504040204" pitchFamily="34" charset="0"/>
              </a:defRPr>
            </a:lvl4pPr>
            <a:lvl5pPr marL="2057400" indent="-228600">
              <a:spcBef>
                <a:spcPct val="20000"/>
              </a:spcBef>
              <a:buSzPct val="50000"/>
              <a:buBlip>
                <a:blip r:embed="rId2"/>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50000"/>
              <a:buBlip>
                <a:blip r:embed="rId2"/>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50000"/>
              <a:buBlip>
                <a:blip r:embed="rId2"/>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50000"/>
              <a:buBlip>
                <a:blip r:embed="rId2"/>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50000"/>
              <a:buBlip>
                <a:blip r:embed="rId2"/>
              </a:buBlip>
              <a:defRPr sz="2000">
                <a:solidFill>
                  <a:schemeClr val="tx1"/>
                </a:solidFill>
                <a:latin typeface="Tahoma" panose="020B0604030504040204" pitchFamily="34" charset="0"/>
              </a:defRPr>
            </a:lvl9pPr>
          </a:lstStyle>
          <a:p>
            <a:pPr algn="ctr">
              <a:spcBef>
                <a:spcPct val="0"/>
              </a:spcBef>
              <a:buSzTx/>
              <a:buFontTx/>
              <a:buNone/>
            </a:pPr>
            <a:endParaRPr lang="en-US" altLang="en-US" sz="2400">
              <a:solidFill>
                <a:schemeClr val="accent1"/>
              </a:solidFill>
              <a:latin typeface="Arial" panose="020B0604020202020204" pitchFamily="34" charset="0"/>
            </a:endParaRPr>
          </a:p>
        </p:txBody>
      </p:sp>
      <p:sp>
        <p:nvSpPr>
          <p:cNvPr id="12" name="TextBox 12"/>
          <p:cNvSpPr txBox="1">
            <a:spLocks noChangeArrowheads="1"/>
          </p:cNvSpPr>
          <p:nvPr/>
        </p:nvSpPr>
        <p:spPr bwMode="auto">
          <a:xfrm>
            <a:off x="2013264" y="3203816"/>
            <a:ext cx="130093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Blip>
                <a:blip r:embed="rId2"/>
              </a:buBlip>
              <a:defRPr sz="2000">
                <a:solidFill>
                  <a:schemeClr val="tx1"/>
                </a:solidFill>
                <a:latin typeface="Tahoma" panose="020B0604030504040204" pitchFamily="34" charset="0"/>
              </a:defRPr>
            </a:lvl1pPr>
            <a:lvl2pPr marL="742950" indent="-285750">
              <a:spcBef>
                <a:spcPct val="20000"/>
              </a:spcBef>
              <a:buSzPct val="70000"/>
              <a:buBlip>
                <a:blip r:embed="rId2"/>
              </a:buBlip>
              <a:defRPr sz="2000">
                <a:solidFill>
                  <a:schemeClr val="tx1"/>
                </a:solidFill>
                <a:latin typeface="Tahoma" panose="020B0604030504040204" pitchFamily="34" charset="0"/>
              </a:defRPr>
            </a:lvl2pPr>
            <a:lvl3pPr marL="1143000" indent="-228600">
              <a:spcBef>
                <a:spcPct val="20000"/>
              </a:spcBef>
              <a:buSzPct val="50000"/>
              <a:buBlip>
                <a:blip r:embed="rId2"/>
              </a:buBlip>
              <a:defRPr sz="2000">
                <a:solidFill>
                  <a:schemeClr val="tx1"/>
                </a:solidFill>
                <a:latin typeface="Tahoma" panose="020B0604030504040204" pitchFamily="34" charset="0"/>
              </a:defRPr>
            </a:lvl3pPr>
            <a:lvl4pPr marL="1600200" indent="-228600">
              <a:spcBef>
                <a:spcPct val="20000"/>
              </a:spcBef>
              <a:buSzPct val="50000"/>
              <a:buBlip>
                <a:blip r:embed="rId2"/>
              </a:buBlip>
              <a:defRPr sz="2000">
                <a:solidFill>
                  <a:schemeClr val="tx1"/>
                </a:solidFill>
                <a:latin typeface="Tahoma" panose="020B0604030504040204" pitchFamily="34" charset="0"/>
              </a:defRPr>
            </a:lvl4pPr>
            <a:lvl5pPr marL="2057400" indent="-228600">
              <a:spcBef>
                <a:spcPct val="20000"/>
              </a:spcBef>
              <a:buSzPct val="50000"/>
              <a:buBlip>
                <a:blip r:embed="rId2"/>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50000"/>
              <a:buBlip>
                <a:blip r:embed="rId2"/>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50000"/>
              <a:buBlip>
                <a:blip r:embed="rId2"/>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50000"/>
              <a:buBlip>
                <a:blip r:embed="rId2"/>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50000"/>
              <a:buBlip>
                <a:blip r:embed="rId2"/>
              </a:buBlip>
              <a:defRPr sz="2000">
                <a:solidFill>
                  <a:schemeClr val="tx1"/>
                </a:solidFill>
                <a:latin typeface="Tahoma" panose="020B0604030504040204" pitchFamily="34" charset="0"/>
              </a:defRPr>
            </a:lvl9pPr>
          </a:lstStyle>
          <a:p>
            <a:pPr algn="ctr">
              <a:spcBef>
                <a:spcPct val="0"/>
              </a:spcBef>
              <a:buSzTx/>
              <a:buFontTx/>
              <a:buNone/>
            </a:pPr>
            <a:r>
              <a:rPr lang="en-US" altLang="en-US" sz="1600" dirty="0">
                <a:solidFill>
                  <a:schemeClr val="accent2"/>
                </a:solidFill>
                <a:latin typeface="+mj-lt"/>
              </a:rPr>
              <a:t>Downstream </a:t>
            </a:r>
          </a:p>
          <a:p>
            <a:pPr algn="ctr">
              <a:spcBef>
                <a:spcPct val="0"/>
              </a:spcBef>
              <a:buSzTx/>
              <a:buFontTx/>
              <a:buNone/>
            </a:pPr>
            <a:r>
              <a:rPr lang="en-US" altLang="en-US" sz="1600" dirty="0">
                <a:solidFill>
                  <a:schemeClr val="accent2"/>
                </a:solidFill>
                <a:latin typeface="+mj-lt"/>
              </a:rPr>
              <a:t>Services</a:t>
            </a:r>
          </a:p>
        </p:txBody>
      </p:sp>
      <p:sp>
        <p:nvSpPr>
          <p:cNvPr id="13" name="TextBox 14"/>
          <p:cNvSpPr txBox="1">
            <a:spLocks noChangeArrowheads="1"/>
          </p:cNvSpPr>
          <p:nvPr/>
        </p:nvSpPr>
        <p:spPr bwMode="auto">
          <a:xfrm>
            <a:off x="972381" y="2214607"/>
            <a:ext cx="333851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Blip>
                <a:blip r:embed="rId2"/>
              </a:buBlip>
              <a:defRPr sz="2000">
                <a:solidFill>
                  <a:schemeClr val="tx1"/>
                </a:solidFill>
                <a:latin typeface="Tahoma" panose="020B0604030504040204" pitchFamily="34" charset="0"/>
              </a:defRPr>
            </a:lvl1pPr>
            <a:lvl2pPr marL="742950" indent="-285750">
              <a:spcBef>
                <a:spcPct val="20000"/>
              </a:spcBef>
              <a:buSzPct val="70000"/>
              <a:buBlip>
                <a:blip r:embed="rId2"/>
              </a:buBlip>
              <a:defRPr sz="2000">
                <a:solidFill>
                  <a:schemeClr val="tx1"/>
                </a:solidFill>
                <a:latin typeface="Tahoma" panose="020B0604030504040204" pitchFamily="34" charset="0"/>
              </a:defRPr>
            </a:lvl2pPr>
            <a:lvl3pPr marL="1143000" indent="-228600">
              <a:spcBef>
                <a:spcPct val="20000"/>
              </a:spcBef>
              <a:buSzPct val="50000"/>
              <a:buBlip>
                <a:blip r:embed="rId2"/>
              </a:buBlip>
              <a:defRPr sz="2000">
                <a:solidFill>
                  <a:schemeClr val="tx1"/>
                </a:solidFill>
                <a:latin typeface="Tahoma" panose="020B0604030504040204" pitchFamily="34" charset="0"/>
              </a:defRPr>
            </a:lvl3pPr>
            <a:lvl4pPr marL="1600200" indent="-228600">
              <a:spcBef>
                <a:spcPct val="20000"/>
              </a:spcBef>
              <a:buSzPct val="50000"/>
              <a:buBlip>
                <a:blip r:embed="rId2"/>
              </a:buBlip>
              <a:defRPr sz="2000">
                <a:solidFill>
                  <a:schemeClr val="tx1"/>
                </a:solidFill>
                <a:latin typeface="Tahoma" panose="020B0604030504040204" pitchFamily="34" charset="0"/>
              </a:defRPr>
            </a:lvl4pPr>
            <a:lvl5pPr marL="2057400" indent="-228600">
              <a:spcBef>
                <a:spcPct val="20000"/>
              </a:spcBef>
              <a:buSzPct val="50000"/>
              <a:buBlip>
                <a:blip r:embed="rId2"/>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50000"/>
              <a:buBlip>
                <a:blip r:embed="rId2"/>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50000"/>
              <a:buBlip>
                <a:blip r:embed="rId2"/>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50000"/>
              <a:buBlip>
                <a:blip r:embed="rId2"/>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50000"/>
              <a:buBlip>
                <a:blip r:embed="rId2"/>
              </a:buBlip>
              <a:defRPr sz="2000">
                <a:solidFill>
                  <a:schemeClr val="tx1"/>
                </a:solidFill>
                <a:latin typeface="Tahoma" panose="020B0604030504040204" pitchFamily="34" charset="0"/>
              </a:defRPr>
            </a:lvl9pPr>
          </a:lstStyle>
          <a:p>
            <a:pPr algn="ctr">
              <a:spcBef>
                <a:spcPct val="0"/>
              </a:spcBef>
              <a:buSzTx/>
              <a:buFontTx/>
              <a:buNone/>
            </a:pPr>
            <a:r>
              <a:rPr lang="en-US" altLang="en-US" dirty="0">
                <a:solidFill>
                  <a:srgbClr val="CC0000"/>
                </a:solidFill>
                <a:latin typeface="+mj-lt"/>
              </a:rPr>
              <a:t>Added-value services and applications – Cloud</a:t>
            </a:r>
          </a:p>
          <a:p>
            <a:pPr algn="ctr">
              <a:spcBef>
                <a:spcPct val="0"/>
              </a:spcBef>
              <a:buSzTx/>
              <a:buFontTx/>
              <a:buNone/>
            </a:pPr>
            <a:r>
              <a:rPr lang="en-US" altLang="en-US" dirty="0">
                <a:solidFill>
                  <a:srgbClr val="CC0000"/>
                </a:solidFill>
                <a:latin typeface="+mj-lt"/>
              </a:rPr>
              <a:t>Platform</a:t>
            </a:r>
          </a:p>
        </p:txBody>
      </p:sp>
      <p:sp>
        <p:nvSpPr>
          <p:cNvPr id="14" name="Titre 1"/>
          <p:cNvSpPr>
            <a:spLocks noGrp="1"/>
          </p:cNvSpPr>
          <p:nvPr>
            <p:ph type="title"/>
          </p:nvPr>
        </p:nvSpPr>
        <p:spPr>
          <a:xfrm>
            <a:off x="2411760" y="332656"/>
            <a:ext cx="6480720" cy="1046440"/>
          </a:xfrm>
        </p:spPr>
        <p:txBody>
          <a:bodyPr/>
          <a:lstStyle/>
          <a:p>
            <a:r>
              <a:rPr lang="en-GB" b="1" dirty="0"/>
              <a:t>Leading concept for </a:t>
            </a:r>
            <a:r>
              <a:rPr lang="en-GB" b="1" dirty="0" err="1"/>
              <a:t>SeaDataCloud</a:t>
            </a:r>
            <a:endParaRPr lang="en-GB" b="1" dirty="0"/>
          </a:p>
        </p:txBody>
      </p:sp>
    </p:spTree>
    <p:extLst>
      <p:ext uri="{BB962C8B-B14F-4D97-AF65-F5344CB8AC3E}">
        <p14:creationId xmlns:p14="http://schemas.microsoft.com/office/powerpoint/2010/main" val="35684065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E1FACE9-057A-440D-96F0-FD81B900B3FD}"/>
              </a:ext>
            </a:extLst>
          </p:cNvPr>
          <p:cNvSpPr>
            <a:spLocks noGrp="1"/>
          </p:cNvSpPr>
          <p:nvPr>
            <p:ph type="title"/>
          </p:nvPr>
        </p:nvSpPr>
        <p:spPr>
          <a:xfrm>
            <a:off x="722313" y="4406900"/>
            <a:ext cx="7772400" cy="615553"/>
          </a:xfrm>
        </p:spPr>
        <p:txBody>
          <a:bodyPr/>
          <a:lstStyle/>
          <a:p>
            <a:r>
              <a:rPr lang="en-US" dirty="0"/>
              <a:t>Data discovery and Access</a:t>
            </a:r>
          </a:p>
        </p:txBody>
      </p:sp>
      <p:sp>
        <p:nvSpPr>
          <p:cNvPr id="7" name="Text Placeholder 6">
            <a:extLst>
              <a:ext uri="{FF2B5EF4-FFF2-40B4-BE49-F238E27FC236}">
                <a16:creationId xmlns:a16="http://schemas.microsoft.com/office/drawing/2014/main" id="{84E3005B-66E1-4439-B558-7256A24E2107}"/>
              </a:ext>
            </a:extLst>
          </p:cNvPr>
          <p:cNvSpPr>
            <a:spLocks noGrp="1"/>
          </p:cNvSpPr>
          <p:nvPr>
            <p:ph type="body" idx="1"/>
          </p:nvPr>
        </p:nvSpPr>
        <p:spPr>
          <a:xfrm>
            <a:off x="722313" y="4099123"/>
            <a:ext cx="7772400" cy="307777"/>
          </a:xfrm>
        </p:spPr>
        <p:txBody>
          <a:bodyPr/>
          <a:lstStyle/>
          <a:p>
            <a:endParaRPr lang="en-US" dirty="0"/>
          </a:p>
        </p:txBody>
      </p:sp>
      <p:sp>
        <p:nvSpPr>
          <p:cNvPr id="4" name="Slide Number Placeholder 3">
            <a:extLst>
              <a:ext uri="{FF2B5EF4-FFF2-40B4-BE49-F238E27FC236}">
                <a16:creationId xmlns:a16="http://schemas.microsoft.com/office/drawing/2014/main" id="{7E81689B-EC35-4329-AA1D-A93D7D75B3DE}"/>
              </a:ext>
            </a:extLst>
          </p:cNvPr>
          <p:cNvSpPr>
            <a:spLocks noGrp="1"/>
          </p:cNvSpPr>
          <p:nvPr>
            <p:ph type="sldNum" sz="quarter" idx="10"/>
          </p:nvPr>
        </p:nvSpPr>
        <p:spPr/>
        <p:txBody>
          <a:bodyPr/>
          <a:lstStyle/>
          <a:p>
            <a:fld id="{F1D02C58-B8B4-4298-BD30-908A73B72E72}" type="slidenum">
              <a:rPr lang="fr-FR" smtClean="0"/>
              <a:pPr/>
              <a:t>7</a:t>
            </a:fld>
            <a:r>
              <a:rPr lang="fr-FR"/>
              <a:t>/15</a:t>
            </a:r>
            <a:endParaRPr lang="fr-FR" dirty="0"/>
          </a:p>
        </p:txBody>
      </p:sp>
      <p:sp>
        <p:nvSpPr>
          <p:cNvPr id="5" name="Footer Placeholder 4">
            <a:extLst>
              <a:ext uri="{FF2B5EF4-FFF2-40B4-BE49-F238E27FC236}">
                <a16:creationId xmlns:a16="http://schemas.microsoft.com/office/drawing/2014/main" id="{595D38E4-CE7D-40EC-AF98-C9B2E53BCB3C}"/>
              </a:ext>
            </a:extLst>
          </p:cNvPr>
          <p:cNvSpPr>
            <a:spLocks noGrp="1"/>
          </p:cNvSpPr>
          <p:nvPr>
            <p:ph type="ftr" sz="quarter" idx="11"/>
          </p:nvPr>
        </p:nvSpPr>
        <p:spPr/>
        <p:txBody>
          <a:bodyPr/>
          <a:lstStyle/>
          <a:p>
            <a:r>
              <a:rPr lang="pt-BR"/>
              <a:t>EUDAT coonference, Porto, Portugal, 22-25 January 2018</a:t>
            </a:r>
            <a:endParaRPr lang="fr-FR"/>
          </a:p>
        </p:txBody>
      </p:sp>
    </p:spTree>
    <p:extLst>
      <p:ext uri="{BB962C8B-B14F-4D97-AF65-F5344CB8AC3E}">
        <p14:creationId xmlns:p14="http://schemas.microsoft.com/office/powerpoint/2010/main" val="40085638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609600"/>
            <a:ext cx="6858000" cy="523220"/>
          </a:xfrm>
        </p:spPr>
        <p:txBody>
          <a:bodyPr/>
          <a:lstStyle/>
          <a:p>
            <a:r>
              <a:rPr lang="en-US" b="1" dirty="0"/>
              <a:t>CDI Data Discovery and Access service </a:t>
            </a:r>
          </a:p>
        </p:txBody>
      </p:sp>
      <p:sp>
        <p:nvSpPr>
          <p:cNvPr id="3" name="Content Placeholder 2"/>
          <p:cNvSpPr>
            <a:spLocks noGrp="1"/>
          </p:cNvSpPr>
          <p:nvPr>
            <p:ph idx="1"/>
          </p:nvPr>
        </p:nvSpPr>
        <p:spPr>
          <a:xfrm>
            <a:off x="622836" y="1295400"/>
            <a:ext cx="8064500" cy="2893100"/>
          </a:xfrm>
        </p:spPr>
        <p:txBody>
          <a:bodyPr/>
          <a:lstStyle/>
          <a:p>
            <a:r>
              <a:rPr lang="en-GB" altLang="en-US" sz="2000" dirty="0">
                <a:latin typeface="+mj-lt"/>
              </a:rPr>
              <a:t>It is one of the core services of the </a:t>
            </a:r>
            <a:r>
              <a:rPr lang="en-GB" altLang="en-US" sz="2000" dirty="0" err="1">
                <a:latin typeface="+mj-lt"/>
              </a:rPr>
              <a:t>SeaDataNet</a:t>
            </a:r>
            <a:r>
              <a:rPr lang="en-GB" altLang="en-US" sz="2000" dirty="0">
                <a:latin typeface="+mj-lt"/>
              </a:rPr>
              <a:t> infrastructure</a:t>
            </a:r>
          </a:p>
          <a:p>
            <a:r>
              <a:rPr lang="en-GB" altLang="en-US" sz="2000" dirty="0">
                <a:latin typeface="+mj-lt"/>
              </a:rPr>
              <a:t>It p</a:t>
            </a:r>
            <a:r>
              <a:rPr lang="en-US" altLang="en-US" sz="2000" dirty="0" err="1">
                <a:latin typeface="+mj-lt"/>
              </a:rPr>
              <a:t>rovides</a:t>
            </a:r>
            <a:r>
              <a:rPr lang="en-US" altLang="en-US" sz="2000" dirty="0">
                <a:latin typeface="+mj-lt"/>
              </a:rPr>
              <a:t> a highly detailed insight and unified access to the large volumes of marine and oceanographic data sets managed by the distributed data </a:t>
            </a:r>
            <a:r>
              <a:rPr lang="en-US" altLang="en-US" sz="2000" dirty="0" err="1">
                <a:latin typeface="+mj-lt"/>
              </a:rPr>
              <a:t>centres</a:t>
            </a:r>
            <a:endParaRPr lang="en-US" altLang="en-US" sz="2000" dirty="0">
              <a:latin typeface="+mj-lt"/>
            </a:endParaRPr>
          </a:p>
          <a:p>
            <a:r>
              <a:rPr lang="en-GB" altLang="en-US" sz="2000" dirty="0">
                <a:latin typeface="+mj-lt"/>
              </a:rPr>
              <a:t>It is a fine-grained index (ISO 19115 – ISO 19139) to individual data measurements (such as a CTD cast or moored instrument record)</a:t>
            </a:r>
          </a:p>
          <a:p>
            <a:pPr marL="0" indent="0">
              <a:buNone/>
            </a:pPr>
            <a:endParaRPr lang="en-US" sz="2000" dirty="0"/>
          </a:p>
          <a:p>
            <a:endParaRPr lang="en-US" dirty="0"/>
          </a:p>
        </p:txBody>
      </p:sp>
      <p:sp>
        <p:nvSpPr>
          <p:cNvPr id="4" name="Slide Number Placeholder 3"/>
          <p:cNvSpPr>
            <a:spLocks noGrp="1"/>
          </p:cNvSpPr>
          <p:nvPr>
            <p:ph type="sldNum" sz="quarter" idx="10"/>
          </p:nvPr>
        </p:nvSpPr>
        <p:spPr/>
        <p:txBody>
          <a:bodyPr/>
          <a:lstStyle/>
          <a:p>
            <a:fld id="{60146A36-B58E-4ABB-BF19-852E2F87544B}" type="slidenum">
              <a:rPr lang="fr-FR" altLang="en-US" smtClean="0"/>
              <a:pPr/>
              <a:t>8</a:t>
            </a:fld>
            <a:endParaRPr lang="fr-FR" alt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7664" y="3356992"/>
            <a:ext cx="5921449" cy="2952328"/>
          </a:xfrm>
          <a:prstGeom prst="rect">
            <a:avLst/>
          </a:prstGeom>
        </p:spPr>
      </p:pic>
    </p:spTree>
    <p:extLst>
      <p:ext uri="{BB962C8B-B14F-4D97-AF65-F5344CB8AC3E}">
        <p14:creationId xmlns:p14="http://schemas.microsoft.com/office/powerpoint/2010/main" val="30056735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39552" y="6453336"/>
            <a:ext cx="3528392" cy="288032"/>
          </a:xfrm>
          <a:prstGeom prst="rect">
            <a:avLst/>
          </a:prstGeom>
          <a:solidFill>
            <a:srgbClr val="F6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re 1"/>
          <p:cNvSpPr txBox="1">
            <a:spLocks/>
          </p:cNvSpPr>
          <p:nvPr/>
        </p:nvSpPr>
        <p:spPr bwMode="auto">
          <a:xfrm>
            <a:off x="2218420" y="609428"/>
            <a:ext cx="6818076" cy="523220"/>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lvl1pPr algn="l" rtl="0" eaLnBrk="1" fontAlgn="base" hangingPunct="1">
              <a:spcBef>
                <a:spcPct val="0"/>
              </a:spcBef>
              <a:spcAft>
                <a:spcPct val="0"/>
              </a:spcAft>
              <a:defRPr sz="3400">
                <a:solidFill>
                  <a:srgbClr val="0551A0"/>
                </a:solidFill>
                <a:latin typeface="+mj-lt"/>
                <a:ea typeface="+mj-ea"/>
                <a:cs typeface="+mj-cs"/>
              </a:defRPr>
            </a:lvl1pPr>
            <a:lvl2pPr algn="l" rtl="0" eaLnBrk="1" fontAlgn="base" hangingPunct="1">
              <a:spcBef>
                <a:spcPct val="0"/>
              </a:spcBef>
              <a:spcAft>
                <a:spcPct val="0"/>
              </a:spcAft>
              <a:defRPr sz="3400">
                <a:solidFill>
                  <a:srgbClr val="0551A0"/>
                </a:solidFill>
                <a:latin typeface="Calibri" pitchFamily="34" charset="0"/>
                <a:cs typeface="Arial" charset="0"/>
              </a:defRPr>
            </a:lvl2pPr>
            <a:lvl3pPr algn="l" rtl="0" eaLnBrk="1" fontAlgn="base" hangingPunct="1">
              <a:spcBef>
                <a:spcPct val="0"/>
              </a:spcBef>
              <a:spcAft>
                <a:spcPct val="0"/>
              </a:spcAft>
              <a:defRPr sz="3400">
                <a:solidFill>
                  <a:srgbClr val="0551A0"/>
                </a:solidFill>
                <a:latin typeface="Calibri" pitchFamily="34" charset="0"/>
                <a:cs typeface="Arial" charset="0"/>
              </a:defRPr>
            </a:lvl3pPr>
            <a:lvl4pPr algn="l" rtl="0" eaLnBrk="1" fontAlgn="base" hangingPunct="1">
              <a:spcBef>
                <a:spcPct val="0"/>
              </a:spcBef>
              <a:spcAft>
                <a:spcPct val="0"/>
              </a:spcAft>
              <a:defRPr sz="3400">
                <a:solidFill>
                  <a:srgbClr val="0551A0"/>
                </a:solidFill>
                <a:latin typeface="Calibri" pitchFamily="34" charset="0"/>
                <a:cs typeface="Arial" charset="0"/>
              </a:defRPr>
            </a:lvl4pPr>
            <a:lvl5pPr algn="l" rtl="0" eaLnBrk="1" fontAlgn="base" hangingPunct="1">
              <a:spcBef>
                <a:spcPct val="0"/>
              </a:spcBef>
              <a:spcAft>
                <a:spcPct val="0"/>
              </a:spcAft>
              <a:defRPr sz="3400">
                <a:solidFill>
                  <a:srgbClr val="0551A0"/>
                </a:solidFill>
                <a:latin typeface="Calibri" pitchFamily="34" charset="0"/>
                <a:cs typeface="Arial" charset="0"/>
              </a:defRPr>
            </a:lvl5pPr>
            <a:lvl6pPr marL="457200" algn="l" rtl="0" eaLnBrk="1" fontAlgn="base" hangingPunct="1">
              <a:spcBef>
                <a:spcPct val="0"/>
              </a:spcBef>
              <a:spcAft>
                <a:spcPct val="0"/>
              </a:spcAft>
              <a:defRPr sz="3400">
                <a:solidFill>
                  <a:srgbClr val="0551A0"/>
                </a:solidFill>
                <a:latin typeface="Calibri" pitchFamily="34" charset="0"/>
                <a:cs typeface="Arial" charset="0"/>
              </a:defRPr>
            </a:lvl6pPr>
            <a:lvl7pPr marL="914400" algn="l" rtl="0" eaLnBrk="1" fontAlgn="base" hangingPunct="1">
              <a:spcBef>
                <a:spcPct val="0"/>
              </a:spcBef>
              <a:spcAft>
                <a:spcPct val="0"/>
              </a:spcAft>
              <a:defRPr sz="3400">
                <a:solidFill>
                  <a:srgbClr val="0551A0"/>
                </a:solidFill>
                <a:latin typeface="Calibri" pitchFamily="34" charset="0"/>
                <a:cs typeface="Arial" charset="0"/>
              </a:defRPr>
            </a:lvl7pPr>
            <a:lvl8pPr marL="1371600" algn="l" rtl="0" eaLnBrk="1" fontAlgn="base" hangingPunct="1">
              <a:spcBef>
                <a:spcPct val="0"/>
              </a:spcBef>
              <a:spcAft>
                <a:spcPct val="0"/>
              </a:spcAft>
              <a:defRPr sz="3400">
                <a:solidFill>
                  <a:srgbClr val="0551A0"/>
                </a:solidFill>
                <a:latin typeface="Calibri" pitchFamily="34" charset="0"/>
                <a:cs typeface="Arial" charset="0"/>
              </a:defRPr>
            </a:lvl8pPr>
            <a:lvl9pPr marL="1828800" algn="l" rtl="0" eaLnBrk="1" fontAlgn="base" hangingPunct="1">
              <a:spcBef>
                <a:spcPct val="0"/>
              </a:spcBef>
              <a:spcAft>
                <a:spcPct val="0"/>
              </a:spcAft>
              <a:defRPr sz="3400">
                <a:solidFill>
                  <a:srgbClr val="0551A0"/>
                </a:solidFill>
                <a:latin typeface="Calibri" pitchFamily="34" charset="0"/>
                <a:cs typeface="Arial" charset="0"/>
              </a:defRPr>
            </a:lvl9pPr>
          </a:lstStyle>
          <a:p>
            <a:r>
              <a:rPr lang="en-GB" b="1" kern="0" dirty="0"/>
              <a:t>CDI service with global coverage </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568" y="1196752"/>
            <a:ext cx="4135160" cy="3257451"/>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9712" y="2708920"/>
            <a:ext cx="5040560" cy="2520280"/>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5856" y="3589218"/>
            <a:ext cx="5508104" cy="2754052"/>
          </a:xfrm>
          <a:prstGeom prst="rect">
            <a:avLst/>
          </a:prstGeom>
        </p:spPr>
      </p:pic>
      <p:sp>
        <p:nvSpPr>
          <p:cNvPr id="8" name="TextBox 7"/>
          <p:cNvSpPr txBox="1"/>
          <p:nvPr/>
        </p:nvSpPr>
        <p:spPr>
          <a:xfrm>
            <a:off x="381000" y="6253281"/>
            <a:ext cx="8500789" cy="400110"/>
          </a:xfrm>
          <a:prstGeom prst="rect">
            <a:avLst/>
          </a:prstGeom>
          <a:noFill/>
        </p:spPr>
        <p:txBody>
          <a:bodyPr wrap="none" rtlCol="0">
            <a:spAutoFit/>
          </a:bodyPr>
          <a:lstStyle/>
          <a:p>
            <a:r>
              <a:rPr lang="en-US" sz="2000" dirty="0">
                <a:solidFill>
                  <a:schemeClr val="accent2"/>
                </a:solidFill>
                <a:latin typeface="+mj-lt"/>
              </a:rPr>
              <a:t>&gt; 2.2 Million CDI entries for physics, chemistry, biology, geology and geophysics</a:t>
            </a:r>
          </a:p>
        </p:txBody>
      </p:sp>
    </p:spTree>
    <p:extLst>
      <p:ext uri="{BB962C8B-B14F-4D97-AF65-F5344CB8AC3E}">
        <p14:creationId xmlns:p14="http://schemas.microsoft.com/office/powerpoint/2010/main" val="214145687"/>
      </p:ext>
    </p:extLst>
  </p:cSld>
  <p:clrMapOvr>
    <a:masterClrMapping/>
  </p:clrMapOvr>
</p:sld>
</file>

<file path=ppt/theme/theme1.xml><?xml version="1.0" encoding="utf-8"?>
<a:theme xmlns:a="http://schemas.openxmlformats.org/drawingml/2006/main" name="SeaDataCloud3-5">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Calibri"/>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ésentation1" id="{BB341977-51FC-4F73-AF0E-BC181C6612BF}" vid="{DFAD3096-6017-40C8-9F02-4552A82FE62A}"/>
    </a:ext>
  </a:ext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SeaDataCloud</Template>
  <TotalTime>2283</TotalTime>
  <Words>1082</Words>
  <Application>Microsoft Office PowerPoint</Application>
  <PresentationFormat>On-screen Show (4:3)</PresentationFormat>
  <Paragraphs>171</Paragraphs>
  <Slides>23</Slides>
  <Notes>6</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29" baseType="lpstr">
      <vt:lpstr>Arial</vt:lpstr>
      <vt:lpstr>Calibri</vt:lpstr>
      <vt:lpstr>Calibri Light</vt:lpstr>
      <vt:lpstr>Tahoma</vt:lpstr>
      <vt:lpstr>SeaDataCloud3-5</vt:lpstr>
      <vt:lpstr>Document</vt:lpstr>
      <vt:lpstr>Access and work with marine data in the cloud</vt:lpstr>
      <vt:lpstr>What is SeaDataNet?</vt:lpstr>
      <vt:lpstr>European Open Science Cloud (EOSC) </vt:lpstr>
      <vt:lpstr>SeaDataNet anticipating EOSC</vt:lpstr>
      <vt:lpstr>Cooperation with the EUDAT network of e-infrastructure providers</vt:lpstr>
      <vt:lpstr>Leading concept for SeaDataCloud</vt:lpstr>
      <vt:lpstr>Data discovery and Access</vt:lpstr>
      <vt:lpstr>CDI Data Discovery and Access service </vt:lpstr>
      <vt:lpstr>PowerPoint Presentation</vt:lpstr>
      <vt:lpstr>CDI service contributes to many portals</vt:lpstr>
      <vt:lpstr>Installed base of CDI nodes (&gt; 110)</vt:lpstr>
      <vt:lpstr>Upgrading the CDI service using the cloud</vt:lpstr>
      <vt:lpstr>New CDI service architecture</vt:lpstr>
      <vt:lpstr>Front-end – All new GUI</vt:lpstr>
      <vt:lpstr>New GUI impressions</vt:lpstr>
      <vt:lpstr>Virtual research environment</vt:lpstr>
      <vt:lpstr>Virtual Research Environment (VRE)</vt:lpstr>
      <vt:lpstr>SeaDataClouds VRE main requirements</vt:lpstr>
      <vt:lpstr>Overall architecture for the SDC VRE</vt:lpstr>
      <vt:lpstr>PowerPoint Presentation</vt:lpstr>
      <vt:lpstr>Outlook</vt:lpstr>
      <vt:lpstr>Next steps until end 2019:</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Michele FICHAUT, Ifremer Brest PDG-IMN-IDM-SISME</dc:creator>
  <cp:lastModifiedBy>petert</cp:lastModifiedBy>
  <cp:revision>180</cp:revision>
  <cp:lastPrinted>2017-03-22T10:46:22Z</cp:lastPrinted>
  <dcterms:created xsi:type="dcterms:W3CDTF">2017-03-17T08:28:23Z</dcterms:created>
  <dcterms:modified xsi:type="dcterms:W3CDTF">2019-04-11T07:34:17Z</dcterms:modified>
</cp:coreProperties>
</file>