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2" r:id="rId10"/>
    <p:sldId id="268" r:id="rId11"/>
    <p:sldId id="269" r:id="rId12"/>
    <p:sldId id="280" r:id="rId13"/>
    <p:sldId id="281" r:id="rId14"/>
    <p:sldId id="282" r:id="rId15"/>
    <p:sldId id="283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4" r:id="rId27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FFFF00"/>
    <a:srgbClr val="0551A0"/>
    <a:srgbClr val="475D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9" autoAdjust="0"/>
    <p:restoredTop sz="95316" autoAdjust="0"/>
  </p:normalViewPr>
  <p:slideViewPr>
    <p:cSldViewPr>
      <p:cViewPr varScale="1">
        <p:scale>
          <a:sx n="85" d="100"/>
          <a:sy n="85" d="100"/>
        </p:scale>
        <p:origin x="1411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5-03T14:58:31.709" idx="1">
    <p:pos x="5595" y="1434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noProof="0" smtClean="0"/>
              <a:t>Cliquez pour modifier les styles du texte du masque</a:t>
            </a:r>
          </a:p>
          <a:p>
            <a:pPr lvl="1"/>
            <a:r>
              <a:rPr lang="fr-FR" altLang="en-US" noProof="0" smtClean="0"/>
              <a:t>Deuxième niveau</a:t>
            </a:r>
          </a:p>
          <a:p>
            <a:pPr lvl="2"/>
            <a:r>
              <a:rPr lang="fr-FR" altLang="en-US" noProof="0" smtClean="0"/>
              <a:t>Troisième niveau</a:t>
            </a:r>
          </a:p>
          <a:p>
            <a:pPr lvl="3"/>
            <a:r>
              <a:rPr lang="fr-FR" altLang="en-US" noProof="0" smtClean="0"/>
              <a:t>Quatrième niveau</a:t>
            </a:r>
          </a:p>
          <a:p>
            <a:pPr lvl="4"/>
            <a:r>
              <a:rPr lang="fr-FR" altLang="en-US" noProof="0" smtClean="0"/>
              <a:t>Cinquième niveau</a:t>
            </a: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593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73AA103-BA8E-4E66-A9B4-692E9DCE8276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3434889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ECED0-EF8C-4F67-A4F9-4F4A8BC4B368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6452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4684713" y="6021388"/>
            <a:ext cx="3919537" cy="1825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defRPr/>
            </a:pPr>
            <a:r>
              <a:rPr lang="fr-FR" altLang="en-US" sz="1200">
                <a:solidFill>
                  <a:srgbClr val="0551A0"/>
                </a:solidFill>
                <a:latin typeface="Calibri" panose="020F0502020204030204" pitchFamily="34" charset="0"/>
              </a:rPr>
              <a:t>sdn-userdesk@seadatanet.org – www.seadatanet.org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44725" y="3295650"/>
            <a:ext cx="4775200" cy="365125"/>
          </a:xfrm>
        </p:spPr>
        <p:txBody>
          <a:bodyPr anchor="t"/>
          <a:lstStyle>
            <a:lvl1pPr>
              <a:defRPr sz="2400">
                <a:latin typeface="Calibri Light" panose="020F0302020204030204" pitchFamily="34" charset="0"/>
              </a:defRPr>
            </a:lvl1pPr>
          </a:lstStyle>
          <a:p>
            <a:pPr lvl="0"/>
            <a:r>
              <a:rPr lang="fr-FR" altLang="en-US" noProof="0" smtClean="0"/>
              <a:t>Modifiez le style du titre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8538" y="4667250"/>
            <a:ext cx="4751387" cy="517525"/>
          </a:xfrm>
        </p:spPr>
        <p:txBody>
          <a:bodyPr/>
          <a:lstStyle>
            <a:lvl1pPr marL="0" indent="0">
              <a:buFontTx/>
              <a:buNone/>
              <a:defRPr sz="1700">
                <a:solidFill>
                  <a:srgbClr val="0551A0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fr-FR" altLang="en-US" noProof="0" smtClean="0"/>
              <a:t>Modifier le style des sous-titres du masque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0"/>
          </p:nvPr>
        </p:nvSpPr>
        <p:spPr>
          <a:xfrm>
            <a:off x="2268538" y="5808663"/>
            <a:ext cx="6351587" cy="2127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 smtClean="0"/>
              <a:t>BODC 50th anniversary, Liverpool, 8 May 2019</a:t>
            </a:r>
            <a:endParaRPr lang="fr-F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550934" y="1916113"/>
            <a:ext cx="6124754" cy="2559050"/>
          </a:xfrm>
        </p:spPr>
        <p:txBody>
          <a:bodyPr vert="eaVert"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CC65F-29BC-4D2C-9B71-DA573E64FF4F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 smtClean="0"/>
              <a:t>BODC 50th anniversary, Liverpool, 8 May 2019</a:t>
            </a:r>
            <a:endParaRPr lang="fr-F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59563" y="1255713"/>
            <a:ext cx="2016125" cy="321945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475290" y="1255713"/>
            <a:ext cx="4031873" cy="3219450"/>
          </a:xfrm>
        </p:spPr>
        <p:txBody>
          <a:bodyPr vert="eaVert"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B0272C-C97D-4E46-BE26-6FF6C5D8DA3C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 smtClean="0"/>
              <a:t>BODC 50th anniversary, Liverpool, 8 May 2019</a:t>
            </a:r>
            <a:endParaRPr lang="fr-F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1188" y="1916113"/>
            <a:ext cx="8064500" cy="2123658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0CFFED-B98B-442A-AEEB-FD89D699A1D0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 smtClean="0"/>
              <a:t>BODC 50th anniversary, Liverpool, 8 May 2019</a:t>
            </a:r>
            <a:endParaRPr lang="fr-F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CC3215-ACE0-4FB2-AB3B-8C20247EB197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 smtClean="0"/>
              <a:t>BODC 50th anniversary, Liverpool, 8 May 2019</a:t>
            </a:r>
            <a:endParaRPr lang="fr-F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11188" y="1916113"/>
            <a:ext cx="3956050" cy="2585323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719638" y="1916113"/>
            <a:ext cx="3956050" cy="2585323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2C4E61-6779-426B-B5F9-DA010D5FBE19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 smtClean="0"/>
              <a:t>BODC 50th anniversary, Liverpool, 8 May 2019</a:t>
            </a:r>
            <a:endParaRPr lang="fr-F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766411"/>
            <a:ext cx="3868737" cy="738664"/>
          </a:xfrm>
        </p:spPr>
        <p:txBody>
          <a:bodyPr anchor="b"/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2893100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766411"/>
            <a:ext cx="3887788" cy="738664"/>
          </a:xfrm>
        </p:spPr>
        <p:txBody>
          <a:bodyPr anchor="b"/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2893100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3C0E1F-E6F0-49BD-85CD-CEB26494615F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 smtClean="0"/>
              <a:t>BODC 50th anniversary, Liverpool, 8 May 2019</a:t>
            </a:r>
            <a:endParaRPr lang="fr-F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385D2-0C4D-42FF-B34E-BA6444251883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 smtClean="0"/>
              <a:t>BODC 50th anniversary, Liverpool, 8 May 2019</a:t>
            </a:r>
            <a:endParaRPr lang="fr-F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737536-FED0-41F4-B148-841CAADEE62E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 smtClean="0"/>
              <a:t>BODC 50th anniversary, Liverpool, 8 May 2019</a:t>
            </a:r>
            <a:endParaRPr lang="fr-F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2683812"/>
          </a:xfrm>
        </p:spPr>
        <p:txBody>
          <a:bodyPr/>
          <a:lstStyle>
            <a:lvl1pPr>
              <a:defRPr sz="3200">
                <a:latin typeface="+mj-lt"/>
              </a:defRPr>
            </a:lvl1pPr>
            <a:lvl2pPr>
              <a:defRPr sz="2800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000">
                <a:latin typeface="+mj-lt"/>
              </a:defRPr>
            </a:lvl4pPr>
            <a:lvl5pPr>
              <a:defRPr sz="2000">
                <a:latin typeface="+mj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492443"/>
          </a:xfrm>
        </p:spPr>
        <p:txBody>
          <a:bodyPr/>
          <a:lstStyle>
            <a:lvl1pPr marL="0" indent="0">
              <a:buNone/>
              <a:defRPr sz="1600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C2F109-3B65-41B0-BF61-4545674A34AE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 smtClean="0"/>
              <a:t>BODC 50th anniversary, Liverpool, 8 May 2019</a:t>
            </a:r>
            <a:endParaRPr lang="fr-F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984885"/>
          </a:xfrm>
        </p:spPr>
        <p:txBody>
          <a:bodyPr/>
          <a:lstStyle>
            <a:lvl1pPr marL="0" indent="0">
              <a:buNone/>
              <a:defRPr sz="3200">
                <a:latin typeface="+mj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en-GB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492443"/>
          </a:xfrm>
        </p:spPr>
        <p:txBody>
          <a:bodyPr/>
          <a:lstStyle>
            <a:lvl1pPr marL="0" indent="0">
              <a:buNone/>
              <a:defRPr sz="1600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88C3E9-1671-4E7A-9409-18CC1BC0170C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 smtClean="0"/>
              <a:t>BODC 50th anniversary, Liverpool, 8 May 2019</a:t>
            </a:r>
            <a:endParaRPr lang="fr-F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1255713"/>
            <a:ext cx="80645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FR" altLang="en-US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916113"/>
            <a:ext cx="8064500" cy="255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FR" altLang="en-US" smtClean="0"/>
              <a:t>Cliquez pour modifier les styles du texte du masque</a:t>
            </a:r>
          </a:p>
          <a:p>
            <a:pPr lvl="1"/>
            <a:r>
              <a:rPr lang="fr-FR" altLang="en-US" smtClean="0"/>
              <a:t>Deuxième niveau</a:t>
            </a:r>
          </a:p>
          <a:p>
            <a:pPr lvl="2"/>
            <a:r>
              <a:rPr lang="fr-FR" altLang="en-US" smtClean="0"/>
              <a:t>Troisième niveau</a:t>
            </a:r>
          </a:p>
          <a:p>
            <a:pPr lvl="3"/>
            <a:r>
              <a:rPr lang="fr-FR" altLang="en-US" smtClean="0"/>
              <a:t>Quatrième niveau</a:t>
            </a:r>
          </a:p>
          <a:p>
            <a:pPr lvl="4"/>
            <a:r>
              <a:rPr lang="fr-FR" altLang="en-US" smtClean="0"/>
              <a:t>Cinquième niveau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56550" y="6415088"/>
            <a:ext cx="765175" cy="1825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  <a:spAutoFit/>
          </a:bodyPr>
          <a:lstStyle>
            <a:lvl1pPr algn="r" eaLnBrk="1" hangingPunct="1">
              <a:defRPr sz="1200">
                <a:solidFill>
                  <a:srgbClr val="0551A0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195D7A2-8D9A-4FFB-B9BC-8AB7112E3B45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  <p:sp>
        <p:nvSpPr>
          <p:cNvPr id="1029" name="Text Box 7"/>
          <p:cNvSpPr txBox="1">
            <a:spLocks noChangeArrowheads="1"/>
          </p:cNvSpPr>
          <p:nvPr/>
        </p:nvSpPr>
        <p:spPr bwMode="auto">
          <a:xfrm>
            <a:off x="611188" y="6415088"/>
            <a:ext cx="3919537" cy="1825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fr-FR" altLang="en-US" sz="1200">
                <a:solidFill>
                  <a:srgbClr val="0551A0"/>
                </a:solidFill>
                <a:latin typeface="Calibri" panose="020F0502020204030204" pitchFamily="34" charset="0"/>
              </a:rPr>
              <a:t>sdn-userdesk@seadatanet.org – www.seadatanet.org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84438" y="620713"/>
            <a:ext cx="6135687" cy="212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eaLnBrk="1" hangingPunct="1">
              <a:defRPr sz="1400" b="1">
                <a:solidFill>
                  <a:srgbClr val="0551A0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GB" altLang="en-US" smtClean="0"/>
              <a:t>BODC 50th anniversary, Liverpool, 8 May 2019</a:t>
            </a:r>
            <a:endParaRPr lang="fr-FR" altLang="en-US"/>
          </a:p>
        </p:txBody>
      </p:sp>
      <p:pic>
        <p:nvPicPr>
          <p:cNvPr id="1031" name="Picture 10" descr="SeaDatanet2017logo_low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11188" y="476250"/>
            <a:ext cx="1296987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400" kern="1200">
          <a:solidFill>
            <a:srgbClr val="0551A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551A0"/>
          </a:solidFill>
          <a:latin typeface="Calibri" panose="020F050202020403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551A0"/>
          </a:solidFill>
          <a:latin typeface="Calibri" panose="020F050202020403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551A0"/>
          </a:solidFill>
          <a:latin typeface="Calibri" panose="020F050202020403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551A0"/>
          </a:solidFill>
          <a:latin typeface="Calibri" panose="020F050202020403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551A0"/>
          </a:solidFill>
          <a:latin typeface="Calibri" panose="020F0502020204030204" pitchFamily="34" charset="0"/>
          <a:cs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551A0"/>
          </a:solidFill>
          <a:latin typeface="Calibri" panose="020F0502020204030204" pitchFamily="34" charset="0"/>
          <a:cs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551A0"/>
          </a:solidFill>
          <a:latin typeface="Calibri" panose="020F0502020204030204" pitchFamily="34" charset="0"/>
          <a:cs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551A0"/>
          </a:solidFill>
          <a:latin typeface="Calibri" panose="020F050202020403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000" kern="1200">
          <a:solidFill>
            <a:srgbClr val="475D73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600" kern="1200">
          <a:solidFill>
            <a:srgbClr val="475D73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rgbClr val="475D73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rgbClr val="475D73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rgbClr val="475D7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2.tmp"/><Relationship Id="rId7" Type="http://schemas.openxmlformats.org/officeDocument/2006/relationships/image" Target="../media/image36.tmp"/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tmp"/><Relationship Id="rId4" Type="http://schemas.openxmlformats.org/officeDocument/2006/relationships/image" Target="../media/image33.tm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tmp"/><Relationship Id="rId4" Type="http://schemas.openxmlformats.org/officeDocument/2006/relationships/image" Target="../media/image22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1"/>
          <p:cNvSpPr>
            <a:spLocks noGrp="1" noChangeArrowheads="1"/>
          </p:cNvSpPr>
          <p:nvPr>
            <p:ph type="ftr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GB" altLang="en-US" dirty="0" smtClean="0">
                <a:cs typeface="Arial" charset="0"/>
              </a:rPr>
              <a:t>BODC 50th anniversary, Liverpool, 8 May 2019</a:t>
            </a:r>
            <a:endParaRPr lang="fr-FR" altLang="en-US" dirty="0" smtClean="0">
              <a:cs typeface="Arial" charset="0"/>
            </a:endParaRP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44724" y="3295650"/>
            <a:ext cx="5927675" cy="738664"/>
          </a:xfrm>
        </p:spPr>
        <p:txBody>
          <a:bodyPr/>
          <a:lstStyle/>
          <a:p>
            <a:r>
              <a:rPr lang="en-US" altLang="en-US" dirty="0" smtClean="0"/>
              <a:t>Working in Partnership with SeaDataNet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8538" y="4667250"/>
            <a:ext cx="5687838" cy="523220"/>
          </a:xfrm>
        </p:spPr>
        <p:txBody>
          <a:bodyPr/>
          <a:lstStyle/>
          <a:p>
            <a:r>
              <a:rPr lang="en-US" altLang="en-US" dirty="0" err="1" smtClean="0"/>
              <a:t>Michèle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Fichaut,</a:t>
            </a:r>
            <a:r>
              <a:rPr lang="en-US" altLang="en-US" dirty="0" smtClean="0"/>
              <a:t> IFREMER, SeaDataCloud project coordinator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188" y="1252866"/>
            <a:ext cx="8064500" cy="523220"/>
          </a:xfrm>
        </p:spPr>
        <p:txBody>
          <a:bodyPr/>
          <a:lstStyle/>
          <a:p>
            <a:r>
              <a:rPr lang="en-GB" dirty="0" smtClean="0"/>
              <a:t>SeaDataNet vocabulary lists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1188" y="1916113"/>
            <a:ext cx="8064500" cy="4444294"/>
          </a:xfrm>
        </p:spPr>
        <p:txBody>
          <a:bodyPr/>
          <a:lstStyle/>
          <a:p>
            <a:r>
              <a:rPr lang="en-GB" dirty="0" smtClean="0"/>
              <a:t>BODC develops and maintains </a:t>
            </a:r>
          </a:p>
          <a:p>
            <a:pPr lvl="1"/>
            <a:r>
              <a:rPr lang="en-GB" dirty="0" smtClean="0"/>
              <a:t>111 SeaDataNet vocabulary lists leading to more than 86 000 terms</a:t>
            </a:r>
          </a:p>
          <a:p>
            <a:pPr lvl="1"/>
            <a:r>
              <a:rPr lang="en-GB" dirty="0" smtClean="0"/>
              <a:t>Web Services on top of the vocabularies</a:t>
            </a:r>
          </a:p>
          <a:p>
            <a:pPr lvl="2"/>
            <a:r>
              <a:rPr lang="en-GB" dirty="0" smtClean="0"/>
              <a:t>Vocabulary builder and browser: to search entries in the vocabulary and/or ask for the creation of new terms</a:t>
            </a:r>
          </a:p>
          <a:p>
            <a:pPr lvl="2"/>
            <a:r>
              <a:rPr lang="en-GB" dirty="0" smtClean="0"/>
              <a:t>Vocabulary editor: for advanced users to insert new or update existing entries </a:t>
            </a:r>
          </a:p>
          <a:p>
            <a:pPr lvl="2"/>
            <a:endParaRPr lang="en-GB" dirty="0" smtClean="0"/>
          </a:p>
          <a:p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2484438" y="620713"/>
            <a:ext cx="6135687" cy="215444"/>
          </a:xfrm>
        </p:spPr>
        <p:txBody>
          <a:bodyPr/>
          <a:lstStyle/>
          <a:p>
            <a:pPr>
              <a:defRPr/>
            </a:pPr>
            <a:r>
              <a:rPr lang="en-GB" altLang="en-US" smtClean="0"/>
              <a:t>BODC 50th anniversary, Liverpool, 8 May 2019</a:t>
            </a:r>
            <a:endParaRPr lang="en-GB" altLang="en-US" dirty="0"/>
          </a:p>
        </p:txBody>
      </p:sp>
      <p:sp>
        <p:nvSpPr>
          <p:cNvPr id="5" name="Content Placeholder 5"/>
          <p:cNvSpPr txBox="1">
            <a:spLocks/>
          </p:cNvSpPr>
          <p:nvPr/>
        </p:nvSpPr>
        <p:spPr bwMode="auto">
          <a:xfrm>
            <a:off x="315226" y="5447117"/>
            <a:ext cx="8360462" cy="8617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rgbClr val="475D7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rgbClr val="475D73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475D73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475D73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75D73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75D73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75D73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75D73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75D73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kern="0" dirty="0" smtClean="0">
                <a:latin typeface="+mj-lt"/>
              </a:rPr>
              <a:t>The vocabulary  is a KEY COMPONENT of SeaDataNet infrastructure and is essential for  interoperability</a:t>
            </a:r>
            <a:endParaRPr lang="en-US" sz="2800" b="1" kern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1584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188" y="1252866"/>
            <a:ext cx="8064500" cy="523220"/>
          </a:xfrm>
        </p:spPr>
        <p:txBody>
          <a:bodyPr/>
          <a:lstStyle/>
          <a:p>
            <a:r>
              <a:rPr lang="en-GB" dirty="0" smtClean="0"/>
              <a:t>SeaDataNet vocabulary lists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1188" y="1916113"/>
            <a:ext cx="8064500" cy="2622256"/>
          </a:xfrm>
        </p:spPr>
        <p:txBody>
          <a:bodyPr/>
          <a:lstStyle/>
          <a:p>
            <a:r>
              <a:rPr lang="en-GB" sz="2400" dirty="0" smtClean="0"/>
              <a:t>At each SeaDataNet training course, detailed presentation on the vocabulary  and related tools has been done by BODC team. Data centres are </a:t>
            </a:r>
            <a:r>
              <a:rPr lang="fr-FR" sz="2400" dirty="0" smtClean="0"/>
              <a:t> </a:t>
            </a:r>
            <a:r>
              <a:rPr lang="fr-FR" sz="2400" dirty="0" err="1" smtClean="0"/>
              <a:t>trained</a:t>
            </a:r>
            <a:r>
              <a:rPr lang="fr-FR" sz="2400" dirty="0" smtClean="0"/>
              <a:t>, by BODC, to </a:t>
            </a:r>
            <a:r>
              <a:rPr lang="fr-FR" sz="2400" dirty="0" err="1" smtClean="0"/>
              <a:t>search</a:t>
            </a:r>
            <a:r>
              <a:rPr lang="fr-FR" sz="2400" dirty="0" smtClean="0"/>
              <a:t> </a:t>
            </a:r>
            <a:r>
              <a:rPr lang="fr-FR" sz="2400" dirty="0" err="1" smtClean="0"/>
              <a:t>terms</a:t>
            </a:r>
            <a:r>
              <a:rPr lang="fr-FR" sz="2400" dirty="0" smtClean="0"/>
              <a:t> in the </a:t>
            </a:r>
            <a:r>
              <a:rPr lang="fr-FR" sz="2400" dirty="0" err="1" smtClean="0"/>
              <a:t>vocabulary</a:t>
            </a:r>
            <a:r>
              <a:rPr lang="fr-FR" sz="2400" dirty="0" smtClean="0"/>
              <a:t> and to use the </a:t>
            </a:r>
            <a:r>
              <a:rPr lang="fr-FR" sz="2400" dirty="0" err="1" smtClean="0"/>
              <a:t>vocabulary</a:t>
            </a:r>
            <a:r>
              <a:rPr lang="fr-FR" sz="2400" dirty="0" smtClean="0"/>
              <a:t> </a:t>
            </a:r>
            <a:r>
              <a:rPr lang="fr-FR" sz="2400" dirty="0" err="1" smtClean="0"/>
              <a:t>tools</a:t>
            </a:r>
            <a:r>
              <a:rPr lang="fr-FR" sz="2400" dirty="0" smtClean="0"/>
              <a:t>. </a:t>
            </a:r>
            <a:r>
              <a:rPr lang="fr-FR" sz="2400" dirty="0" err="1" smtClean="0"/>
              <a:t>Video</a:t>
            </a:r>
            <a:r>
              <a:rPr lang="fr-FR" sz="2400" dirty="0" smtClean="0"/>
              <a:t> and training </a:t>
            </a:r>
            <a:r>
              <a:rPr lang="fr-FR" sz="2400" dirty="0" err="1" smtClean="0"/>
              <a:t>material</a:t>
            </a:r>
            <a:r>
              <a:rPr lang="fr-FR" sz="2400" dirty="0" smtClean="0"/>
              <a:t>  are </a:t>
            </a:r>
            <a:r>
              <a:rPr lang="fr-FR" sz="2400" dirty="0" err="1" smtClean="0"/>
              <a:t>available</a:t>
            </a:r>
            <a:r>
              <a:rPr lang="fr-FR" sz="2400" dirty="0" smtClean="0"/>
              <a:t> online (</a:t>
            </a:r>
            <a:r>
              <a:rPr lang="fr-FR" sz="2400" dirty="0" err="1" smtClean="0"/>
              <a:t>Oceanteacher</a:t>
            </a:r>
            <a:r>
              <a:rPr lang="fr-FR" sz="2400" dirty="0" smtClean="0"/>
              <a:t>)</a:t>
            </a:r>
            <a:endParaRPr lang="en-GB" sz="2400" dirty="0" smtClean="0"/>
          </a:p>
          <a:p>
            <a:pPr lvl="2"/>
            <a:endParaRPr lang="en-GB" sz="1800" dirty="0" smtClean="0"/>
          </a:p>
          <a:p>
            <a:endParaRPr lang="en-GB" sz="24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2484438" y="620713"/>
            <a:ext cx="6135687" cy="215444"/>
          </a:xfrm>
        </p:spPr>
        <p:txBody>
          <a:bodyPr/>
          <a:lstStyle/>
          <a:p>
            <a:pPr>
              <a:defRPr/>
            </a:pPr>
            <a:r>
              <a:rPr lang="en-GB" altLang="en-US" smtClean="0"/>
              <a:t>BODC 50th anniversary, Liverpool, 8 May 2019</a:t>
            </a:r>
            <a:endParaRPr lang="en-GB" altLang="en-US" dirty="0"/>
          </a:p>
        </p:txBody>
      </p:sp>
      <p:pic>
        <p:nvPicPr>
          <p:cNvPr id="6" name="Image 5" descr="Course: SeaDataCloud 2018, Topic: Vocabulary new developments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23965" r="50787" b="12250"/>
          <a:stretch/>
        </p:blipFill>
        <p:spPr>
          <a:xfrm>
            <a:off x="323528" y="3785051"/>
            <a:ext cx="2904720" cy="3028325"/>
          </a:xfrm>
          <a:prstGeom prst="rect">
            <a:avLst/>
          </a:prstGeom>
        </p:spPr>
      </p:pic>
      <p:pic>
        <p:nvPicPr>
          <p:cNvPr id="7" name="Image 6" descr="Course: SeaDataCloud 2018, Topic: Vocabulary new developments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3" t="59112" r="64962" b="14853"/>
          <a:stretch/>
        </p:blipFill>
        <p:spPr>
          <a:xfrm>
            <a:off x="4468926" y="3762306"/>
            <a:ext cx="4468593" cy="297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93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188" y="1124744"/>
            <a:ext cx="8064500" cy="523220"/>
          </a:xfrm>
        </p:spPr>
        <p:txBody>
          <a:bodyPr/>
          <a:lstStyle/>
          <a:p>
            <a:r>
              <a:rPr lang="fr-FR" dirty="0" smtClean="0"/>
              <a:t>At the </a:t>
            </a:r>
            <a:r>
              <a:rPr lang="fr-FR" dirty="0" err="1" smtClean="0"/>
              <a:t>beginning</a:t>
            </a:r>
            <a:r>
              <a:rPr lang="fr-FR" dirty="0" smtClean="0"/>
              <a:t> of SDN</a:t>
            </a:r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smtClean="0"/>
              <a:t>BODC 50th anniversary, Liverpool, 8 May 2019</a:t>
            </a:r>
            <a:endParaRPr lang="fr-FR" altLang="en-US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286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188" y="1252866"/>
            <a:ext cx="8064500" cy="523220"/>
          </a:xfrm>
        </p:spPr>
        <p:txBody>
          <a:bodyPr/>
          <a:lstStyle/>
          <a:p>
            <a:r>
              <a:rPr lang="fr-FR" dirty="0" smtClean="0"/>
              <a:t>And </a:t>
            </a:r>
            <a:r>
              <a:rPr lang="fr-FR" dirty="0" err="1" smtClean="0"/>
              <a:t>then</a:t>
            </a:r>
            <a:r>
              <a:rPr lang="fr-FR" dirty="0" smtClean="0"/>
              <a:t> ….</a:t>
            </a:r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smtClean="0"/>
              <a:t>BODC 50th anniversary, Liverpool, 8 May 2019</a:t>
            </a:r>
            <a:endParaRPr lang="fr-FR" altLang="en-US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43" y="1714500"/>
            <a:ext cx="9144000" cy="51435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619672" y="5775647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</a:rPr>
              <a:t>…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4420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188" y="1252866"/>
            <a:ext cx="8064500" cy="523220"/>
          </a:xfrm>
        </p:spPr>
        <p:txBody>
          <a:bodyPr/>
          <a:lstStyle/>
          <a:p>
            <a:r>
              <a:rPr lang="fr-FR" dirty="0" smtClean="0"/>
              <a:t>Not to mention the </a:t>
            </a:r>
            <a:r>
              <a:rPr lang="fr-FR" dirty="0" err="1" smtClean="0"/>
              <a:t>ones</a:t>
            </a:r>
            <a:r>
              <a:rPr lang="fr-FR" dirty="0" smtClean="0"/>
              <a:t> </a:t>
            </a:r>
            <a:r>
              <a:rPr lang="fr-FR" dirty="0" err="1" smtClean="0"/>
              <a:t>who</a:t>
            </a:r>
            <a:r>
              <a:rPr lang="fr-FR" dirty="0" smtClean="0"/>
              <a:t> </a:t>
            </a:r>
            <a:r>
              <a:rPr lang="fr-FR" dirty="0" err="1" smtClean="0"/>
              <a:t>left</a:t>
            </a:r>
            <a:r>
              <a:rPr lang="fr-FR" dirty="0" smtClean="0"/>
              <a:t> …. </a:t>
            </a:r>
            <a:endParaRPr lang="en-GB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9" y="1844824"/>
            <a:ext cx="8962987" cy="5041681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smtClean="0"/>
              <a:t>BODC 50th anniversary, Liverpool, 8 May 2019</a:t>
            </a:r>
            <a:endParaRPr lang="fr-FR" altLang="en-US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107" y="2060848"/>
            <a:ext cx="1087958" cy="108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9424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dirty="0" smtClean="0"/>
              <a:t>BODC 50th anniversary, Liverpool, 8 May 2019</a:t>
            </a:r>
            <a:endParaRPr lang="fr-FR" altLang="en-US" dirty="0"/>
          </a:p>
        </p:txBody>
      </p:sp>
      <p:grpSp>
        <p:nvGrpSpPr>
          <p:cNvPr id="3" name="Groupe 2"/>
          <p:cNvGrpSpPr/>
          <p:nvPr/>
        </p:nvGrpSpPr>
        <p:grpSpPr>
          <a:xfrm>
            <a:off x="0" y="1"/>
            <a:ext cx="9396536" cy="6822964"/>
            <a:chOff x="0" y="1"/>
            <a:chExt cx="9396536" cy="6822964"/>
          </a:xfrm>
        </p:grpSpPr>
        <p:sp>
          <p:nvSpPr>
            <p:cNvPr id="5" name="Ellipse 4"/>
            <p:cNvSpPr/>
            <p:nvPr/>
          </p:nvSpPr>
          <p:spPr>
            <a:xfrm>
              <a:off x="8432799" y="4741333"/>
              <a:ext cx="800100" cy="850900"/>
            </a:xfrm>
            <a:prstGeom prst="ellipse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6" name="Groupe 5"/>
            <p:cNvGrpSpPr/>
            <p:nvPr/>
          </p:nvGrpSpPr>
          <p:grpSpPr>
            <a:xfrm>
              <a:off x="0" y="1"/>
              <a:ext cx="9180512" cy="5166782"/>
              <a:chOff x="-25347" y="-80299"/>
              <a:chExt cx="12230978" cy="6990049"/>
            </a:xfrm>
          </p:grpSpPr>
          <p:pic>
            <p:nvPicPr>
              <p:cNvPr id="7" name="Image 6" descr="photos_1994_1998.pdf - Adobe Acrobat Pro 2017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88" t="21538" r="5478" b="23487"/>
              <a:stretch/>
            </p:blipFill>
            <p:spPr>
              <a:xfrm>
                <a:off x="-1" y="0"/>
                <a:ext cx="5404017" cy="3771553"/>
              </a:xfrm>
              <a:prstGeom prst="rect">
                <a:avLst/>
              </a:prstGeom>
              <a:ln w="57150">
                <a:solidFill>
                  <a:schemeClr val="bg1"/>
                </a:solidFill>
              </a:ln>
            </p:spPr>
          </p:pic>
          <p:pic>
            <p:nvPicPr>
              <p:cNvPr id="8" name="Image 7" descr="photos_1994_1998.pdf - Adobe Acrobat Pro 2017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71" t="18461" r="4981" b="718"/>
              <a:stretch/>
            </p:blipFill>
            <p:spPr>
              <a:xfrm>
                <a:off x="4588626" y="0"/>
                <a:ext cx="2527132" cy="3771553"/>
              </a:xfrm>
              <a:prstGeom prst="rect">
                <a:avLst/>
              </a:prstGeom>
              <a:ln w="57150">
                <a:solidFill>
                  <a:schemeClr val="bg1"/>
                </a:solidFill>
              </a:ln>
            </p:spPr>
          </p:pic>
          <p:pic>
            <p:nvPicPr>
              <p:cNvPr id="9" name="Image 8" descr="photos_1994_1998.pdf - Adobe Acrobat Pro 201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430" t="32534" r="8817" b="3333"/>
              <a:stretch/>
            </p:blipFill>
            <p:spPr>
              <a:xfrm>
                <a:off x="6802034" y="-80299"/>
                <a:ext cx="5403597" cy="3863394"/>
              </a:xfrm>
              <a:prstGeom prst="rect">
                <a:avLst/>
              </a:prstGeom>
              <a:ln w="57150">
                <a:solidFill>
                  <a:schemeClr val="bg1"/>
                </a:solidFill>
              </a:ln>
            </p:spPr>
          </p:pic>
          <p:sp>
            <p:nvSpPr>
              <p:cNvPr id="10" name="ZoneTexte 9"/>
              <p:cNvSpPr txBox="1"/>
              <p:nvPr/>
            </p:nvSpPr>
            <p:spPr>
              <a:xfrm>
                <a:off x="7217033" y="0"/>
                <a:ext cx="4242006" cy="874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>
                    <a:solidFill>
                      <a:schemeClr val="bg1"/>
                    </a:solidFill>
                  </a:rPr>
                  <a:t>1994, ICES MDM, IMR, Bergen</a:t>
                </a:r>
                <a:endParaRPr lang="en-GB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Ellipse 10"/>
              <p:cNvSpPr/>
              <p:nvPr/>
            </p:nvSpPr>
            <p:spPr>
              <a:xfrm>
                <a:off x="9503833" y="1198033"/>
                <a:ext cx="800100" cy="850900"/>
              </a:xfrm>
              <a:prstGeom prst="ellipse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2" name="Image 11" descr="photos_1994_1998.pdf - Adobe Acrobat Pro 2017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925" t="19062" r="27101" b="3662"/>
              <a:stretch/>
            </p:blipFill>
            <p:spPr>
              <a:xfrm rot="5400000">
                <a:off x="8125960" y="2846456"/>
                <a:ext cx="3217069" cy="4847167"/>
              </a:xfrm>
              <a:prstGeom prst="rect">
                <a:avLst/>
              </a:prstGeom>
              <a:ln w="57150">
                <a:solidFill>
                  <a:schemeClr val="bg1"/>
                </a:solidFill>
              </a:ln>
            </p:spPr>
          </p:pic>
          <p:sp>
            <p:nvSpPr>
              <p:cNvPr id="13" name="ZoneTexte 12"/>
              <p:cNvSpPr txBox="1"/>
              <p:nvPr/>
            </p:nvSpPr>
            <p:spPr>
              <a:xfrm>
                <a:off x="7297817" y="3835400"/>
                <a:ext cx="4620012" cy="874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>
                    <a:solidFill>
                      <a:schemeClr val="bg1"/>
                    </a:solidFill>
                  </a:rPr>
                  <a:t>1998, ICES MDM, IFREMER, Brest</a:t>
                </a:r>
                <a:endParaRPr lang="en-GB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14" name="Image 13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255" r="961" b="2710"/>
              <a:stretch/>
            </p:blipFill>
            <p:spPr>
              <a:xfrm rot="16200000">
                <a:off x="3718452" y="3317290"/>
                <a:ext cx="3247920" cy="3937000"/>
              </a:xfrm>
              <a:prstGeom prst="rect">
                <a:avLst/>
              </a:prstGeom>
              <a:ln w="57150">
                <a:solidFill>
                  <a:schemeClr val="bg1"/>
                </a:solidFill>
              </a:ln>
            </p:spPr>
          </p:pic>
          <p:sp>
            <p:nvSpPr>
              <p:cNvPr id="15" name="Ellipse 14"/>
              <p:cNvSpPr/>
              <p:nvPr/>
            </p:nvSpPr>
            <p:spPr>
              <a:xfrm>
                <a:off x="8432799" y="4741333"/>
                <a:ext cx="800100" cy="850900"/>
              </a:xfrm>
              <a:prstGeom prst="ellipse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ZoneTexte 15"/>
              <p:cNvSpPr txBox="1"/>
              <p:nvPr/>
            </p:nvSpPr>
            <p:spPr>
              <a:xfrm>
                <a:off x="3624879" y="3850420"/>
                <a:ext cx="3325200" cy="9576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 dirty="0" smtClean="0">
                    <a:solidFill>
                      <a:schemeClr val="bg1"/>
                    </a:solidFill>
                  </a:rPr>
                  <a:t>1997, GODAR, </a:t>
                </a:r>
                <a:r>
                  <a:rPr lang="fr-FR" dirty="0" smtClean="0">
                    <a:solidFill>
                      <a:schemeClr val="bg1"/>
                    </a:solidFill>
                  </a:rPr>
                  <a:t>Washington</a:t>
                </a:r>
                <a:r>
                  <a:rPr lang="fr-FR" sz="2000" dirty="0" smtClean="0">
                    <a:solidFill>
                      <a:schemeClr val="bg1"/>
                    </a:solidFill>
                  </a:rPr>
                  <a:t> DC</a:t>
                </a:r>
                <a:endParaRPr lang="en-GB" sz="2000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17" name="Image 16" descr="photos_1994_1998.pdf - Adobe Acrobat Pro 2017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124" t="17475" r="21216" b="29066"/>
              <a:stretch/>
            </p:blipFill>
            <p:spPr>
              <a:xfrm>
                <a:off x="-25347" y="3670788"/>
                <a:ext cx="3424604" cy="3238962"/>
              </a:xfrm>
              <a:prstGeom prst="rect">
                <a:avLst/>
              </a:prstGeom>
              <a:ln w="57150">
                <a:solidFill>
                  <a:schemeClr val="bg1"/>
                </a:solidFill>
              </a:ln>
            </p:spPr>
          </p:pic>
          <p:sp>
            <p:nvSpPr>
              <p:cNvPr id="18" name="ZoneTexte 17"/>
              <p:cNvSpPr txBox="1"/>
              <p:nvPr/>
            </p:nvSpPr>
            <p:spPr>
              <a:xfrm>
                <a:off x="125344" y="3669549"/>
                <a:ext cx="3716878" cy="874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>
                    <a:solidFill>
                      <a:srgbClr val="FF3399"/>
                    </a:solidFill>
                  </a:rPr>
                  <a:t>1996, ICES MDM, MI, DUBLIN</a:t>
                </a:r>
                <a:endParaRPr lang="en-GB" dirty="0">
                  <a:solidFill>
                    <a:srgbClr val="FF3399"/>
                  </a:solidFill>
                </a:endParaRPr>
              </a:p>
            </p:txBody>
          </p:sp>
          <p:sp>
            <p:nvSpPr>
              <p:cNvPr id="19" name="Ellipse 18"/>
              <p:cNvSpPr/>
              <p:nvPr/>
            </p:nvSpPr>
            <p:spPr>
              <a:xfrm>
                <a:off x="1384442" y="5058833"/>
                <a:ext cx="800100" cy="850900"/>
              </a:xfrm>
              <a:prstGeom prst="ellipse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20" name="Image 1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61" r="14007"/>
            <a:stretch/>
          </p:blipFill>
          <p:spPr>
            <a:xfrm rot="5400000">
              <a:off x="6497599" y="4175743"/>
              <a:ext cx="1656182" cy="3638261"/>
            </a:xfrm>
            <a:prstGeom prst="rect">
              <a:avLst/>
            </a:prstGeom>
            <a:ln w="57150">
              <a:solidFill>
                <a:schemeClr val="bg1"/>
              </a:solidFill>
            </a:ln>
          </p:spPr>
        </p:pic>
        <p:sp>
          <p:nvSpPr>
            <p:cNvPr id="21" name="ZoneTexte 20"/>
            <p:cNvSpPr txBox="1"/>
            <p:nvPr/>
          </p:nvSpPr>
          <p:spPr>
            <a:xfrm>
              <a:off x="5591810" y="5084911"/>
              <a:ext cx="38047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chemeClr val="bg1"/>
                  </a:solidFill>
                </a:rPr>
                <a:t>2003, ICES MDM, SMHI, </a:t>
              </a:r>
              <a:r>
                <a:rPr lang="fr-FR" dirty="0" err="1" smtClean="0">
                  <a:solidFill>
                    <a:schemeClr val="bg1"/>
                  </a:solidFill>
                </a:rPr>
                <a:t>Sweden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3873" y="5269577"/>
            <a:ext cx="4552143" cy="1046440"/>
          </a:xfrm>
        </p:spPr>
        <p:txBody>
          <a:bodyPr/>
          <a:lstStyle/>
          <a:p>
            <a:r>
              <a:rPr lang="fr-FR" dirty="0" smtClean="0"/>
              <a:t>But, </a:t>
            </a:r>
            <a:r>
              <a:rPr lang="fr-FR" dirty="0" err="1" smtClean="0"/>
              <a:t>this</a:t>
            </a:r>
            <a:r>
              <a:rPr lang="fr-FR" dirty="0" smtClean="0"/>
              <a:t> story </a:t>
            </a:r>
            <a:r>
              <a:rPr lang="fr-FR" dirty="0" err="1" smtClean="0"/>
              <a:t>started</a:t>
            </a:r>
            <a:r>
              <a:rPr lang="fr-FR" dirty="0" smtClean="0"/>
              <a:t> </a:t>
            </a:r>
            <a:r>
              <a:rPr lang="fr-FR" dirty="0" err="1" smtClean="0"/>
              <a:t>well</a:t>
            </a:r>
            <a:r>
              <a:rPr lang="fr-FR" dirty="0" smtClean="0"/>
              <a:t> </a:t>
            </a:r>
            <a:r>
              <a:rPr lang="fr-FR" dirty="0" err="1" smtClean="0"/>
              <a:t>ahead</a:t>
            </a:r>
            <a:r>
              <a:rPr lang="fr-FR" dirty="0" smtClean="0"/>
              <a:t> of SeaDataNet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620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44724" y="3295650"/>
            <a:ext cx="5999684" cy="369332"/>
          </a:xfrm>
        </p:spPr>
        <p:txBody>
          <a:bodyPr/>
          <a:lstStyle/>
          <a:p>
            <a:r>
              <a:rPr lang="en-US" b="1" dirty="0" smtClean="0"/>
              <a:t>EMODnet – Special contributions by BODC</a:t>
            </a:r>
            <a:endParaRPr lang="fr-FR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8538" y="4667250"/>
            <a:ext cx="5687838" cy="575542"/>
          </a:xfrm>
        </p:spPr>
        <p:txBody>
          <a:bodyPr/>
          <a:lstStyle/>
          <a:p>
            <a:r>
              <a:rPr lang="fr-FR" dirty="0" smtClean="0"/>
              <a:t>Dick </a:t>
            </a:r>
            <a:r>
              <a:rPr lang="fr-FR" dirty="0" err="1" smtClean="0"/>
              <a:t>Schaap</a:t>
            </a:r>
            <a:r>
              <a:rPr lang="fr-FR" dirty="0" smtClean="0"/>
              <a:t> (MARIS)</a:t>
            </a:r>
          </a:p>
          <a:p>
            <a:endParaRPr lang="fr-FR" u="sng" dirty="0" smtClean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altLang="en-US" smtClean="0"/>
              <a:t>BODC 50th anniversary, Liverpool, 8 May 2019</a:t>
            </a:r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72911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27784" y="776317"/>
            <a:ext cx="5472608" cy="492443"/>
          </a:xfrm>
        </p:spPr>
        <p:txBody>
          <a:bodyPr/>
          <a:lstStyle/>
          <a:p>
            <a:r>
              <a:rPr lang="en-US" altLang="en-US" sz="3200" b="1" dirty="0" err="1" smtClean="0"/>
              <a:t>SeaDataNet</a:t>
            </a:r>
            <a:r>
              <a:rPr lang="en-US" altLang="en-US" sz="3200" b="1" dirty="0" smtClean="0"/>
              <a:t> and </a:t>
            </a:r>
            <a:r>
              <a:rPr lang="en-US" altLang="en-US" sz="3200" b="1" dirty="0" err="1" smtClean="0"/>
              <a:t>EMODnet</a:t>
            </a:r>
            <a:endParaRPr lang="en-GB" sz="32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9552" y="1484784"/>
            <a:ext cx="8280400" cy="6574107"/>
          </a:xfrm>
        </p:spPr>
        <p:txBody>
          <a:bodyPr/>
          <a:lstStyle/>
          <a:p>
            <a:r>
              <a:rPr lang="en-GB" sz="2400" dirty="0" smtClean="0"/>
              <a:t>EU </a:t>
            </a:r>
            <a:r>
              <a:rPr lang="en-GB" sz="2400" dirty="0"/>
              <a:t>initiative for an overarching </a:t>
            </a:r>
            <a:r>
              <a:rPr lang="en-GB" sz="2400" b="1" dirty="0"/>
              <a:t>European Marine Observation and Data Network (</a:t>
            </a:r>
            <a:r>
              <a:rPr lang="en-GB" sz="2400" b="1" dirty="0" err="1"/>
              <a:t>EMODNet</a:t>
            </a:r>
            <a:r>
              <a:rPr lang="en-GB" sz="2400" b="1" dirty="0"/>
              <a:t>)</a:t>
            </a:r>
            <a:r>
              <a:rPr lang="en-GB" sz="2400" dirty="0"/>
              <a:t> driven by Marine Knowledge 2020 and Blue Growth </a:t>
            </a:r>
          </a:p>
          <a:p>
            <a:r>
              <a:rPr lang="en-US" sz="2400" dirty="0" smtClean="0"/>
              <a:t>SeaDataNet </a:t>
            </a:r>
            <a:r>
              <a:rPr lang="en-US" sz="2400" dirty="0"/>
              <a:t>qualified as a leading infrastructure for the EMODnet data management component and is driving several thematic portals from the start in 2008 </a:t>
            </a:r>
            <a:endParaRPr lang="en-US" sz="2400" dirty="0" smtClean="0"/>
          </a:p>
          <a:p>
            <a:pPr marL="0" indent="0">
              <a:buNone/>
            </a:pPr>
            <a:endParaRPr lang="en-US" sz="2400" i="1" dirty="0"/>
          </a:p>
          <a:p>
            <a:pPr marL="0" indent="0">
              <a:buNone/>
            </a:pPr>
            <a:endParaRPr lang="en-US" sz="2400" i="1" dirty="0" smtClean="0"/>
          </a:p>
          <a:p>
            <a:pPr marL="0" indent="0">
              <a:buNone/>
            </a:pPr>
            <a:endParaRPr lang="en-US" sz="2400" i="1" dirty="0"/>
          </a:p>
          <a:p>
            <a:r>
              <a:rPr lang="en-US" sz="2400" dirty="0" smtClean="0"/>
              <a:t>This </a:t>
            </a:r>
            <a:r>
              <a:rPr lang="en-US" sz="2400" dirty="0"/>
              <a:t>synergy has resulted in many more data </a:t>
            </a:r>
            <a:r>
              <a:rPr lang="en-US" sz="2400" dirty="0" err="1"/>
              <a:t>centres</a:t>
            </a:r>
            <a:r>
              <a:rPr lang="en-US" sz="2400" dirty="0"/>
              <a:t> adopting SeaDataNet standards and connecting to the CDI Data Discovery and Access service while it gave a flying start to EMODnet </a:t>
            </a:r>
            <a:endParaRPr lang="en-GB" sz="2400" dirty="0"/>
          </a:p>
          <a:p>
            <a:endParaRPr lang="en-GB" altLang="en-US" sz="2400" b="1" dirty="0" smtClean="0">
              <a:solidFill>
                <a:srgbClr val="00519D"/>
              </a:solidFill>
            </a:endParaRPr>
          </a:p>
          <a:p>
            <a:endParaRPr lang="en-GB" altLang="en-US" sz="2400" dirty="0" smtClean="0">
              <a:solidFill>
                <a:srgbClr val="00519D"/>
              </a:solidFill>
            </a:endParaRPr>
          </a:p>
          <a:p>
            <a:pPr marL="0" indent="0">
              <a:buNone/>
              <a:defRPr/>
            </a:pPr>
            <a:endParaRPr lang="en-GB" altLang="en-US" sz="2400" dirty="0"/>
          </a:p>
          <a:p>
            <a:pPr marL="0" indent="0">
              <a:buFontTx/>
              <a:buNone/>
              <a:defRPr/>
            </a:pPr>
            <a:endParaRPr lang="en-US" altLang="en-US" sz="2400" dirty="0"/>
          </a:p>
        </p:txBody>
      </p:sp>
      <p:pic>
        <p:nvPicPr>
          <p:cNvPr id="6" name="Picture 4" descr="EMODnet_col_all_ve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389073"/>
            <a:ext cx="2086620" cy="543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Up-Down Arrow 1"/>
          <p:cNvSpPr>
            <a:spLocks noChangeArrowheads="1"/>
          </p:cNvSpPr>
          <p:nvPr/>
        </p:nvSpPr>
        <p:spPr bwMode="auto">
          <a:xfrm>
            <a:off x="6732067" y="3933055"/>
            <a:ext cx="358775" cy="556561"/>
          </a:xfrm>
          <a:prstGeom prst="upDownArrow">
            <a:avLst>
              <a:gd name="adj1" fmla="val 50000"/>
              <a:gd name="adj2" fmla="val 50111"/>
            </a:avLst>
          </a:prstGeom>
          <a:solidFill>
            <a:srgbClr val="FFC0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SzPct val="100000"/>
              <a:buBlip>
                <a:blip r:embed="rId3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SzPct val="70000"/>
              <a:buBlip>
                <a:blip r:embed="rId3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SzPct val="50000"/>
              <a:buBlip>
                <a:blip r:embed="rId3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50000"/>
              <a:buBlip>
                <a:blip r:embed="rId3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SzPct val="50000"/>
              <a:buBlip>
                <a:blip r:embed="rId3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3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3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3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3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n-US" altLang="en-US" sz="240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374" y="4489617"/>
            <a:ext cx="1440160" cy="667575"/>
          </a:xfrm>
          <a:prstGeom prst="rect">
            <a:avLst/>
          </a:prstGeom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smtClean="0"/>
              <a:t>BODC 50th anniversary, Liverpool, 8 May 2019</a:t>
            </a:r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1013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71800" y="6381328"/>
            <a:ext cx="3672408" cy="2880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27784" y="787384"/>
            <a:ext cx="5472608" cy="492443"/>
          </a:xfrm>
        </p:spPr>
        <p:txBody>
          <a:bodyPr/>
          <a:lstStyle/>
          <a:p>
            <a:r>
              <a:rPr lang="en-US" altLang="en-US" sz="3200" b="1" dirty="0" err="1" smtClean="0"/>
              <a:t>EMODnet</a:t>
            </a:r>
            <a:r>
              <a:rPr lang="en-US" altLang="en-US" sz="3200" b="1" dirty="0" smtClean="0"/>
              <a:t> thematic portals</a:t>
            </a:r>
            <a:endParaRPr lang="en-GB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6522"/>
            <a:ext cx="9144000" cy="5006814"/>
          </a:xfrm>
          <a:prstGeom prst="rect">
            <a:avLst/>
          </a:prstGeom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smtClean="0"/>
              <a:t>BODC 50th anniversary, Liverpool, 8 May 2019</a:t>
            </a:r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68682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27784" y="776317"/>
            <a:ext cx="5472608" cy="492443"/>
          </a:xfrm>
        </p:spPr>
        <p:txBody>
          <a:bodyPr/>
          <a:lstStyle/>
          <a:p>
            <a:r>
              <a:rPr lang="en-US" altLang="en-US" sz="3200" b="1" dirty="0" err="1" smtClean="0"/>
              <a:t>EMODnet</a:t>
            </a:r>
            <a:r>
              <a:rPr lang="en-US" altLang="en-US" sz="3200" b="1" dirty="0" smtClean="0"/>
              <a:t> Bathymetry portal</a:t>
            </a:r>
            <a:endParaRPr lang="en-GB" sz="32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00808"/>
            <a:ext cx="7881282" cy="43204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88024" y="6165304"/>
            <a:ext cx="34259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B0F0"/>
                </a:solidFill>
                <a:latin typeface="+mj-lt"/>
              </a:rPr>
              <a:t>www.emodnet-bathymetry.eu</a:t>
            </a:r>
            <a:endParaRPr lang="en-US" sz="2000" b="1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smtClean="0"/>
              <a:t>BODC 50th anniversary, Liverpool, 8 May 2019</a:t>
            </a:r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30566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188" y="1252866"/>
            <a:ext cx="8064500" cy="523220"/>
          </a:xfrm>
        </p:spPr>
        <p:txBody>
          <a:bodyPr/>
          <a:lstStyle/>
          <a:p>
            <a:r>
              <a:rPr lang="fr-FR" dirty="0" err="1" smtClean="0"/>
              <a:t>What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SeaDataNet ?</a:t>
            </a:r>
            <a:endParaRPr lang="en-GB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3" y="2174836"/>
            <a:ext cx="4472617" cy="3846451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smtClean="0"/>
              <a:t>BODC 50th anniversary, Liverpool, 8 May 2019</a:t>
            </a:r>
            <a:endParaRPr lang="fr-FR" altLang="en-US"/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 bwMode="auto">
          <a:xfrm>
            <a:off x="4766920" y="1318755"/>
            <a:ext cx="4101991" cy="6130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000" kern="1200">
                <a:solidFill>
                  <a:srgbClr val="475D73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600" kern="1200">
                <a:solidFill>
                  <a:srgbClr val="475D73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rgbClr val="475D73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rgbClr val="475D73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rgbClr val="475D73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Tx/>
              <a:buNone/>
            </a:pPr>
            <a:r>
              <a:rPr lang="en-US" sz="2400" dirty="0" smtClean="0"/>
              <a:t>A pan-European infrastructure set up and operated for managing marine and ocean data in cooperation with the NODCs and data focal points of 34 countries bordering the European seas</a:t>
            </a:r>
          </a:p>
          <a:p>
            <a:pPr marL="0" indent="0" algn="just">
              <a:buFontTx/>
              <a:buNone/>
            </a:pPr>
            <a:endParaRPr lang="en-US" sz="2400" dirty="0" smtClean="0"/>
          </a:p>
          <a:p>
            <a:pPr marL="0" indent="0" algn="just">
              <a:buFontTx/>
              <a:buNone/>
            </a:pPr>
            <a:endParaRPr lang="en-US" sz="2400" dirty="0" smtClean="0"/>
          </a:p>
          <a:p>
            <a:pPr marL="0" indent="0" algn="just">
              <a:buFontTx/>
              <a:buNone/>
            </a:pPr>
            <a:endParaRPr lang="en-US" sz="2400" dirty="0" smtClean="0"/>
          </a:p>
          <a:p>
            <a:pPr marL="0" indent="0" algn="just">
              <a:buFontTx/>
              <a:buNone/>
            </a:pPr>
            <a:endParaRPr lang="en-US" sz="2400" dirty="0" smtClean="0"/>
          </a:p>
          <a:p>
            <a:pPr marL="0" indent="0" algn="just">
              <a:buFontTx/>
              <a:buNone/>
            </a:pPr>
            <a:endParaRPr lang="en-US" sz="2400" dirty="0" smtClean="0"/>
          </a:p>
          <a:p>
            <a:pPr marL="0" indent="0" algn="just">
              <a:buFontTx/>
              <a:buNone/>
            </a:pPr>
            <a:endParaRPr lang="en-US" sz="2400" dirty="0" smtClean="0"/>
          </a:p>
          <a:p>
            <a:pPr marL="0" indent="0" algn="just">
              <a:buFontTx/>
              <a:buNone/>
            </a:pPr>
            <a:endParaRPr lang="en-US" sz="2400" dirty="0" smtClean="0"/>
          </a:p>
          <a:p>
            <a:pPr marL="0" indent="0" algn="just">
              <a:buFontTx/>
              <a:buNone/>
            </a:pPr>
            <a:r>
              <a:rPr lang="en-US" sz="2400" dirty="0" smtClean="0"/>
              <a:t> </a:t>
            </a:r>
            <a:endParaRPr lang="en-US" sz="2400" dirty="0"/>
          </a:p>
        </p:txBody>
      </p:sp>
      <p:graphicFrame>
        <p:nvGraphicFramePr>
          <p:cNvPr id="9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4587051"/>
              </p:ext>
            </p:extLst>
          </p:nvPr>
        </p:nvGraphicFramePr>
        <p:xfrm>
          <a:off x="4682124" y="3861048"/>
          <a:ext cx="4354372" cy="29202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6025">
                  <a:extLst>
                    <a:ext uri="{9D8B030D-6E8A-4147-A177-3AD203B41FA5}">
                      <a16:colId xmlns:a16="http://schemas.microsoft.com/office/drawing/2014/main" val="1830673550"/>
                    </a:ext>
                  </a:extLst>
                </a:gridCol>
                <a:gridCol w="2778347">
                  <a:extLst>
                    <a:ext uri="{9D8B030D-6E8A-4147-A177-3AD203B41FA5}">
                      <a16:colId xmlns:a16="http://schemas.microsoft.com/office/drawing/2014/main" val="1356921670"/>
                    </a:ext>
                  </a:extLst>
                </a:gridCol>
              </a:tblGrid>
              <a:tr h="431654">
                <a:tc>
                  <a:txBody>
                    <a:bodyPr/>
                    <a:lstStyle/>
                    <a:p>
                      <a:r>
                        <a:rPr lang="fr-FR" sz="2200" b="0" dirty="0" smtClean="0">
                          <a:latin typeface="+mj-lt"/>
                        </a:rPr>
                        <a:t>90s</a:t>
                      </a:r>
                      <a:endParaRPr lang="en-GB" sz="2200" b="0" dirty="0">
                        <a:latin typeface="+mj-lt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200" b="0" dirty="0" err="1" smtClean="0">
                          <a:latin typeface="+mj-lt"/>
                        </a:rPr>
                        <a:t>Metadata</a:t>
                      </a:r>
                      <a:r>
                        <a:rPr lang="fr-FR" sz="2200" b="0" dirty="0" smtClean="0">
                          <a:latin typeface="+mj-lt"/>
                        </a:rPr>
                        <a:t> directories</a:t>
                      </a:r>
                    </a:p>
                    <a:p>
                      <a:r>
                        <a:rPr lang="fr-FR" sz="2200" b="0" dirty="0" err="1" smtClean="0">
                          <a:latin typeface="+mj-lt"/>
                        </a:rPr>
                        <a:t>Medar</a:t>
                      </a:r>
                      <a:r>
                        <a:rPr lang="fr-FR" sz="2200" b="0" dirty="0" smtClean="0">
                          <a:latin typeface="+mj-lt"/>
                        </a:rPr>
                        <a:t>/</a:t>
                      </a:r>
                      <a:r>
                        <a:rPr lang="fr-FR" sz="2200" b="0" dirty="0" err="1" smtClean="0">
                          <a:latin typeface="+mj-lt"/>
                        </a:rPr>
                        <a:t>MedAtlas</a:t>
                      </a:r>
                      <a:endParaRPr lang="en-GB" sz="2200" b="0" dirty="0">
                        <a:latin typeface="+mj-lt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1000996"/>
                  </a:ext>
                </a:extLst>
              </a:tr>
              <a:tr h="431654">
                <a:tc>
                  <a:txBody>
                    <a:bodyPr/>
                    <a:lstStyle/>
                    <a:p>
                      <a:r>
                        <a:rPr lang="fr-FR" sz="2200" dirty="0" smtClean="0">
                          <a:latin typeface="+mj-lt"/>
                        </a:rPr>
                        <a:t>2002-2005</a:t>
                      </a:r>
                      <a:endParaRPr lang="en-GB" sz="2200" dirty="0">
                        <a:latin typeface="+mj-lt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200" dirty="0" err="1" smtClean="0">
                          <a:latin typeface="+mj-lt"/>
                        </a:rPr>
                        <a:t>Sea-Search</a:t>
                      </a:r>
                      <a:r>
                        <a:rPr lang="fr-FR" sz="2200" baseline="0" dirty="0" smtClean="0">
                          <a:latin typeface="+mj-lt"/>
                        </a:rPr>
                        <a:t> (FP5)</a:t>
                      </a:r>
                      <a:endParaRPr lang="en-GB" sz="2200" dirty="0">
                        <a:latin typeface="+mj-lt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529927"/>
                  </a:ext>
                </a:extLst>
              </a:tr>
              <a:tr h="43165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2200" kern="1200" dirty="0" smtClean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2006-2011</a:t>
                      </a:r>
                      <a:endParaRPr lang="en-GB" sz="2200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2200" kern="1200" dirty="0" smtClean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SeaDataNet (FP6)</a:t>
                      </a:r>
                      <a:endParaRPr lang="en-GB" sz="2200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9420590"/>
                  </a:ext>
                </a:extLst>
              </a:tr>
              <a:tr h="43165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22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2011-2015</a:t>
                      </a:r>
                      <a:endParaRPr lang="en-GB" sz="22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22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SeaDataNet 2 (FP7)</a:t>
                      </a:r>
                      <a:endParaRPr lang="en-GB" sz="22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5280965"/>
                  </a:ext>
                </a:extLst>
              </a:tr>
              <a:tr h="431654">
                <a:tc>
                  <a:txBody>
                    <a:bodyPr/>
                    <a:lstStyle/>
                    <a:p>
                      <a:r>
                        <a:rPr lang="fr-FR" sz="2200" dirty="0" smtClean="0">
                          <a:solidFill>
                            <a:schemeClr val="bg1"/>
                          </a:solidFill>
                          <a:latin typeface="+mj-lt"/>
                        </a:rPr>
                        <a:t>2016-2020</a:t>
                      </a:r>
                      <a:endParaRPr lang="en-GB" sz="22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200" dirty="0" smtClean="0">
                          <a:solidFill>
                            <a:schemeClr val="bg1"/>
                          </a:solidFill>
                          <a:latin typeface="+mj-lt"/>
                        </a:rPr>
                        <a:t>SeaDataCloud (H2020)</a:t>
                      </a:r>
                      <a:endParaRPr lang="en-GB" sz="22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712179"/>
                  </a:ext>
                </a:extLst>
              </a:tr>
              <a:tr h="431654">
                <a:tc>
                  <a:txBody>
                    <a:bodyPr/>
                    <a:lstStyle/>
                    <a:p>
                      <a:r>
                        <a:rPr lang="fr-FR" sz="2200" i="1" dirty="0" smtClean="0">
                          <a:latin typeface="+mj-lt"/>
                        </a:rPr>
                        <a:t>2019-2023?</a:t>
                      </a:r>
                      <a:endParaRPr lang="en-GB" sz="2200" i="1" dirty="0">
                        <a:latin typeface="+mj-lt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200" i="1" dirty="0" smtClean="0">
                          <a:latin typeface="+mj-lt"/>
                        </a:rPr>
                        <a:t>SeaDataCloud 2 ?</a:t>
                      </a:r>
                      <a:endParaRPr lang="en-GB" sz="2200" i="1" dirty="0">
                        <a:latin typeface="+mj-lt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11193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551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2484438" y="620713"/>
            <a:ext cx="6135687" cy="215444"/>
          </a:xfrm>
        </p:spPr>
        <p:txBody>
          <a:bodyPr/>
          <a:lstStyle/>
          <a:p>
            <a:pPr>
              <a:defRPr/>
            </a:pPr>
            <a:r>
              <a:rPr lang="en-GB" altLang="en-US" dirty="0" smtClean="0"/>
              <a:t>ODC 50th anniversary, Liverpool, 8 May 2019</a:t>
            </a:r>
            <a:endParaRPr lang="fr-FR" alt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23728" y="287131"/>
            <a:ext cx="6830021" cy="1477328"/>
          </a:xfrm>
          <a:solidFill>
            <a:srgbClr val="FFC000"/>
          </a:solidFill>
          <a:ln>
            <a:solidFill>
              <a:srgbClr val="FFC000"/>
            </a:solidFill>
          </a:ln>
        </p:spPr>
        <p:txBody>
          <a:bodyPr/>
          <a:lstStyle/>
          <a:p>
            <a:r>
              <a:rPr lang="en-US" altLang="en-US" sz="3200" b="1" dirty="0" smtClean="0"/>
              <a:t>The best Digital Terrain Model (DTM) for the European seas with a resolution of 115 * 115 m (</a:t>
            </a:r>
            <a:r>
              <a:rPr lang="en-US" altLang="en-US" sz="3200" b="1" dirty="0" err="1" smtClean="0"/>
              <a:t>incl</a:t>
            </a:r>
            <a:r>
              <a:rPr lang="en-US" altLang="en-US" sz="3200" b="1" dirty="0" smtClean="0"/>
              <a:t> 3D viewer)</a:t>
            </a:r>
            <a:endParaRPr lang="en-GB" sz="32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74976"/>
            <a:ext cx="6957091" cy="5071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30" y="2150119"/>
            <a:ext cx="8558213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8842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411760" y="961564"/>
            <a:ext cx="6264696" cy="523220"/>
          </a:xfrm>
        </p:spPr>
        <p:txBody>
          <a:bodyPr/>
          <a:lstStyle/>
          <a:p>
            <a:r>
              <a:rPr lang="en-US" b="1" dirty="0" smtClean="0"/>
              <a:t>Bathymetry: input by BODC</a:t>
            </a: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30445" y="1582967"/>
            <a:ext cx="8064500" cy="4678204"/>
          </a:xfrm>
        </p:spPr>
        <p:txBody>
          <a:bodyPr/>
          <a:lstStyle/>
          <a:p>
            <a:r>
              <a:rPr lang="en-US" sz="2000" dirty="0" smtClean="0">
                <a:latin typeface="+mj-lt"/>
              </a:rPr>
              <a:t>The </a:t>
            </a:r>
            <a:r>
              <a:rPr lang="en-US" sz="2000" dirty="0" err="1" smtClean="0">
                <a:latin typeface="+mj-lt"/>
              </a:rPr>
              <a:t>EMODnet</a:t>
            </a:r>
            <a:r>
              <a:rPr lang="en-US" sz="2000" dirty="0" smtClean="0">
                <a:latin typeface="+mj-lt"/>
              </a:rPr>
              <a:t> DTM is built upon &gt; 9.400 bathymetric survey data sets which have been gathered and fully described in the </a:t>
            </a:r>
            <a:r>
              <a:rPr lang="en-US" sz="2000" dirty="0" err="1" smtClean="0">
                <a:latin typeface="+mj-lt"/>
              </a:rPr>
              <a:t>SeaDataNet</a:t>
            </a:r>
            <a:r>
              <a:rPr lang="en-US" sz="2000" dirty="0" smtClean="0">
                <a:latin typeface="+mj-lt"/>
              </a:rPr>
              <a:t> CDI service </a:t>
            </a:r>
          </a:p>
          <a:p>
            <a:r>
              <a:rPr lang="en-US" sz="2000" dirty="0" smtClean="0">
                <a:latin typeface="+mj-lt"/>
              </a:rPr>
              <a:t>However there is no full coverage of the European seas with surveys. For example see the source references map below which </a:t>
            </a:r>
            <a:r>
              <a:rPr lang="en-US" sz="2000" b="1" u="sng" dirty="0" smtClean="0">
                <a:latin typeface="+mj-lt"/>
              </a:rPr>
              <a:t>shows no data </a:t>
            </a:r>
            <a:r>
              <a:rPr lang="en-US" sz="2000" dirty="0" smtClean="0">
                <a:latin typeface="+mj-lt"/>
              </a:rPr>
              <a:t>(=grey) in the central North Sea.</a:t>
            </a:r>
          </a:p>
          <a:p>
            <a:pPr marL="0" indent="0">
              <a:buNone/>
            </a:pPr>
            <a:endParaRPr lang="en-US" sz="2000" dirty="0" smtClean="0">
              <a:latin typeface="+mj-lt"/>
            </a:endParaRPr>
          </a:p>
          <a:p>
            <a:endParaRPr lang="en-US" sz="2000" dirty="0">
              <a:latin typeface="+mj-lt"/>
            </a:endParaRPr>
          </a:p>
          <a:p>
            <a:endParaRPr lang="en-US" sz="2000" dirty="0" smtClean="0">
              <a:latin typeface="+mj-lt"/>
            </a:endParaRPr>
          </a:p>
          <a:p>
            <a:endParaRPr lang="en-US" sz="2000" dirty="0">
              <a:latin typeface="+mj-lt"/>
            </a:endParaRPr>
          </a:p>
          <a:p>
            <a:endParaRPr lang="en-US" sz="2000" dirty="0" smtClean="0">
              <a:latin typeface="+mj-lt"/>
            </a:endParaRPr>
          </a:p>
          <a:p>
            <a:endParaRPr lang="en-US" sz="2000" dirty="0">
              <a:latin typeface="+mj-lt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10" y="3444611"/>
            <a:ext cx="4302590" cy="2520280"/>
          </a:xfrm>
          <a:prstGeom prst="rect">
            <a:avLst/>
          </a:prstGeom>
        </p:spPr>
      </p:pic>
      <p:sp>
        <p:nvSpPr>
          <p:cNvPr id="7" name="Content Placeholder 5"/>
          <p:cNvSpPr txBox="1">
            <a:spLocks/>
          </p:cNvSpPr>
          <p:nvPr/>
        </p:nvSpPr>
        <p:spPr bwMode="auto">
          <a:xfrm>
            <a:off x="624176" y="3916794"/>
            <a:ext cx="3960440" cy="16004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rgbClr val="475D7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rgbClr val="475D73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475D73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475D73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75D73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75D73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75D73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75D73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75D73"/>
                </a:solidFill>
                <a:latin typeface="+mn-lt"/>
                <a:cs typeface="+mn-cs"/>
              </a:defRPr>
            </a:lvl9pPr>
          </a:lstStyle>
          <a:p>
            <a:r>
              <a:rPr lang="en-US" sz="2000" kern="0" dirty="0" smtClean="0">
                <a:latin typeface="+mj-lt"/>
              </a:rPr>
              <a:t>This is solved by using </a:t>
            </a:r>
            <a:r>
              <a:rPr lang="en-US" sz="2000" b="1" kern="0" dirty="0" smtClean="0">
                <a:latin typeface="+mj-lt"/>
              </a:rPr>
              <a:t>GEBCO</a:t>
            </a:r>
            <a:r>
              <a:rPr lang="en-US" sz="2000" kern="0" dirty="0" smtClean="0">
                <a:latin typeface="+mj-lt"/>
              </a:rPr>
              <a:t> data in those uncovered areas. </a:t>
            </a:r>
          </a:p>
          <a:p>
            <a:r>
              <a:rPr lang="en-US" sz="2000" kern="0" dirty="0" smtClean="0">
                <a:latin typeface="+mj-lt"/>
              </a:rPr>
              <a:t>BODC is editor of GEBCO and with the EMODnet Bathymetry team have arranged a merging process. </a:t>
            </a:r>
            <a:endParaRPr lang="en-US" kern="0" dirty="0"/>
          </a:p>
        </p:txBody>
      </p:sp>
      <p:sp>
        <p:nvSpPr>
          <p:cNvPr id="8" name="Content Placeholder 5"/>
          <p:cNvSpPr txBox="1">
            <a:spLocks/>
          </p:cNvSpPr>
          <p:nvPr/>
        </p:nvSpPr>
        <p:spPr bwMode="auto">
          <a:xfrm>
            <a:off x="624176" y="6073551"/>
            <a:ext cx="8064500" cy="307777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rgbClr val="475D7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rgbClr val="475D73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475D73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475D73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75D73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75D73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75D73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75D73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75D73"/>
                </a:solidFill>
                <a:latin typeface="+mn-lt"/>
                <a:cs typeface="+mn-cs"/>
              </a:defRPr>
            </a:lvl9pPr>
          </a:lstStyle>
          <a:p>
            <a:r>
              <a:rPr lang="en-US" sz="2000" kern="0" dirty="0" smtClean="0">
                <a:latin typeface="+mj-lt"/>
              </a:rPr>
              <a:t>While </a:t>
            </a:r>
            <a:r>
              <a:rPr lang="en-US" sz="2000" kern="0" dirty="0" err="1" smtClean="0">
                <a:latin typeface="+mj-lt"/>
              </a:rPr>
              <a:t>EMODnet</a:t>
            </a:r>
            <a:r>
              <a:rPr lang="en-US" sz="2000" kern="0" dirty="0" smtClean="0">
                <a:latin typeface="+mj-lt"/>
              </a:rPr>
              <a:t> DTM is used to improve GEBCO =&gt; win-win situation</a:t>
            </a:r>
            <a:endParaRPr lang="en-US" kern="0" dirty="0"/>
          </a:p>
        </p:txBody>
      </p:sp>
      <p:sp>
        <p:nvSpPr>
          <p:cNvPr id="4" name="Left Arrow 3"/>
          <p:cNvSpPr/>
          <p:nvPr/>
        </p:nvSpPr>
        <p:spPr>
          <a:xfrm rot="16200000">
            <a:off x="6532577" y="3440865"/>
            <a:ext cx="717957" cy="283006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smtClean="0"/>
              <a:t>BODC 50th anniversary, Liverpool, 8 May 2019</a:t>
            </a:r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12461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2411760" y="776898"/>
            <a:ext cx="6048672" cy="523220"/>
          </a:xfrm>
        </p:spPr>
        <p:txBody>
          <a:bodyPr/>
          <a:lstStyle/>
          <a:p>
            <a:r>
              <a:rPr lang="en-GB" b="1" dirty="0" err="1" smtClean="0"/>
              <a:t>EMODnet</a:t>
            </a:r>
            <a:r>
              <a:rPr lang="en-GB" b="1" dirty="0" smtClean="0"/>
              <a:t> Chemistry</a:t>
            </a:r>
            <a:endParaRPr lang="en-GB" b="1" dirty="0"/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300118"/>
            <a:ext cx="6260638" cy="4373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71600" y="5745450"/>
            <a:ext cx="72809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475D73"/>
                </a:solidFill>
                <a:latin typeface="+mj-lt"/>
                <a:cs typeface="+mn-cs"/>
              </a:rPr>
              <a:t>Portal with data and products for eutrophication, contaminants and </a:t>
            </a:r>
          </a:p>
          <a:p>
            <a:r>
              <a:rPr lang="en-US" sz="2000" dirty="0">
                <a:solidFill>
                  <a:srgbClr val="475D73"/>
                </a:solidFill>
                <a:latin typeface="+mj-lt"/>
                <a:cs typeface="+mn-cs"/>
              </a:rPr>
              <a:t>marine litter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smtClean="0"/>
              <a:t>BODC 50th anniversary, Liverpool, 8 May 2019</a:t>
            </a:r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85381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971600" y="5661248"/>
            <a:ext cx="72527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475D73"/>
                </a:solidFill>
                <a:latin typeface="+mj-lt"/>
                <a:cs typeface="+mn-cs"/>
              </a:rPr>
              <a:t>Almost 1 Million data sets (CDIs) divided over 13 chemistry groups</a:t>
            </a:r>
          </a:p>
          <a:p>
            <a:r>
              <a:rPr lang="en-US" sz="2000" dirty="0">
                <a:solidFill>
                  <a:srgbClr val="475D73"/>
                </a:solidFill>
                <a:latin typeface="+mj-lt"/>
                <a:cs typeface="+mn-cs"/>
              </a:rPr>
              <a:t>In water, biota and sediment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43908"/>
            <a:ext cx="7138338" cy="46035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151112"/>
            <a:ext cx="7020272" cy="3510136"/>
          </a:xfrm>
          <a:prstGeom prst="rect">
            <a:avLst/>
          </a:prstGeom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smtClean="0"/>
              <a:t>BODC 50th anniversary, Liverpool, 8 May 2019</a:t>
            </a:r>
            <a:endParaRPr lang="fr-FR" altLang="en-US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2411760" y="764704"/>
            <a:ext cx="6048672" cy="523220"/>
          </a:xfrm>
        </p:spPr>
        <p:txBody>
          <a:bodyPr/>
          <a:lstStyle/>
          <a:p>
            <a:r>
              <a:rPr lang="en-GB" b="1" dirty="0" err="1" smtClean="0"/>
              <a:t>EMODnet</a:t>
            </a:r>
            <a:r>
              <a:rPr lang="en-GB" b="1" dirty="0" smtClean="0"/>
              <a:t> Chemistry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9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67744" y="745540"/>
            <a:ext cx="6264696" cy="523220"/>
          </a:xfrm>
        </p:spPr>
        <p:txBody>
          <a:bodyPr/>
          <a:lstStyle/>
          <a:p>
            <a:r>
              <a:rPr lang="en-US" b="1" dirty="0" smtClean="0"/>
              <a:t>Chemistry: input by BODC</a:t>
            </a: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88059" y="1488266"/>
            <a:ext cx="8064500" cy="1292662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>
                <a:latin typeface="+mj-lt"/>
              </a:rPr>
              <a:t>The data are gathered from more than 70 data </a:t>
            </a:r>
            <a:r>
              <a:rPr lang="en-US" sz="2000" dirty="0" err="1" smtClean="0">
                <a:latin typeface="+mj-lt"/>
              </a:rPr>
              <a:t>centres</a:t>
            </a:r>
            <a:r>
              <a:rPr lang="en-US" sz="2000" dirty="0" smtClean="0">
                <a:latin typeface="+mj-lt"/>
              </a:rPr>
              <a:t> from 32 countries and many different methods were used for gathering and analyzing parameters =&gt; </a:t>
            </a:r>
            <a:r>
              <a:rPr lang="en-US" sz="2000" b="1" dirty="0" smtClean="0">
                <a:solidFill>
                  <a:srgbClr val="000099"/>
                </a:solidFill>
                <a:latin typeface="+mj-lt"/>
              </a:rPr>
              <a:t>this implicates a highly heterogeneous situation</a:t>
            </a:r>
            <a:r>
              <a:rPr lang="en-US" sz="2000" dirty="0" smtClean="0">
                <a:latin typeface="+mj-lt"/>
              </a:rPr>
              <a:t>. </a:t>
            </a:r>
          </a:p>
          <a:p>
            <a:endParaRPr lang="en-US" sz="2000" dirty="0"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673" y="2492896"/>
            <a:ext cx="5126967" cy="2509109"/>
          </a:xfrm>
          <a:prstGeom prst="rect">
            <a:avLst/>
          </a:prstGeom>
        </p:spPr>
      </p:pic>
      <p:sp>
        <p:nvSpPr>
          <p:cNvPr id="8" name="Content Placeholder 5"/>
          <p:cNvSpPr txBox="1">
            <a:spLocks/>
          </p:cNvSpPr>
          <p:nvPr/>
        </p:nvSpPr>
        <p:spPr bwMode="auto">
          <a:xfrm>
            <a:off x="460010" y="2564905"/>
            <a:ext cx="3319902" cy="24622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rgbClr val="475D7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rgbClr val="475D73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475D73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475D73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75D73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75D73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75D73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75D73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75D73"/>
                </a:solidFill>
                <a:latin typeface="+mn-lt"/>
                <a:cs typeface="+mn-cs"/>
              </a:defRPr>
            </a:lvl9pPr>
          </a:lstStyle>
          <a:p>
            <a:r>
              <a:rPr lang="en-US" sz="2000" kern="0" dirty="0" smtClean="0">
                <a:latin typeface="+mj-lt"/>
              </a:rPr>
              <a:t>BODC build a model for the P01 parameter vocabulary. Together with a Vocabulary Builder and Browser we were able to describe and use all necessary parameters in a systematic way</a:t>
            </a:r>
            <a:endParaRPr lang="en-US" sz="2000" kern="0" dirty="0">
              <a:latin typeface="+mj-lt"/>
            </a:endParaRPr>
          </a:p>
        </p:txBody>
      </p:sp>
      <p:sp>
        <p:nvSpPr>
          <p:cNvPr id="9" name="Content Placeholder 5"/>
          <p:cNvSpPr txBox="1">
            <a:spLocks/>
          </p:cNvSpPr>
          <p:nvPr/>
        </p:nvSpPr>
        <p:spPr bwMode="auto">
          <a:xfrm>
            <a:off x="488059" y="5385990"/>
            <a:ext cx="8442639" cy="92333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rgbClr val="475D7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rgbClr val="475D73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475D73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475D73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75D73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75D73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75D73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75D73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75D73"/>
                </a:solidFill>
                <a:latin typeface="+mn-lt"/>
                <a:cs typeface="+mn-cs"/>
              </a:defRPr>
            </a:lvl9pPr>
          </a:lstStyle>
          <a:p>
            <a:r>
              <a:rPr lang="en-US" sz="2000" kern="0" dirty="0" smtClean="0">
                <a:latin typeface="+mj-lt"/>
              </a:rPr>
              <a:t>Moreover BODC set up the P35 vocabulary which allows to aggregate several P01 entries in one P35 which facilitates generating harmonized European data collections for </a:t>
            </a:r>
            <a:r>
              <a:rPr lang="en-US" sz="2000" kern="0" dirty="0" err="1" smtClean="0">
                <a:latin typeface="+mj-lt"/>
              </a:rPr>
              <a:t>eg</a:t>
            </a:r>
            <a:r>
              <a:rPr lang="en-US" sz="2000" kern="0" dirty="0" smtClean="0">
                <a:latin typeface="+mj-lt"/>
              </a:rPr>
              <a:t> eutrophication</a:t>
            </a:r>
            <a:endParaRPr lang="en-US" sz="2000" kern="0" dirty="0">
              <a:latin typeface="+mj-lt"/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smtClean="0"/>
              <a:t>BODC 50th anniversary, Liverpool, 8 May 2019</a:t>
            </a:r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12442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979712" y="870392"/>
            <a:ext cx="6912768" cy="1046440"/>
          </a:xfrm>
        </p:spPr>
        <p:txBody>
          <a:bodyPr/>
          <a:lstStyle/>
          <a:p>
            <a:r>
              <a:rPr lang="en-GB" b="1" dirty="0" smtClean="0"/>
              <a:t>BODC also involved in other </a:t>
            </a:r>
            <a:r>
              <a:rPr lang="en-GB" b="1" dirty="0" err="1" smtClean="0"/>
              <a:t>EMODnet</a:t>
            </a:r>
            <a:r>
              <a:rPr lang="en-GB" b="1" dirty="0" smtClean="0"/>
              <a:t> lots</a:t>
            </a:r>
            <a:endParaRPr lang="en-GB" b="1" dirty="0"/>
          </a:p>
        </p:txBody>
      </p:sp>
      <p:sp>
        <p:nvSpPr>
          <p:cNvPr id="7" name="Content Placeholder 5"/>
          <p:cNvSpPr txBox="1">
            <a:spLocks/>
          </p:cNvSpPr>
          <p:nvPr/>
        </p:nvSpPr>
        <p:spPr bwMode="auto">
          <a:xfrm>
            <a:off x="683568" y="2044586"/>
            <a:ext cx="785906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rgbClr val="475D7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rgbClr val="475D73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475D73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475D73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75D73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75D73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75D73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75D73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75D73"/>
                </a:solidFill>
                <a:latin typeface="+mn-lt"/>
                <a:cs typeface="+mn-cs"/>
              </a:defRPr>
            </a:lvl9pPr>
          </a:lstStyle>
          <a:p>
            <a:r>
              <a:rPr lang="en-US" sz="2000" b="1" kern="0" dirty="0" smtClean="0">
                <a:solidFill>
                  <a:srgbClr val="000099"/>
                </a:solidFill>
                <a:latin typeface="+mj-lt"/>
              </a:rPr>
              <a:t>EMODnet Physics </a:t>
            </a:r>
            <a:r>
              <a:rPr lang="en-US" sz="2000" kern="0" dirty="0" smtClean="0">
                <a:latin typeface="+mj-lt"/>
              </a:rPr>
              <a:t>which provides a shop window for platforms and time series of physics parameters</a:t>
            </a:r>
          </a:p>
          <a:p>
            <a:r>
              <a:rPr lang="en-US" sz="2000" b="1" kern="0" dirty="0" smtClean="0">
                <a:solidFill>
                  <a:srgbClr val="000099"/>
                </a:solidFill>
                <a:latin typeface="+mj-lt"/>
              </a:rPr>
              <a:t>EMODnet Ingestion </a:t>
            </a:r>
            <a:r>
              <a:rPr lang="en-US" sz="2000" kern="0" dirty="0" smtClean="0">
                <a:latin typeface="+mj-lt"/>
              </a:rPr>
              <a:t>which identifies, encourages and gives guidance to data owners that are not yet organized, to make their data part of the European data exchange, using the Ingestion portal </a:t>
            </a:r>
            <a:endParaRPr lang="en-US" kern="0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smtClean="0"/>
              <a:t>BODC 50th anniversary, Liverpool, 8 May 2019</a:t>
            </a:r>
            <a:endParaRPr lang="fr-FR" altLang="en-US"/>
          </a:p>
        </p:txBody>
      </p:sp>
      <p:pic>
        <p:nvPicPr>
          <p:cNvPr id="3" name="Image 2" descr="EMODnet Physics - Mozilla Firefox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" t="20200" r="2517" b="1137"/>
          <a:stretch/>
        </p:blipFill>
        <p:spPr>
          <a:xfrm>
            <a:off x="107504" y="3868888"/>
            <a:ext cx="4392488" cy="2800472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5" name="Image 4" descr="EMODnet Ingestion - Mozilla Firefox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" t="20682" r="5367" b="3086"/>
          <a:stretch/>
        </p:blipFill>
        <p:spPr>
          <a:xfrm>
            <a:off x="4685118" y="3868888"/>
            <a:ext cx="4423386" cy="2816734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2402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5" y="0"/>
            <a:ext cx="9071061" cy="6813376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smtClean="0"/>
              <a:t>BODC 50th anniversary, Liverpool, 8 May 2019</a:t>
            </a:r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352918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252866"/>
            <a:ext cx="3223586" cy="523220"/>
          </a:xfrm>
        </p:spPr>
        <p:txBody>
          <a:bodyPr/>
          <a:lstStyle/>
          <a:p>
            <a:r>
              <a:rPr lang="fr-FR" dirty="0" smtClean="0"/>
              <a:t>SeaDataNet portal</a:t>
            </a:r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smtClean="0"/>
              <a:t>BODC 50th anniversary, Liverpool, 8 May 2019</a:t>
            </a:r>
            <a:endParaRPr lang="fr-FR" altLang="en-US"/>
          </a:p>
        </p:txBody>
      </p:sp>
      <p:sp>
        <p:nvSpPr>
          <p:cNvPr id="5" name="Espace réservé du texte 3"/>
          <p:cNvSpPr txBox="1">
            <a:spLocks/>
          </p:cNvSpPr>
          <p:nvPr/>
        </p:nvSpPr>
        <p:spPr>
          <a:xfrm>
            <a:off x="529208" y="2060848"/>
            <a:ext cx="3250704" cy="403244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000" kern="1200">
                <a:solidFill>
                  <a:srgbClr val="475D7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600" kern="1200">
                <a:solidFill>
                  <a:srgbClr val="475D7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rgbClr val="475D7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rgbClr val="475D7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rgbClr val="475D7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600" dirty="0" smtClean="0"/>
              <a:t>With access to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Standards  &amp; vocabularies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Software tools both for data centres and users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Products</a:t>
            </a:r>
          </a:p>
          <a:p>
            <a:endParaRPr lang="en-GB" sz="28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774" y="3645024"/>
            <a:ext cx="5024344" cy="286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774" y="976313"/>
            <a:ext cx="5041490" cy="2596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981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188" y="1252866"/>
            <a:ext cx="8064500" cy="523220"/>
          </a:xfrm>
        </p:spPr>
        <p:txBody>
          <a:bodyPr/>
          <a:lstStyle/>
          <a:p>
            <a:r>
              <a:rPr lang="fr-FR" dirty="0" err="1" smtClean="0"/>
              <a:t>Metadata</a:t>
            </a:r>
            <a:r>
              <a:rPr lang="fr-FR" dirty="0" smtClean="0"/>
              <a:t> catalogues</a:t>
            </a:r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smtClean="0"/>
              <a:t>BODC 50th anniversary, Liverpool, 8 May 2019</a:t>
            </a:r>
            <a:endParaRPr lang="fr-FR" altLang="en-US"/>
          </a:p>
        </p:txBody>
      </p:sp>
      <p:grpSp>
        <p:nvGrpSpPr>
          <p:cNvPr id="5" name="Groupe 4"/>
          <p:cNvGrpSpPr/>
          <p:nvPr/>
        </p:nvGrpSpPr>
        <p:grpSpPr>
          <a:xfrm>
            <a:off x="35496" y="1856975"/>
            <a:ext cx="8928527" cy="5001025"/>
            <a:chOff x="179512" y="1856975"/>
            <a:chExt cx="8928527" cy="5001025"/>
          </a:xfrm>
        </p:grpSpPr>
        <p:sp>
          <p:nvSpPr>
            <p:cNvPr id="6" name="Rectangle 5"/>
            <p:cNvSpPr/>
            <p:nvPr/>
          </p:nvSpPr>
          <p:spPr>
            <a:xfrm>
              <a:off x="539552" y="6397683"/>
              <a:ext cx="3960440" cy="460317"/>
            </a:xfrm>
            <a:prstGeom prst="rect">
              <a:avLst/>
            </a:prstGeom>
            <a:solidFill>
              <a:srgbClr val="FBFA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Image 6" descr="SeaDataNet European Directory of Marine Environmental Data (EDMED) - Mozilla Firefox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6" t="11151" r="4600" b="16400"/>
            <a:stretch/>
          </p:blipFill>
          <p:spPr>
            <a:xfrm>
              <a:off x="6317360" y="4368616"/>
              <a:ext cx="1946659" cy="149243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8" name="Espace réservé du contenu 2"/>
            <p:cNvSpPr txBox="1">
              <a:spLocks/>
            </p:cNvSpPr>
            <p:nvPr/>
          </p:nvSpPr>
          <p:spPr bwMode="auto">
            <a:xfrm>
              <a:off x="202787" y="6021288"/>
              <a:ext cx="887360" cy="3226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marL="457200" indent="-4572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2800">
                  <a:solidFill>
                    <a:srgbClr val="00A7E5"/>
                  </a:solidFill>
                  <a:latin typeface="Calibri" pitchFamily="34" charset="0"/>
                  <a:ea typeface="+mn-ea"/>
                  <a:cs typeface="Calibri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400">
                  <a:solidFill>
                    <a:srgbClr val="00519D"/>
                  </a:solidFill>
                  <a:latin typeface="Calibri" pitchFamily="34" charset="0"/>
                  <a:cs typeface="Calibri" pitchFamily="34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rgbClr val="00A7E5"/>
                  </a:solidFill>
                  <a:latin typeface="Calibri" pitchFamily="34" charset="0"/>
                  <a:cs typeface="Calibri" pitchFamily="34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rgbClr val="00519D"/>
                  </a:solidFill>
                  <a:latin typeface="Calibri" pitchFamily="34" charset="0"/>
                  <a:cs typeface="Calibri" pitchFamily="34" charset="0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○"/>
                <a:defRPr sz="2000">
                  <a:solidFill>
                    <a:srgbClr val="00A7E5"/>
                  </a:solidFill>
                  <a:latin typeface="Calibri" pitchFamily="34" charset="0"/>
                  <a:cs typeface="Calibri" pitchFamily="34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○"/>
                <a:defRPr sz="2000">
                  <a:solidFill>
                    <a:srgbClr val="00A7E5"/>
                  </a:solidFill>
                  <a:latin typeface="+mn-lt"/>
                  <a:cs typeface="+mn-cs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○"/>
                <a:defRPr sz="2000">
                  <a:solidFill>
                    <a:srgbClr val="00A7E5"/>
                  </a:solidFill>
                  <a:latin typeface="+mn-lt"/>
                  <a:cs typeface="+mn-cs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○"/>
                <a:defRPr sz="2000">
                  <a:solidFill>
                    <a:srgbClr val="00A7E5"/>
                  </a:solidFill>
                  <a:latin typeface="+mn-lt"/>
                  <a:cs typeface="+mn-cs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○"/>
                <a:defRPr sz="2000">
                  <a:solidFill>
                    <a:srgbClr val="00A7E5"/>
                  </a:solidFill>
                  <a:latin typeface="+mn-lt"/>
                  <a:cs typeface="+mn-cs"/>
                </a:defRPr>
              </a:lvl9pPr>
            </a:lstStyle>
            <a:p>
              <a:pPr marL="0" indent="0">
                <a:buFont typeface="Arial" pitchFamily="34" charset="0"/>
                <a:buNone/>
              </a:pPr>
              <a:r>
                <a:rPr lang="en-GB" sz="1800" b="1" dirty="0" smtClean="0"/>
                <a:t>EDIOS</a:t>
              </a:r>
            </a:p>
          </p:txBody>
        </p:sp>
        <p:sp>
          <p:nvSpPr>
            <p:cNvPr id="9" name="Espace réservé du contenu 2"/>
            <p:cNvSpPr txBox="1">
              <a:spLocks/>
            </p:cNvSpPr>
            <p:nvPr/>
          </p:nvSpPr>
          <p:spPr bwMode="auto">
            <a:xfrm>
              <a:off x="3299084" y="6165304"/>
              <a:ext cx="750843" cy="3226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marL="457200" indent="-4572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2800">
                  <a:solidFill>
                    <a:srgbClr val="00A7E5"/>
                  </a:solidFill>
                  <a:latin typeface="Calibri" pitchFamily="34" charset="0"/>
                  <a:ea typeface="+mn-ea"/>
                  <a:cs typeface="Calibri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400">
                  <a:solidFill>
                    <a:srgbClr val="00519D"/>
                  </a:solidFill>
                  <a:latin typeface="Calibri" pitchFamily="34" charset="0"/>
                  <a:cs typeface="Calibri" pitchFamily="34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rgbClr val="00A7E5"/>
                  </a:solidFill>
                  <a:latin typeface="Calibri" pitchFamily="34" charset="0"/>
                  <a:cs typeface="Calibri" pitchFamily="34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rgbClr val="00519D"/>
                  </a:solidFill>
                  <a:latin typeface="Calibri" pitchFamily="34" charset="0"/>
                  <a:cs typeface="Calibri" pitchFamily="34" charset="0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○"/>
                <a:defRPr sz="2000">
                  <a:solidFill>
                    <a:srgbClr val="00A7E5"/>
                  </a:solidFill>
                  <a:latin typeface="Calibri" pitchFamily="34" charset="0"/>
                  <a:cs typeface="Calibri" pitchFamily="34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○"/>
                <a:defRPr sz="2000">
                  <a:solidFill>
                    <a:srgbClr val="00A7E5"/>
                  </a:solidFill>
                  <a:latin typeface="+mn-lt"/>
                  <a:cs typeface="+mn-cs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○"/>
                <a:defRPr sz="2000">
                  <a:solidFill>
                    <a:srgbClr val="00A7E5"/>
                  </a:solidFill>
                  <a:latin typeface="+mn-lt"/>
                  <a:cs typeface="+mn-cs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○"/>
                <a:defRPr sz="2000">
                  <a:solidFill>
                    <a:srgbClr val="00A7E5"/>
                  </a:solidFill>
                  <a:latin typeface="+mn-lt"/>
                  <a:cs typeface="+mn-cs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○"/>
                <a:defRPr sz="2000">
                  <a:solidFill>
                    <a:srgbClr val="00A7E5"/>
                  </a:solidFill>
                  <a:latin typeface="+mn-lt"/>
                  <a:cs typeface="+mn-cs"/>
                </a:defRPr>
              </a:lvl9pPr>
            </a:lstStyle>
            <a:p>
              <a:pPr marL="0" indent="0">
                <a:buFont typeface="Arial" pitchFamily="34" charset="0"/>
                <a:buNone/>
              </a:pPr>
              <a:r>
                <a:rPr lang="en-GB" sz="1800" b="1" dirty="0" smtClean="0"/>
                <a:t>CDI</a:t>
              </a:r>
            </a:p>
          </p:txBody>
        </p:sp>
        <p:sp>
          <p:nvSpPr>
            <p:cNvPr id="10" name="Espace réservé du contenu 2"/>
            <p:cNvSpPr txBox="1">
              <a:spLocks/>
            </p:cNvSpPr>
            <p:nvPr/>
          </p:nvSpPr>
          <p:spPr bwMode="auto">
            <a:xfrm>
              <a:off x="6156176" y="5914622"/>
              <a:ext cx="750843" cy="3226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marL="457200" indent="-4572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2800">
                  <a:solidFill>
                    <a:srgbClr val="00A7E5"/>
                  </a:solidFill>
                  <a:latin typeface="Calibri" pitchFamily="34" charset="0"/>
                  <a:ea typeface="+mn-ea"/>
                  <a:cs typeface="Calibri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400">
                  <a:solidFill>
                    <a:srgbClr val="00519D"/>
                  </a:solidFill>
                  <a:latin typeface="Calibri" pitchFamily="34" charset="0"/>
                  <a:cs typeface="Calibri" pitchFamily="34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rgbClr val="00A7E5"/>
                  </a:solidFill>
                  <a:latin typeface="Calibri" pitchFamily="34" charset="0"/>
                  <a:cs typeface="Calibri" pitchFamily="34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rgbClr val="00519D"/>
                  </a:solidFill>
                  <a:latin typeface="Calibri" pitchFamily="34" charset="0"/>
                  <a:cs typeface="Calibri" pitchFamily="34" charset="0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○"/>
                <a:defRPr sz="2000">
                  <a:solidFill>
                    <a:srgbClr val="00A7E5"/>
                  </a:solidFill>
                  <a:latin typeface="Calibri" pitchFamily="34" charset="0"/>
                  <a:cs typeface="Calibri" pitchFamily="34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○"/>
                <a:defRPr sz="2000">
                  <a:solidFill>
                    <a:srgbClr val="00A7E5"/>
                  </a:solidFill>
                  <a:latin typeface="+mn-lt"/>
                  <a:cs typeface="+mn-cs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○"/>
                <a:defRPr sz="2000">
                  <a:solidFill>
                    <a:srgbClr val="00A7E5"/>
                  </a:solidFill>
                  <a:latin typeface="+mn-lt"/>
                  <a:cs typeface="+mn-cs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○"/>
                <a:defRPr sz="2000">
                  <a:solidFill>
                    <a:srgbClr val="00A7E5"/>
                  </a:solidFill>
                  <a:latin typeface="+mn-lt"/>
                  <a:cs typeface="+mn-cs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○"/>
                <a:defRPr sz="2000">
                  <a:solidFill>
                    <a:srgbClr val="00A7E5"/>
                  </a:solidFill>
                  <a:latin typeface="+mn-lt"/>
                  <a:cs typeface="+mn-cs"/>
                </a:defRPr>
              </a:lvl9pPr>
            </a:lstStyle>
            <a:p>
              <a:pPr marL="0" indent="0">
                <a:buFont typeface="Arial" pitchFamily="34" charset="0"/>
                <a:buNone/>
              </a:pPr>
              <a:r>
                <a:rPr lang="en-GB" sz="1800" b="1" dirty="0" smtClean="0"/>
                <a:t>EDMED</a:t>
              </a:r>
            </a:p>
          </p:txBody>
        </p:sp>
        <p:sp>
          <p:nvSpPr>
            <p:cNvPr id="11" name="Espace réservé du contenu 2"/>
            <p:cNvSpPr txBox="1">
              <a:spLocks/>
            </p:cNvSpPr>
            <p:nvPr/>
          </p:nvSpPr>
          <p:spPr bwMode="auto">
            <a:xfrm>
              <a:off x="6084168" y="3682374"/>
              <a:ext cx="750843" cy="3226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marL="457200" indent="-4572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2800">
                  <a:solidFill>
                    <a:srgbClr val="00A7E5"/>
                  </a:solidFill>
                  <a:latin typeface="Calibri" pitchFamily="34" charset="0"/>
                  <a:ea typeface="+mn-ea"/>
                  <a:cs typeface="Calibri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400">
                  <a:solidFill>
                    <a:srgbClr val="00519D"/>
                  </a:solidFill>
                  <a:latin typeface="Calibri" pitchFamily="34" charset="0"/>
                  <a:cs typeface="Calibri" pitchFamily="34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rgbClr val="00A7E5"/>
                  </a:solidFill>
                  <a:latin typeface="Calibri" pitchFamily="34" charset="0"/>
                  <a:cs typeface="Calibri" pitchFamily="34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rgbClr val="00519D"/>
                  </a:solidFill>
                  <a:latin typeface="Calibri" pitchFamily="34" charset="0"/>
                  <a:cs typeface="Calibri" pitchFamily="34" charset="0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○"/>
                <a:defRPr sz="2000">
                  <a:solidFill>
                    <a:srgbClr val="00A7E5"/>
                  </a:solidFill>
                  <a:latin typeface="Calibri" pitchFamily="34" charset="0"/>
                  <a:cs typeface="Calibri" pitchFamily="34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○"/>
                <a:defRPr sz="2000">
                  <a:solidFill>
                    <a:srgbClr val="00A7E5"/>
                  </a:solidFill>
                  <a:latin typeface="+mn-lt"/>
                  <a:cs typeface="+mn-cs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○"/>
                <a:defRPr sz="2000">
                  <a:solidFill>
                    <a:srgbClr val="00A7E5"/>
                  </a:solidFill>
                  <a:latin typeface="+mn-lt"/>
                  <a:cs typeface="+mn-cs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○"/>
                <a:defRPr sz="2000">
                  <a:solidFill>
                    <a:srgbClr val="00A7E5"/>
                  </a:solidFill>
                  <a:latin typeface="+mn-lt"/>
                  <a:cs typeface="+mn-cs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○"/>
                <a:defRPr sz="2000">
                  <a:solidFill>
                    <a:srgbClr val="00A7E5"/>
                  </a:solidFill>
                  <a:latin typeface="+mn-lt"/>
                  <a:cs typeface="+mn-cs"/>
                </a:defRPr>
              </a:lvl9pPr>
            </a:lstStyle>
            <a:p>
              <a:pPr marL="0" indent="0">
                <a:buFont typeface="Arial" pitchFamily="34" charset="0"/>
                <a:buNone/>
              </a:pPr>
              <a:r>
                <a:rPr lang="en-GB" sz="1800" b="1" dirty="0" smtClean="0"/>
                <a:t>CSR</a:t>
              </a:r>
            </a:p>
          </p:txBody>
        </p:sp>
        <p:sp>
          <p:nvSpPr>
            <p:cNvPr id="12" name="Espace réservé du contenu 2"/>
            <p:cNvSpPr txBox="1">
              <a:spLocks/>
            </p:cNvSpPr>
            <p:nvPr/>
          </p:nvSpPr>
          <p:spPr bwMode="auto">
            <a:xfrm>
              <a:off x="6084168" y="3949860"/>
              <a:ext cx="2664296" cy="3432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marL="457200" indent="-4572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2800">
                  <a:solidFill>
                    <a:srgbClr val="00A7E5"/>
                  </a:solidFill>
                  <a:latin typeface="Calibri" pitchFamily="34" charset="0"/>
                  <a:ea typeface="+mn-ea"/>
                  <a:cs typeface="Calibri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400">
                  <a:solidFill>
                    <a:srgbClr val="00519D"/>
                  </a:solidFill>
                  <a:latin typeface="Calibri" pitchFamily="34" charset="0"/>
                  <a:cs typeface="Calibri" pitchFamily="34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rgbClr val="00A7E5"/>
                  </a:solidFill>
                  <a:latin typeface="Calibri" pitchFamily="34" charset="0"/>
                  <a:cs typeface="Calibri" pitchFamily="34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rgbClr val="00519D"/>
                  </a:solidFill>
                  <a:latin typeface="Calibri" pitchFamily="34" charset="0"/>
                  <a:cs typeface="Calibri" pitchFamily="34" charset="0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○"/>
                <a:defRPr sz="2000">
                  <a:solidFill>
                    <a:srgbClr val="00A7E5"/>
                  </a:solidFill>
                  <a:latin typeface="Calibri" pitchFamily="34" charset="0"/>
                  <a:cs typeface="Calibri" pitchFamily="34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○"/>
                <a:defRPr sz="2000">
                  <a:solidFill>
                    <a:srgbClr val="00A7E5"/>
                  </a:solidFill>
                  <a:latin typeface="+mn-lt"/>
                  <a:cs typeface="+mn-cs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○"/>
                <a:defRPr sz="2000">
                  <a:solidFill>
                    <a:srgbClr val="00A7E5"/>
                  </a:solidFill>
                  <a:latin typeface="+mn-lt"/>
                  <a:cs typeface="+mn-cs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○"/>
                <a:defRPr sz="2000">
                  <a:solidFill>
                    <a:srgbClr val="00A7E5"/>
                  </a:solidFill>
                  <a:latin typeface="+mn-lt"/>
                  <a:cs typeface="+mn-cs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○"/>
                <a:defRPr sz="2000">
                  <a:solidFill>
                    <a:srgbClr val="00A7E5"/>
                  </a:solidFill>
                  <a:latin typeface="+mn-lt"/>
                  <a:cs typeface="+mn-cs"/>
                </a:defRPr>
              </a:lvl9pPr>
            </a:lstStyle>
            <a:p>
              <a:pPr marL="0" indent="0">
                <a:buFont typeface="Arial" pitchFamily="34" charset="0"/>
                <a:buNone/>
              </a:pPr>
              <a:r>
                <a:rPr lang="en-GB" sz="2000" b="1" i="1" dirty="0" smtClean="0">
                  <a:solidFill>
                    <a:srgbClr val="00519D"/>
                  </a:solidFill>
                </a:rPr>
                <a:t>Cruises</a:t>
              </a:r>
            </a:p>
          </p:txBody>
        </p:sp>
        <p:sp>
          <p:nvSpPr>
            <p:cNvPr id="13" name="Espace réservé du contenu 2"/>
            <p:cNvSpPr txBox="1">
              <a:spLocks/>
            </p:cNvSpPr>
            <p:nvPr/>
          </p:nvSpPr>
          <p:spPr bwMode="auto">
            <a:xfrm>
              <a:off x="179512" y="6326124"/>
              <a:ext cx="3081459" cy="3432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marL="457200" indent="-4572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2800">
                  <a:solidFill>
                    <a:srgbClr val="00A7E5"/>
                  </a:solidFill>
                  <a:latin typeface="Calibri" pitchFamily="34" charset="0"/>
                  <a:ea typeface="+mn-ea"/>
                  <a:cs typeface="Calibri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400">
                  <a:solidFill>
                    <a:srgbClr val="00519D"/>
                  </a:solidFill>
                  <a:latin typeface="Calibri" pitchFamily="34" charset="0"/>
                  <a:cs typeface="Calibri" pitchFamily="34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rgbClr val="00A7E5"/>
                  </a:solidFill>
                  <a:latin typeface="Calibri" pitchFamily="34" charset="0"/>
                  <a:cs typeface="Calibri" pitchFamily="34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rgbClr val="00519D"/>
                  </a:solidFill>
                  <a:latin typeface="Calibri" pitchFamily="34" charset="0"/>
                  <a:cs typeface="Calibri" pitchFamily="34" charset="0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○"/>
                <a:defRPr sz="2000">
                  <a:solidFill>
                    <a:srgbClr val="00A7E5"/>
                  </a:solidFill>
                  <a:latin typeface="Calibri" pitchFamily="34" charset="0"/>
                  <a:cs typeface="Calibri" pitchFamily="34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○"/>
                <a:defRPr sz="2000">
                  <a:solidFill>
                    <a:srgbClr val="00A7E5"/>
                  </a:solidFill>
                  <a:latin typeface="+mn-lt"/>
                  <a:cs typeface="+mn-cs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○"/>
                <a:defRPr sz="2000">
                  <a:solidFill>
                    <a:srgbClr val="00A7E5"/>
                  </a:solidFill>
                  <a:latin typeface="+mn-lt"/>
                  <a:cs typeface="+mn-cs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○"/>
                <a:defRPr sz="2000">
                  <a:solidFill>
                    <a:srgbClr val="00A7E5"/>
                  </a:solidFill>
                  <a:latin typeface="+mn-lt"/>
                  <a:cs typeface="+mn-cs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○"/>
                <a:defRPr sz="2000">
                  <a:solidFill>
                    <a:srgbClr val="00A7E5"/>
                  </a:solidFill>
                  <a:latin typeface="+mn-lt"/>
                  <a:cs typeface="+mn-cs"/>
                </a:defRPr>
              </a:lvl9pPr>
            </a:lstStyle>
            <a:p>
              <a:pPr marL="0" indent="0">
                <a:buFont typeface="Arial" pitchFamily="34" charset="0"/>
                <a:buNone/>
              </a:pPr>
              <a:r>
                <a:rPr lang="en-GB" sz="2000" b="1" i="1" dirty="0" smtClean="0">
                  <a:solidFill>
                    <a:srgbClr val="00519D"/>
                  </a:solidFill>
                </a:rPr>
                <a:t>Observatories</a:t>
              </a:r>
            </a:p>
          </p:txBody>
        </p:sp>
        <p:sp>
          <p:nvSpPr>
            <p:cNvPr id="14" name="Espace réservé du contenu 2"/>
            <p:cNvSpPr txBox="1">
              <a:spLocks/>
            </p:cNvSpPr>
            <p:nvPr/>
          </p:nvSpPr>
          <p:spPr bwMode="auto">
            <a:xfrm>
              <a:off x="3347864" y="6453554"/>
              <a:ext cx="3024336" cy="3430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marL="457200" indent="-4572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2800">
                  <a:solidFill>
                    <a:srgbClr val="00A7E5"/>
                  </a:solidFill>
                  <a:latin typeface="Calibri" pitchFamily="34" charset="0"/>
                  <a:ea typeface="+mn-ea"/>
                  <a:cs typeface="Calibri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400">
                  <a:solidFill>
                    <a:srgbClr val="00519D"/>
                  </a:solidFill>
                  <a:latin typeface="Calibri" pitchFamily="34" charset="0"/>
                  <a:cs typeface="Calibri" pitchFamily="34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rgbClr val="00A7E5"/>
                  </a:solidFill>
                  <a:latin typeface="Calibri" pitchFamily="34" charset="0"/>
                  <a:cs typeface="Calibri" pitchFamily="34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rgbClr val="00519D"/>
                  </a:solidFill>
                  <a:latin typeface="Calibri" pitchFamily="34" charset="0"/>
                  <a:cs typeface="Calibri" pitchFamily="34" charset="0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○"/>
                <a:defRPr sz="2000">
                  <a:solidFill>
                    <a:srgbClr val="00A7E5"/>
                  </a:solidFill>
                  <a:latin typeface="Calibri" pitchFamily="34" charset="0"/>
                  <a:cs typeface="Calibri" pitchFamily="34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○"/>
                <a:defRPr sz="2000">
                  <a:solidFill>
                    <a:srgbClr val="00A7E5"/>
                  </a:solidFill>
                  <a:latin typeface="+mn-lt"/>
                  <a:cs typeface="+mn-cs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○"/>
                <a:defRPr sz="2000">
                  <a:solidFill>
                    <a:srgbClr val="00A7E5"/>
                  </a:solidFill>
                  <a:latin typeface="+mn-lt"/>
                  <a:cs typeface="+mn-cs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○"/>
                <a:defRPr sz="2000">
                  <a:solidFill>
                    <a:srgbClr val="00A7E5"/>
                  </a:solidFill>
                  <a:latin typeface="+mn-lt"/>
                  <a:cs typeface="+mn-cs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○"/>
                <a:defRPr sz="2000">
                  <a:solidFill>
                    <a:srgbClr val="00A7E5"/>
                  </a:solidFill>
                  <a:latin typeface="+mn-lt"/>
                  <a:cs typeface="+mn-cs"/>
                </a:defRPr>
              </a:lvl9pPr>
            </a:lstStyle>
            <a:p>
              <a:pPr marL="0" indent="0">
                <a:buFont typeface="Arial" pitchFamily="34" charset="0"/>
                <a:buNone/>
              </a:pPr>
              <a:r>
                <a:rPr lang="en-GB" sz="2000" b="1" i="1" dirty="0" smtClean="0">
                  <a:solidFill>
                    <a:srgbClr val="00519D"/>
                  </a:solidFill>
                </a:rPr>
                <a:t>Data</a:t>
              </a:r>
            </a:p>
          </p:txBody>
        </p:sp>
        <p:sp>
          <p:nvSpPr>
            <p:cNvPr id="15" name="Espace réservé du contenu 2"/>
            <p:cNvSpPr txBox="1">
              <a:spLocks/>
            </p:cNvSpPr>
            <p:nvPr/>
          </p:nvSpPr>
          <p:spPr bwMode="auto">
            <a:xfrm>
              <a:off x="6338305" y="6165304"/>
              <a:ext cx="2716022" cy="3432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marL="457200" indent="-4572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2800">
                  <a:solidFill>
                    <a:srgbClr val="00A7E5"/>
                  </a:solidFill>
                  <a:latin typeface="Calibri" pitchFamily="34" charset="0"/>
                  <a:ea typeface="+mn-ea"/>
                  <a:cs typeface="Calibri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400">
                  <a:solidFill>
                    <a:srgbClr val="00519D"/>
                  </a:solidFill>
                  <a:latin typeface="Calibri" pitchFamily="34" charset="0"/>
                  <a:cs typeface="Calibri" pitchFamily="34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rgbClr val="00A7E5"/>
                  </a:solidFill>
                  <a:latin typeface="Calibri" pitchFamily="34" charset="0"/>
                  <a:cs typeface="Calibri" pitchFamily="34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rgbClr val="00519D"/>
                  </a:solidFill>
                  <a:latin typeface="Calibri" pitchFamily="34" charset="0"/>
                  <a:cs typeface="Calibri" pitchFamily="34" charset="0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○"/>
                <a:defRPr sz="2000">
                  <a:solidFill>
                    <a:srgbClr val="00A7E5"/>
                  </a:solidFill>
                  <a:latin typeface="Calibri" pitchFamily="34" charset="0"/>
                  <a:cs typeface="Calibri" pitchFamily="34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○"/>
                <a:defRPr sz="2000">
                  <a:solidFill>
                    <a:srgbClr val="00A7E5"/>
                  </a:solidFill>
                  <a:latin typeface="+mn-lt"/>
                  <a:cs typeface="+mn-cs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○"/>
                <a:defRPr sz="2000">
                  <a:solidFill>
                    <a:srgbClr val="00A7E5"/>
                  </a:solidFill>
                  <a:latin typeface="+mn-lt"/>
                  <a:cs typeface="+mn-cs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○"/>
                <a:defRPr sz="2000">
                  <a:solidFill>
                    <a:srgbClr val="00A7E5"/>
                  </a:solidFill>
                  <a:latin typeface="+mn-lt"/>
                  <a:cs typeface="+mn-cs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○"/>
                <a:defRPr sz="2000">
                  <a:solidFill>
                    <a:srgbClr val="00A7E5"/>
                  </a:solidFill>
                  <a:latin typeface="+mn-lt"/>
                  <a:cs typeface="+mn-cs"/>
                </a:defRPr>
              </a:lvl9pPr>
            </a:lstStyle>
            <a:p>
              <a:pPr marL="0" indent="0">
                <a:buFont typeface="Arial" pitchFamily="34" charset="0"/>
                <a:buNone/>
              </a:pPr>
              <a:r>
                <a:rPr lang="en-GB" sz="2000" b="1" i="1" dirty="0" smtClean="0">
                  <a:solidFill>
                    <a:srgbClr val="00519D"/>
                  </a:solidFill>
                </a:rPr>
                <a:t>Data sets</a:t>
              </a:r>
            </a:p>
          </p:txBody>
        </p:sp>
        <p:pic>
          <p:nvPicPr>
            <p:cNvPr id="16" name="Image 15" descr="Seadatanet search - Mozilla Firefox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51"/>
            <a:stretch/>
          </p:blipFill>
          <p:spPr>
            <a:xfrm>
              <a:off x="3063073" y="1856975"/>
              <a:ext cx="1873605" cy="142800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7" name="Image 16" descr="Seadatanet search - Mozilla Firefox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50"/>
            <a:stretch/>
          </p:blipFill>
          <p:spPr>
            <a:xfrm>
              <a:off x="3667821" y="2100917"/>
              <a:ext cx="2121043" cy="140009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8" name="AutoShape 105"/>
            <p:cNvSpPr>
              <a:spLocks noChangeArrowheads="1"/>
            </p:cNvSpPr>
            <p:nvPr/>
          </p:nvSpPr>
          <p:spPr bwMode="auto">
            <a:xfrm rot="3098397">
              <a:off x="5128913" y="4229348"/>
              <a:ext cx="1652835" cy="208421"/>
            </a:xfrm>
            <a:prstGeom prst="rightArrow">
              <a:avLst>
                <a:gd name="adj1" fmla="val 50000"/>
                <a:gd name="adj2" fmla="val 82847"/>
              </a:avLst>
            </a:prstGeom>
            <a:ln>
              <a:headEnd/>
              <a:tailEnd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fr-FR"/>
            </a:p>
          </p:txBody>
        </p:sp>
        <p:sp>
          <p:nvSpPr>
            <p:cNvPr id="19" name="Espace réservé du contenu 2"/>
            <p:cNvSpPr txBox="1">
              <a:spLocks/>
            </p:cNvSpPr>
            <p:nvPr/>
          </p:nvSpPr>
          <p:spPr bwMode="auto">
            <a:xfrm>
              <a:off x="2987824" y="3306347"/>
              <a:ext cx="750843" cy="3226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marL="457200" indent="-4572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2800">
                  <a:solidFill>
                    <a:srgbClr val="00A7E5"/>
                  </a:solidFill>
                  <a:latin typeface="Calibri" pitchFamily="34" charset="0"/>
                  <a:ea typeface="+mn-ea"/>
                  <a:cs typeface="Calibri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400">
                  <a:solidFill>
                    <a:srgbClr val="00519D"/>
                  </a:solidFill>
                  <a:latin typeface="Calibri" pitchFamily="34" charset="0"/>
                  <a:cs typeface="Calibri" pitchFamily="34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rgbClr val="00A7E5"/>
                  </a:solidFill>
                  <a:latin typeface="Calibri" pitchFamily="34" charset="0"/>
                  <a:cs typeface="Calibri" pitchFamily="34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rgbClr val="00519D"/>
                  </a:solidFill>
                  <a:latin typeface="Calibri" pitchFamily="34" charset="0"/>
                  <a:cs typeface="Calibri" pitchFamily="34" charset="0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○"/>
                <a:defRPr sz="2000">
                  <a:solidFill>
                    <a:srgbClr val="00A7E5"/>
                  </a:solidFill>
                  <a:latin typeface="Calibri" pitchFamily="34" charset="0"/>
                  <a:cs typeface="Calibri" pitchFamily="34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○"/>
                <a:defRPr sz="2000">
                  <a:solidFill>
                    <a:srgbClr val="00A7E5"/>
                  </a:solidFill>
                  <a:latin typeface="+mn-lt"/>
                  <a:cs typeface="+mn-cs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○"/>
                <a:defRPr sz="2000">
                  <a:solidFill>
                    <a:srgbClr val="00A7E5"/>
                  </a:solidFill>
                  <a:latin typeface="+mn-lt"/>
                  <a:cs typeface="+mn-cs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○"/>
                <a:defRPr sz="2000">
                  <a:solidFill>
                    <a:srgbClr val="00A7E5"/>
                  </a:solidFill>
                  <a:latin typeface="+mn-lt"/>
                  <a:cs typeface="+mn-cs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○"/>
                <a:defRPr sz="2000">
                  <a:solidFill>
                    <a:srgbClr val="00A7E5"/>
                  </a:solidFill>
                  <a:latin typeface="+mn-lt"/>
                  <a:cs typeface="+mn-cs"/>
                </a:defRPr>
              </a:lvl9pPr>
            </a:lstStyle>
            <a:p>
              <a:pPr marL="0" indent="0">
                <a:buFont typeface="Arial" pitchFamily="34" charset="0"/>
                <a:buNone/>
              </a:pPr>
              <a:r>
                <a:rPr lang="en-GB" sz="1800" b="1" dirty="0" smtClean="0"/>
                <a:t>EDMO</a:t>
              </a:r>
            </a:p>
          </p:txBody>
        </p:sp>
        <p:sp>
          <p:nvSpPr>
            <p:cNvPr id="20" name="Espace réservé du contenu 2"/>
            <p:cNvSpPr txBox="1">
              <a:spLocks/>
            </p:cNvSpPr>
            <p:nvPr/>
          </p:nvSpPr>
          <p:spPr bwMode="auto">
            <a:xfrm>
              <a:off x="3059832" y="3517812"/>
              <a:ext cx="2572472" cy="3432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marL="457200" indent="-4572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2800">
                  <a:solidFill>
                    <a:srgbClr val="00A7E5"/>
                  </a:solidFill>
                  <a:latin typeface="Calibri" pitchFamily="34" charset="0"/>
                  <a:ea typeface="+mn-ea"/>
                  <a:cs typeface="Calibri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400">
                  <a:solidFill>
                    <a:srgbClr val="00519D"/>
                  </a:solidFill>
                  <a:latin typeface="Calibri" pitchFamily="34" charset="0"/>
                  <a:cs typeface="Calibri" pitchFamily="34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rgbClr val="00A7E5"/>
                  </a:solidFill>
                  <a:latin typeface="Calibri" pitchFamily="34" charset="0"/>
                  <a:cs typeface="Calibri" pitchFamily="34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rgbClr val="00519D"/>
                  </a:solidFill>
                  <a:latin typeface="Calibri" pitchFamily="34" charset="0"/>
                  <a:cs typeface="Calibri" pitchFamily="34" charset="0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○"/>
                <a:defRPr sz="2000">
                  <a:solidFill>
                    <a:srgbClr val="00A7E5"/>
                  </a:solidFill>
                  <a:latin typeface="Calibri" pitchFamily="34" charset="0"/>
                  <a:cs typeface="Calibri" pitchFamily="34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○"/>
                <a:defRPr sz="2000">
                  <a:solidFill>
                    <a:srgbClr val="00A7E5"/>
                  </a:solidFill>
                  <a:latin typeface="+mn-lt"/>
                  <a:cs typeface="+mn-cs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○"/>
                <a:defRPr sz="2000">
                  <a:solidFill>
                    <a:srgbClr val="00A7E5"/>
                  </a:solidFill>
                  <a:latin typeface="+mn-lt"/>
                  <a:cs typeface="+mn-cs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○"/>
                <a:defRPr sz="2000">
                  <a:solidFill>
                    <a:srgbClr val="00A7E5"/>
                  </a:solidFill>
                  <a:latin typeface="+mn-lt"/>
                  <a:cs typeface="+mn-cs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○"/>
                <a:defRPr sz="2000">
                  <a:solidFill>
                    <a:srgbClr val="00A7E5"/>
                  </a:solidFill>
                  <a:latin typeface="+mn-lt"/>
                  <a:cs typeface="+mn-cs"/>
                </a:defRPr>
              </a:lvl9pPr>
            </a:lstStyle>
            <a:p>
              <a:pPr marL="0" indent="0">
                <a:buFont typeface="Arial" pitchFamily="34" charset="0"/>
                <a:buNone/>
              </a:pPr>
              <a:r>
                <a:rPr lang="en-GB" sz="2000" b="1" i="1" dirty="0" smtClean="0">
                  <a:solidFill>
                    <a:srgbClr val="00519D"/>
                  </a:solidFill>
                </a:rPr>
                <a:t>Organisations</a:t>
              </a:r>
            </a:p>
          </p:txBody>
        </p:sp>
        <p:pic>
          <p:nvPicPr>
            <p:cNvPr id="21" name="Image 20" descr="SeaDataNet European Directory of Marine Environmental Research Projects (EDMERP) - Mozilla Firefox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9" t="13250" r="3757" b="650"/>
            <a:stretch/>
          </p:blipFill>
          <p:spPr>
            <a:xfrm>
              <a:off x="755576" y="2348880"/>
              <a:ext cx="1852392" cy="126580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2" name="AutoShape 105"/>
            <p:cNvSpPr>
              <a:spLocks noChangeArrowheads="1"/>
            </p:cNvSpPr>
            <p:nvPr/>
          </p:nvSpPr>
          <p:spPr bwMode="auto">
            <a:xfrm rot="9815540">
              <a:off x="2350737" y="3123081"/>
              <a:ext cx="814865" cy="217488"/>
            </a:xfrm>
            <a:prstGeom prst="rightArrow">
              <a:avLst>
                <a:gd name="adj1" fmla="val 50000"/>
                <a:gd name="adj2" fmla="val 82847"/>
              </a:avLst>
            </a:prstGeom>
            <a:ln>
              <a:headEnd/>
              <a:tailEnd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fr-FR"/>
            </a:p>
          </p:txBody>
        </p:sp>
        <p:pic>
          <p:nvPicPr>
            <p:cNvPr id="23" name="Image 22" descr="European Directory of ocean Observing Systems - EDIOS - Mozilla Firefox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5" t="13250" r="5351" b="650"/>
            <a:stretch/>
          </p:blipFill>
          <p:spPr>
            <a:xfrm>
              <a:off x="992223" y="4893684"/>
              <a:ext cx="1851585" cy="134362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4" name="AutoShape 105"/>
            <p:cNvSpPr>
              <a:spLocks noChangeArrowheads="1"/>
            </p:cNvSpPr>
            <p:nvPr/>
          </p:nvSpPr>
          <p:spPr bwMode="auto">
            <a:xfrm rot="8160009">
              <a:off x="2028667" y="4310923"/>
              <a:ext cx="1728968" cy="236594"/>
            </a:xfrm>
            <a:prstGeom prst="rightArrow">
              <a:avLst>
                <a:gd name="adj1" fmla="val 50000"/>
                <a:gd name="adj2" fmla="val 82847"/>
              </a:avLst>
            </a:prstGeom>
            <a:ln>
              <a:headEnd/>
              <a:tailEnd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fr-FR"/>
            </a:p>
          </p:txBody>
        </p:sp>
        <p:pic>
          <p:nvPicPr>
            <p:cNvPr id="25" name="Image 24" descr="SeaDataNet CSR Inventory - Mozilla Firefox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13250" r="3757" b="12200"/>
            <a:stretch/>
          </p:blipFill>
          <p:spPr>
            <a:xfrm>
              <a:off x="6202851" y="2166795"/>
              <a:ext cx="2280929" cy="138415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6" name="AutoShape 105"/>
            <p:cNvSpPr>
              <a:spLocks noChangeArrowheads="1"/>
            </p:cNvSpPr>
            <p:nvPr/>
          </p:nvSpPr>
          <p:spPr bwMode="auto">
            <a:xfrm rot="872715">
              <a:off x="5467154" y="3220107"/>
              <a:ext cx="879936" cy="222696"/>
            </a:xfrm>
            <a:prstGeom prst="rightArrow">
              <a:avLst>
                <a:gd name="adj1" fmla="val 50000"/>
                <a:gd name="adj2" fmla="val 82847"/>
              </a:avLst>
            </a:prstGeom>
            <a:ln>
              <a:headEnd/>
              <a:tailEnd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fr-FR"/>
            </a:p>
          </p:txBody>
        </p:sp>
        <p:pic>
          <p:nvPicPr>
            <p:cNvPr id="27" name="Image 26" descr="SeaDataNet Common Data Index (CDI) V3 - Mozilla Firefox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3" t="13250" r="4555" b="650"/>
            <a:stretch/>
          </p:blipFill>
          <p:spPr>
            <a:xfrm>
              <a:off x="3083687" y="4617578"/>
              <a:ext cx="2134243" cy="149579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8" name="Image 27" descr="SeaDataNet Common Data Index (CDI) V3 - Mozilla Firefox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13250" r="2163"/>
            <a:stretch/>
          </p:blipFill>
          <p:spPr>
            <a:xfrm>
              <a:off x="3751615" y="4935531"/>
              <a:ext cx="2160910" cy="150028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9" name="AutoShape 105"/>
            <p:cNvSpPr>
              <a:spLocks noChangeArrowheads="1"/>
            </p:cNvSpPr>
            <p:nvPr/>
          </p:nvSpPr>
          <p:spPr bwMode="auto">
            <a:xfrm rot="5400000">
              <a:off x="3921453" y="4330182"/>
              <a:ext cx="1179547" cy="217488"/>
            </a:xfrm>
            <a:prstGeom prst="rightArrow">
              <a:avLst>
                <a:gd name="adj1" fmla="val 50000"/>
                <a:gd name="adj2" fmla="val 82847"/>
              </a:avLst>
            </a:prstGeom>
            <a:ln>
              <a:headEnd/>
              <a:tailEnd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fr-FR"/>
            </a:p>
          </p:txBody>
        </p:sp>
        <p:pic>
          <p:nvPicPr>
            <p:cNvPr id="30" name="Image 29" descr="SeaDataNet CSR Inventory - Mozilla Firefox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13250" r="2163" b="15351"/>
            <a:stretch/>
          </p:blipFill>
          <p:spPr>
            <a:xfrm>
              <a:off x="6774939" y="2582742"/>
              <a:ext cx="2279388" cy="130250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1" name="Image 30" descr="SeaDataNet European Directory of Marine Environmental Data (EDMED) - search results - Mozilla Firefox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6" t="11150" r="4600" b="17451"/>
            <a:stretch/>
          </p:blipFill>
          <p:spPr>
            <a:xfrm>
              <a:off x="6970259" y="4510443"/>
              <a:ext cx="2137780" cy="161521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32" name="Espace réservé du contenu 2"/>
          <p:cNvSpPr txBox="1">
            <a:spLocks/>
          </p:cNvSpPr>
          <p:nvPr/>
        </p:nvSpPr>
        <p:spPr bwMode="auto">
          <a:xfrm>
            <a:off x="372240" y="3885250"/>
            <a:ext cx="1978328" cy="483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rgbClr val="00A7E5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2000" b="1" i="1" dirty="0" smtClean="0">
                <a:solidFill>
                  <a:srgbClr val="00519D"/>
                </a:solidFill>
              </a:rPr>
              <a:t>Projects </a:t>
            </a:r>
          </a:p>
        </p:txBody>
      </p:sp>
      <p:sp>
        <p:nvSpPr>
          <p:cNvPr id="33" name="Espace réservé du contenu 2"/>
          <p:cNvSpPr txBox="1">
            <a:spLocks/>
          </p:cNvSpPr>
          <p:nvPr/>
        </p:nvSpPr>
        <p:spPr bwMode="auto">
          <a:xfrm>
            <a:off x="372240" y="3699703"/>
            <a:ext cx="944209" cy="322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rgbClr val="00A7E5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1800" b="1" dirty="0" smtClean="0"/>
              <a:t>EDMERP</a:t>
            </a:r>
          </a:p>
        </p:txBody>
      </p:sp>
    </p:spTree>
    <p:extLst>
      <p:ext uri="{BB962C8B-B14F-4D97-AF65-F5344CB8AC3E}">
        <p14:creationId xmlns:p14="http://schemas.microsoft.com/office/powerpoint/2010/main" val="119854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0759" y="2423360"/>
            <a:ext cx="1058887" cy="103483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188" y="1252866"/>
            <a:ext cx="8064500" cy="523220"/>
          </a:xfrm>
        </p:spPr>
        <p:txBody>
          <a:bodyPr/>
          <a:lstStyle/>
          <a:p>
            <a:r>
              <a:rPr lang="fr-FR" dirty="0" smtClean="0"/>
              <a:t>CDI catalogue: </a:t>
            </a:r>
            <a:r>
              <a:rPr lang="fr-FR" dirty="0" err="1" smtClean="0"/>
              <a:t>discovery</a:t>
            </a:r>
            <a:r>
              <a:rPr lang="fr-FR" dirty="0" smtClean="0"/>
              <a:t> and </a:t>
            </a:r>
            <a:r>
              <a:rPr lang="fr-FR" dirty="0" err="1" smtClean="0"/>
              <a:t>access</a:t>
            </a:r>
            <a:r>
              <a:rPr lang="fr-FR" dirty="0" smtClean="0"/>
              <a:t> to data</a:t>
            </a:r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smtClean="0"/>
              <a:t>BODC 50th anniversary, Liverpool, 8 May 2019</a:t>
            </a:r>
            <a:endParaRPr lang="fr-FR" altLang="en-US"/>
          </a:p>
        </p:txBody>
      </p:sp>
      <p:sp>
        <p:nvSpPr>
          <p:cNvPr id="34" name="Ellipse 33"/>
          <p:cNvSpPr/>
          <p:nvPr/>
        </p:nvSpPr>
        <p:spPr>
          <a:xfrm>
            <a:off x="827584" y="4221087"/>
            <a:ext cx="3240360" cy="1008113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5" name="Espace réservé du contenu 3" descr="SeaDataNet Common Data Index (CDI) V3 - Mozilla Firefox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9" t="12201" r="12084" b="22700"/>
          <a:stretch/>
        </p:blipFill>
        <p:spPr>
          <a:xfrm>
            <a:off x="1276400" y="2303358"/>
            <a:ext cx="2237426" cy="1507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6" name="Groupe 35"/>
          <p:cNvGrpSpPr/>
          <p:nvPr/>
        </p:nvGrpSpPr>
        <p:grpSpPr>
          <a:xfrm>
            <a:off x="1124000" y="4221087"/>
            <a:ext cx="2655912" cy="864097"/>
            <a:chOff x="1124000" y="4365104"/>
            <a:chExt cx="2655912" cy="936104"/>
          </a:xfrm>
        </p:grpSpPr>
        <p:sp>
          <p:nvSpPr>
            <p:cNvPr id="37" name="Organigramme : Disque magnétique 36"/>
            <p:cNvSpPr/>
            <p:nvPr/>
          </p:nvSpPr>
          <p:spPr>
            <a:xfrm>
              <a:off x="1124000" y="4365104"/>
              <a:ext cx="360040" cy="432048"/>
            </a:xfrm>
            <a:prstGeom prst="flowChartMagneticDisk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8" name="Organigramme : Disque magnétique 37"/>
            <p:cNvSpPr/>
            <p:nvPr/>
          </p:nvSpPr>
          <p:spPr>
            <a:xfrm>
              <a:off x="1276400" y="4437112"/>
              <a:ext cx="360040" cy="432048"/>
            </a:xfrm>
            <a:prstGeom prst="flowChartMagneticDisk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9" name="Organigramme : Disque magnétique 38"/>
            <p:cNvSpPr/>
            <p:nvPr/>
          </p:nvSpPr>
          <p:spPr>
            <a:xfrm>
              <a:off x="1428800" y="4509120"/>
              <a:ext cx="360040" cy="432048"/>
            </a:xfrm>
            <a:prstGeom prst="flowChartMagneticDisk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0" name="Organigramme : Disque magnétique 39"/>
            <p:cNvSpPr/>
            <p:nvPr/>
          </p:nvSpPr>
          <p:spPr>
            <a:xfrm>
              <a:off x="1581200" y="4581128"/>
              <a:ext cx="360040" cy="432048"/>
            </a:xfrm>
            <a:prstGeom prst="flowChartMagneticDisk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1" name="Organigramme : Disque magnétique 40"/>
            <p:cNvSpPr/>
            <p:nvPr/>
          </p:nvSpPr>
          <p:spPr>
            <a:xfrm>
              <a:off x="1733600" y="4653136"/>
              <a:ext cx="360040" cy="432048"/>
            </a:xfrm>
            <a:prstGeom prst="flowChartMagneticDisk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2" name="Organigramme : Disque magnétique 41"/>
            <p:cNvSpPr/>
            <p:nvPr/>
          </p:nvSpPr>
          <p:spPr>
            <a:xfrm>
              <a:off x="1886000" y="4725144"/>
              <a:ext cx="360040" cy="432048"/>
            </a:xfrm>
            <a:prstGeom prst="flowChartMagneticDisk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3" name="Organigramme : Disque magnétique 42"/>
            <p:cNvSpPr/>
            <p:nvPr/>
          </p:nvSpPr>
          <p:spPr>
            <a:xfrm>
              <a:off x="2038400" y="4797152"/>
              <a:ext cx="360040" cy="432048"/>
            </a:xfrm>
            <a:prstGeom prst="flowChartMagneticDisk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4" name="Organigramme : Disque magnétique 43"/>
            <p:cNvSpPr/>
            <p:nvPr/>
          </p:nvSpPr>
          <p:spPr>
            <a:xfrm>
              <a:off x="2218420" y="4868606"/>
              <a:ext cx="360040" cy="432048"/>
            </a:xfrm>
            <a:prstGeom prst="flowChartMagneticDisk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5" name="Organigramme : Disque magnétique 44"/>
            <p:cNvSpPr/>
            <p:nvPr/>
          </p:nvSpPr>
          <p:spPr>
            <a:xfrm>
              <a:off x="2411760" y="4869160"/>
              <a:ext cx="360040" cy="432048"/>
            </a:xfrm>
            <a:prstGeom prst="flowChartMagneticDisk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6" name="Organigramme : Disque magnétique 45"/>
            <p:cNvSpPr/>
            <p:nvPr/>
          </p:nvSpPr>
          <p:spPr>
            <a:xfrm>
              <a:off x="2555776" y="4797152"/>
              <a:ext cx="360040" cy="432048"/>
            </a:xfrm>
            <a:prstGeom prst="flowChartMagneticDisk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7" name="Organigramme : Disque magnétique 46"/>
            <p:cNvSpPr/>
            <p:nvPr/>
          </p:nvSpPr>
          <p:spPr>
            <a:xfrm>
              <a:off x="2699792" y="4725144"/>
              <a:ext cx="360040" cy="432048"/>
            </a:xfrm>
            <a:prstGeom prst="flowChartMagneticDisk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Organigramme : Disque magnétique 47"/>
            <p:cNvSpPr/>
            <p:nvPr/>
          </p:nvSpPr>
          <p:spPr>
            <a:xfrm>
              <a:off x="2843808" y="4653136"/>
              <a:ext cx="360040" cy="432048"/>
            </a:xfrm>
            <a:prstGeom prst="flowChartMagneticDisk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9" name="Organigramme : Disque magnétique 48"/>
            <p:cNvSpPr/>
            <p:nvPr/>
          </p:nvSpPr>
          <p:spPr>
            <a:xfrm>
              <a:off x="2987824" y="4581128"/>
              <a:ext cx="360040" cy="432048"/>
            </a:xfrm>
            <a:prstGeom prst="flowChartMagneticDisk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0" name="Organigramme : Disque magnétique 49"/>
            <p:cNvSpPr/>
            <p:nvPr/>
          </p:nvSpPr>
          <p:spPr>
            <a:xfrm>
              <a:off x="3131840" y="4509120"/>
              <a:ext cx="360040" cy="432048"/>
            </a:xfrm>
            <a:prstGeom prst="flowChartMagneticDisk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1" name="Organigramme : Disque magnétique 50"/>
            <p:cNvSpPr/>
            <p:nvPr/>
          </p:nvSpPr>
          <p:spPr>
            <a:xfrm>
              <a:off x="3275856" y="4437112"/>
              <a:ext cx="360040" cy="432048"/>
            </a:xfrm>
            <a:prstGeom prst="flowChartMagneticDisk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2" name="Organigramme : Disque magnétique 51"/>
            <p:cNvSpPr/>
            <p:nvPr/>
          </p:nvSpPr>
          <p:spPr>
            <a:xfrm>
              <a:off x="3419872" y="4365104"/>
              <a:ext cx="360040" cy="432048"/>
            </a:xfrm>
            <a:prstGeom prst="flowChartMagneticDisk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53" name="Espace réservé du contenu 2"/>
          <p:cNvSpPr txBox="1">
            <a:spLocks/>
          </p:cNvSpPr>
          <p:nvPr/>
        </p:nvSpPr>
        <p:spPr bwMode="auto">
          <a:xfrm>
            <a:off x="395536" y="5262527"/>
            <a:ext cx="4200246" cy="763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rgbClr val="00A7E5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GB" sz="2000" b="1" i="1" dirty="0" smtClean="0">
                <a:solidFill>
                  <a:srgbClr val="00519D"/>
                </a:solidFill>
              </a:rPr>
              <a:t>European data sources</a:t>
            </a:r>
          </a:p>
          <a:p>
            <a:pPr marL="0" indent="0" algn="ctr">
              <a:buNone/>
            </a:pPr>
            <a:r>
              <a:rPr lang="en-GB" sz="1600" b="1" i="1" dirty="0" smtClean="0">
                <a:solidFill>
                  <a:srgbClr val="00519D"/>
                </a:solidFill>
              </a:rPr>
              <a:t>Data centres</a:t>
            </a:r>
            <a:r>
              <a:rPr lang="en-GB" sz="1600" b="1" i="1" dirty="0" smtClean="0">
                <a:solidFill>
                  <a:srgbClr val="00519D"/>
                </a:solidFill>
                <a:sym typeface="Wingdings" panose="05000000000000000000" pitchFamily="2" charset="2"/>
              </a:rPr>
              <a:t>  </a:t>
            </a:r>
            <a:r>
              <a:rPr lang="fr-FR" sz="1600" b="1" i="1" dirty="0">
                <a:solidFill>
                  <a:srgbClr val="00519D"/>
                </a:solidFill>
              </a:rPr>
              <a:t>≈ </a:t>
            </a:r>
            <a:r>
              <a:rPr lang="en-GB" sz="1600" b="1" i="1" dirty="0" smtClean="0">
                <a:solidFill>
                  <a:srgbClr val="00519D"/>
                </a:solidFill>
              </a:rPr>
              <a:t>650 source laboratories</a:t>
            </a:r>
            <a:endParaRPr lang="en-GB" sz="2000" b="1" i="1" dirty="0" smtClean="0">
              <a:solidFill>
                <a:srgbClr val="00519D"/>
              </a:solidFill>
            </a:endParaRPr>
          </a:p>
        </p:txBody>
      </p:sp>
      <p:sp>
        <p:nvSpPr>
          <p:cNvPr id="54" name="AutoShape 105"/>
          <p:cNvSpPr>
            <a:spLocks noChangeArrowheads="1"/>
          </p:cNvSpPr>
          <p:nvPr/>
        </p:nvSpPr>
        <p:spPr bwMode="auto">
          <a:xfrm rot="5400000">
            <a:off x="1641843" y="3932171"/>
            <a:ext cx="1493122" cy="217488"/>
          </a:xfrm>
          <a:prstGeom prst="rightArrow">
            <a:avLst>
              <a:gd name="adj1" fmla="val 17659"/>
              <a:gd name="adj2" fmla="val 86889"/>
            </a:avLst>
          </a:prstGeom>
          <a:solidFill>
            <a:srgbClr val="9A047A"/>
          </a:soli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GB" dirty="0"/>
          </a:p>
        </p:txBody>
      </p:sp>
      <p:sp>
        <p:nvSpPr>
          <p:cNvPr id="55" name="AutoShape 105"/>
          <p:cNvSpPr>
            <a:spLocks noChangeArrowheads="1"/>
          </p:cNvSpPr>
          <p:nvPr/>
        </p:nvSpPr>
        <p:spPr bwMode="auto">
          <a:xfrm rot="4660136">
            <a:off x="2069125" y="3774085"/>
            <a:ext cx="1471215" cy="217488"/>
          </a:xfrm>
          <a:prstGeom prst="rightArrow">
            <a:avLst>
              <a:gd name="adj1" fmla="val 17659"/>
              <a:gd name="adj2" fmla="val 86889"/>
            </a:avLst>
          </a:prstGeom>
          <a:solidFill>
            <a:srgbClr val="9A047A"/>
          </a:soli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GB" dirty="0"/>
          </a:p>
        </p:txBody>
      </p:sp>
      <p:sp>
        <p:nvSpPr>
          <p:cNvPr id="56" name="AutoShape 105"/>
          <p:cNvSpPr>
            <a:spLocks noChangeArrowheads="1"/>
          </p:cNvSpPr>
          <p:nvPr/>
        </p:nvSpPr>
        <p:spPr bwMode="auto">
          <a:xfrm rot="6247243">
            <a:off x="1239411" y="3782757"/>
            <a:ext cx="1493122" cy="217488"/>
          </a:xfrm>
          <a:prstGeom prst="rightArrow">
            <a:avLst>
              <a:gd name="adj1" fmla="val 17659"/>
              <a:gd name="adj2" fmla="val 86889"/>
            </a:avLst>
          </a:prstGeom>
          <a:solidFill>
            <a:srgbClr val="9A047A"/>
          </a:soli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GB" dirty="0"/>
          </a:p>
        </p:txBody>
      </p:sp>
      <p:sp>
        <p:nvSpPr>
          <p:cNvPr id="57" name="AutoShape 105"/>
          <p:cNvSpPr>
            <a:spLocks noChangeArrowheads="1"/>
          </p:cNvSpPr>
          <p:nvPr/>
        </p:nvSpPr>
        <p:spPr bwMode="auto">
          <a:xfrm rot="7205937">
            <a:off x="945557" y="3566733"/>
            <a:ext cx="1493122" cy="217488"/>
          </a:xfrm>
          <a:prstGeom prst="rightArrow">
            <a:avLst>
              <a:gd name="adj1" fmla="val 17659"/>
              <a:gd name="adj2" fmla="val 86889"/>
            </a:avLst>
          </a:prstGeom>
          <a:solidFill>
            <a:srgbClr val="9A047A"/>
          </a:soli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GB" dirty="0"/>
          </a:p>
        </p:txBody>
      </p:sp>
      <p:sp>
        <p:nvSpPr>
          <p:cNvPr id="58" name="AutoShape 105"/>
          <p:cNvSpPr>
            <a:spLocks noChangeArrowheads="1"/>
          </p:cNvSpPr>
          <p:nvPr/>
        </p:nvSpPr>
        <p:spPr bwMode="auto">
          <a:xfrm rot="3322095">
            <a:off x="2421187" y="3548206"/>
            <a:ext cx="1471215" cy="217488"/>
          </a:xfrm>
          <a:prstGeom prst="rightArrow">
            <a:avLst>
              <a:gd name="adj1" fmla="val 17659"/>
              <a:gd name="adj2" fmla="val 86889"/>
            </a:avLst>
          </a:prstGeom>
          <a:solidFill>
            <a:srgbClr val="9A047A"/>
          </a:soli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GB" dirty="0"/>
          </a:p>
        </p:txBody>
      </p:sp>
      <p:pic>
        <p:nvPicPr>
          <p:cNvPr id="59" name="Espace réservé du contenu 3" descr="SeaDataNet Common Data Index (CDI) V3 - Mozilla Firefox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9" t="12201" r="12084" b="22700"/>
          <a:stretch/>
        </p:blipFill>
        <p:spPr bwMode="auto">
          <a:xfrm>
            <a:off x="4740203" y="3622247"/>
            <a:ext cx="1850250" cy="124691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0" name="Groupe 59"/>
          <p:cNvGrpSpPr/>
          <p:nvPr/>
        </p:nvGrpSpPr>
        <p:grpSpPr>
          <a:xfrm>
            <a:off x="7594331" y="3570738"/>
            <a:ext cx="1224354" cy="1514446"/>
            <a:chOff x="7594331" y="3230821"/>
            <a:chExt cx="1224354" cy="1514446"/>
          </a:xfrm>
        </p:grpSpPr>
        <p:sp>
          <p:nvSpPr>
            <p:cNvPr id="61" name="Organigramme : Disque magnétique 60"/>
            <p:cNvSpPr/>
            <p:nvPr/>
          </p:nvSpPr>
          <p:spPr>
            <a:xfrm>
              <a:off x="7666339" y="3230821"/>
              <a:ext cx="938109" cy="409891"/>
            </a:xfrm>
            <a:prstGeom prst="flowChartMagneticDisk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2" name="Organigramme : Disque magnétique 61"/>
            <p:cNvSpPr/>
            <p:nvPr/>
          </p:nvSpPr>
          <p:spPr>
            <a:xfrm>
              <a:off x="7738347" y="3438370"/>
              <a:ext cx="938109" cy="409891"/>
            </a:xfrm>
            <a:prstGeom prst="flowChartMagneticDisk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3" name="Organigramme : Disque magnétique 62"/>
            <p:cNvSpPr/>
            <p:nvPr/>
          </p:nvSpPr>
          <p:spPr>
            <a:xfrm>
              <a:off x="7810355" y="3637777"/>
              <a:ext cx="938109" cy="409891"/>
            </a:xfrm>
            <a:prstGeom prst="flowChartMagneticDisk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4" name="Organigramme : Disque magnétique 63"/>
            <p:cNvSpPr/>
            <p:nvPr/>
          </p:nvSpPr>
          <p:spPr>
            <a:xfrm>
              <a:off x="7738347" y="3869523"/>
              <a:ext cx="938109" cy="409891"/>
            </a:xfrm>
            <a:prstGeom prst="flowChartMagneticDisk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5" name="Organigramme : Disque magnétique 64"/>
            <p:cNvSpPr/>
            <p:nvPr/>
          </p:nvSpPr>
          <p:spPr>
            <a:xfrm>
              <a:off x="7666339" y="4077072"/>
              <a:ext cx="938109" cy="409891"/>
            </a:xfrm>
            <a:prstGeom prst="flowChartMagneticDisk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6" name="Organigramme : Disque magnétique 65"/>
            <p:cNvSpPr/>
            <p:nvPr/>
          </p:nvSpPr>
          <p:spPr>
            <a:xfrm>
              <a:off x="7594331" y="4276479"/>
              <a:ext cx="938109" cy="409891"/>
            </a:xfrm>
            <a:prstGeom prst="flowChartMagneticDisk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7" name="Espace réservé du contenu 2"/>
            <p:cNvSpPr txBox="1">
              <a:spLocks/>
            </p:cNvSpPr>
            <p:nvPr/>
          </p:nvSpPr>
          <p:spPr bwMode="auto">
            <a:xfrm>
              <a:off x="7612391" y="4440114"/>
              <a:ext cx="1206294" cy="3051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marL="457200" indent="-4572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2800">
                  <a:solidFill>
                    <a:srgbClr val="00A7E5"/>
                  </a:solidFill>
                  <a:latin typeface="Calibri" pitchFamily="34" charset="0"/>
                  <a:ea typeface="+mn-ea"/>
                  <a:cs typeface="Calibri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400">
                  <a:solidFill>
                    <a:srgbClr val="00519D"/>
                  </a:solidFill>
                  <a:latin typeface="Calibri" pitchFamily="34" charset="0"/>
                  <a:cs typeface="Calibri" pitchFamily="34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rgbClr val="00A7E5"/>
                  </a:solidFill>
                  <a:latin typeface="Calibri" pitchFamily="34" charset="0"/>
                  <a:cs typeface="Calibri" pitchFamily="34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rgbClr val="00519D"/>
                  </a:solidFill>
                  <a:latin typeface="Calibri" pitchFamily="34" charset="0"/>
                  <a:cs typeface="Calibri" pitchFamily="34" charset="0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○"/>
                <a:defRPr sz="2000">
                  <a:solidFill>
                    <a:srgbClr val="00A7E5"/>
                  </a:solidFill>
                  <a:latin typeface="Calibri" pitchFamily="34" charset="0"/>
                  <a:cs typeface="Calibri" pitchFamily="34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○"/>
                <a:defRPr sz="2000">
                  <a:solidFill>
                    <a:srgbClr val="00A7E5"/>
                  </a:solidFill>
                  <a:latin typeface="+mn-lt"/>
                  <a:cs typeface="+mn-cs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○"/>
                <a:defRPr sz="2000">
                  <a:solidFill>
                    <a:srgbClr val="00A7E5"/>
                  </a:solidFill>
                  <a:latin typeface="+mn-lt"/>
                  <a:cs typeface="+mn-cs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○"/>
                <a:defRPr sz="2000">
                  <a:solidFill>
                    <a:srgbClr val="00A7E5"/>
                  </a:solidFill>
                  <a:latin typeface="+mn-lt"/>
                  <a:cs typeface="+mn-cs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○"/>
                <a:defRPr sz="2000">
                  <a:solidFill>
                    <a:srgbClr val="00A7E5"/>
                  </a:solidFill>
                  <a:latin typeface="+mn-lt"/>
                  <a:cs typeface="+mn-cs"/>
                </a:defRPr>
              </a:lvl9pPr>
            </a:lstStyle>
            <a:p>
              <a:pPr marL="0" indent="0">
                <a:buFont typeface="Arial" pitchFamily="34" charset="0"/>
                <a:buNone/>
              </a:pPr>
              <a:r>
                <a:rPr lang="en-GB" sz="1400" b="1" dirty="0" smtClean="0">
                  <a:solidFill>
                    <a:srgbClr val="00519D"/>
                  </a:solidFill>
                </a:rPr>
                <a:t>Data centres</a:t>
              </a:r>
            </a:p>
          </p:txBody>
        </p:sp>
      </p:grpSp>
      <p:sp>
        <p:nvSpPr>
          <p:cNvPr id="68" name="Flèche courbée vers la droite 67"/>
          <p:cNvSpPr/>
          <p:nvPr/>
        </p:nvSpPr>
        <p:spPr>
          <a:xfrm rot="2962598">
            <a:off x="5665678" y="2472344"/>
            <a:ext cx="360040" cy="1197283"/>
          </a:xfrm>
          <a:prstGeom prst="curved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9" name="Flèche courbée vers la droite 68"/>
          <p:cNvSpPr/>
          <p:nvPr/>
        </p:nvSpPr>
        <p:spPr>
          <a:xfrm rot="7460254">
            <a:off x="7900578" y="2419975"/>
            <a:ext cx="360040" cy="1197283"/>
          </a:xfrm>
          <a:prstGeom prst="curved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0" name="Espace réservé du contenu 2"/>
          <p:cNvSpPr txBox="1">
            <a:spLocks/>
          </p:cNvSpPr>
          <p:nvPr/>
        </p:nvSpPr>
        <p:spPr bwMode="auto">
          <a:xfrm>
            <a:off x="4716016" y="2515208"/>
            <a:ext cx="1152128" cy="9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rgbClr val="00A7E5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GB" sz="2000" b="1" i="1" dirty="0" err="1" smtClean="0">
                <a:solidFill>
                  <a:srgbClr val="00519D"/>
                </a:solidFill>
              </a:rPr>
              <a:t>Dearch</a:t>
            </a:r>
            <a:r>
              <a:rPr lang="en-GB" sz="2000" b="1" i="1" dirty="0" smtClean="0">
                <a:solidFill>
                  <a:srgbClr val="00519D"/>
                </a:solidFill>
              </a:rPr>
              <a:t> and selection</a:t>
            </a:r>
          </a:p>
        </p:txBody>
      </p:sp>
      <p:sp>
        <p:nvSpPr>
          <p:cNvPr id="71" name="Espace réservé du contenu 2"/>
          <p:cNvSpPr txBox="1">
            <a:spLocks/>
          </p:cNvSpPr>
          <p:nvPr/>
        </p:nvSpPr>
        <p:spPr bwMode="auto">
          <a:xfrm>
            <a:off x="7668344" y="2420888"/>
            <a:ext cx="1227396" cy="1005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rgbClr val="00A7E5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GB" sz="2000" b="1" i="1" dirty="0" smtClean="0">
                <a:solidFill>
                  <a:srgbClr val="00519D"/>
                </a:solidFill>
              </a:rPr>
              <a:t>Data download </a:t>
            </a:r>
          </a:p>
        </p:txBody>
      </p:sp>
      <p:sp>
        <p:nvSpPr>
          <p:cNvPr id="72" name="Rectangle 71"/>
          <p:cNvSpPr/>
          <p:nvPr/>
        </p:nvSpPr>
        <p:spPr>
          <a:xfrm rot="20627029">
            <a:off x="387799" y="3723038"/>
            <a:ext cx="8525816" cy="322100"/>
          </a:xfrm>
          <a:prstGeom prst="rect">
            <a:avLst/>
          </a:prstGeom>
          <a:solidFill>
            <a:srgbClr val="9A047A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i="1" dirty="0" smtClean="0">
                <a:solidFill>
                  <a:schemeClr val="bg1"/>
                </a:solidFill>
              </a:rPr>
              <a:t>More than 110 data centres connected</a:t>
            </a:r>
            <a:endParaRPr lang="en-GB" b="1" i="1" dirty="0">
              <a:solidFill>
                <a:schemeClr val="bg1"/>
              </a:solidFill>
            </a:endParaRPr>
          </a:p>
        </p:txBody>
      </p:sp>
      <p:sp>
        <p:nvSpPr>
          <p:cNvPr id="73" name="Double flèche horizontale 72"/>
          <p:cNvSpPr/>
          <p:nvPr/>
        </p:nvSpPr>
        <p:spPr>
          <a:xfrm>
            <a:off x="6732239" y="4221087"/>
            <a:ext cx="862091" cy="166498"/>
          </a:xfrm>
          <a:prstGeom prst="left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033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smtClean="0"/>
              <a:t>BODC 50th anniversary, Liverpool, 8 May 2019</a:t>
            </a:r>
            <a:endParaRPr lang="fr-FR" altLang="en-US"/>
          </a:p>
        </p:txBody>
      </p:sp>
      <p:sp>
        <p:nvSpPr>
          <p:cNvPr id="5" name="Rectangle 4"/>
          <p:cNvSpPr/>
          <p:nvPr/>
        </p:nvSpPr>
        <p:spPr>
          <a:xfrm>
            <a:off x="467544" y="6424526"/>
            <a:ext cx="3816424" cy="244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Espace réservé du pied de page 6"/>
          <p:cNvSpPr txBox="1">
            <a:spLocks/>
          </p:cNvSpPr>
          <p:nvPr/>
        </p:nvSpPr>
        <p:spPr bwMode="auto">
          <a:xfrm>
            <a:off x="2484438" y="620713"/>
            <a:ext cx="6135687" cy="212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rgbClr val="0551A0"/>
                </a:solidFill>
                <a:latin typeface="Calibri Light" panose="020F03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fr-FR" altLang="en-US" smtClean="0"/>
              <a:t>visite IRISA - 26/03/2019</a:t>
            </a:r>
            <a:endParaRPr lang="fr-FR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96752"/>
            <a:ext cx="4135160" cy="3257451"/>
          </a:xfrm>
          <a:prstGeom prst="rect">
            <a:avLst/>
          </a:prstGeom>
        </p:spPr>
      </p:pic>
      <p:pic>
        <p:nvPicPr>
          <p:cNvPr id="8" name="Image 7" descr="SeaDataNet Common Data Index (CDI) V3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35681" r="24801" b="22663"/>
          <a:stretch/>
        </p:blipFill>
        <p:spPr>
          <a:xfrm>
            <a:off x="1952864" y="2132856"/>
            <a:ext cx="4680520" cy="2304256"/>
          </a:xfrm>
          <a:prstGeom prst="rect">
            <a:avLst/>
          </a:prstGeom>
        </p:spPr>
      </p:pic>
      <p:pic>
        <p:nvPicPr>
          <p:cNvPr id="9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492896"/>
            <a:ext cx="5040560" cy="2520280"/>
          </a:xfrm>
          <a:prstGeom prst="rect">
            <a:avLst/>
          </a:prstGeom>
        </p:spPr>
      </p:pic>
      <p:pic>
        <p:nvPicPr>
          <p:cNvPr id="10" name="Image 9" descr="SeaDataNet Common Data Index (CDI) V3 - Mozilla Firefox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2" t="35633" r="24725" b="21998"/>
          <a:stretch/>
        </p:blipFill>
        <p:spPr>
          <a:xfrm>
            <a:off x="3854757" y="3510113"/>
            <a:ext cx="5184576" cy="2592288"/>
          </a:xfrm>
          <a:prstGeom prst="rect">
            <a:avLst/>
          </a:prstGeom>
        </p:spPr>
      </p:pic>
      <p:sp>
        <p:nvSpPr>
          <p:cNvPr id="11" name="Espace réservé du contenu 2"/>
          <p:cNvSpPr txBox="1">
            <a:spLocks/>
          </p:cNvSpPr>
          <p:nvPr/>
        </p:nvSpPr>
        <p:spPr bwMode="auto">
          <a:xfrm>
            <a:off x="5168768" y="1278089"/>
            <a:ext cx="2355560" cy="350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rgbClr val="00A7E5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2400" b="1" dirty="0" smtClean="0"/>
              <a:t>CDI user interface</a:t>
            </a:r>
          </a:p>
        </p:txBody>
      </p:sp>
      <p:sp>
        <p:nvSpPr>
          <p:cNvPr id="12" name="Espace réservé du contenu 2"/>
          <p:cNvSpPr txBox="1">
            <a:spLocks/>
          </p:cNvSpPr>
          <p:nvPr/>
        </p:nvSpPr>
        <p:spPr bwMode="auto">
          <a:xfrm>
            <a:off x="827584" y="4509120"/>
            <a:ext cx="2063222" cy="353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rgbClr val="00A7E5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2400" b="1" dirty="0" smtClean="0"/>
              <a:t>Trajectories</a:t>
            </a:r>
          </a:p>
        </p:txBody>
      </p:sp>
      <p:sp>
        <p:nvSpPr>
          <p:cNvPr id="13" name="Espace réservé du contenu 2"/>
          <p:cNvSpPr txBox="1">
            <a:spLocks/>
          </p:cNvSpPr>
          <p:nvPr/>
        </p:nvSpPr>
        <p:spPr bwMode="auto">
          <a:xfrm>
            <a:off x="1403648" y="5091463"/>
            <a:ext cx="2063222" cy="353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rgbClr val="00A7E5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2400" b="1" dirty="0" smtClean="0"/>
              <a:t>Vertical profiles</a:t>
            </a:r>
          </a:p>
        </p:txBody>
      </p:sp>
      <p:sp>
        <p:nvSpPr>
          <p:cNvPr id="14" name="Espace réservé du contenu 2"/>
          <p:cNvSpPr txBox="1">
            <a:spLocks/>
          </p:cNvSpPr>
          <p:nvPr/>
        </p:nvSpPr>
        <p:spPr bwMode="auto">
          <a:xfrm>
            <a:off x="-16086" y="2780928"/>
            <a:ext cx="987686" cy="353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rgbClr val="00A7E5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2400" b="1" dirty="0" smtClean="0"/>
              <a:t>Areas</a:t>
            </a:r>
          </a:p>
        </p:txBody>
      </p:sp>
      <p:cxnSp>
        <p:nvCxnSpPr>
          <p:cNvPr id="15" name="Connecteur droit avec flèche 14"/>
          <p:cNvCxnSpPr/>
          <p:nvPr/>
        </p:nvCxnSpPr>
        <p:spPr>
          <a:xfrm>
            <a:off x="2915816" y="4646857"/>
            <a:ext cx="288032" cy="8154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>
            <a:off x="3563888" y="5229200"/>
            <a:ext cx="288032" cy="8154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>
            <a:off x="827584" y="2996952"/>
            <a:ext cx="1061542" cy="8154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flipH="1">
            <a:off x="4716016" y="1412776"/>
            <a:ext cx="360040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7"/>
          <p:cNvSpPr txBox="1"/>
          <p:nvPr/>
        </p:nvSpPr>
        <p:spPr>
          <a:xfrm>
            <a:off x="35496" y="5877272"/>
            <a:ext cx="9003837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 smtClean="0">
                <a:solidFill>
                  <a:srgbClr val="475D73"/>
                </a:solidFill>
                <a:latin typeface="+mj-lt"/>
                <a:cs typeface="+mn-cs"/>
              </a:rPr>
              <a:t>2.3 M of CDIs for physical, chemical, biological,  geosciences data</a:t>
            </a:r>
            <a:endParaRPr lang="en-US" sz="2400" dirty="0">
              <a:solidFill>
                <a:srgbClr val="475D73"/>
              </a:solidFill>
              <a:latin typeface="+mj-lt"/>
              <a:cs typeface="+mn-cs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>
                <a:solidFill>
                  <a:srgbClr val="475D73"/>
                </a:solidFill>
                <a:latin typeface="+mj-lt"/>
                <a:cs typeface="+mn-cs"/>
              </a:rPr>
              <a:t>89 % </a:t>
            </a:r>
            <a:r>
              <a:rPr lang="en-US" sz="2400" dirty="0" smtClean="0">
                <a:solidFill>
                  <a:srgbClr val="475D73"/>
                </a:solidFill>
                <a:latin typeface="+mj-lt"/>
                <a:cs typeface="+mn-cs"/>
              </a:rPr>
              <a:t>unrestricted data</a:t>
            </a:r>
            <a:endParaRPr lang="en-US" sz="2400" dirty="0">
              <a:solidFill>
                <a:srgbClr val="475D73"/>
              </a:solidFill>
              <a:latin typeface="+mj-lt"/>
              <a:cs typeface="+mn-cs"/>
            </a:endParaRPr>
          </a:p>
        </p:txBody>
      </p:sp>
      <p:sp>
        <p:nvSpPr>
          <p:cNvPr id="20" name="TextBox 7"/>
          <p:cNvSpPr txBox="1"/>
          <p:nvPr/>
        </p:nvSpPr>
        <p:spPr>
          <a:xfrm>
            <a:off x="50032" y="5517232"/>
            <a:ext cx="29466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 smtClean="0">
                <a:solidFill>
                  <a:srgbClr val="475D73"/>
                </a:solidFill>
                <a:latin typeface="+mj-lt"/>
                <a:cs typeface="+mn-cs"/>
              </a:rPr>
              <a:t>since </a:t>
            </a:r>
            <a:r>
              <a:rPr lang="en-US" sz="2400" dirty="0">
                <a:solidFill>
                  <a:srgbClr val="475D73"/>
                </a:solidFill>
                <a:latin typeface="+mj-lt"/>
                <a:cs typeface="+mn-cs"/>
              </a:rPr>
              <a:t>1800 </a:t>
            </a:r>
            <a:r>
              <a:rPr lang="en-US" sz="2400" dirty="0" smtClean="0">
                <a:solidFill>
                  <a:srgbClr val="475D73"/>
                </a:solidFill>
                <a:latin typeface="+mj-lt"/>
                <a:cs typeface="+mn-cs"/>
                <a:sym typeface="Wingdings" panose="05000000000000000000" pitchFamily="2" charset="2"/>
              </a:rPr>
              <a:t></a:t>
            </a:r>
            <a:r>
              <a:rPr lang="en-US" sz="2400" dirty="0" smtClean="0">
                <a:solidFill>
                  <a:srgbClr val="475D73"/>
                </a:solidFill>
                <a:latin typeface="+mj-lt"/>
                <a:cs typeface="+mn-cs"/>
              </a:rPr>
              <a:t> 2019</a:t>
            </a:r>
            <a:endParaRPr lang="en-US" sz="2400" dirty="0">
              <a:solidFill>
                <a:srgbClr val="475D73"/>
              </a:solidFill>
              <a:latin typeface="+mj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15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188" y="1252866"/>
            <a:ext cx="8064500" cy="523220"/>
          </a:xfrm>
        </p:spPr>
        <p:txBody>
          <a:bodyPr/>
          <a:lstStyle/>
          <a:p>
            <a:r>
              <a:rPr lang="fr-FR" dirty="0" smtClean="0"/>
              <a:t>BODC and SDN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1188" y="1916113"/>
            <a:ext cx="8064500" cy="4961358"/>
          </a:xfrm>
        </p:spPr>
        <p:txBody>
          <a:bodyPr/>
          <a:lstStyle/>
          <a:p>
            <a:r>
              <a:rPr lang="en-GB" sz="3200" dirty="0" smtClean="0"/>
              <a:t>Involved since the beginning (and before…)</a:t>
            </a:r>
          </a:p>
          <a:p>
            <a:r>
              <a:rPr lang="en-GB" sz="3200" dirty="0" smtClean="0"/>
              <a:t>Core partner of the project</a:t>
            </a:r>
          </a:p>
          <a:p>
            <a:pPr lvl="1"/>
            <a:r>
              <a:rPr lang="en-GB" sz="2800" dirty="0" smtClean="0"/>
              <a:t>WP leader for the Governance of standards and development of common services</a:t>
            </a:r>
          </a:p>
          <a:p>
            <a:pPr lvl="1"/>
            <a:r>
              <a:rPr lang="en-GB" sz="2800" dirty="0" smtClean="0"/>
              <a:t>Management of the vocabularies</a:t>
            </a:r>
          </a:p>
          <a:p>
            <a:pPr lvl="1"/>
            <a:r>
              <a:rPr lang="en-GB" sz="2800" dirty="0" smtClean="0"/>
              <a:t>Definition of the common data transport formats</a:t>
            </a:r>
          </a:p>
          <a:p>
            <a:pPr lvl="1"/>
            <a:r>
              <a:rPr lang="en-GB" sz="2800" dirty="0" smtClean="0"/>
              <a:t>Management of 2 of the metadata catalogues of SeaDataNet : observatories (EDIOS) and datasets (EDMED)</a:t>
            </a:r>
          </a:p>
          <a:p>
            <a:pPr lvl="1"/>
            <a:endParaRPr lang="en-GB" sz="28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smtClean="0"/>
              <a:t>BODC 50th anniversary, Liverpool, 8 May 2019</a:t>
            </a:r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78809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188" y="1252866"/>
            <a:ext cx="8064500" cy="523220"/>
          </a:xfrm>
        </p:spPr>
        <p:txBody>
          <a:bodyPr/>
          <a:lstStyle/>
          <a:p>
            <a:r>
              <a:rPr lang="fr-FR" dirty="0" smtClean="0"/>
              <a:t>BODC and SDN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1188" y="1916113"/>
            <a:ext cx="8064500" cy="3188565"/>
          </a:xfrm>
        </p:spPr>
        <p:txBody>
          <a:bodyPr/>
          <a:lstStyle/>
          <a:p>
            <a:r>
              <a:rPr lang="en-GB" sz="2800" dirty="0" smtClean="0"/>
              <a:t>Member of the Steering Group and of the Technical task team of all the SDN projects</a:t>
            </a:r>
          </a:p>
          <a:p>
            <a:r>
              <a:rPr lang="en-GB" sz="2800" dirty="0" smtClean="0"/>
              <a:t>Involved as trainer in all SDN training workshop sessions since 2007</a:t>
            </a:r>
          </a:p>
          <a:p>
            <a:r>
              <a:rPr lang="en-GB" sz="2800" dirty="0" smtClean="0"/>
              <a:t>Member of the scientific committee of IMDIS </a:t>
            </a:r>
            <a:r>
              <a:rPr lang="en-GB" sz="2800" dirty="0" smtClean="0"/>
              <a:t>conferences, in the review committee, and as chairs in IMDIS sessions</a:t>
            </a:r>
            <a:endParaRPr lang="en-GB" sz="3200" dirty="0" smtClean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smtClean="0"/>
              <a:t>BODC 50th anniversary, Liverpool, 8 May 2019</a:t>
            </a:r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88404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188" y="991256"/>
            <a:ext cx="8532812" cy="1046440"/>
          </a:xfrm>
        </p:spPr>
        <p:txBody>
          <a:bodyPr/>
          <a:lstStyle/>
          <a:p>
            <a:r>
              <a:rPr lang="fr-FR" dirty="0" smtClean="0"/>
              <a:t>More </a:t>
            </a:r>
            <a:r>
              <a:rPr lang="fr-FR" dirty="0" err="1" smtClean="0"/>
              <a:t>than</a:t>
            </a:r>
            <a:r>
              <a:rPr lang="fr-FR" dirty="0" smtClean="0"/>
              <a:t> 125 000 </a:t>
            </a:r>
            <a:r>
              <a:rPr lang="fr-FR" dirty="0" err="1" smtClean="0"/>
              <a:t>CDIs</a:t>
            </a:r>
            <a:r>
              <a:rPr lang="fr-FR" dirty="0" smtClean="0"/>
              <a:t> </a:t>
            </a:r>
            <a:r>
              <a:rPr lang="fr-FR" dirty="0" err="1" smtClean="0"/>
              <a:t>issued</a:t>
            </a:r>
            <a:r>
              <a:rPr lang="fr-FR" dirty="0" smtClean="0"/>
              <a:t> by BODC in SDN</a:t>
            </a:r>
            <a:endParaRPr lang="en-GB" dirty="0"/>
          </a:p>
        </p:txBody>
      </p:sp>
      <p:pic>
        <p:nvPicPr>
          <p:cNvPr id="21" name="Espace réservé du contenu 2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07" y="1916113"/>
            <a:ext cx="8642398" cy="4321199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smtClean="0"/>
              <a:t>BODC 50th anniversary, Liverpool, 8 May 2019</a:t>
            </a:r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55580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Calibri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ésentation8" id="{DCC5FCE9-5F9E-4137-9754-B80F3F992BE4}" vid="{FAEB73F2-CCCD-42EE-A77D-64668E6E7C3E}"/>
    </a:ext>
  </a:ext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SeaDataNet</Template>
  <TotalTime>3451</TotalTime>
  <Words>1125</Words>
  <Application>Microsoft Office PowerPoint</Application>
  <PresentationFormat>Affichage à l'écran (4:3)</PresentationFormat>
  <Paragraphs>156</Paragraphs>
  <Slides>26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Wingdings</vt:lpstr>
      <vt:lpstr>Modèle par défaut</vt:lpstr>
      <vt:lpstr>Working in Partnership with SeaDataNet</vt:lpstr>
      <vt:lpstr>What is SeaDataNet ?</vt:lpstr>
      <vt:lpstr>SeaDataNet portal</vt:lpstr>
      <vt:lpstr>Metadata catalogues</vt:lpstr>
      <vt:lpstr>CDI catalogue: discovery and access to data</vt:lpstr>
      <vt:lpstr>Présentation PowerPoint</vt:lpstr>
      <vt:lpstr>BODC and SDN</vt:lpstr>
      <vt:lpstr>BODC and SDN</vt:lpstr>
      <vt:lpstr>More than 125 000 CDIs issued by BODC in SDN</vt:lpstr>
      <vt:lpstr>SeaDataNet vocabulary lists</vt:lpstr>
      <vt:lpstr>SeaDataNet vocabulary lists</vt:lpstr>
      <vt:lpstr>At the beginning of SDN</vt:lpstr>
      <vt:lpstr>And then ….</vt:lpstr>
      <vt:lpstr>Not to mention the ones who left …. </vt:lpstr>
      <vt:lpstr>But, this story started well ahead of SeaDataNet</vt:lpstr>
      <vt:lpstr>EMODnet – Special contributions by BODC</vt:lpstr>
      <vt:lpstr>SeaDataNet and EMODnet</vt:lpstr>
      <vt:lpstr>EMODnet thematic portals</vt:lpstr>
      <vt:lpstr>EMODnet Bathymetry portal</vt:lpstr>
      <vt:lpstr>The best Digital Terrain Model (DTM) for the European seas with a resolution of 115 * 115 m (incl 3D viewer)</vt:lpstr>
      <vt:lpstr>Bathymetry: input by BODC</vt:lpstr>
      <vt:lpstr>EMODnet Chemistry</vt:lpstr>
      <vt:lpstr>EMODnet Chemistry</vt:lpstr>
      <vt:lpstr>Chemistry: input by BODC</vt:lpstr>
      <vt:lpstr>BODC also involved in other EMODnet lots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Working in Partnership with SeaDataNet</dc:title>
  <dc:creator>Michele FICHAUT, Ifremer Brest PDG-IRSI-SISMER,</dc:creator>
  <cp:lastModifiedBy>Michele FICHAUT, Ifremer Brest PDG-IRSI-SISMER, </cp:lastModifiedBy>
  <cp:revision>31</cp:revision>
  <dcterms:created xsi:type="dcterms:W3CDTF">2019-05-03T07:35:29Z</dcterms:created>
  <dcterms:modified xsi:type="dcterms:W3CDTF">2019-05-08T09:10:25Z</dcterms:modified>
</cp:coreProperties>
</file>