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4" r:id="rId3"/>
    <p:sldId id="338" r:id="rId4"/>
    <p:sldId id="339" r:id="rId5"/>
    <p:sldId id="340" r:id="rId6"/>
    <p:sldId id="336" r:id="rId7"/>
    <p:sldId id="329" r:id="rId8"/>
    <p:sldId id="341" r:id="rId9"/>
    <p:sldId id="342" r:id="rId10"/>
    <p:sldId id="343" r:id="rId11"/>
    <p:sldId id="345" r:id="rId12"/>
    <p:sldId id="346" r:id="rId13"/>
    <p:sldId id="347" r:id="rId14"/>
    <p:sldId id="349" r:id="rId15"/>
    <p:sldId id="348" r:id="rId16"/>
    <p:sldId id="350" r:id="rId17"/>
    <p:sldId id="351" r:id="rId18"/>
    <p:sldId id="354" r:id="rId19"/>
    <p:sldId id="352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D73"/>
    <a:srgbClr val="05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3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92ECED0-EF8C-4F67-A4F9-4F4A8BC4B36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 b="-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365125"/>
          </a:xfrm>
        </p:spPr>
        <p:txBody>
          <a:bodyPr anchor="t"/>
          <a:lstStyle>
            <a:lvl1pPr>
              <a:defRPr sz="2400">
                <a:latin typeface="Calibri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517525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0551A0"/>
                </a:solidFill>
                <a:latin typeface="Calibri Light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4713" y="6021388"/>
            <a:ext cx="391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fr-FR">
                <a:solidFill>
                  <a:srgbClr val="0551A0"/>
                </a:solidFill>
                <a:latin typeface="Calibri" pitchFamily="34" charset="0"/>
              </a:rPr>
              <a:t>sdn-userdesk@seadatanet.org – www.seadatanet.org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5808663"/>
            <a:ext cx="6351587" cy="212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DCC910-ADE2-44CF-BDD4-C5ED000776A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563" y="1255713"/>
            <a:ext cx="2016125" cy="321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1255713"/>
            <a:ext cx="5895975" cy="321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BB7159-85E7-4443-ABCB-1DB2B4FDE40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D02C58-B8B4-4298-BD30-908A73B72E7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08457-1EFF-4D4A-B430-1FA20BD09EE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916113"/>
            <a:ext cx="3956050" cy="255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916113"/>
            <a:ext cx="3956050" cy="255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27F6B2-6EF5-4A75-BC46-942CF81549D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15037-E95B-4405-93B6-3C454E756E0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1D2E8-D3EE-4983-A6FB-47EF4F053BB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14FE76-07A0-498E-8034-533325E9DF4B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D0D5FA-7CEC-42B1-AA1B-E6B503FCA13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463E5-88DF-44D8-96E5-A3DEFCEAEF1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55713"/>
            <a:ext cx="8064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16113"/>
            <a:ext cx="80645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15088"/>
            <a:ext cx="693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0551A0"/>
                </a:solidFill>
                <a:latin typeface="+mj-lt"/>
              </a:defRPr>
            </a:lvl1pPr>
          </a:lstStyle>
          <a:p>
            <a:fld id="{68192A19-BCEF-4703-9BDC-4EA3809EC34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1188" y="6415088"/>
            <a:ext cx="391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fr-FR">
                <a:solidFill>
                  <a:srgbClr val="0551A0"/>
                </a:solidFill>
                <a:latin typeface="Calibri" pitchFamily="34" charset="0"/>
              </a:rPr>
              <a:t>sdn-userdesk@seadatanet.org – www.seadatanet.org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0713"/>
            <a:ext cx="61356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rgbClr val="0551A0"/>
                </a:solidFill>
                <a:latin typeface="Calibri Light" pitchFamily="34" charset="0"/>
              </a:defRPr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  <p:pic>
        <p:nvPicPr>
          <p:cNvPr id="1034" name="Picture 10" descr="SeaDatacloud2017logo_l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455613"/>
            <a:ext cx="1368425" cy="596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475D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475D7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75D7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75D7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5808663"/>
            <a:ext cx="6351587" cy="215444"/>
          </a:xfrm>
        </p:spPr>
        <p:txBody>
          <a:bodyPr/>
          <a:lstStyle/>
          <a:p>
            <a:r>
              <a:rPr lang="en-US" dirty="0" err="1"/>
              <a:t>SeaDataCloud</a:t>
            </a:r>
            <a:r>
              <a:rPr lang="en-US" dirty="0"/>
              <a:t> Training Workshop, June 2019 </a:t>
            </a:r>
            <a:endParaRPr lang="fr-FR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95650"/>
            <a:ext cx="7086600" cy="369332"/>
          </a:xfrm>
        </p:spPr>
        <p:txBody>
          <a:bodyPr/>
          <a:lstStyle/>
          <a:p>
            <a:r>
              <a:rPr lang="fr-FR" b="1" dirty="0"/>
              <a:t>Virtual </a:t>
            </a:r>
            <a:r>
              <a:rPr lang="fr-FR" b="1" dirty="0" err="1"/>
              <a:t>Research</a:t>
            </a:r>
            <a:r>
              <a:rPr lang="fr-FR" b="1" dirty="0"/>
              <a:t> </a:t>
            </a:r>
            <a:r>
              <a:rPr lang="fr-FR" b="1" dirty="0" err="1"/>
              <a:t>Environments</a:t>
            </a:r>
            <a:r>
              <a:rPr lang="fr-FR" b="1" dirty="0"/>
              <a:t> (VRE) – </a:t>
            </a:r>
            <a:r>
              <a:rPr lang="fr-FR" b="1" dirty="0" err="1"/>
              <a:t>further</a:t>
            </a:r>
            <a:r>
              <a:rPr lang="fr-FR" b="1" dirty="0"/>
              <a:t> plans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5427662" cy="261610"/>
          </a:xfrm>
        </p:spPr>
        <p:txBody>
          <a:bodyPr/>
          <a:lstStyle/>
          <a:p>
            <a:r>
              <a:rPr lang="fr-FR" dirty="0"/>
              <a:t>Dick MA </a:t>
            </a:r>
            <a:r>
              <a:rPr lang="fr-FR" dirty="0" err="1"/>
              <a:t>Schaap</a:t>
            </a:r>
            <a:r>
              <a:rPr lang="fr-FR" dirty="0"/>
              <a:t> – </a:t>
            </a:r>
            <a:r>
              <a:rPr lang="fr-FR" dirty="0" err="1"/>
              <a:t>SeaDataCloud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Coordinator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343252"/>
            <a:ext cx="5878016" cy="104644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Bathymetry – GLOBE software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15F542E-574F-4DE3-93E2-A3362EAE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8" y="1600200"/>
            <a:ext cx="7801663" cy="44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B2F15-F545-47EE-8403-466D3C58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853980" cy="30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MODnet_col_all_vert">
            <a:extLst>
              <a:ext uri="{FF2B5EF4-FFF2-40B4-BE49-F238E27FC236}">
                <a16:creationId xmlns:a16="http://schemas.microsoft.com/office/drawing/2014/main" id="{F14FAD62-7029-4A05-A576-D914901A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2" y="5257800"/>
            <a:ext cx="244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5878016" cy="52322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Bathymetry VRE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C5A264B-D728-4CDA-8D21-3949B2E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7859216" cy="43204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Collaborative environment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 infrastructure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has been set up for sharing the input data and the merged DTMs on a unique space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Online GLOBE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has been configured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Environment is available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Regional Coordinators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Alternatively also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Web Processing Service (WPS)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being set up for specific GLOBE functions</a:t>
            </a:r>
            <a:endParaRPr lang="en-GB" alt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EMODnet_col_all_vert">
            <a:extLst>
              <a:ext uri="{FF2B5EF4-FFF2-40B4-BE49-F238E27FC236}">
                <a16:creationId xmlns:a16="http://schemas.microsoft.com/office/drawing/2014/main" id="{13403138-3A59-4036-933F-A6BD3A3A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14636"/>
            <a:ext cx="244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CE6D08D-9CC1-445F-BDF0-5E6BCD69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77" y="1524000"/>
            <a:ext cx="6843223" cy="510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9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343252"/>
            <a:ext cx="6400800" cy="104644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Bathymetry VRE use case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C5A264B-D728-4CDA-8D21-3949B2E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23156"/>
            <a:ext cx="7859216" cy="891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GLOBE online for generating the 3 Regional DTMs that together cover the Mediterranean (2020)</a:t>
            </a: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EMODnet_col_all_vert">
            <a:extLst>
              <a:ext uri="{FF2B5EF4-FFF2-40B4-BE49-F238E27FC236}">
                <a16:creationId xmlns:a16="http://schemas.microsoft.com/office/drawing/2014/main" id="{13403138-3A59-4036-933F-A6BD3A3A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14636"/>
            <a:ext cx="244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BF01F547-54DB-4DDF-8B14-681D23E7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3" y="1230640"/>
            <a:ext cx="8659747" cy="38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2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5878016" cy="52322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Chemistry </a:t>
            </a:r>
          </a:p>
        </p:txBody>
      </p:sp>
      <p:pic>
        <p:nvPicPr>
          <p:cNvPr id="5" name="Picture 4" descr="EMODnet_col_all_vert">
            <a:extLst>
              <a:ext uri="{FF2B5EF4-FFF2-40B4-BE49-F238E27FC236}">
                <a16:creationId xmlns:a16="http://schemas.microsoft.com/office/drawing/2014/main" id="{13403138-3A59-4036-933F-A6BD3A3A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4560"/>
            <a:ext cx="244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3E6EA8F-5894-4B16-8AC9-1BDBA2B36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6486"/>
            <a:ext cx="7339498" cy="512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19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5878016" cy="52322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Chemistry 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C5A264B-D728-4CDA-8D21-3949B2E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7859216" cy="4320480"/>
          </a:xfrm>
        </p:spPr>
        <p:txBody>
          <a:bodyPr>
            <a:noAutofit/>
          </a:bodyPr>
          <a:lstStyle/>
          <a:p>
            <a:r>
              <a:rPr lang="en-US" sz="2400" dirty="0"/>
              <a:t>Aims at collecting, aggregating, validating and </a:t>
            </a:r>
            <a:r>
              <a:rPr lang="en-US" sz="2400" b="1" dirty="0"/>
              <a:t>giving access</a:t>
            </a:r>
            <a:r>
              <a:rPr lang="en-US" sz="2400" dirty="0"/>
              <a:t> to data collections related to </a:t>
            </a:r>
          </a:p>
          <a:p>
            <a:endParaRPr lang="en-GB" alt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EMODnet_col_all_vert">
            <a:extLst>
              <a:ext uri="{FF2B5EF4-FFF2-40B4-BE49-F238E27FC236}">
                <a16:creationId xmlns:a16="http://schemas.microsoft.com/office/drawing/2014/main" id="{13403138-3A59-4036-933F-A6BD3A3A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4560"/>
            <a:ext cx="244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2A885-F65C-473A-AE8B-1441135DB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743200"/>
            <a:ext cx="7696200" cy="26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5878016" cy="52322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Chemistry process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50475-7617-4189-9D60-B8D54F44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7519"/>
            <a:ext cx="7315200" cy="5423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FE97A-7E3B-434E-BD70-67FEAB2C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3910"/>
            <a:ext cx="7467600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343252"/>
            <a:ext cx="6400800" cy="104644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Chemistry VRE use case 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C5A264B-D728-4CDA-8D21-3949B2E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7859216" cy="432048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Product generation process is quite similar to the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SeaDataCloud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case for Temperature &amp; Salinity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 both processes make use of ODV and DIVA as main analytical tools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EMODnet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Chemistry will learn from SDC experiences and set up a VRE pilot in the next phase (2019 – 2021)</a:t>
            </a:r>
            <a:endParaRPr lang="en-GB" alt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4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6400800" cy="523220"/>
          </a:xfrm>
        </p:spPr>
        <p:txBody>
          <a:bodyPr/>
          <a:lstStyle/>
          <a:p>
            <a:r>
              <a:rPr lang="en-GB" b="1" dirty="0"/>
              <a:t>The Blue Cloud – new project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C5A264B-D728-4CDA-8D21-3949B2E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7859216" cy="432048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application to the H2020 call: ‘The Future of Seas and Oceans Flagship Initiative’.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Aims: 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explore and demonstrate the potential of cloud based open science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build and demonstrate a Pilot Blue Cloud by combining distributed marine data resources, computing platforms, and analytical services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services for supporting research to better understand &amp; manage the many aspects of ocean sustainability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formulate a roadmap for a longer term expansion of the Blue Cloud infrastructure and services, e.g. as a thematic EOSC cloud </a:t>
            </a:r>
          </a:p>
          <a:p>
            <a:endParaRPr lang="en-GB" alt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0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6400800" cy="523220"/>
          </a:xfrm>
        </p:spPr>
        <p:txBody>
          <a:bodyPr/>
          <a:lstStyle/>
          <a:p>
            <a:r>
              <a:rPr lang="en-GB" b="1" dirty="0"/>
              <a:t>The Blue Cloud components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C5A264B-D728-4CDA-8D21-3949B2E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7859216" cy="432048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Consortium: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European marine data management infrastructures: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SeaDataNet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EurOBIS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Euro-ARGO, Argo GDAC,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EMODnet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ELIXIR-ENA,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EuroBioImaging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COPERNICUS CMEMS, COPERNICUS C3S, and ICOS-Marine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e-infrastructures: EUDAT, COPERNICUS DIAS, and Blue Bridge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Excellent marine researchers.  </a:t>
            </a:r>
          </a:p>
          <a:p>
            <a:pPr marL="0" indent="0">
              <a:buNone/>
            </a:pPr>
            <a:endParaRPr lang="en-GB" alt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0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6400800" cy="523220"/>
          </a:xfrm>
        </p:spPr>
        <p:txBody>
          <a:bodyPr/>
          <a:lstStyle/>
          <a:p>
            <a:r>
              <a:rPr lang="en-GB" b="1" dirty="0"/>
              <a:t>The Blue Cloud components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C5A264B-D728-4CDA-8D21-3949B2E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8760"/>
            <a:ext cx="7859216" cy="475104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BlueCloud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service to provide discovery and access to multi-disciplinary data sets from multiple blue data management infrastructures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BlueCloud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VRE to access a federation of blue services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Five dedicated Demonstrators, each with a Virtual Lab on the VRE, and each led by high level researchers: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Zoo- and Phytoplankton EOV products (led by VLIZ)</a:t>
            </a:r>
            <a:endParaRPr lang="en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Plankton Genomics (led by EMBL)</a:t>
            </a:r>
            <a:endParaRPr lang="en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Marine Environmental Indicators (led by CMCC)</a:t>
            </a:r>
            <a:endParaRPr lang="en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Fish, a matter of scales (led by FAO)</a:t>
            </a:r>
            <a:endParaRPr lang="en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Aquaculture Monitor (led by FAO).</a:t>
            </a:r>
            <a:endParaRPr lang="en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1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3550" y="1988840"/>
            <a:ext cx="4104456" cy="4464495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Providing a cloud platform with common services for data pre-processing, </a:t>
            </a:r>
            <a:r>
              <a:rPr lang="en-US" sz="1800" dirty="0" err="1">
                <a:latin typeface="+mj-lt"/>
              </a:rPr>
              <a:t>subsetting</a:t>
            </a:r>
            <a:r>
              <a:rPr lang="en-US" sz="1800" dirty="0">
                <a:latin typeface="+mj-lt"/>
              </a:rPr>
              <a:t>, analyses,  visualizations, publishing, DOIs…</a:t>
            </a: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Applying common standards and  interoperability solutions for providing </a:t>
            </a:r>
            <a:r>
              <a:rPr lang="en-US" sz="1800" dirty="0" err="1">
                <a:latin typeface="+mj-lt"/>
              </a:rPr>
              <a:t>harmonised</a:t>
            </a:r>
            <a:r>
              <a:rPr lang="en-US" sz="1800" dirty="0">
                <a:latin typeface="+mj-lt"/>
              </a:rPr>
              <a:t> data and metadata </a:t>
            </a:r>
          </a:p>
          <a:p>
            <a:endParaRPr lang="en-US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Providing harmonised discovery and access to data output from multiple sources, such as European research and monitoring data gathering, but also from other European and international data infrastructures</a:t>
            </a:r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56" name="Isosceles Triangle 7"/>
          <p:cNvSpPr>
            <a:spLocks noChangeArrowheads="1"/>
          </p:cNvSpPr>
          <p:nvPr/>
        </p:nvSpPr>
        <p:spPr bwMode="auto">
          <a:xfrm>
            <a:off x="439723" y="4088667"/>
            <a:ext cx="4403827" cy="2178256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glow rad="101600">
              <a:srgbClr val="FFFF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Box 8"/>
          <p:cNvSpPr txBox="1">
            <a:spLocks noChangeArrowheads="1"/>
          </p:cNvSpPr>
          <p:nvPr/>
        </p:nvSpPr>
        <p:spPr bwMode="auto">
          <a:xfrm>
            <a:off x="2100359" y="4477781"/>
            <a:ext cx="1002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+mj-lt"/>
              </a:rPr>
              <a:t>Upstream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+mj-lt"/>
              </a:rPr>
              <a:t> Services</a:t>
            </a:r>
          </a:p>
        </p:txBody>
      </p:sp>
      <p:sp>
        <p:nvSpPr>
          <p:cNvPr id="59" name="TextBox 9"/>
          <p:cNvSpPr txBox="1">
            <a:spLocks noChangeArrowheads="1"/>
          </p:cNvSpPr>
          <p:nvPr/>
        </p:nvSpPr>
        <p:spPr bwMode="auto">
          <a:xfrm>
            <a:off x="1331583" y="5138320"/>
            <a:ext cx="2664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j-lt"/>
              </a:rPr>
              <a:t>Discovery and access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j-lt"/>
              </a:rPr>
              <a:t>to datasets from many sources</a:t>
            </a:r>
          </a:p>
        </p:txBody>
      </p:sp>
      <p:sp>
        <p:nvSpPr>
          <p:cNvPr id="60" name="Isosceles Triangle 59"/>
          <p:cNvSpPr/>
          <p:nvPr/>
        </p:nvSpPr>
        <p:spPr bwMode="auto">
          <a:xfrm rot="5400000">
            <a:off x="755134" y="3129950"/>
            <a:ext cx="1728193" cy="196484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604537" y="3652724"/>
            <a:ext cx="166013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+mj-lt"/>
              </a:rPr>
              <a:t>Standards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+mj-lt"/>
              </a:rPr>
              <a:t>OGC, ISO, W3C &amp;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+mj-lt"/>
              </a:rPr>
              <a:t>Vocabularie</a:t>
            </a:r>
            <a:r>
              <a:rPr lang="en-US" altLang="en-US" sz="1800" dirty="0">
                <a:solidFill>
                  <a:schemeClr val="accent2"/>
                </a:solidFill>
                <a:latin typeface="+mj-lt"/>
              </a:rPr>
              <a:t>s</a:t>
            </a:r>
          </a:p>
        </p:txBody>
      </p:sp>
      <p:sp>
        <p:nvSpPr>
          <p:cNvPr id="11" name="Isosceles Triangle 7"/>
          <p:cNvSpPr>
            <a:spLocks noChangeArrowheads="1"/>
          </p:cNvSpPr>
          <p:nvPr/>
        </p:nvSpPr>
        <p:spPr bwMode="auto">
          <a:xfrm rot="10800000">
            <a:off x="498618" y="2070758"/>
            <a:ext cx="4254458" cy="2025539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chemeClr val="accent2"/>
            </a:solidFill>
            <a:round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013264" y="3203816"/>
            <a:ext cx="1300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+mj-lt"/>
              </a:rPr>
              <a:t>Downstream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+mj-lt"/>
              </a:rPr>
              <a:t>Services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972381" y="2214607"/>
            <a:ext cx="3338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j-lt"/>
              </a:rPr>
              <a:t>Added-value services and applications – Cloud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j-lt"/>
              </a:rPr>
              <a:t>Platform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480720" cy="1046440"/>
          </a:xfrm>
        </p:spPr>
        <p:txBody>
          <a:bodyPr/>
          <a:lstStyle/>
          <a:p>
            <a:r>
              <a:rPr lang="en-GB" b="1" dirty="0"/>
              <a:t>Leading concept for </a:t>
            </a:r>
            <a:r>
              <a:rPr lang="en-GB" b="1" dirty="0" err="1"/>
              <a:t>SeaDataCloud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840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343252"/>
            <a:ext cx="6477000" cy="1046440"/>
          </a:xfrm>
        </p:spPr>
        <p:txBody>
          <a:bodyPr/>
          <a:lstStyle/>
          <a:p>
            <a:r>
              <a:rPr lang="en-GB" b="1" dirty="0"/>
              <a:t>Virtual Research Environment (VRE)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95400"/>
            <a:ext cx="8064500" cy="4801314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Cloud based analytical framework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Components for: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calculations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visualisations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conversions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subsetting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QA-QC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.….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Integrated workflows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Account management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Menu shell</a:t>
            </a:r>
          </a:p>
        </p:txBody>
      </p:sp>
    </p:spTree>
    <p:extLst>
      <p:ext uri="{BB962C8B-B14F-4D97-AF65-F5344CB8AC3E}">
        <p14:creationId xmlns:p14="http://schemas.microsoft.com/office/powerpoint/2010/main" val="107331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0" y="470720"/>
            <a:ext cx="5878016" cy="523220"/>
          </a:xfrm>
        </p:spPr>
        <p:txBody>
          <a:bodyPr/>
          <a:lstStyle/>
          <a:p>
            <a:r>
              <a:rPr lang="en-GB" b="1" dirty="0"/>
              <a:t>SDC data products development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D39DAB-E6C4-4B01-B0AC-6951E65C4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8815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5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0" y="470720"/>
            <a:ext cx="5878016" cy="523220"/>
          </a:xfrm>
        </p:spPr>
        <p:txBody>
          <a:bodyPr/>
          <a:lstStyle/>
          <a:p>
            <a:r>
              <a:rPr lang="en-GB" b="1" dirty="0"/>
              <a:t>SDC VRE application – use case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5510329"/>
            <a:ext cx="8375651" cy="86177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Generating a Temperature &amp; Salinity Climatology, including interpolated basin maps in time</a:t>
            </a:r>
          </a:p>
        </p:txBody>
      </p:sp>
      <p:grpSp>
        <p:nvGrpSpPr>
          <p:cNvPr id="6" name="Groupe 3">
            <a:extLst>
              <a:ext uri="{FF2B5EF4-FFF2-40B4-BE49-F238E27FC236}">
                <a16:creationId xmlns:a16="http://schemas.microsoft.com/office/drawing/2014/main" id="{15D9C056-3AB6-4AAE-9C41-48F4DF00A095}"/>
              </a:ext>
            </a:extLst>
          </p:cNvPr>
          <p:cNvGrpSpPr/>
          <p:nvPr/>
        </p:nvGrpSpPr>
        <p:grpSpPr>
          <a:xfrm>
            <a:off x="416570" y="1066800"/>
            <a:ext cx="8310860" cy="4512824"/>
            <a:chOff x="320663" y="2005012"/>
            <a:chExt cx="8310860" cy="4512824"/>
          </a:xfrm>
        </p:grpSpPr>
        <p:pic>
          <p:nvPicPr>
            <p:cNvPr id="7" name="Image 4" descr="SeaDataNet Common Data Index (CDI) V3 - Google Chrome">
              <a:extLst>
                <a:ext uri="{FF2B5EF4-FFF2-40B4-BE49-F238E27FC236}">
                  <a16:creationId xmlns:a16="http://schemas.microsoft.com/office/drawing/2014/main" id="{942F7183-DEBB-4BF2-9E4B-38D788298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663" y="2028932"/>
              <a:ext cx="3536962" cy="190412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88B2DC-3581-46C7-A41F-BEFF1E8EDCE1}"/>
                </a:ext>
              </a:extLst>
            </p:cNvPr>
            <p:cNvSpPr/>
            <p:nvPr/>
          </p:nvSpPr>
          <p:spPr>
            <a:xfrm>
              <a:off x="2443162" y="3157538"/>
              <a:ext cx="1214437" cy="671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551A0"/>
                  </a:solidFill>
                </a:rPr>
                <a:t>CDI</a:t>
              </a:r>
            </a:p>
          </p:txBody>
        </p:sp>
        <p:pic>
          <p:nvPicPr>
            <p:cNvPr id="9" name="Picture 2" descr="http://sextant.ifremer.fr/geonetwork/srv/eng/resources.get?uuid=2a5c1396-f832-4500-8faa-8cfeeded1ebb&amp;fname=NorthAtlanticTransp_s.png">
              <a:extLst>
                <a:ext uri="{FF2B5EF4-FFF2-40B4-BE49-F238E27FC236}">
                  <a16:creationId xmlns:a16="http://schemas.microsoft.com/office/drawing/2014/main" id="{315F0631-0F29-4BA9-AC21-C807536B1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847" y="2005012"/>
              <a:ext cx="2992427" cy="201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lèche droite 7">
              <a:extLst>
                <a:ext uri="{FF2B5EF4-FFF2-40B4-BE49-F238E27FC236}">
                  <a16:creationId xmlns:a16="http://schemas.microsoft.com/office/drawing/2014/main" id="{7227CAF8-7A66-4818-8244-2E9F1170CBD2}"/>
                </a:ext>
              </a:extLst>
            </p:cNvPr>
            <p:cNvSpPr/>
            <p:nvPr/>
          </p:nvSpPr>
          <p:spPr>
            <a:xfrm>
              <a:off x="4043363" y="2628900"/>
              <a:ext cx="757237" cy="5286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DF31EA-5D45-47F7-B3B8-5FC799C1CD1B}"/>
                </a:ext>
              </a:extLst>
            </p:cNvPr>
            <p:cNvSpPr/>
            <p:nvPr/>
          </p:nvSpPr>
          <p:spPr>
            <a:xfrm>
              <a:off x="5865822" y="3143250"/>
              <a:ext cx="1871662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rgbClr val="0551A0"/>
                  </a:solidFill>
                </a:rPr>
                <a:t>Qualified</a:t>
              </a:r>
              <a:r>
                <a:rPr lang="fr-FR" dirty="0">
                  <a:solidFill>
                    <a:srgbClr val="0551A0"/>
                  </a:solidFill>
                </a:rPr>
                <a:t> buffer</a:t>
              </a:r>
            </a:p>
          </p:txBody>
        </p:sp>
        <p:pic>
          <p:nvPicPr>
            <p:cNvPr id="12" name="Picture 4" descr="Thumbnail">
              <a:extLst>
                <a:ext uri="{FF2B5EF4-FFF2-40B4-BE49-F238E27FC236}">
                  <a16:creationId xmlns:a16="http://schemas.microsoft.com/office/drawing/2014/main" id="{888D5091-FD25-4B8B-AC63-CA95BD56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63" y="4317999"/>
              <a:ext cx="2808300" cy="219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6E0E6E-E3F6-42A1-8235-CB7B7F3F4A79}"/>
                </a:ext>
              </a:extLst>
            </p:cNvPr>
            <p:cNvSpPr/>
            <p:nvPr/>
          </p:nvSpPr>
          <p:spPr>
            <a:xfrm>
              <a:off x="1153313" y="5524500"/>
              <a:ext cx="1871662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rgbClr val="0551A0"/>
                  </a:solidFill>
                </a:rPr>
                <a:t>Geospatial</a:t>
              </a:r>
              <a:r>
                <a:rPr lang="fr-FR" dirty="0">
                  <a:solidFill>
                    <a:srgbClr val="0551A0"/>
                  </a:solidFill>
                </a:rPr>
                <a:t> interpolation</a:t>
              </a:r>
            </a:p>
          </p:txBody>
        </p:sp>
        <p:sp>
          <p:nvSpPr>
            <p:cNvPr id="14" name="Flèche droite 11">
              <a:extLst>
                <a:ext uri="{FF2B5EF4-FFF2-40B4-BE49-F238E27FC236}">
                  <a16:creationId xmlns:a16="http://schemas.microsoft.com/office/drawing/2014/main" id="{725A788D-C60F-4AD2-B1F8-9A8CF4B76451}"/>
                </a:ext>
              </a:extLst>
            </p:cNvPr>
            <p:cNvSpPr/>
            <p:nvPr/>
          </p:nvSpPr>
          <p:spPr>
            <a:xfrm rot="8748926">
              <a:off x="3471863" y="4016590"/>
              <a:ext cx="1328737" cy="5268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2" descr="Sextant - Catalogue - Google Chrome">
              <a:extLst>
                <a:ext uri="{FF2B5EF4-FFF2-40B4-BE49-F238E27FC236}">
                  <a16:creationId xmlns:a16="http://schemas.microsoft.com/office/drawing/2014/main" id="{06A5CC1B-BA9B-466B-A5FF-8524A072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847" y="4357902"/>
              <a:ext cx="2328862" cy="1253743"/>
            </a:xfrm>
            <a:prstGeom prst="rect">
              <a:avLst/>
            </a:prstGeom>
          </p:spPr>
        </p:pic>
        <p:sp>
          <p:nvSpPr>
            <p:cNvPr id="16" name="Flèche droite 13">
              <a:extLst>
                <a:ext uri="{FF2B5EF4-FFF2-40B4-BE49-F238E27FC236}">
                  <a16:creationId xmlns:a16="http://schemas.microsoft.com/office/drawing/2014/main" id="{0586ACCF-5C21-4611-A8A4-07AB8DABEB93}"/>
                </a:ext>
              </a:extLst>
            </p:cNvPr>
            <p:cNvSpPr/>
            <p:nvPr/>
          </p:nvSpPr>
          <p:spPr>
            <a:xfrm>
              <a:off x="3334652" y="5154828"/>
              <a:ext cx="1465948" cy="4887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4" descr="WP3: Capacity building &amp; Training - Google Chrome">
              <a:extLst>
                <a:ext uri="{FF2B5EF4-FFF2-40B4-BE49-F238E27FC236}">
                  <a16:creationId xmlns:a16="http://schemas.microsoft.com/office/drawing/2014/main" id="{BF83BBFA-4155-4251-A8DA-B4F847C9A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4" t="23075" r="50468" b="40713"/>
            <a:stretch/>
          </p:blipFill>
          <p:spPr>
            <a:xfrm>
              <a:off x="6419060" y="4637089"/>
              <a:ext cx="2212463" cy="131586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57DD7A-C1FD-4FB6-AEF6-0CB13F9F4950}"/>
                </a:ext>
              </a:extLst>
            </p:cNvPr>
            <p:cNvSpPr/>
            <p:nvPr/>
          </p:nvSpPr>
          <p:spPr>
            <a:xfrm>
              <a:off x="5100638" y="5453695"/>
              <a:ext cx="2151071" cy="874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551A0"/>
                  </a:solidFill>
                </a:rPr>
                <a:t>Publication (catalogue, </a:t>
              </a:r>
              <a:r>
                <a:rPr lang="fr-FR" dirty="0" err="1">
                  <a:solidFill>
                    <a:srgbClr val="0551A0"/>
                  </a:solidFill>
                </a:rPr>
                <a:t>doi</a:t>
              </a:r>
              <a:r>
                <a:rPr lang="fr-FR" dirty="0">
                  <a:solidFill>
                    <a:srgbClr val="0551A0"/>
                  </a:solidFill>
                </a:rPr>
                <a:t>, </a:t>
              </a:r>
              <a:r>
                <a:rPr lang="fr-FR" dirty="0" err="1">
                  <a:solidFill>
                    <a:srgbClr val="0551A0"/>
                  </a:solidFill>
                </a:rPr>
                <a:t>visualization</a:t>
              </a:r>
              <a:r>
                <a:rPr lang="fr-FR" dirty="0">
                  <a:solidFill>
                    <a:srgbClr val="0551A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9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545262"/>
            <a:ext cx="6768752" cy="523220"/>
          </a:xfrm>
        </p:spPr>
        <p:txBody>
          <a:bodyPr/>
          <a:lstStyle/>
          <a:p>
            <a:r>
              <a:rPr lang="en-GB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Overall architecture for the SDC VRE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93205E9-3C41-4FA1-ACF2-8E7BE130C1A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677894" cy="4324600"/>
          </a:xfrm>
          <a:prstGeom prst="rect">
            <a:avLst/>
          </a:prstGeom>
        </p:spPr>
      </p:pic>
      <p:pic>
        <p:nvPicPr>
          <p:cNvPr id="6" name="Picture 5" descr="scree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84" y="1557367"/>
            <a:ext cx="3341172" cy="208823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rcRect l="9433" t="14748" r="10135" b="4920"/>
          <a:stretch/>
        </p:blipFill>
        <p:spPr>
          <a:xfrm>
            <a:off x="5029438" y="3867812"/>
            <a:ext cx="3345418" cy="2731941"/>
          </a:xfrm>
          <a:prstGeom prst="rect">
            <a:avLst/>
          </a:prstGeom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691680" y="3501008"/>
            <a:ext cx="3816424" cy="1656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11760" y="2132857"/>
            <a:ext cx="3528392" cy="14401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EB2505-506C-4D79-904E-3C242170C961}"/>
              </a:ext>
            </a:extLst>
          </p:cNvPr>
          <p:cNvSpPr txBox="1"/>
          <p:nvPr/>
        </p:nvSpPr>
        <p:spPr>
          <a:xfrm>
            <a:off x="345692" y="6091922"/>
            <a:ext cx="43727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+mj-lt"/>
              </a:rPr>
              <a:t>Workshop planned with SDC Product group </a:t>
            </a:r>
          </a:p>
          <a:p>
            <a:r>
              <a:rPr lang="en-US" sz="1800" b="1" dirty="0">
                <a:solidFill>
                  <a:schemeClr val="accent6"/>
                </a:solidFill>
                <a:latin typeface="+mj-lt"/>
              </a:rPr>
              <a:t>for refining SDC VRE and try-out </a:t>
            </a:r>
            <a:endParaRPr lang="en-NL" sz="18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824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5878016" cy="523220"/>
          </a:xfrm>
        </p:spPr>
        <p:txBody>
          <a:bodyPr/>
          <a:lstStyle/>
          <a:p>
            <a:r>
              <a:rPr lang="en-GB" b="1" dirty="0"/>
              <a:t>VRE promises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95400"/>
            <a:ext cx="8064500" cy="461664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Collaborative and individual research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Using, handling,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analysing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processing ocean and marine data into value-added data products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High capacity and performance for big data processing and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visualisations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Combining multidisciplinary data and data products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Machine Learning, e.g. for QA-QC proce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sses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VRE use cases </a:t>
            </a: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858BCD23-8A8D-4347-A7B9-A4CEA475E508}"/>
              </a:ext>
            </a:extLst>
          </p:cNvPr>
          <p:cNvSpPr/>
          <p:nvPr/>
        </p:nvSpPr>
        <p:spPr>
          <a:xfrm>
            <a:off x="1014984" y="5380280"/>
            <a:ext cx="978408" cy="4846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E26149F7-4B95-4428-9493-4919047B5375}"/>
              </a:ext>
            </a:extLst>
          </p:cNvPr>
          <p:cNvSpPr/>
          <p:nvPr/>
        </p:nvSpPr>
        <p:spPr>
          <a:xfrm rot="10800000">
            <a:off x="6172200" y="5410571"/>
            <a:ext cx="978408" cy="4846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201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5878016" cy="52322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Bathymetry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4E9FC-852D-4826-BF50-8A70405B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9458"/>
            <a:ext cx="6629168" cy="4831006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21E3165-4951-4272-8219-2A98A4CA37D9}"/>
              </a:ext>
            </a:extLst>
          </p:cNvPr>
          <p:cNvSpPr txBox="1">
            <a:spLocks/>
          </p:cNvSpPr>
          <p:nvPr/>
        </p:nvSpPr>
        <p:spPr bwMode="auto">
          <a:xfrm>
            <a:off x="539750" y="5959088"/>
            <a:ext cx="8064500" cy="86177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475D7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475D7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75D7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75D7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5D7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The best and market leading Digital Terrain Model for all European seas (grid circa 125 * 125 meters)</a:t>
            </a:r>
            <a:endParaRPr lang="en-US" sz="36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D7E290-E45C-44D7-A5F6-9DFCF2633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4" y="2410372"/>
            <a:ext cx="8064896" cy="4410490"/>
          </a:xfrm>
          <a:prstGeom prst="rect">
            <a:avLst/>
          </a:prstGeom>
        </p:spPr>
      </p:pic>
      <p:pic>
        <p:nvPicPr>
          <p:cNvPr id="11" name="Picture 4" descr="EMODnet_col_all_vert">
            <a:extLst>
              <a:ext uri="{FF2B5EF4-FFF2-40B4-BE49-F238E27FC236}">
                <a16:creationId xmlns:a16="http://schemas.microsoft.com/office/drawing/2014/main" id="{21E98C98-FE2A-4408-8435-046D8BE7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3354"/>
            <a:ext cx="244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3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4862"/>
            <a:ext cx="5878016" cy="523220"/>
          </a:xfrm>
        </p:spPr>
        <p:txBody>
          <a:bodyPr/>
          <a:lstStyle/>
          <a:p>
            <a:r>
              <a:rPr lang="en-GB" b="1" dirty="0" err="1"/>
              <a:t>EMODnet</a:t>
            </a:r>
            <a:r>
              <a:rPr lang="en-GB" b="1" dirty="0"/>
              <a:t> Bathymetry process</a:t>
            </a: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C5A264B-D728-4CDA-8D21-3949B2EA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3599880" cy="43204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of </a:t>
            </a:r>
            <a:r>
              <a:rPr lang="en-GB" alt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SeaDataNet</a:t>
            </a: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CDI and Sextant services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method and </a:t>
            </a:r>
            <a:r>
              <a:rPr lang="en-GB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GLOBE software </a:t>
            </a: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by all involved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pre-gridded by data providers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Basin Coordinators select datasets and generate Regional DTMs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DTM Integrator compiles the resulting </a:t>
            </a:r>
            <a:r>
              <a:rPr lang="en-GB" alt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EMODnet</a:t>
            </a:r>
            <a:r>
              <a:rPr lang="en-GB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DTM </a:t>
            </a:r>
            <a:br>
              <a:rPr lang="en-GB" altLang="en-US" sz="2000" b="1" dirty="0">
                <a:solidFill>
                  <a:schemeClr val="tx2"/>
                </a:solidFill>
              </a:rPr>
            </a:br>
            <a:endParaRPr lang="en-GB" sz="20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4" descr="EMODnet_col_all_vert">
            <a:extLst>
              <a:ext uri="{FF2B5EF4-FFF2-40B4-BE49-F238E27FC236}">
                <a16:creationId xmlns:a16="http://schemas.microsoft.com/office/drawing/2014/main" id="{137C5098-445C-4E80-996D-AD315B85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62600"/>
            <a:ext cx="244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23469BB-C842-48A6-8B7A-950F37D11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36191"/>
            <a:ext cx="4386689" cy="54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60393"/>
      </p:ext>
    </p:extLst>
  </p:cSld>
  <p:clrMapOvr>
    <a:masterClrMapping/>
  </p:clrMapOvr>
</p:sld>
</file>

<file path=ppt/theme/theme1.xml><?xml version="1.0" encoding="utf-8"?>
<a:theme xmlns:a="http://schemas.openxmlformats.org/drawingml/2006/main" name="SeaDataCloud3-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WP9_SDC_CDIreplicationstatus</Template>
  <TotalTime>6056</TotalTime>
  <Words>715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SeaDataCloud3-5</vt:lpstr>
      <vt:lpstr>Virtual Research Environments (VRE) – further plans </vt:lpstr>
      <vt:lpstr>Leading concept for SeaDataCloud</vt:lpstr>
      <vt:lpstr>Virtual Research Environment (VRE)</vt:lpstr>
      <vt:lpstr>SDC data products development </vt:lpstr>
      <vt:lpstr>SDC VRE application – use case</vt:lpstr>
      <vt:lpstr>Overall architecture for the SDC VRE</vt:lpstr>
      <vt:lpstr>VRE promises</vt:lpstr>
      <vt:lpstr>EMODnet Bathymetry </vt:lpstr>
      <vt:lpstr>EMODnet Bathymetry process</vt:lpstr>
      <vt:lpstr>EMODnet Bathymetry – GLOBE software</vt:lpstr>
      <vt:lpstr>EMODnet Bathymetry VRE</vt:lpstr>
      <vt:lpstr>EMODnet Bathymetry VRE use case</vt:lpstr>
      <vt:lpstr>EMODnet Chemistry </vt:lpstr>
      <vt:lpstr>EMODnet Chemistry </vt:lpstr>
      <vt:lpstr>EMODnet Chemistry process </vt:lpstr>
      <vt:lpstr>EMODnet Chemistry VRE use case </vt:lpstr>
      <vt:lpstr>The Blue Cloud – new project</vt:lpstr>
      <vt:lpstr>The Blue Cloud components</vt:lpstr>
      <vt:lpstr>The Blue Cloud components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CDI Replication status: Ingestion and discovery &amp; downloading</dc:title>
  <dc:creator>petert</dc:creator>
  <cp:lastModifiedBy>dick</cp:lastModifiedBy>
  <cp:revision>139</cp:revision>
  <dcterms:created xsi:type="dcterms:W3CDTF">2018-04-16T13:45:42Z</dcterms:created>
  <dcterms:modified xsi:type="dcterms:W3CDTF">2019-06-18T23:11:37Z</dcterms:modified>
</cp:coreProperties>
</file>