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jpg"/>
  <Override PartName="/ppt/media/image38.jpg" ContentType="image/jpg"/>
  <Override PartName="/ppt/media/image3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10" r:id="rId3"/>
    <p:sldId id="335" r:id="rId4"/>
    <p:sldId id="320" r:id="rId5"/>
    <p:sldId id="296" r:id="rId6"/>
    <p:sldId id="319" r:id="rId7"/>
    <p:sldId id="317" r:id="rId8"/>
    <p:sldId id="304" r:id="rId9"/>
    <p:sldId id="323" r:id="rId10"/>
    <p:sldId id="324" r:id="rId11"/>
    <p:sldId id="303" r:id="rId12"/>
    <p:sldId id="334" r:id="rId13"/>
    <p:sldId id="329" r:id="rId14"/>
    <p:sldId id="333" r:id="rId15"/>
    <p:sldId id="299" r:id="rId16"/>
    <p:sldId id="326" r:id="rId17"/>
    <p:sldId id="328" r:id="rId18"/>
    <p:sldId id="265" r:id="rId19"/>
    <p:sldId id="275" r:id="rId20"/>
    <p:sldId id="336" r:id="rId21"/>
    <p:sldId id="337" r:id="rId22"/>
    <p:sldId id="338" r:id="rId23"/>
    <p:sldId id="339" r:id="rId24"/>
    <p:sldId id="340" r:id="rId25"/>
    <p:sldId id="341" r:id="rId26"/>
    <p:sldId id="343" r:id="rId27"/>
    <p:sldId id="342" r:id="rId28"/>
    <p:sldId id="344" r:id="rId2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1A0"/>
    <a:srgbClr val="E6AF00"/>
    <a:srgbClr val="475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143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492ECED0-EF8C-4F67-A4F9-4F4A8BC4B36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21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569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 cstate="print"/>
          <a:srcRect/>
          <a:stretch>
            <a:fillRect b="-9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44725" y="3295650"/>
            <a:ext cx="4775200" cy="365125"/>
          </a:xfrm>
        </p:spPr>
        <p:txBody>
          <a:bodyPr anchor="t"/>
          <a:lstStyle>
            <a:lvl1pPr>
              <a:defRPr sz="2400">
                <a:latin typeface="Calibri Ligh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4667250"/>
            <a:ext cx="4751387" cy="517525"/>
          </a:xfrm>
        </p:spPr>
        <p:txBody>
          <a:bodyPr/>
          <a:lstStyle>
            <a:lvl1pPr marL="0" indent="0">
              <a:buFontTx/>
              <a:buNone/>
              <a:defRPr sz="1700">
                <a:solidFill>
                  <a:srgbClr val="0551A0"/>
                </a:solidFill>
                <a:latin typeface="Calibri Light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684713" y="6021388"/>
            <a:ext cx="39195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/>
            <a:r>
              <a:rPr lang="fr-FR">
                <a:solidFill>
                  <a:srgbClr val="0551A0"/>
                </a:solidFill>
                <a:latin typeface="Calibri" pitchFamily="34" charset="0"/>
              </a:rPr>
              <a:t>sdn-userdesk@seadatanet.org – www.seadatanet.org</a:t>
            </a: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>
          <a:xfrm>
            <a:off x="2268538" y="5808663"/>
            <a:ext cx="6351587" cy="212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DCC910-ADE2-44CF-BDD4-C5ED000776A4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59563" y="1255713"/>
            <a:ext cx="2016125" cy="3219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1255713"/>
            <a:ext cx="5895975" cy="3219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BB7159-85E7-4443-ABCB-1DB2B4FDE402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D02C58-B8B4-4298-BD30-908A73B72E72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C08457-1EFF-4D4A-B430-1FA20BD09EE4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916113"/>
            <a:ext cx="3956050" cy="255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9638" y="1916113"/>
            <a:ext cx="3956050" cy="255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27F6B2-6EF5-4A75-BC46-942CF81549D5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D15037-E95B-4405-93B6-3C454E756E04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F1D2E8-D3EE-4983-A6FB-47EF4F053BBD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14FE76-07A0-498E-8034-533325E9DF4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D0D5FA-7CEC-42B1-AA1B-E6B503FCA138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5463E5-88DF-44D8-96E5-A3DEFCEAEF18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 b="-9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255713"/>
            <a:ext cx="8064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916113"/>
            <a:ext cx="80645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415088"/>
            <a:ext cx="6937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0551A0"/>
                </a:solidFill>
                <a:latin typeface="+mj-lt"/>
              </a:defRPr>
            </a:lvl1pPr>
          </a:lstStyle>
          <a:p>
            <a:fld id="{68192A19-BCEF-4703-9BDC-4EA3809EC34E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11188" y="6415088"/>
            <a:ext cx="39195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fr-FR">
                <a:solidFill>
                  <a:srgbClr val="0551A0"/>
                </a:solidFill>
                <a:latin typeface="Calibri" pitchFamily="34" charset="0"/>
              </a:rPr>
              <a:t>sdn-userdesk@seadatanet.org – www.seadatanet.org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20713"/>
            <a:ext cx="61356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400" b="1">
                <a:solidFill>
                  <a:srgbClr val="0551A0"/>
                </a:solidFill>
                <a:latin typeface="Calibri Light" pitchFamily="34" charset="0"/>
              </a:defRPr>
            </a:lvl1pPr>
          </a:lstStyle>
          <a:p>
            <a:r>
              <a:rPr lang="en-US"/>
              <a:t>TTG Sopot, 25/26 April 2018 </a:t>
            </a:r>
            <a:endParaRPr lang="fr-FR"/>
          </a:p>
        </p:txBody>
      </p:sp>
      <p:pic>
        <p:nvPicPr>
          <p:cNvPr id="1034" name="Picture 10" descr="SeaDatacloud2017logo_low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1188" y="455613"/>
            <a:ext cx="1368425" cy="5969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rgbClr val="475D7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rgbClr val="475D73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475D73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475D73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75D73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75D73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75D73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75D73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75D73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dmed.seadatanet.org/" TargetMode="External"/><Relationship Id="rId7" Type="http://schemas.openxmlformats.org/officeDocument/2006/relationships/hyperlink" Target="https://edmo.seadatanet.org/sparql/" TargetMode="External"/><Relationship Id="rId2" Type="http://schemas.openxmlformats.org/officeDocument/2006/relationships/hyperlink" Target="https://cdi.seadatanet.org/sear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med.seadatanet.org/sparql/" TargetMode="External"/><Relationship Id="rId5" Type="http://schemas.openxmlformats.org/officeDocument/2006/relationships/hyperlink" Target="https://edmo.seadatanet.org/report/43" TargetMode="External"/><Relationship Id="rId4" Type="http://schemas.openxmlformats.org/officeDocument/2006/relationships/hyperlink" Target="https://edmed.seadatanet.org/report/6585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image" Target="../media/image19.jpeg"/><Relationship Id="rId5" Type="http://schemas.openxmlformats.org/officeDocument/2006/relationships/image" Target="../media/image13.wmf"/><Relationship Id="rId10" Type="http://schemas.openxmlformats.org/officeDocument/2006/relationships/image" Target="../media/image18.jpeg"/><Relationship Id="rId4" Type="http://schemas.openxmlformats.org/officeDocument/2006/relationships/image" Target="../media/image12.wmf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ftr" sz="quarter" idx="3"/>
          </p:nvPr>
        </p:nvSpPr>
        <p:spPr>
          <a:xfrm>
            <a:off x="2268538" y="5808663"/>
            <a:ext cx="6351587" cy="215444"/>
          </a:xfrm>
        </p:spPr>
        <p:txBody>
          <a:bodyPr/>
          <a:lstStyle/>
          <a:p>
            <a:r>
              <a:rPr lang="en-US" dirty="0" err="1"/>
              <a:t>SeaDataCloud</a:t>
            </a:r>
            <a:r>
              <a:rPr lang="en-US" dirty="0"/>
              <a:t> Training workshop, June 2019 </a:t>
            </a:r>
            <a:endParaRPr lang="fr-FR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3295650"/>
            <a:ext cx="7086600" cy="738664"/>
          </a:xfrm>
        </p:spPr>
        <p:txBody>
          <a:bodyPr/>
          <a:lstStyle/>
          <a:p>
            <a:r>
              <a:rPr lang="fr-FR" b="1" dirty="0" err="1"/>
              <a:t>Upgrading</a:t>
            </a:r>
            <a:r>
              <a:rPr lang="fr-FR" b="1" dirty="0"/>
              <a:t> the CDI Data Discovery and Access service</a:t>
            </a:r>
            <a:br>
              <a:rPr lang="fr-FR" dirty="0"/>
            </a:br>
            <a:endParaRPr lang="fr-FR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4667250"/>
            <a:ext cx="5427662" cy="261610"/>
          </a:xfrm>
        </p:spPr>
        <p:txBody>
          <a:bodyPr/>
          <a:lstStyle/>
          <a:p>
            <a:r>
              <a:rPr lang="fr-FR" dirty="0"/>
              <a:t>Dick MA </a:t>
            </a:r>
            <a:r>
              <a:rPr lang="fr-FR" dirty="0" err="1"/>
              <a:t>Schaap</a:t>
            </a:r>
            <a:r>
              <a:rPr lang="fr-FR" dirty="0"/>
              <a:t> – </a:t>
            </a:r>
            <a:r>
              <a:rPr lang="fr-FR" dirty="0" err="1"/>
              <a:t>SeaDataCloud</a:t>
            </a:r>
            <a:r>
              <a:rPr lang="fr-FR" dirty="0"/>
              <a:t> </a:t>
            </a:r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Coordinator</a:t>
            </a: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604862"/>
            <a:ext cx="6495256" cy="523220"/>
          </a:xfrm>
        </p:spPr>
        <p:txBody>
          <a:bodyPr/>
          <a:lstStyle/>
          <a:p>
            <a:r>
              <a:rPr lang="en-GB" b="1" dirty="0"/>
              <a:t>CDI service in Geo-Seas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1890"/>
            <a:ext cx="6673703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6032498"/>
            <a:ext cx="3982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Geological and geophysical data sets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029CE-0DAF-4D13-9C1B-0AB7717833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7723628" cy="50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1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620688"/>
            <a:ext cx="6912768" cy="523220"/>
          </a:xfrm>
        </p:spPr>
        <p:txBody>
          <a:bodyPr/>
          <a:lstStyle/>
          <a:p>
            <a:r>
              <a:rPr lang="en-US" dirty="0"/>
              <a:t>CDI data population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46A36-B58E-4ABB-BF19-852E2F87544B}" type="slidenum">
              <a:rPr lang="fr-FR" altLang="en-US" smtClean="0"/>
              <a:pPr/>
              <a:t>11</a:t>
            </a:fld>
            <a:endParaRPr lang="fr-F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07504" y="5496833"/>
            <a:ext cx="8801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altLang="en-US" sz="2000" b="1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 million </a:t>
            </a:r>
            <a:r>
              <a:rPr lang="en-GB" altLang="en-US" sz="2000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CDI entries from </a:t>
            </a:r>
            <a:r>
              <a:rPr lang="en-GB" altLang="en-US" sz="2000" b="1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en-GB" altLang="en-US" sz="2000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countries, </a:t>
            </a:r>
            <a:r>
              <a:rPr lang="en-GB" altLang="en-US" sz="2000" b="1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en-GB" altLang="en-US" sz="2000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centres and &gt; </a:t>
            </a:r>
            <a:r>
              <a:rPr lang="en-GB" altLang="en-US" sz="2000" b="1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</a:t>
            </a:r>
            <a:r>
              <a:rPr lang="en-GB" altLang="en-US" sz="2000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originators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physics, chemistry, geology, geophysics, bathymetry and biology;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GB" altLang="en-US" sz="2000" b="1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1805 to 2018</a:t>
            </a:r>
            <a:r>
              <a:rPr lang="en-GB" altLang="en-US" sz="2000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altLang="en-US" sz="2000" b="1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86%</a:t>
            </a:r>
            <a:r>
              <a:rPr lang="en-GB" altLang="en-US" sz="2000" dirty="0">
                <a:solidFill>
                  <a:srgbClr val="0051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unrestricted or under SDN License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239DF-DA06-4EE2-8A53-8EEE9A772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1" y="1244421"/>
            <a:ext cx="8428624" cy="42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19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7344" y="620688"/>
            <a:ext cx="6407104" cy="523220"/>
          </a:xfrm>
        </p:spPr>
        <p:txBody>
          <a:bodyPr/>
          <a:lstStyle/>
          <a:p>
            <a:r>
              <a:rPr lang="en-US" dirty="0"/>
              <a:t>Year of measurements in CDIs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DD9DA-2F85-4BBC-A1C8-DFAE735DB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95400"/>
            <a:ext cx="8282559" cy="487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93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8400" y="604862"/>
            <a:ext cx="5878016" cy="523220"/>
          </a:xfrm>
        </p:spPr>
        <p:txBody>
          <a:bodyPr/>
          <a:lstStyle/>
          <a:p>
            <a:r>
              <a:rPr lang="en-GB" b="1" dirty="0" err="1"/>
              <a:t>SeaDataCloud</a:t>
            </a:r>
            <a:r>
              <a:rPr lang="en-GB" b="1" dirty="0"/>
              <a:t> project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295400"/>
            <a:ext cx="8064500" cy="5503045"/>
          </a:xfrm>
        </p:spPr>
        <p:txBody>
          <a:bodyPr/>
          <a:lstStyle/>
          <a:p>
            <a:r>
              <a:rPr lang="en-GB" sz="2400" dirty="0">
                <a:solidFill>
                  <a:srgbClr val="0070C0"/>
                </a:solidFill>
                <a:latin typeface="+mj-lt"/>
              </a:rPr>
              <a:t>Standards and information technology are always evolving, there is a move towards cloud storage and cloud computing, and the SeaDataNet infrastructure must stay up-to-date to maintain and further expand its </a:t>
            </a:r>
            <a:r>
              <a:rPr lang="en-GB" sz="2400" b="1" dirty="0">
                <a:solidFill>
                  <a:srgbClr val="0070C0"/>
                </a:solidFill>
                <a:latin typeface="+mj-lt"/>
              </a:rPr>
              <a:t>standards and services </a:t>
            </a:r>
            <a:r>
              <a:rPr lang="en-GB" sz="2400" dirty="0">
                <a:solidFill>
                  <a:srgbClr val="0070C0"/>
                </a:solidFill>
                <a:latin typeface="+mj-lt"/>
              </a:rPr>
              <a:t>to its lead customers and major stakeholders</a:t>
            </a:r>
          </a:p>
          <a:p>
            <a:endParaRPr lang="en-GB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A strategic and operational cooperation between the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SeaDataNet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consortium of marine and ocean data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centres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and the EUDAT consortium of e-infrastructure service providers, also with a perspective to EOSC</a:t>
            </a:r>
          </a:p>
          <a:p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GB" sz="2400" dirty="0" err="1">
                <a:solidFill>
                  <a:srgbClr val="0070C0"/>
                </a:solidFill>
              </a:rPr>
              <a:t>SeaDataCloud</a:t>
            </a:r>
            <a:r>
              <a:rPr lang="en-GB" sz="2400" dirty="0">
                <a:solidFill>
                  <a:srgbClr val="0070C0"/>
                </a:solidFill>
              </a:rPr>
              <a:t> project, started Nov 2016 with 4 year run</a:t>
            </a:r>
            <a:endParaRPr lang="en-GB" sz="2400" dirty="0">
              <a:solidFill>
                <a:srgbClr val="0070C0"/>
              </a:solidFill>
              <a:latin typeface="+mj-lt"/>
            </a:endParaRPr>
          </a:p>
          <a:p>
            <a:endParaRPr lang="en-GB" sz="1800" dirty="0">
              <a:latin typeface="+mj-lt"/>
            </a:endParaRPr>
          </a:p>
          <a:p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2014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600562"/>
            <a:ext cx="6768752" cy="523220"/>
          </a:xfrm>
        </p:spPr>
        <p:txBody>
          <a:bodyPr/>
          <a:lstStyle/>
          <a:p>
            <a:r>
              <a:rPr lang="en-GB" b="1" dirty="0"/>
              <a:t>Cooperation with the EUDAT network of e-infrastructure providers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188" y="5517232"/>
            <a:ext cx="7849244" cy="609398"/>
          </a:xfrm>
        </p:spPr>
        <p:txBody>
          <a:bodyPr/>
          <a:lstStyle/>
          <a:p>
            <a:pPr marL="0" indent="0" algn="ctr">
              <a:buNone/>
            </a:pPr>
            <a:r>
              <a:rPr lang="en-GB" sz="1800" dirty="0"/>
              <a:t>5 EUDAT members are partners of SeaDataCloud : </a:t>
            </a:r>
          </a:p>
          <a:p>
            <a:pPr marL="0" indent="0" algn="ctr">
              <a:buNone/>
            </a:pPr>
            <a:r>
              <a:rPr lang="en-GB" sz="1800" dirty="0"/>
              <a:t>CINECA, CSC, DKRZ, GRNET and  STFC </a:t>
            </a:r>
          </a:p>
        </p:txBody>
      </p:sp>
      <p:pic>
        <p:nvPicPr>
          <p:cNvPr id="2050" name="Picture 2" descr="EUDAT CDI Memb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6" y="1903140"/>
            <a:ext cx="5053192" cy="3456384"/>
          </a:xfrm>
          <a:prstGeom prst="rect">
            <a:avLst/>
          </a:prstGeom>
          <a:noFill/>
          <a:ln w="38100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udat.eu/sites/default/files/CDI_using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472" y="1844824"/>
            <a:ext cx="357301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635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25790"/>
            <a:ext cx="5818188" cy="523220"/>
          </a:xfrm>
        </p:spPr>
        <p:txBody>
          <a:bodyPr/>
          <a:lstStyle/>
          <a:p>
            <a:r>
              <a:rPr lang="en-US" b="1" dirty="0"/>
              <a:t>Issues with current CDI service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17600"/>
            <a:ext cx="8064500" cy="6586418"/>
          </a:xfrm>
        </p:spPr>
        <p:txBody>
          <a:bodyPr/>
          <a:lstStyle/>
          <a:p>
            <a:r>
              <a:rPr lang="en-GB" sz="2000" b="1" dirty="0">
                <a:solidFill>
                  <a:srgbClr val="0070C0"/>
                </a:solidFill>
                <a:latin typeface="+mj-lt"/>
              </a:rPr>
              <a:t>performance for users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: CDI data access service interacts with the distributed data collections and databases at the connected data centres. </a:t>
            </a:r>
          </a:p>
          <a:p>
            <a:pPr lvl="1"/>
            <a:r>
              <a:rPr lang="en-GB" sz="2000" dirty="0">
                <a:solidFill>
                  <a:srgbClr val="0070C0"/>
                </a:solidFill>
                <a:latin typeface="+mj-lt"/>
              </a:rPr>
              <a:t>user can submit a shopping basket with requests for data from multiple data centres.</a:t>
            </a:r>
          </a:p>
          <a:p>
            <a:pPr lvl="1"/>
            <a:r>
              <a:rPr lang="en-GB" sz="2000" dirty="0">
                <a:solidFill>
                  <a:srgbClr val="0070C0"/>
                </a:solidFill>
                <a:latin typeface="+mj-lt"/>
              </a:rPr>
              <a:t>user must await the automatic data preparation by each of these data centres</a:t>
            </a:r>
          </a:p>
          <a:p>
            <a:pPr lvl="1"/>
            <a:r>
              <a:rPr lang="en-GB" sz="2000" dirty="0">
                <a:solidFill>
                  <a:srgbClr val="0070C0"/>
                </a:solidFill>
                <a:latin typeface="+mj-lt"/>
              </a:rPr>
              <a:t>user must download resulting data sets through the RSM as packages directly from each data centre, which implicates multiple download transactions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performance for users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: data 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centres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 are not always online, operational and have different machine capacities which might give extra delays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quality issues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: concerning formats of data files (ODV + </a:t>
            </a:r>
            <a:r>
              <a:rPr lang="en-US" sz="2000" dirty="0" err="1">
                <a:solidFill>
                  <a:srgbClr val="0070C0"/>
                </a:solidFill>
                <a:latin typeface="+mj-lt"/>
              </a:rPr>
              <a:t>NetCDF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) and their consistency with CDI metadata.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installation and configuration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 of the Download Manager software can be challenging due to different configurations, firewalls etc., which in practice results in having different versions installed</a:t>
            </a:r>
            <a:r>
              <a:rPr lang="en-US" sz="2000" dirty="0">
                <a:latin typeface="+mj-lt"/>
              </a:rPr>
              <a:t>   </a:t>
            </a:r>
          </a:p>
          <a:p>
            <a:pPr marL="0" indent="0">
              <a:buNone/>
            </a:pPr>
            <a:endParaRPr lang="en-GB" alt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46A36-B58E-4ABB-BF19-852E2F87544B}" type="slidenum">
              <a:rPr lang="fr-FR" altLang="en-US" smtClean="0"/>
              <a:pPr/>
              <a:t>15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6782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41980"/>
            <a:ext cx="6261798" cy="523220"/>
          </a:xfrm>
        </p:spPr>
        <p:txBody>
          <a:bodyPr/>
          <a:lstStyle/>
          <a:p>
            <a:r>
              <a:rPr lang="en-GB" b="1" dirty="0"/>
              <a:t>New CDI service architecture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46A36-B58E-4ABB-BF19-852E2F87544B}" type="slidenum">
              <a:rPr lang="fr-FR" altLang="en-US" smtClean="0"/>
              <a:pPr/>
              <a:t>16</a:t>
            </a:fld>
            <a:endParaRPr lang="fr-F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3352800" y="-366714"/>
            <a:ext cx="51949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392962"/>
              </p:ext>
            </p:extLst>
          </p:nvPr>
        </p:nvGraphicFramePr>
        <p:xfrm>
          <a:off x="2514600" y="1160948"/>
          <a:ext cx="54102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Document" r:id="rId3" imgW="5933520" imgH="7533360" progId="Word.Document.12">
                  <p:embed/>
                </p:oleObj>
              </mc:Choice>
              <mc:Fallback>
                <p:oleObj name="Document" r:id="rId3" imgW="5933520" imgH="753336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160948"/>
                        <a:ext cx="5410200" cy="5359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7848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895" y="504807"/>
            <a:ext cx="5577299" cy="523220"/>
          </a:xfrm>
        </p:spPr>
        <p:txBody>
          <a:bodyPr/>
          <a:lstStyle/>
          <a:p>
            <a:r>
              <a:rPr lang="en-US" b="1" dirty="0"/>
              <a:t>New CDI service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765437"/>
            <a:ext cx="8064500" cy="4609585"/>
          </a:xfrm>
        </p:spPr>
        <p:txBody>
          <a:bodyPr/>
          <a:lstStyle/>
          <a:p>
            <a:pPr marL="0" indent="0">
              <a:buNone/>
            </a:pPr>
            <a:endParaRPr lang="en-GB" alt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46A36-B58E-4ABB-BF19-852E2F87544B}" type="slidenum">
              <a:rPr lang="fr-FR" altLang="en-US" smtClean="0"/>
              <a:pPr/>
              <a:t>17</a:t>
            </a:fld>
            <a:endParaRPr lang="fr-FR" alt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77191" y="1794123"/>
            <a:ext cx="8064500" cy="460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91" y="1172369"/>
            <a:ext cx="4548188" cy="5334000"/>
          </a:xfrm>
          <a:prstGeom prst="rect">
            <a:avLst/>
          </a:prstGeom>
        </p:spPr>
      </p:pic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546100" y="1219200"/>
            <a:ext cx="3581400" cy="460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0070C0"/>
                </a:solidFill>
              </a:rPr>
              <a:t>Local software tools </a:t>
            </a:r>
            <a:r>
              <a:rPr lang="en-GB" sz="2000" dirty="0">
                <a:solidFill>
                  <a:srgbClr val="0070C0"/>
                </a:solidFill>
              </a:rPr>
              <a:t>at data centres to prepare ingestions </a:t>
            </a:r>
          </a:p>
          <a:p>
            <a:endParaRPr lang="en-GB" sz="2000" dirty="0">
              <a:solidFill>
                <a:srgbClr val="0070C0"/>
              </a:solidFill>
            </a:endParaRPr>
          </a:p>
          <a:p>
            <a:r>
              <a:rPr lang="en-GB" sz="2000" b="1" dirty="0">
                <a:solidFill>
                  <a:srgbClr val="0070C0"/>
                </a:solidFill>
              </a:rPr>
              <a:t>Replication Manager </a:t>
            </a:r>
            <a:r>
              <a:rPr lang="en-GB" sz="2000" dirty="0">
                <a:solidFill>
                  <a:srgbClr val="0070C0"/>
                </a:solidFill>
              </a:rPr>
              <a:t>(RM) at data centres for exchanging to Import Manager and EUDAT cloud</a:t>
            </a:r>
          </a:p>
          <a:p>
            <a:endParaRPr lang="en-GB" sz="2000" dirty="0">
              <a:solidFill>
                <a:srgbClr val="0070C0"/>
              </a:solidFill>
            </a:endParaRPr>
          </a:p>
          <a:p>
            <a:r>
              <a:rPr lang="en-GB" sz="2000" b="1" dirty="0">
                <a:solidFill>
                  <a:srgbClr val="0070C0"/>
                </a:solidFill>
              </a:rPr>
              <a:t>EUDAT cloud </a:t>
            </a:r>
            <a:r>
              <a:rPr lang="en-GB" sz="2000" dirty="0">
                <a:solidFill>
                  <a:srgbClr val="0070C0"/>
                </a:solidFill>
              </a:rPr>
              <a:t>with adapted EUDAT services</a:t>
            </a:r>
          </a:p>
          <a:p>
            <a:endParaRPr lang="en-GB" sz="2000" dirty="0">
              <a:solidFill>
                <a:srgbClr val="0070C0"/>
              </a:solidFill>
            </a:endParaRPr>
          </a:p>
          <a:p>
            <a:r>
              <a:rPr lang="en-GB" sz="2000" dirty="0">
                <a:solidFill>
                  <a:srgbClr val="0070C0"/>
                </a:solidFill>
              </a:rPr>
              <a:t>Upgraded </a:t>
            </a:r>
            <a:r>
              <a:rPr lang="en-GB" sz="2000" b="1" dirty="0">
                <a:solidFill>
                  <a:srgbClr val="0070C0"/>
                </a:solidFill>
              </a:rPr>
              <a:t>CDI User Interface</a:t>
            </a:r>
            <a:r>
              <a:rPr lang="en-GB" sz="2000" dirty="0">
                <a:solidFill>
                  <a:srgbClr val="0070C0"/>
                </a:solidFill>
              </a:rPr>
              <a:t>, ordering and downloading facility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9488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576590"/>
            <a:ext cx="5818188" cy="523220"/>
          </a:xfrm>
        </p:spPr>
        <p:txBody>
          <a:bodyPr/>
          <a:lstStyle/>
          <a:p>
            <a:r>
              <a:rPr lang="en-US" b="1" dirty="0"/>
              <a:t>Installed base of CDI nodes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D2E8-D3EE-4983-A6FB-47EF4F053BBD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7010400" cy="504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9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576590"/>
            <a:ext cx="5818188" cy="523220"/>
          </a:xfrm>
        </p:spPr>
        <p:txBody>
          <a:bodyPr/>
          <a:lstStyle/>
          <a:p>
            <a:r>
              <a:rPr lang="en-US" b="1" dirty="0"/>
              <a:t>Migration to upgraded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750" y="1219200"/>
            <a:ext cx="8064500" cy="5909310"/>
          </a:xfrm>
        </p:spPr>
        <p:txBody>
          <a:bodyPr/>
          <a:lstStyle/>
          <a:p>
            <a:pPr lvl="0"/>
            <a:r>
              <a:rPr lang="en-US" sz="2200" b="1" dirty="0">
                <a:solidFill>
                  <a:srgbClr val="0070C0"/>
                </a:solidFill>
                <a:latin typeface="+mj-lt"/>
              </a:rPr>
              <a:t>89 nodes with Download Manager 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=&gt; Replication Manager</a:t>
            </a:r>
          </a:p>
          <a:p>
            <a:pPr lvl="0"/>
            <a:r>
              <a:rPr lang="en-US" sz="2200" b="1" dirty="0">
                <a:solidFill>
                  <a:srgbClr val="0070C0"/>
                </a:solidFill>
                <a:latin typeface="+mj-lt"/>
              </a:rPr>
              <a:t>24 nodes with Interim solution 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=&gt; Upgraded Interim Solution </a:t>
            </a:r>
          </a:p>
          <a:p>
            <a:pPr lvl="0"/>
            <a:r>
              <a:rPr lang="en-US" sz="2200" dirty="0">
                <a:solidFill>
                  <a:srgbClr val="0070C0"/>
                </a:solidFill>
                <a:latin typeface="+mj-lt"/>
              </a:rPr>
              <a:t>The migration is well underway and groups of data 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centres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have been or are being contacted with instructions; support by MARIS and IFREMER </a:t>
            </a:r>
          </a:p>
          <a:p>
            <a:pPr lvl="0"/>
            <a:r>
              <a:rPr lang="en-US" sz="2200" dirty="0">
                <a:solidFill>
                  <a:srgbClr val="0070C0"/>
                </a:solidFill>
                <a:latin typeface="+mj-lt"/>
              </a:rPr>
              <a:t>We must assure that existing services continue to operate; only loading of new and updated CDIs is temporarily halted to allow for checking, validating and building the data cloud (&gt; 2.3 million data files)</a:t>
            </a:r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D2E8-D3EE-4983-A6FB-47EF4F053BBD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589C4-F8DD-42B8-A2D8-157016D2C770}"/>
              </a:ext>
            </a:extLst>
          </p:cNvPr>
          <p:cNvSpPr txBox="1"/>
          <p:nvPr/>
        </p:nvSpPr>
        <p:spPr>
          <a:xfrm>
            <a:off x="457200" y="4572000"/>
            <a:ext cx="8416925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Cooperation and dedication of data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centres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is needed for installing and configuring the new set-up in time (May -  July 2019)  </a:t>
            </a:r>
          </a:p>
          <a:p>
            <a:endParaRPr lang="en-NL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67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784" y="533292"/>
            <a:ext cx="5472608" cy="523220"/>
          </a:xfrm>
        </p:spPr>
        <p:txBody>
          <a:bodyPr/>
          <a:lstStyle/>
          <a:p>
            <a:r>
              <a:rPr lang="en-US" altLang="en-US" b="1" dirty="0" err="1"/>
              <a:t>SeaDataNet</a:t>
            </a:r>
            <a:r>
              <a:rPr lang="en-US" altLang="en-US" b="1" dirty="0"/>
              <a:t> output </a:t>
            </a:r>
            <a:endParaRPr lang="en-GB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143000"/>
            <a:ext cx="8280400" cy="5650778"/>
          </a:xfrm>
        </p:spPr>
        <p:txBody>
          <a:bodyPr/>
          <a:lstStyle/>
          <a:p>
            <a:r>
              <a:rPr lang="en-GB" altLang="en-US" sz="2400" dirty="0">
                <a:solidFill>
                  <a:srgbClr val="0070C0"/>
                </a:solidFill>
                <a:latin typeface="+mj-lt"/>
              </a:rPr>
              <a:t>Standards for metadata and data formats</a:t>
            </a:r>
          </a:p>
          <a:p>
            <a:r>
              <a:rPr lang="en-GB" altLang="en-US" sz="2400" dirty="0">
                <a:solidFill>
                  <a:srgbClr val="0070C0"/>
                </a:solidFill>
                <a:latin typeface="+mj-lt"/>
              </a:rPr>
              <a:t>European directories for data (CDI), data collections (EDMED), research projects (EDMERP), cruise summary reports (CSR), organisations (EDMO), monitoring programs and networks (EDIOS) </a:t>
            </a:r>
          </a:p>
          <a:p>
            <a:r>
              <a:rPr lang="en-GB" altLang="en-US" sz="2400" dirty="0">
                <a:solidFill>
                  <a:srgbClr val="0070C0"/>
                </a:solidFill>
                <a:latin typeface="+mj-lt"/>
              </a:rPr>
              <a:t>European Marine Data Discovery and Access service (CDI)</a:t>
            </a:r>
          </a:p>
          <a:p>
            <a:r>
              <a:rPr lang="en-GB" altLang="en-US" sz="2400" dirty="0">
                <a:solidFill>
                  <a:srgbClr val="0070C0"/>
                </a:solidFill>
                <a:latin typeface="+mj-lt"/>
              </a:rPr>
              <a:t>Software tools and services for populating </a:t>
            </a:r>
            <a:r>
              <a:rPr lang="en-GB" altLang="en-US" sz="2400" dirty="0" err="1">
                <a:solidFill>
                  <a:srgbClr val="0070C0"/>
                </a:solidFill>
                <a:latin typeface="+mj-lt"/>
              </a:rPr>
              <a:t>SeaDataNet</a:t>
            </a:r>
            <a:r>
              <a:rPr lang="en-GB" altLang="en-US" sz="2400" dirty="0">
                <a:solidFill>
                  <a:srgbClr val="0070C0"/>
                </a:solidFill>
                <a:latin typeface="+mj-lt"/>
              </a:rPr>
              <a:t> directories</a:t>
            </a:r>
          </a:p>
          <a:p>
            <a:r>
              <a:rPr lang="en-GB" altLang="en-US" sz="2400" dirty="0">
                <a:solidFill>
                  <a:srgbClr val="0070C0"/>
                </a:solidFill>
                <a:latin typeface="+mj-lt"/>
              </a:rPr>
              <a:t>Software tools and services for analysing and validating marine data sets</a:t>
            </a:r>
          </a:p>
          <a:p>
            <a:r>
              <a:rPr lang="en-GB" altLang="en-US" sz="2400" dirty="0" err="1">
                <a:solidFill>
                  <a:srgbClr val="0070C0"/>
                </a:solidFill>
                <a:latin typeface="+mj-lt"/>
              </a:rPr>
              <a:t>SeaDataNet</a:t>
            </a:r>
            <a:r>
              <a:rPr lang="en-GB" altLang="en-US" sz="2400" dirty="0">
                <a:solidFill>
                  <a:srgbClr val="0070C0"/>
                </a:solidFill>
                <a:latin typeface="+mj-lt"/>
              </a:rPr>
              <a:t> data products</a:t>
            </a:r>
          </a:p>
          <a:p>
            <a:r>
              <a:rPr lang="en-GB" altLang="en-US" sz="2400" dirty="0">
                <a:solidFill>
                  <a:srgbClr val="0070C0"/>
                </a:solidFill>
              </a:rPr>
              <a:t>Capacity building</a:t>
            </a:r>
          </a:p>
          <a:p>
            <a:pPr marL="0" indent="0">
              <a:buNone/>
            </a:pPr>
            <a:endParaRPr lang="en-GB" altLang="en-US" sz="2400" dirty="0">
              <a:solidFill>
                <a:schemeClr val="tx1"/>
              </a:solidFill>
              <a:latin typeface="+mj-lt"/>
            </a:endParaRPr>
          </a:p>
          <a:p>
            <a:endParaRPr lang="en-GB" altLang="en-US" sz="1800" b="1" dirty="0">
              <a:solidFill>
                <a:srgbClr val="00519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421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405608"/>
            <a:ext cx="6781800" cy="523220"/>
          </a:xfrm>
        </p:spPr>
        <p:txBody>
          <a:bodyPr/>
          <a:lstStyle/>
          <a:p>
            <a:r>
              <a:rPr lang="en-US" b="1" dirty="0"/>
              <a:t>New challenges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750" y="1143000"/>
            <a:ext cx="8299450" cy="5244513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U</a:t>
            </a:r>
            <a:r>
              <a:rPr lang="en-NL" sz="2400" dirty="0" err="1">
                <a:solidFill>
                  <a:srgbClr val="0070C0"/>
                </a:solidFill>
                <a:latin typeface="+mj-lt"/>
              </a:rPr>
              <a:t>sers</a:t>
            </a:r>
            <a:r>
              <a:rPr lang="en-NL" sz="2400" dirty="0">
                <a:solidFill>
                  <a:srgbClr val="0070C0"/>
                </a:solidFill>
                <a:latin typeface="+mj-lt"/>
              </a:rPr>
              <a:t> and applications of </a:t>
            </a:r>
            <a:r>
              <a:rPr lang="en-NL" sz="2400" dirty="0" err="1">
                <a:solidFill>
                  <a:srgbClr val="0070C0"/>
                </a:solidFill>
                <a:latin typeface="+mj-lt"/>
              </a:rPr>
              <a:t>SeaDataNet</a:t>
            </a:r>
            <a:r>
              <a:rPr lang="en-NL" sz="2400" dirty="0">
                <a:solidFill>
                  <a:srgbClr val="0070C0"/>
                </a:solidFill>
                <a:latin typeface="+mj-lt"/>
              </a:rPr>
              <a:t> are becoming more demanding: </a:t>
            </a:r>
          </a:p>
          <a:p>
            <a:pPr lvl="1"/>
            <a:r>
              <a:rPr lang="en-GB" sz="2200" dirty="0">
                <a:solidFill>
                  <a:srgbClr val="0070C0"/>
                </a:solidFill>
                <a:latin typeface="+mj-lt"/>
              </a:rPr>
              <a:t>We have to guarantee data quality and long term stewardship</a:t>
            </a:r>
            <a:endParaRPr lang="en-NL" sz="2200" dirty="0">
              <a:solidFill>
                <a:srgbClr val="0070C0"/>
              </a:solidFill>
              <a:latin typeface="+mj-lt"/>
            </a:endParaRPr>
          </a:p>
          <a:p>
            <a:pPr lvl="1"/>
            <a:r>
              <a:rPr lang="en-GB" sz="2200" dirty="0">
                <a:solidFill>
                  <a:srgbClr val="0070C0"/>
                </a:solidFill>
                <a:latin typeface="+mj-lt"/>
              </a:rPr>
              <a:t>We have to provide analytical frameworks and collaborative environments which support dealing with big data </a:t>
            </a:r>
            <a:endParaRPr lang="en-NL" sz="2200" dirty="0">
              <a:solidFill>
                <a:srgbClr val="0070C0"/>
              </a:solidFill>
              <a:latin typeface="+mj-lt"/>
            </a:endParaRPr>
          </a:p>
          <a:p>
            <a:pPr lvl="1"/>
            <a:r>
              <a:rPr lang="en-GB" sz="2200" dirty="0">
                <a:solidFill>
                  <a:srgbClr val="0070C0"/>
                </a:solidFill>
                <a:latin typeface="+mj-lt"/>
              </a:rPr>
              <a:t>We have to make the overall infrastructure more ‘robust’ in performance, quality and content of services.</a:t>
            </a:r>
            <a:endParaRPr lang="en-NL" sz="2200" dirty="0">
              <a:solidFill>
                <a:srgbClr val="0070C0"/>
              </a:solidFill>
              <a:latin typeface="+mj-lt"/>
            </a:endParaRPr>
          </a:p>
          <a:p>
            <a:pPr lvl="1"/>
            <a:r>
              <a:rPr lang="en-GB" sz="2200" dirty="0">
                <a:solidFill>
                  <a:srgbClr val="0070C0"/>
                </a:solidFill>
                <a:latin typeface="+mj-lt"/>
              </a:rPr>
              <a:t>We have to intensify the cooperation with other leading European initiatives, such as Copernicus (CMEMS, DIAS), </a:t>
            </a:r>
            <a:r>
              <a:rPr lang="en-GB" sz="2200" dirty="0" err="1">
                <a:solidFill>
                  <a:srgbClr val="0070C0"/>
                </a:solidFill>
                <a:latin typeface="+mj-lt"/>
              </a:rPr>
              <a:t>EMODnet</a:t>
            </a:r>
            <a:r>
              <a:rPr lang="en-GB" sz="2200" dirty="0">
                <a:solidFill>
                  <a:srgbClr val="0070C0"/>
                </a:solidFill>
                <a:latin typeface="+mj-lt"/>
              </a:rPr>
              <a:t>, and EOSC, resulting in synergies and integrations. </a:t>
            </a:r>
            <a:endParaRPr lang="en-NL" sz="2200" dirty="0">
              <a:solidFill>
                <a:srgbClr val="0070C0"/>
              </a:solidFill>
              <a:latin typeface="+mj-lt"/>
            </a:endParaRPr>
          </a:p>
          <a:p>
            <a:pPr lvl="1"/>
            <a:r>
              <a:rPr lang="en-GB" sz="2200" dirty="0">
                <a:solidFill>
                  <a:srgbClr val="0070C0"/>
                </a:solidFill>
                <a:latin typeface="+mj-lt"/>
              </a:rPr>
              <a:t>We have to make the large resource of marine environmental data available in an interoperable or harmonized manner, following ‘</a:t>
            </a:r>
            <a:r>
              <a:rPr lang="en-GB" sz="2200" b="1" dirty="0" err="1">
                <a:solidFill>
                  <a:srgbClr val="FF0000"/>
                </a:solidFill>
                <a:latin typeface="+mj-lt"/>
              </a:rPr>
              <a:t>FAIRness</a:t>
            </a:r>
            <a:r>
              <a:rPr lang="en-GB" sz="2200" dirty="0">
                <a:solidFill>
                  <a:srgbClr val="0070C0"/>
                </a:solidFill>
                <a:latin typeface="+mj-lt"/>
              </a:rPr>
              <a:t>’ principles</a:t>
            </a:r>
            <a:endParaRPr lang="en-NL" sz="2200" dirty="0">
              <a:solidFill>
                <a:srgbClr val="0070C0"/>
              </a:solidFill>
              <a:latin typeface="+mj-lt"/>
            </a:endParaRP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D2E8-D3EE-4983-A6FB-47EF4F053BBD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207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405608"/>
            <a:ext cx="6781800" cy="523220"/>
          </a:xfrm>
        </p:spPr>
        <p:txBody>
          <a:bodyPr/>
          <a:lstStyle/>
          <a:p>
            <a:r>
              <a:rPr lang="en-US" b="1" dirty="0"/>
              <a:t>What is FAIR?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D2E8-D3EE-4983-A6FB-47EF4F053BBD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A3C4F4D6-EE93-4A9D-A71C-44CD128245BD}"/>
              </a:ext>
            </a:extLst>
          </p:cNvPr>
          <p:cNvSpPr/>
          <p:nvPr/>
        </p:nvSpPr>
        <p:spPr>
          <a:xfrm>
            <a:off x="304800" y="1143000"/>
            <a:ext cx="4888209" cy="4239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9230E-5317-4A12-B6A9-6D3DCB863DE8}"/>
              </a:ext>
            </a:extLst>
          </p:cNvPr>
          <p:cNvSpPr txBox="1"/>
          <p:nvPr/>
        </p:nvSpPr>
        <p:spPr>
          <a:xfrm>
            <a:off x="457200" y="5322797"/>
            <a:ext cx="2735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Article in 2016 </a:t>
            </a:r>
            <a:endParaRPr lang="en-NL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F67723A-80E6-46E5-866D-64FFD882EFB8}"/>
              </a:ext>
            </a:extLst>
          </p:cNvPr>
          <p:cNvSpPr txBox="1"/>
          <p:nvPr/>
        </p:nvSpPr>
        <p:spPr>
          <a:xfrm>
            <a:off x="5387788" y="747016"/>
            <a:ext cx="3429000" cy="436388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340"/>
              </a:spcBef>
            </a:pPr>
            <a:r>
              <a:rPr sz="2800" b="1" spc="-5" dirty="0">
                <a:solidFill>
                  <a:srgbClr val="0070C0"/>
                </a:solidFill>
                <a:latin typeface="+mj-lt"/>
                <a:cs typeface="Trebuchet MS"/>
              </a:rPr>
              <a:t>“</a:t>
            </a:r>
            <a:r>
              <a:rPr sz="2800" b="1" u="sng" spc="-5" dirty="0">
                <a:solidFill>
                  <a:srgbClr val="0070C0"/>
                </a:solidFill>
                <a:latin typeface="+mj-lt"/>
                <a:cs typeface="Trebuchet MS"/>
              </a:rPr>
              <a:t>Data</a:t>
            </a:r>
            <a:r>
              <a:rPr sz="2800" b="1" spc="-5" dirty="0">
                <a:solidFill>
                  <a:srgbClr val="0070C0"/>
                </a:solidFill>
                <a:latin typeface="+mj-lt"/>
                <a:cs typeface="Trebuchet MS"/>
              </a:rPr>
              <a:t> </a:t>
            </a:r>
            <a:r>
              <a:rPr sz="2800" b="1" dirty="0">
                <a:solidFill>
                  <a:srgbClr val="0070C0"/>
                </a:solidFill>
                <a:latin typeface="+mj-lt"/>
                <a:cs typeface="Trebuchet MS"/>
              </a:rPr>
              <a:t>and</a:t>
            </a:r>
            <a:r>
              <a:rPr sz="2800" b="1" spc="-70" dirty="0">
                <a:solidFill>
                  <a:srgbClr val="0070C0"/>
                </a:solidFill>
                <a:latin typeface="+mj-lt"/>
                <a:cs typeface="Trebuchet MS"/>
              </a:rPr>
              <a:t> </a:t>
            </a:r>
            <a:r>
              <a:rPr sz="2800" b="1" u="sng" spc="10" dirty="0">
                <a:solidFill>
                  <a:srgbClr val="0070C0"/>
                </a:solidFill>
                <a:latin typeface="+mj-lt"/>
                <a:cs typeface="Trebuchet MS"/>
              </a:rPr>
              <a:t>services</a:t>
            </a:r>
            <a:r>
              <a:rPr sz="2800" b="1" spc="10" dirty="0">
                <a:solidFill>
                  <a:srgbClr val="0070C0"/>
                </a:solidFill>
                <a:latin typeface="+mj-lt"/>
                <a:cs typeface="Trebuchet MS"/>
              </a:rPr>
              <a:t>  </a:t>
            </a:r>
            <a:r>
              <a:rPr sz="2800" b="1" spc="-5" dirty="0">
                <a:solidFill>
                  <a:srgbClr val="0070C0"/>
                </a:solidFill>
                <a:latin typeface="+mj-lt"/>
                <a:cs typeface="Trebuchet MS"/>
              </a:rPr>
              <a:t>that</a:t>
            </a:r>
            <a:r>
              <a:rPr sz="2800" b="1" spc="-10" dirty="0">
                <a:solidFill>
                  <a:srgbClr val="0070C0"/>
                </a:solidFill>
                <a:latin typeface="+mj-lt"/>
                <a:cs typeface="Trebuchet MS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+mj-lt"/>
                <a:cs typeface="Trebuchet MS"/>
              </a:rPr>
              <a:t>are</a:t>
            </a:r>
            <a:endParaRPr sz="2800" dirty="0">
              <a:solidFill>
                <a:srgbClr val="0070C0"/>
              </a:solidFill>
              <a:latin typeface="+mj-lt"/>
              <a:cs typeface="Trebuchet MS"/>
            </a:endParaRPr>
          </a:p>
          <a:p>
            <a:pPr marL="12700" marR="941705">
              <a:lnSpc>
                <a:spcPts val="4200"/>
              </a:lnSpc>
              <a:spcBef>
                <a:spcPts val="100"/>
              </a:spcBef>
            </a:pPr>
            <a:r>
              <a:rPr lang="en-US" sz="2800" b="1" i="1" spc="-5" dirty="0">
                <a:solidFill>
                  <a:srgbClr val="FF0000"/>
                </a:solidFill>
                <a:latin typeface="+mj-lt"/>
                <a:cs typeface="Trebuchet MS"/>
              </a:rPr>
              <a:t>F</a:t>
            </a:r>
            <a:r>
              <a:rPr sz="2800" b="1" i="1" spc="-5" dirty="0">
                <a:solidFill>
                  <a:srgbClr val="0070C0"/>
                </a:solidFill>
                <a:latin typeface="+mj-lt"/>
                <a:cs typeface="Trebuchet MS"/>
              </a:rPr>
              <a:t>indable,  </a:t>
            </a:r>
            <a:r>
              <a:rPr lang="en-US" sz="2800" b="1" i="1" spc="-5" dirty="0">
                <a:solidFill>
                  <a:srgbClr val="FF0000"/>
                </a:solidFill>
                <a:latin typeface="+mj-lt"/>
                <a:cs typeface="Trebuchet MS"/>
              </a:rPr>
              <a:t>A</a:t>
            </a:r>
            <a:r>
              <a:rPr sz="2800" b="1" i="1" spc="-5" dirty="0">
                <a:solidFill>
                  <a:srgbClr val="0070C0"/>
                </a:solidFill>
                <a:latin typeface="+mj-lt"/>
                <a:cs typeface="Trebuchet MS"/>
              </a:rPr>
              <a:t>ccessible,  </a:t>
            </a:r>
            <a:r>
              <a:rPr lang="en-US" sz="2800" b="1" i="1" spc="-5" dirty="0">
                <a:solidFill>
                  <a:srgbClr val="FF0000"/>
                </a:solidFill>
                <a:latin typeface="+mj-lt"/>
                <a:cs typeface="Trebuchet MS"/>
              </a:rPr>
              <a:t>I</a:t>
            </a:r>
            <a:r>
              <a:rPr sz="2800" b="1" i="1" spc="-5" dirty="0">
                <a:solidFill>
                  <a:srgbClr val="0070C0"/>
                </a:solidFill>
                <a:latin typeface="+mj-lt"/>
                <a:cs typeface="Trebuchet MS"/>
              </a:rPr>
              <a:t>nte</a:t>
            </a:r>
            <a:r>
              <a:rPr sz="2800" b="1" i="1" dirty="0">
                <a:solidFill>
                  <a:srgbClr val="0070C0"/>
                </a:solidFill>
                <a:latin typeface="+mj-lt"/>
                <a:cs typeface="Trebuchet MS"/>
              </a:rPr>
              <a:t>ro</a:t>
            </a:r>
            <a:r>
              <a:rPr sz="2800" b="1" i="1" spc="-5" dirty="0">
                <a:solidFill>
                  <a:srgbClr val="0070C0"/>
                </a:solidFill>
                <a:latin typeface="+mj-lt"/>
                <a:cs typeface="Trebuchet MS"/>
              </a:rPr>
              <a:t>pe</a:t>
            </a:r>
            <a:r>
              <a:rPr sz="2800" b="1" i="1" spc="-114" dirty="0">
                <a:solidFill>
                  <a:srgbClr val="0070C0"/>
                </a:solidFill>
                <a:latin typeface="+mj-lt"/>
                <a:cs typeface="Trebuchet MS"/>
              </a:rPr>
              <a:t>r</a:t>
            </a:r>
            <a:r>
              <a:rPr sz="2800" b="1" i="1" spc="-5" dirty="0">
                <a:solidFill>
                  <a:srgbClr val="0070C0"/>
                </a:solidFill>
                <a:latin typeface="+mj-lt"/>
                <a:cs typeface="Trebuchet MS"/>
              </a:rPr>
              <a:t>ab</a:t>
            </a:r>
            <a:r>
              <a:rPr sz="2800" b="1" i="1" dirty="0">
                <a:solidFill>
                  <a:srgbClr val="0070C0"/>
                </a:solidFill>
                <a:latin typeface="+mj-lt"/>
                <a:cs typeface="Trebuchet MS"/>
              </a:rPr>
              <a:t>l</a:t>
            </a:r>
            <a:r>
              <a:rPr sz="2800" b="1" i="1" spc="-5" dirty="0">
                <a:solidFill>
                  <a:srgbClr val="0070C0"/>
                </a:solidFill>
                <a:latin typeface="+mj-lt"/>
                <a:cs typeface="Trebuchet MS"/>
              </a:rPr>
              <a:t>e</a:t>
            </a:r>
            <a:r>
              <a:rPr sz="2800" b="1" i="1" dirty="0">
                <a:solidFill>
                  <a:srgbClr val="0070C0"/>
                </a:solidFill>
                <a:latin typeface="+mj-lt"/>
                <a:cs typeface="Trebuchet MS"/>
              </a:rPr>
              <a:t>,</a:t>
            </a:r>
            <a:endParaRPr sz="2800" i="1" dirty="0">
              <a:solidFill>
                <a:srgbClr val="0070C0"/>
              </a:solidFill>
              <a:latin typeface="+mj-lt"/>
              <a:cs typeface="Trebuchet MS"/>
            </a:endParaRPr>
          </a:p>
          <a:p>
            <a:pPr marL="12700">
              <a:lnSpc>
                <a:spcPts val="4270"/>
              </a:lnSpc>
            </a:pPr>
            <a:r>
              <a:rPr lang="en-US" sz="2800" b="1" i="1" dirty="0">
                <a:solidFill>
                  <a:srgbClr val="FF0000"/>
                </a:solidFill>
                <a:latin typeface="+mj-lt"/>
                <a:cs typeface="Trebuchet MS"/>
              </a:rPr>
              <a:t>R</a:t>
            </a:r>
            <a:r>
              <a:rPr sz="2800" b="1" i="1" dirty="0">
                <a:solidFill>
                  <a:srgbClr val="0070C0"/>
                </a:solidFill>
                <a:latin typeface="+mj-lt"/>
                <a:cs typeface="Trebuchet MS"/>
              </a:rPr>
              <a:t>e-usable</a:t>
            </a:r>
            <a:endParaRPr sz="2800" i="1" dirty="0">
              <a:solidFill>
                <a:srgbClr val="0070C0"/>
              </a:solidFill>
              <a:latin typeface="+mj-lt"/>
              <a:cs typeface="Trebuchet MS"/>
            </a:endParaRPr>
          </a:p>
          <a:p>
            <a:pPr marL="12700" marR="146050">
              <a:lnSpc>
                <a:spcPts val="4200"/>
              </a:lnSpc>
              <a:spcBef>
                <a:spcPts val="229"/>
              </a:spcBef>
            </a:pPr>
            <a:r>
              <a:rPr sz="2800" b="1" spc="-5" dirty="0">
                <a:solidFill>
                  <a:srgbClr val="0070C0"/>
                </a:solidFill>
                <a:latin typeface="+mj-lt"/>
                <a:cs typeface="Trebuchet MS"/>
              </a:rPr>
              <a:t>both for</a:t>
            </a:r>
            <a:r>
              <a:rPr sz="2800" b="1" spc="-55" dirty="0">
                <a:solidFill>
                  <a:srgbClr val="0070C0"/>
                </a:solidFill>
                <a:latin typeface="+mj-lt"/>
                <a:cs typeface="Trebuchet MS"/>
              </a:rPr>
              <a:t> </a:t>
            </a:r>
            <a:r>
              <a:rPr sz="2800" b="1" u="sng" spc="-5" dirty="0">
                <a:solidFill>
                  <a:srgbClr val="0070C0"/>
                </a:solidFill>
                <a:latin typeface="+mj-lt"/>
                <a:cs typeface="Trebuchet MS"/>
              </a:rPr>
              <a:t>machines</a:t>
            </a:r>
            <a:r>
              <a:rPr sz="2800" b="1" spc="-5" dirty="0">
                <a:solidFill>
                  <a:srgbClr val="0070C0"/>
                </a:solidFill>
                <a:latin typeface="+mj-lt"/>
                <a:cs typeface="Trebuchet MS"/>
              </a:rPr>
              <a:t>  and </a:t>
            </a:r>
            <a:r>
              <a:rPr sz="2800" b="1" dirty="0">
                <a:solidFill>
                  <a:srgbClr val="0070C0"/>
                </a:solidFill>
                <a:latin typeface="+mj-lt"/>
                <a:cs typeface="Trebuchet MS"/>
              </a:rPr>
              <a:t>for</a:t>
            </a:r>
            <a:r>
              <a:rPr sz="2800" b="1" spc="-35" dirty="0">
                <a:solidFill>
                  <a:srgbClr val="0070C0"/>
                </a:solidFill>
                <a:latin typeface="+mj-lt"/>
                <a:cs typeface="Trebuchet MS"/>
              </a:rPr>
              <a:t> </a:t>
            </a:r>
            <a:r>
              <a:rPr sz="2800" b="1" dirty="0">
                <a:solidFill>
                  <a:srgbClr val="0070C0"/>
                </a:solidFill>
                <a:latin typeface="+mj-lt"/>
                <a:cs typeface="Trebuchet MS"/>
              </a:rPr>
              <a:t>people.</a:t>
            </a:r>
            <a:r>
              <a:rPr sz="2800" b="1" dirty="0">
                <a:solidFill>
                  <a:srgbClr val="01508F"/>
                </a:solidFill>
                <a:latin typeface="+mj-lt"/>
                <a:cs typeface="Trebuchet MS"/>
              </a:rPr>
              <a:t>”</a:t>
            </a:r>
            <a:endParaRPr sz="2800" dirty="0">
              <a:latin typeface="+mj-lt"/>
              <a:cs typeface="Trebuchet MS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CDB5A7AD-21E8-4CD8-A724-CF7B3BF12DBF}"/>
              </a:ext>
            </a:extLst>
          </p:cNvPr>
          <p:cNvSpPr/>
          <p:nvPr/>
        </p:nvSpPr>
        <p:spPr>
          <a:xfrm>
            <a:off x="4853921" y="5983788"/>
            <a:ext cx="2057400" cy="661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1714D6-4FE4-468F-B1CC-52B22848E361}"/>
              </a:ext>
            </a:extLst>
          </p:cNvPr>
          <p:cNvSpPr txBox="1"/>
          <p:nvPr/>
        </p:nvSpPr>
        <p:spPr>
          <a:xfrm>
            <a:off x="4953000" y="5438994"/>
            <a:ext cx="39166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+mj-lt"/>
              </a:rPr>
              <a:t>Further work in:</a:t>
            </a:r>
          </a:p>
          <a:p>
            <a:endParaRPr lang="en-US" sz="2800" b="1" dirty="0">
              <a:solidFill>
                <a:srgbClr val="00B050"/>
              </a:solidFill>
              <a:latin typeface="+mj-lt"/>
            </a:endParaRPr>
          </a:p>
          <a:p>
            <a:endParaRPr lang="en-NL" dirty="0">
              <a:solidFill>
                <a:srgbClr val="00B050"/>
              </a:solidFill>
            </a:endParaRPr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5E206888-388A-487F-8E02-EA6740110646}"/>
              </a:ext>
            </a:extLst>
          </p:cNvPr>
          <p:cNvSpPr/>
          <p:nvPr/>
        </p:nvSpPr>
        <p:spPr>
          <a:xfrm>
            <a:off x="7138473" y="5907572"/>
            <a:ext cx="1236383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017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405608"/>
            <a:ext cx="6781800" cy="523220"/>
          </a:xfrm>
        </p:spPr>
        <p:txBody>
          <a:bodyPr/>
          <a:lstStyle/>
          <a:p>
            <a:r>
              <a:rPr lang="en-US" b="1" dirty="0"/>
              <a:t>FAIR Guiding Principles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D2E8-D3EE-4983-A6FB-47EF4F053BBD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31B1086F-AE1C-4FFC-ACD1-3F13805BEBB5}"/>
              </a:ext>
            </a:extLst>
          </p:cNvPr>
          <p:cNvSpPr/>
          <p:nvPr/>
        </p:nvSpPr>
        <p:spPr>
          <a:xfrm>
            <a:off x="266253" y="1121721"/>
            <a:ext cx="8725347" cy="5282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5194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405608"/>
            <a:ext cx="6781800" cy="523220"/>
          </a:xfrm>
        </p:spPr>
        <p:txBody>
          <a:bodyPr/>
          <a:lstStyle/>
          <a:p>
            <a:r>
              <a:rPr lang="en-US" b="1" dirty="0"/>
              <a:t>What FAIR is not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143000"/>
            <a:ext cx="8299450" cy="4739246"/>
          </a:xfrm>
        </p:spPr>
        <p:txBody>
          <a:bodyPr/>
          <a:lstStyle/>
          <a:p>
            <a:pPr marL="50800">
              <a:lnSpc>
                <a:spcPct val="100000"/>
              </a:lnSpc>
              <a:spcBef>
                <a:spcPts val="1500"/>
              </a:spcBef>
            </a:pPr>
            <a:r>
              <a:rPr lang="en-US" sz="2800" spc="-60" dirty="0">
                <a:solidFill>
                  <a:srgbClr val="01508F"/>
                </a:solidFill>
                <a:latin typeface="+mj-lt"/>
                <a:cs typeface="Trebuchet MS"/>
              </a:rPr>
              <a:t>FAIR </a:t>
            </a:r>
            <a:r>
              <a:rPr lang="en-US" sz="2800" spc="-5" dirty="0">
                <a:solidFill>
                  <a:srgbClr val="01508F"/>
                </a:solidFill>
                <a:latin typeface="+mj-lt"/>
                <a:cs typeface="Trebuchet MS"/>
              </a:rPr>
              <a:t>is </a:t>
            </a:r>
            <a:r>
              <a:rPr lang="en-US" sz="2800" b="1" spc="-5" dirty="0">
                <a:solidFill>
                  <a:srgbClr val="F57B07"/>
                </a:solidFill>
                <a:latin typeface="+mj-lt"/>
                <a:cs typeface="Trebuchet MS"/>
              </a:rPr>
              <a:t>not</a:t>
            </a:r>
            <a:r>
              <a:rPr lang="en-US" sz="2800" spc="-5" dirty="0">
                <a:solidFill>
                  <a:srgbClr val="F57B07"/>
                </a:solidFill>
                <a:latin typeface="+mj-lt"/>
                <a:cs typeface="Trebuchet MS"/>
              </a:rPr>
              <a:t> </a:t>
            </a:r>
            <a:r>
              <a:rPr lang="en-US" sz="2800" dirty="0">
                <a:solidFill>
                  <a:srgbClr val="01508F"/>
                </a:solidFill>
                <a:latin typeface="+mj-lt"/>
                <a:cs typeface="Trebuchet MS"/>
              </a:rPr>
              <a:t>a</a:t>
            </a:r>
            <a:r>
              <a:rPr lang="en-US" sz="2800" spc="50" dirty="0">
                <a:solidFill>
                  <a:srgbClr val="01508F"/>
                </a:solidFill>
                <a:latin typeface="+mj-lt"/>
                <a:cs typeface="Trebuchet MS"/>
              </a:rPr>
              <a:t> </a:t>
            </a:r>
            <a:r>
              <a:rPr lang="en-US" sz="2800" spc="-5" dirty="0">
                <a:solidFill>
                  <a:srgbClr val="01508F"/>
                </a:solidFill>
                <a:latin typeface="+mj-lt"/>
                <a:cs typeface="Trebuchet MS"/>
              </a:rPr>
              <a:t>standard</a:t>
            </a:r>
            <a:endParaRPr lang="en-US" sz="2800" dirty="0">
              <a:latin typeface="+mj-lt"/>
              <a:cs typeface="Trebuchet MS"/>
            </a:endParaRPr>
          </a:p>
          <a:p>
            <a:pPr marL="50800">
              <a:lnSpc>
                <a:spcPct val="100000"/>
              </a:lnSpc>
              <a:spcBef>
                <a:spcPts val="1400"/>
              </a:spcBef>
            </a:pPr>
            <a:r>
              <a:rPr lang="en-US" sz="2800" spc="-60" dirty="0">
                <a:solidFill>
                  <a:srgbClr val="01508F"/>
                </a:solidFill>
                <a:latin typeface="+mj-lt"/>
                <a:cs typeface="Trebuchet MS"/>
              </a:rPr>
              <a:t>FAIR </a:t>
            </a:r>
            <a:r>
              <a:rPr lang="en-US" sz="2800" spc="-5" dirty="0">
                <a:solidFill>
                  <a:srgbClr val="01508F"/>
                </a:solidFill>
                <a:latin typeface="+mj-lt"/>
                <a:cs typeface="Trebuchet MS"/>
              </a:rPr>
              <a:t>is </a:t>
            </a:r>
            <a:r>
              <a:rPr lang="en-US" sz="2800" b="1" spc="-5" dirty="0">
                <a:solidFill>
                  <a:srgbClr val="F57B07"/>
                </a:solidFill>
                <a:latin typeface="+mj-lt"/>
                <a:cs typeface="Trebuchet MS"/>
              </a:rPr>
              <a:t>not</a:t>
            </a:r>
            <a:r>
              <a:rPr lang="en-US" sz="2800" spc="-5" dirty="0">
                <a:solidFill>
                  <a:srgbClr val="F57B07"/>
                </a:solidFill>
                <a:latin typeface="+mj-lt"/>
                <a:cs typeface="Trebuchet MS"/>
              </a:rPr>
              <a:t> </a:t>
            </a:r>
            <a:r>
              <a:rPr lang="en-US" sz="2800" dirty="0">
                <a:solidFill>
                  <a:srgbClr val="01508F"/>
                </a:solidFill>
                <a:latin typeface="+mj-lt"/>
                <a:cs typeface="Trebuchet MS"/>
              </a:rPr>
              <a:t>a </a:t>
            </a:r>
            <a:r>
              <a:rPr lang="en-US" sz="2800" spc="-5" dirty="0">
                <a:solidFill>
                  <a:srgbClr val="01508F"/>
                </a:solidFill>
                <a:latin typeface="+mj-lt"/>
                <a:cs typeface="Trebuchet MS"/>
              </a:rPr>
              <a:t>semantic web </a:t>
            </a:r>
            <a:r>
              <a:rPr lang="en-US" sz="2800" dirty="0">
                <a:solidFill>
                  <a:srgbClr val="01508F"/>
                </a:solidFill>
                <a:latin typeface="+mj-lt"/>
                <a:cs typeface="Trebuchet MS"/>
              </a:rPr>
              <a:t>/</a:t>
            </a:r>
            <a:r>
              <a:rPr lang="en-US" sz="2800" spc="45" dirty="0">
                <a:solidFill>
                  <a:srgbClr val="01508F"/>
                </a:solidFill>
                <a:latin typeface="+mj-lt"/>
                <a:cs typeface="Trebuchet MS"/>
              </a:rPr>
              <a:t> </a:t>
            </a:r>
            <a:r>
              <a:rPr lang="en-US" sz="2800" spc="-5" dirty="0">
                <a:solidFill>
                  <a:srgbClr val="01508F"/>
                </a:solidFill>
                <a:latin typeface="+mj-lt"/>
                <a:cs typeface="Trebuchet MS"/>
              </a:rPr>
              <a:t>Linked Open Data</a:t>
            </a:r>
            <a:endParaRPr lang="en-US" sz="2800" dirty="0">
              <a:latin typeface="+mj-lt"/>
              <a:cs typeface="Trebuchet MS"/>
            </a:endParaRPr>
          </a:p>
          <a:p>
            <a:pPr marL="50800">
              <a:lnSpc>
                <a:spcPct val="100000"/>
              </a:lnSpc>
              <a:spcBef>
                <a:spcPts val="1500"/>
              </a:spcBef>
              <a:tabLst>
                <a:tab pos="4172585" algn="l"/>
                <a:tab pos="4814570" algn="l"/>
                <a:tab pos="7224395" algn="l"/>
              </a:tabLst>
            </a:pPr>
            <a:r>
              <a:rPr lang="en-US" sz="2800" spc="-60" dirty="0">
                <a:solidFill>
                  <a:srgbClr val="01508F"/>
                </a:solidFill>
                <a:latin typeface="+mj-lt"/>
                <a:cs typeface="Trebuchet MS"/>
              </a:rPr>
              <a:t>FAIR </a:t>
            </a:r>
            <a:r>
              <a:rPr lang="en-US" sz="2800" spc="-5" dirty="0">
                <a:solidFill>
                  <a:srgbClr val="01508F"/>
                </a:solidFill>
                <a:latin typeface="+mj-lt"/>
                <a:cs typeface="Trebuchet MS"/>
              </a:rPr>
              <a:t>is</a:t>
            </a:r>
            <a:r>
              <a:rPr lang="en-US" sz="2800" spc="65" dirty="0">
                <a:solidFill>
                  <a:srgbClr val="01508F"/>
                </a:solidFill>
                <a:latin typeface="+mj-lt"/>
                <a:cs typeface="Trebuchet MS"/>
              </a:rPr>
              <a:t> </a:t>
            </a:r>
            <a:r>
              <a:rPr lang="en-US" sz="2800" b="1" spc="-5" dirty="0">
                <a:solidFill>
                  <a:srgbClr val="F57B07"/>
                </a:solidFill>
                <a:latin typeface="+mj-lt"/>
                <a:cs typeface="Trebuchet MS"/>
              </a:rPr>
              <a:t>not</a:t>
            </a:r>
            <a:r>
              <a:rPr lang="en-US" sz="2800" spc="10" dirty="0">
                <a:solidFill>
                  <a:srgbClr val="F57B07"/>
                </a:solidFill>
                <a:latin typeface="+mj-lt"/>
                <a:cs typeface="Trebuchet MS"/>
              </a:rPr>
              <a:t> </a:t>
            </a:r>
            <a:r>
              <a:rPr lang="en-US" sz="2800" spc="-5" dirty="0">
                <a:solidFill>
                  <a:srgbClr val="01508F"/>
                </a:solidFill>
                <a:latin typeface="+mj-lt"/>
                <a:cs typeface="Trebuchet MS"/>
              </a:rPr>
              <a:t>equal </a:t>
            </a:r>
            <a:r>
              <a:rPr lang="en-US" sz="2800" dirty="0">
                <a:solidFill>
                  <a:srgbClr val="01508F"/>
                </a:solidFill>
                <a:latin typeface="+mj-lt"/>
                <a:cs typeface="Trebuchet MS"/>
              </a:rPr>
              <a:t>to </a:t>
            </a:r>
            <a:r>
              <a:rPr lang="en-US" sz="2800" spc="-5" dirty="0">
                <a:solidFill>
                  <a:srgbClr val="01508F"/>
                </a:solidFill>
                <a:latin typeface="+mj-lt"/>
                <a:cs typeface="Trebuchet MS"/>
              </a:rPr>
              <a:t>‘Open’</a:t>
            </a:r>
            <a:r>
              <a:rPr lang="en-US" sz="2800" spc="-140" dirty="0">
                <a:solidFill>
                  <a:srgbClr val="01508F"/>
                </a:solidFill>
                <a:latin typeface="+mj-lt"/>
                <a:cs typeface="Trebuchet MS"/>
              </a:rPr>
              <a:t> </a:t>
            </a:r>
            <a:r>
              <a:rPr lang="en-US" sz="2800" spc="-5" dirty="0">
                <a:solidFill>
                  <a:srgbClr val="01508F"/>
                </a:solidFill>
                <a:latin typeface="+mj-lt"/>
                <a:cs typeface="Trebuchet MS"/>
              </a:rPr>
              <a:t>or	‘Free’</a:t>
            </a:r>
            <a:endParaRPr lang="en-US" sz="2800" dirty="0">
              <a:latin typeface="+mj-lt"/>
              <a:cs typeface="Trebuchet MS"/>
            </a:endParaRPr>
          </a:p>
          <a:p>
            <a:pPr marL="909955" lvl="1">
              <a:spcBef>
                <a:spcPts val="1400"/>
              </a:spcBef>
              <a:tabLst>
                <a:tab pos="2625725" algn="l"/>
              </a:tabLst>
            </a:pPr>
            <a:r>
              <a:rPr lang="en-US" sz="2800" i="1" spc="-5" dirty="0">
                <a:solidFill>
                  <a:srgbClr val="01508F"/>
                </a:solidFill>
                <a:latin typeface="+mj-lt"/>
                <a:cs typeface="Trebuchet MS"/>
              </a:rPr>
              <a:t>Data</a:t>
            </a:r>
            <a:r>
              <a:rPr lang="en-US" sz="2800" i="1" spc="5" dirty="0">
                <a:solidFill>
                  <a:srgbClr val="01508F"/>
                </a:solidFill>
                <a:latin typeface="+mj-lt"/>
                <a:cs typeface="Trebuchet MS"/>
              </a:rPr>
              <a:t> </a:t>
            </a:r>
            <a:r>
              <a:rPr lang="en-US" sz="2800" i="1" dirty="0">
                <a:solidFill>
                  <a:srgbClr val="01508F"/>
                </a:solidFill>
                <a:latin typeface="+mj-lt"/>
                <a:cs typeface="Trebuchet MS"/>
              </a:rPr>
              <a:t>are </a:t>
            </a:r>
            <a:r>
              <a:rPr lang="en-US" sz="2800" i="1" spc="-5" dirty="0">
                <a:solidFill>
                  <a:srgbClr val="01508F"/>
                </a:solidFill>
                <a:latin typeface="+mj-lt"/>
                <a:cs typeface="Trebuchet MS"/>
              </a:rPr>
              <a:t>often Open (Access) but </a:t>
            </a:r>
            <a:r>
              <a:rPr lang="en-US" sz="2800" b="1" i="1" spc="-5" dirty="0">
                <a:solidFill>
                  <a:srgbClr val="F57B07"/>
                </a:solidFill>
                <a:latin typeface="+mj-lt"/>
                <a:cs typeface="Trebuchet MS"/>
              </a:rPr>
              <a:t>not</a:t>
            </a:r>
            <a:r>
              <a:rPr lang="en-US" sz="2800" i="1" spc="10" dirty="0">
                <a:solidFill>
                  <a:srgbClr val="F57B07"/>
                </a:solidFill>
                <a:latin typeface="+mj-lt"/>
                <a:cs typeface="Trebuchet MS"/>
              </a:rPr>
              <a:t> </a:t>
            </a:r>
            <a:r>
              <a:rPr lang="en-US" sz="2800" i="1" spc="-114" dirty="0">
                <a:solidFill>
                  <a:srgbClr val="01508F"/>
                </a:solidFill>
                <a:latin typeface="+mj-lt"/>
                <a:cs typeface="Trebuchet MS"/>
              </a:rPr>
              <a:t>FAIR</a:t>
            </a:r>
          </a:p>
          <a:p>
            <a:pPr marL="909955" lvl="1">
              <a:spcBef>
                <a:spcPts val="1400"/>
              </a:spcBef>
              <a:tabLst>
                <a:tab pos="2625725" algn="l"/>
              </a:tabLst>
            </a:pPr>
            <a:r>
              <a:rPr lang="en-US" sz="2800" i="1" spc="-5" dirty="0">
                <a:solidFill>
                  <a:srgbClr val="01508F"/>
                </a:solidFill>
                <a:latin typeface="+mj-lt"/>
                <a:cs typeface="Trebuchet MS"/>
              </a:rPr>
              <a:t>Some data </a:t>
            </a:r>
            <a:r>
              <a:rPr lang="en-US" sz="2800" i="1" dirty="0">
                <a:solidFill>
                  <a:srgbClr val="01508F"/>
                </a:solidFill>
                <a:latin typeface="+mj-lt"/>
                <a:cs typeface="Trebuchet MS"/>
              </a:rPr>
              <a:t>can</a:t>
            </a:r>
            <a:r>
              <a:rPr lang="en-US" sz="2800" i="1" spc="15" dirty="0">
                <a:solidFill>
                  <a:srgbClr val="01508F"/>
                </a:solidFill>
                <a:latin typeface="+mj-lt"/>
                <a:cs typeface="Trebuchet MS"/>
              </a:rPr>
              <a:t> </a:t>
            </a:r>
            <a:r>
              <a:rPr lang="en-US" sz="2800" b="1" i="1" spc="-5" dirty="0">
                <a:solidFill>
                  <a:srgbClr val="F57B07"/>
                </a:solidFill>
                <a:latin typeface="+mj-lt"/>
                <a:cs typeface="Trebuchet MS"/>
              </a:rPr>
              <a:t>never</a:t>
            </a:r>
            <a:r>
              <a:rPr lang="en-US" sz="2800" i="1" spc="10" dirty="0">
                <a:solidFill>
                  <a:srgbClr val="F57B07"/>
                </a:solidFill>
                <a:latin typeface="+mj-lt"/>
                <a:cs typeface="Trebuchet MS"/>
              </a:rPr>
              <a:t> </a:t>
            </a:r>
            <a:r>
              <a:rPr lang="en-US" sz="2800" i="1" spc="-5" dirty="0">
                <a:solidFill>
                  <a:srgbClr val="01508F"/>
                </a:solidFill>
                <a:latin typeface="+mj-lt"/>
                <a:cs typeface="Trebuchet MS"/>
              </a:rPr>
              <a:t>be Open,</a:t>
            </a:r>
            <a:r>
              <a:rPr lang="en-US" sz="2800" i="1" spc="5" dirty="0">
                <a:solidFill>
                  <a:srgbClr val="01508F"/>
                </a:solidFill>
                <a:latin typeface="+mj-lt"/>
                <a:cs typeface="Trebuchet MS"/>
              </a:rPr>
              <a:t> </a:t>
            </a:r>
            <a:r>
              <a:rPr lang="en-US" sz="2800" i="1" dirty="0">
                <a:solidFill>
                  <a:srgbClr val="01508F"/>
                </a:solidFill>
                <a:latin typeface="+mj-lt"/>
                <a:cs typeface="Trebuchet MS"/>
              </a:rPr>
              <a:t>yet </a:t>
            </a:r>
            <a:r>
              <a:rPr lang="en-US" sz="2800" i="1" spc="-5" dirty="0">
                <a:solidFill>
                  <a:srgbClr val="01508F"/>
                </a:solidFill>
                <a:latin typeface="+mj-lt"/>
                <a:cs typeface="Trebuchet MS"/>
              </a:rPr>
              <a:t>be perfectly</a:t>
            </a:r>
            <a:r>
              <a:rPr lang="en-US" sz="2800" i="1" spc="-60" dirty="0">
                <a:solidFill>
                  <a:srgbClr val="01508F"/>
                </a:solidFill>
                <a:latin typeface="+mj-lt"/>
                <a:cs typeface="Trebuchet MS"/>
              </a:rPr>
              <a:t> </a:t>
            </a:r>
            <a:r>
              <a:rPr lang="en-US" sz="2800" i="1" spc="-114" dirty="0">
                <a:solidFill>
                  <a:srgbClr val="01508F"/>
                </a:solidFill>
                <a:latin typeface="+mj-lt"/>
                <a:cs typeface="Trebuchet MS"/>
              </a:rPr>
              <a:t>FAIR</a:t>
            </a:r>
          </a:p>
          <a:p>
            <a:pPr marL="509905">
              <a:spcBef>
                <a:spcPts val="1400"/>
              </a:spcBef>
              <a:tabLst>
                <a:tab pos="2625725" algn="l"/>
              </a:tabLst>
            </a:pPr>
            <a:r>
              <a:rPr lang="en-US" sz="2800" spc="-114" dirty="0">
                <a:solidFill>
                  <a:srgbClr val="01508F"/>
                </a:solidFill>
                <a:latin typeface="+mj-lt"/>
                <a:cs typeface="Trebuchet MS"/>
              </a:rPr>
              <a:t>By design, FAIR is </a:t>
            </a:r>
            <a:r>
              <a:rPr lang="en-US" sz="2800" b="1" spc="-5" dirty="0">
                <a:solidFill>
                  <a:srgbClr val="F57B07"/>
                </a:solidFill>
                <a:latin typeface="+mj-lt"/>
                <a:cs typeface="Trebuchet MS"/>
              </a:rPr>
              <a:t>not</a:t>
            </a:r>
            <a:r>
              <a:rPr lang="en-US" sz="2800" spc="-5" dirty="0">
                <a:solidFill>
                  <a:srgbClr val="F57B07"/>
                </a:solidFill>
                <a:latin typeface="+mj-lt"/>
                <a:cs typeface="Trebuchet MS"/>
              </a:rPr>
              <a:t> </a:t>
            </a:r>
            <a:r>
              <a:rPr lang="en-US" sz="2800" spc="-114" dirty="0">
                <a:solidFill>
                  <a:srgbClr val="01508F"/>
                </a:solidFill>
                <a:latin typeface="+mj-lt"/>
                <a:cs typeface="Trebuchet MS"/>
              </a:rPr>
              <a:t>explicit about data quality, trust worthiness, responsibility, ethics, </a:t>
            </a:r>
            <a:r>
              <a:rPr lang="en-US" sz="2800" spc="-114" dirty="0" err="1">
                <a:solidFill>
                  <a:srgbClr val="01508F"/>
                </a:solidFill>
                <a:latin typeface="+mj-lt"/>
                <a:cs typeface="Trebuchet MS"/>
              </a:rPr>
              <a:t>etc</a:t>
            </a:r>
            <a:endParaRPr lang="en-US" sz="2800" dirty="0">
              <a:latin typeface="+mj-lt"/>
              <a:cs typeface="Trebuchet MS"/>
            </a:endParaRPr>
          </a:p>
          <a:p>
            <a:pPr marL="0" indent="0">
              <a:lnSpc>
                <a:spcPct val="100000"/>
              </a:lnSpc>
              <a:spcBef>
                <a:spcPts val="35"/>
              </a:spcBef>
              <a:buNone/>
            </a:pPr>
            <a:endParaRPr lang="en-US" sz="2400" dirty="0">
              <a:latin typeface="+mj-lt"/>
              <a:cs typeface="Times New Roman"/>
            </a:endParaRP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D2E8-D3EE-4983-A6FB-47EF4F053BBD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805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405608"/>
            <a:ext cx="6781800" cy="523220"/>
          </a:xfrm>
        </p:spPr>
        <p:txBody>
          <a:bodyPr/>
          <a:lstStyle/>
          <a:p>
            <a:r>
              <a:rPr lang="en-US" b="1" dirty="0"/>
              <a:t>Making CDI service more FAIR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295400"/>
            <a:ext cx="8299450" cy="5309146"/>
          </a:xfrm>
        </p:spPr>
        <p:txBody>
          <a:bodyPr/>
          <a:lstStyle/>
          <a:p>
            <a:pPr marL="50800">
              <a:lnSpc>
                <a:spcPct val="100000"/>
              </a:lnSpc>
              <a:spcBef>
                <a:spcPts val="1500"/>
              </a:spcBef>
            </a:pPr>
            <a:r>
              <a:rPr lang="en-US" sz="2400" b="1" spc="-60" dirty="0">
                <a:solidFill>
                  <a:srgbClr val="01508F"/>
                </a:solidFill>
                <a:latin typeface="+mj-lt"/>
                <a:cs typeface="Trebuchet MS"/>
              </a:rPr>
              <a:t>Enriching CDI metadata (</a:t>
            </a:r>
            <a:r>
              <a:rPr lang="en-US" sz="2400" b="1" spc="-60" dirty="0">
                <a:solidFill>
                  <a:srgbClr val="FF0000"/>
                </a:solidFill>
                <a:latin typeface="+mj-lt"/>
                <a:cs typeface="Trebuchet MS"/>
              </a:rPr>
              <a:t>actions Data Providers) </a:t>
            </a:r>
            <a:r>
              <a:rPr lang="en-US" sz="2400" b="1" spc="-60" dirty="0">
                <a:solidFill>
                  <a:srgbClr val="01508F"/>
                </a:solidFill>
                <a:latin typeface="+mj-lt"/>
                <a:cs typeface="Trebuchet MS"/>
              </a:rPr>
              <a:t>: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Adding more information on </a:t>
            </a:r>
            <a:r>
              <a:rPr lang="en-US" sz="2000" b="1" spc="-60" dirty="0">
                <a:solidFill>
                  <a:srgbClr val="01508F"/>
                </a:solidFill>
                <a:cs typeface="Trebuchet MS"/>
              </a:rPr>
              <a:t>QA-QC activities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, linking </a:t>
            </a:r>
            <a:r>
              <a:rPr lang="en-US" sz="2000" spc="-60" dirty="0">
                <a:solidFill>
                  <a:srgbClr val="C00000"/>
                </a:solidFill>
                <a:cs typeface="Trebuchet MS"/>
              </a:rPr>
              <a:t>documentation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, </a:t>
            </a:r>
            <a:r>
              <a:rPr lang="en-US" sz="2000" spc="-60" dirty="0" err="1">
                <a:solidFill>
                  <a:srgbClr val="01508F"/>
                </a:solidFill>
                <a:cs typeface="Trebuchet MS"/>
              </a:rPr>
              <a:t>pref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 in a repository with citable DOIs 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Adding extra information about </a:t>
            </a:r>
            <a:r>
              <a:rPr lang="en-US" sz="2000" b="1" spc="-60" dirty="0">
                <a:solidFill>
                  <a:srgbClr val="01508F"/>
                </a:solidFill>
                <a:cs typeface="Trebuchet MS"/>
              </a:rPr>
              <a:t>data collection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, in particular </a:t>
            </a:r>
            <a:r>
              <a:rPr lang="en-US" sz="2000" spc="-60" dirty="0">
                <a:solidFill>
                  <a:srgbClr val="C00000"/>
                </a:solidFill>
                <a:cs typeface="Trebuchet MS"/>
              </a:rPr>
              <a:t>instruments 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(</a:t>
            </a:r>
            <a:r>
              <a:rPr lang="en-US" sz="2000" spc="-60" dirty="0">
                <a:solidFill>
                  <a:srgbClr val="C00000"/>
                </a:solidFill>
                <a:cs typeface="Trebuchet MS"/>
              </a:rPr>
              <a:t>L05 SDN Vocabulary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) and, where possible, linking (Near) Real-Time data streams with </a:t>
            </a:r>
            <a:r>
              <a:rPr lang="en-US" sz="2000" spc="-60" dirty="0">
                <a:solidFill>
                  <a:srgbClr val="C00000"/>
                </a:solidFill>
                <a:cs typeface="Trebuchet MS"/>
              </a:rPr>
              <a:t>Sensor Web Standards 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(SWE = </a:t>
            </a:r>
            <a:r>
              <a:rPr lang="en-US" sz="2000" spc="-60" dirty="0" err="1">
                <a:solidFill>
                  <a:srgbClr val="01508F"/>
                </a:solidFill>
                <a:cs typeface="Trebuchet MS"/>
              </a:rPr>
              <a:t>SensorML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 - O&amp;M)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Include, where applicable, links to </a:t>
            </a:r>
            <a:r>
              <a:rPr lang="en-US" sz="2000" b="1" spc="-60" dirty="0">
                <a:solidFill>
                  <a:srgbClr val="01508F"/>
                </a:solidFill>
                <a:cs typeface="Trebuchet MS"/>
              </a:rPr>
              <a:t>projects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 (</a:t>
            </a:r>
            <a:r>
              <a:rPr lang="en-US" sz="2000" spc="-60" dirty="0">
                <a:solidFill>
                  <a:srgbClr val="C00000"/>
                </a:solidFill>
                <a:cs typeface="Trebuchet MS"/>
              </a:rPr>
              <a:t>EDMERP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), </a:t>
            </a:r>
            <a:r>
              <a:rPr lang="en-US" sz="2000" b="1" spc="-60" dirty="0">
                <a:solidFill>
                  <a:srgbClr val="01508F"/>
                </a:solidFill>
                <a:cs typeface="Trebuchet MS"/>
              </a:rPr>
              <a:t>cruises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 (</a:t>
            </a:r>
            <a:r>
              <a:rPr lang="en-US" sz="2000" spc="-60" dirty="0">
                <a:solidFill>
                  <a:srgbClr val="C00000"/>
                </a:solidFill>
                <a:cs typeface="Trebuchet MS"/>
              </a:rPr>
              <a:t>CSR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), </a:t>
            </a:r>
            <a:r>
              <a:rPr lang="en-US" sz="2000" b="1" spc="-60" dirty="0">
                <a:solidFill>
                  <a:srgbClr val="01508F"/>
                </a:solidFill>
                <a:cs typeface="Trebuchet MS"/>
              </a:rPr>
              <a:t>data collections 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(</a:t>
            </a:r>
            <a:r>
              <a:rPr lang="en-US" sz="2000" spc="-60" dirty="0">
                <a:solidFill>
                  <a:srgbClr val="C00000"/>
                </a:solidFill>
                <a:cs typeface="Trebuchet MS"/>
              </a:rPr>
              <a:t>EDMED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) 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Include, where applicable, links to ‘</a:t>
            </a:r>
            <a:r>
              <a:rPr lang="en-US" sz="2000" b="1" spc="-60" dirty="0">
                <a:solidFill>
                  <a:srgbClr val="01508F"/>
                </a:solidFill>
                <a:cs typeface="Trebuchet MS"/>
              </a:rPr>
              <a:t>standard data processing methods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’ like laboratory tests, using the </a:t>
            </a:r>
            <a:r>
              <a:rPr lang="en-US" sz="2000" b="1" spc="-60" dirty="0">
                <a:solidFill>
                  <a:srgbClr val="C00000"/>
                </a:solidFill>
                <a:cs typeface="Trebuchet MS"/>
              </a:rPr>
              <a:t>Ocean Best Practices repository 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of IODE </a:t>
            </a:r>
            <a:r>
              <a:rPr lang="en-US" sz="2000" b="1" spc="-60" dirty="0">
                <a:solidFill>
                  <a:srgbClr val="0551A0"/>
                </a:solidFill>
                <a:latin typeface="+mj-lt"/>
                <a:cs typeface="Trebuchet MS"/>
              </a:rPr>
              <a:t>(</a:t>
            </a:r>
            <a:r>
              <a:rPr lang="en-NL" sz="2000" b="1" dirty="0">
                <a:solidFill>
                  <a:srgbClr val="0551A0"/>
                </a:solidFill>
                <a:latin typeface="+mj-lt"/>
              </a:rPr>
              <a:t>https://www.oceanbestpractices.net/</a:t>
            </a:r>
            <a:r>
              <a:rPr lang="en-US" sz="2000" b="1" dirty="0">
                <a:solidFill>
                  <a:srgbClr val="0551A0"/>
                </a:solidFill>
                <a:latin typeface="+mj-lt"/>
              </a:rPr>
              <a:t>)</a:t>
            </a:r>
            <a:endParaRPr lang="en-NL" sz="2000" b="1" dirty="0">
              <a:solidFill>
                <a:srgbClr val="0551A0"/>
              </a:solidFill>
              <a:latin typeface="+mj-lt"/>
            </a:endParaRPr>
          </a:p>
          <a:p>
            <a:pPr marL="450850" lvl="1">
              <a:spcBef>
                <a:spcPts val="1500"/>
              </a:spcBef>
            </a:pPr>
            <a:endParaRPr lang="en-US" sz="2000" spc="-60" dirty="0">
              <a:solidFill>
                <a:srgbClr val="01508F"/>
              </a:solidFill>
              <a:cs typeface="Trebuchet MS"/>
            </a:endParaRPr>
          </a:p>
          <a:p>
            <a:pPr marL="165100" lvl="1" indent="0">
              <a:spcBef>
                <a:spcPts val="1500"/>
              </a:spcBef>
              <a:buNone/>
            </a:pP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D2E8-D3EE-4983-A6FB-47EF4F053BBD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945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405608"/>
            <a:ext cx="6781800" cy="523220"/>
          </a:xfrm>
        </p:spPr>
        <p:txBody>
          <a:bodyPr/>
          <a:lstStyle/>
          <a:p>
            <a:r>
              <a:rPr lang="en-US" b="1" dirty="0"/>
              <a:t>Making CDI service more FAIR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295400"/>
            <a:ext cx="8299450" cy="2292935"/>
          </a:xfrm>
        </p:spPr>
        <p:txBody>
          <a:bodyPr/>
          <a:lstStyle/>
          <a:p>
            <a:pPr marL="50800">
              <a:lnSpc>
                <a:spcPct val="100000"/>
              </a:lnSpc>
              <a:spcBef>
                <a:spcPts val="1500"/>
              </a:spcBef>
            </a:pPr>
            <a:r>
              <a:rPr lang="en-US" sz="2800" b="1" spc="-60" dirty="0">
                <a:solidFill>
                  <a:srgbClr val="01508F"/>
                </a:solidFill>
                <a:latin typeface="+mj-lt"/>
                <a:cs typeface="Trebuchet MS"/>
              </a:rPr>
              <a:t>Applying Linked Data principles (</a:t>
            </a:r>
            <a:r>
              <a:rPr lang="en-US" sz="2800" b="1" spc="-60" dirty="0">
                <a:solidFill>
                  <a:srgbClr val="01508F"/>
                </a:solidFill>
                <a:cs typeface="Trebuchet MS"/>
              </a:rPr>
              <a:t>= </a:t>
            </a:r>
            <a:r>
              <a:rPr lang="en-US" sz="2800" b="1" spc="-60" dirty="0">
                <a:solidFill>
                  <a:srgbClr val="FF0000"/>
                </a:solidFill>
                <a:cs typeface="Trebuchet MS"/>
              </a:rPr>
              <a:t>action SDN TTG</a:t>
            </a:r>
            <a:r>
              <a:rPr lang="en-US" sz="2800" spc="-60" dirty="0">
                <a:solidFill>
                  <a:srgbClr val="FF0000"/>
                </a:solidFill>
                <a:cs typeface="Trebuchet MS"/>
              </a:rPr>
              <a:t>) </a:t>
            </a:r>
            <a:r>
              <a:rPr lang="en-US" sz="2800" spc="-60" dirty="0">
                <a:solidFill>
                  <a:srgbClr val="01508F"/>
                </a:solidFill>
                <a:latin typeface="+mj-lt"/>
                <a:cs typeface="Trebuchet MS"/>
              </a:rPr>
              <a:t> </a:t>
            </a:r>
          </a:p>
          <a:p>
            <a:pPr marL="450850" lvl="1">
              <a:spcBef>
                <a:spcPts val="1500"/>
              </a:spcBef>
            </a:pPr>
            <a:r>
              <a:rPr lang="en-US" sz="2400" spc="-60" dirty="0">
                <a:solidFill>
                  <a:srgbClr val="01508F"/>
                </a:solidFill>
                <a:latin typeface="+mj-lt"/>
                <a:cs typeface="Trebuchet MS"/>
              </a:rPr>
              <a:t>Publishing SDN directories as SPARQL services as RDF resources following existing models</a:t>
            </a:r>
          </a:p>
          <a:p>
            <a:pPr marL="450850" lvl="1">
              <a:spcBef>
                <a:spcPts val="1500"/>
              </a:spcBef>
            </a:pPr>
            <a:r>
              <a:rPr lang="en-US" sz="2400" spc="-60" dirty="0">
                <a:solidFill>
                  <a:srgbClr val="01508F"/>
                </a:solidFill>
                <a:latin typeface="+mj-lt"/>
                <a:cs typeface="Trebuchet MS"/>
              </a:rPr>
              <a:t>Enriching the CDI metadata by ‘exploiting’ the SPARQL services into an integrated model 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12954" y="6362374"/>
            <a:ext cx="693737" cy="182562"/>
          </a:xfrm>
        </p:spPr>
        <p:txBody>
          <a:bodyPr/>
          <a:lstStyle/>
          <a:p>
            <a:fld id="{20F1D2E8-D3EE-4983-A6FB-47EF4F053BBD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C58AC2-3FB4-4B0E-A940-DC48FA2E5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78530"/>
            <a:ext cx="5880195" cy="3164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6AF57C-16E6-459A-A8BF-BA8C6B644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24" y="4114800"/>
            <a:ext cx="1539024" cy="12220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962E0C-9E80-442E-98A6-3F1379206F8F}"/>
              </a:ext>
            </a:extLst>
          </p:cNvPr>
          <p:cNvSpPr txBox="1"/>
          <p:nvPr/>
        </p:nvSpPr>
        <p:spPr>
          <a:xfrm>
            <a:off x="6627031" y="5638800"/>
            <a:ext cx="2135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551A0"/>
                </a:solidFill>
                <a:latin typeface="+mj-lt"/>
              </a:rPr>
              <a:t>Use Schema.org </a:t>
            </a:r>
          </a:p>
          <a:p>
            <a:r>
              <a:rPr lang="en-US" sz="2000" b="1" dirty="0">
                <a:solidFill>
                  <a:srgbClr val="0551A0"/>
                </a:solidFill>
                <a:latin typeface="+mj-lt"/>
              </a:rPr>
              <a:t>for Search Engines</a:t>
            </a:r>
            <a:endParaRPr lang="en-NL" sz="2000" b="1" dirty="0">
              <a:solidFill>
                <a:srgbClr val="0551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4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405608"/>
            <a:ext cx="6781800" cy="523220"/>
          </a:xfrm>
        </p:spPr>
        <p:txBody>
          <a:bodyPr/>
          <a:lstStyle/>
          <a:p>
            <a:r>
              <a:rPr lang="en-US" b="1" dirty="0"/>
              <a:t>Making CDI service more FAIR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181928"/>
            <a:ext cx="8299450" cy="5178341"/>
          </a:xfrm>
        </p:spPr>
        <p:txBody>
          <a:bodyPr/>
          <a:lstStyle/>
          <a:p>
            <a:pPr marL="50800">
              <a:lnSpc>
                <a:spcPct val="100000"/>
              </a:lnSpc>
              <a:spcBef>
                <a:spcPts val="1500"/>
              </a:spcBef>
            </a:pPr>
            <a:r>
              <a:rPr lang="en-US" sz="2400" b="1" spc="-60" dirty="0" err="1">
                <a:solidFill>
                  <a:srgbClr val="01508F"/>
                </a:solidFill>
                <a:latin typeface="+mj-lt"/>
                <a:cs typeface="Trebuchet MS"/>
              </a:rPr>
              <a:t>Harmonising</a:t>
            </a:r>
            <a:r>
              <a:rPr lang="en-US" sz="2400" b="1" spc="-60" dirty="0">
                <a:solidFill>
                  <a:srgbClr val="01508F"/>
                </a:solidFill>
                <a:latin typeface="+mj-lt"/>
                <a:cs typeface="Trebuchet MS"/>
              </a:rPr>
              <a:t> the URLs of the SDN services (</a:t>
            </a:r>
            <a:r>
              <a:rPr lang="en-US" sz="2400" b="1" spc="-60" dirty="0">
                <a:solidFill>
                  <a:srgbClr val="01508F"/>
                </a:solidFill>
                <a:cs typeface="Trebuchet MS"/>
              </a:rPr>
              <a:t>= </a:t>
            </a:r>
            <a:r>
              <a:rPr lang="en-US" sz="2400" b="1" spc="-60" dirty="0">
                <a:solidFill>
                  <a:srgbClr val="FF0000"/>
                </a:solidFill>
                <a:cs typeface="Trebuchet MS"/>
              </a:rPr>
              <a:t>action SDN TTG) </a:t>
            </a:r>
            <a:r>
              <a:rPr lang="en-US" sz="2400" b="1" spc="-60" dirty="0">
                <a:solidFill>
                  <a:srgbClr val="01508F"/>
                </a:solidFill>
                <a:latin typeface="+mj-lt"/>
                <a:cs typeface="Trebuchet MS"/>
              </a:rPr>
              <a:t> 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  <a:hlinkClick r:id="rId2"/>
              </a:rPr>
              <a:t>https://cdi.seadatanet.org/search</a:t>
            </a: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</a:rPr>
              <a:t>  (User Interface)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  <a:hlinkClick r:id="rId3"/>
              </a:rPr>
              <a:t>https://edmed.seadatanet.org</a:t>
            </a: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</a:rPr>
              <a:t> (User interface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</a:rPr>
              <a:t>….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  <a:hlinkClick r:id="rId4"/>
              </a:rPr>
              <a:t>https://edmed.seadatanet.org/report/6585/</a:t>
            </a: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</a:rPr>
              <a:t> (detail page)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  <a:hlinkClick r:id="rId5"/>
              </a:rPr>
              <a:t>https://edmo.seadatanet.org/report/43</a:t>
            </a: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</a:rPr>
              <a:t> (detail page)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</a:rPr>
              <a:t>….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  <a:hlinkClick r:id="rId6"/>
              </a:rPr>
              <a:t>https://edmed.seadatanet.org/sparql/</a:t>
            </a: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</a:rPr>
              <a:t>  (SPARQL endpoint)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  <a:hlinkClick r:id="rId7"/>
              </a:rPr>
              <a:t>https://edmo.seadatanet.org/sparql/</a:t>
            </a: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</a:rPr>
              <a:t> (SPARQL endpoint)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</a:rPr>
              <a:t>For CDI we will apply same URL conventions, but SPARQL for </a:t>
            </a:r>
            <a:r>
              <a:rPr lang="en-US" sz="2000" b="1" spc="-60" dirty="0">
                <a:solidFill>
                  <a:srgbClr val="01508F"/>
                </a:solidFill>
                <a:latin typeface="+mj-lt"/>
                <a:cs typeface="Trebuchet MS"/>
              </a:rPr>
              <a:t>aggregated </a:t>
            </a:r>
            <a:r>
              <a:rPr lang="en-US" sz="2000" spc="-60" dirty="0">
                <a:solidFill>
                  <a:srgbClr val="01508F"/>
                </a:solidFill>
                <a:latin typeface="+mj-lt"/>
                <a:cs typeface="Trebuchet MS"/>
              </a:rPr>
              <a:t>CDI collections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12954" y="6362374"/>
            <a:ext cx="693737" cy="182562"/>
          </a:xfrm>
        </p:spPr>
        <p:txBody>
          <a:bodyPr/>
          <a:lstStyle/>
          <a:p>
            <a:fld id="{20F1D2E8-D3EE-4983-A6FB-47EF4F053BBD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598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405608"/>
            <a:ext cx="6781800" cy="523220"/>
          </a:xfrm>
        </p:spPr>
        <p:txBody>
          <a:bodyPr/>
          <a:lstStyle/>
          <a:p>
            <a:r>
              <a:rPr lang="en-US" b="1" dirty="0"/>
              <a:t>Making CDI service more FAIR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295400"/>
            <a:ext cx="8299450" cy="4662815"/>
          </a:xfrm>
        </p:spPr>
        <p:txBody>
          <a:bodyPr/>
          <a:lstStyle/>
          <a:p>
            <a:pPr marL="50800">
              <a:spcBef>
                <a:spcPts val="1500"/>
              </a:spcBef>
            </a:pPr>
            <a:r>
              <a:rPr lang="en-US" sz="2400" b="1" spc="-60" dirty="0">
                <a:solidFill>
                  <a:srgbClr val="01508F"/>
                </a:solidFill>
                <a:cs typeface="Trebuchet MS"/>
              </a:rPr>
              <a:t>Ensuring data format conformance (</a:t>
            </a:r>
            <a:r>
              <a:rPr lang="en-US" sz="2400" b="1" spc="-60" dirty="0">
                <a:solidFill>
                  <a:srgbClr val="FF0000"/>
                </a:solidFill>
                <a:cs typeface="Trebuchet MS"/>
              </a:rPr>
              <a:t>actions Data Providers)</a:t>
            </a:r>
            <a:r>
              <a:rPr lang="en-US" sz="2400" b="1" spc="-60" dirty="0">
                <a:solidFill>
                  <a:srgbClr val="01508F"/>
                </a:solidFill>
                <a:cs typeface="Trebuchet MS"/>
              </a:rPr>
              <a:t>: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Use </a:t>
            </a:r>
            <a:r>
              <a:rPr lang="en-US" sz="2000" spc="-60" dirty="0" err="1">
                <a:solidFill>
                  <a:srgbClr val="01508F"/>
                </a:solidFill>
                <a:cs typeface="Trebuchet MS"/>
              </a:rPr>
              <a:t>SeaDataNet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 tools for preparing </a:t>
            </a:r>
            <a:r>
              <a:rPr lang="en-US" sz="2000" spc="-60" dirty="0" err="1">
                <a:solidFill>
                  <a:srgbClr val="01508F"/>
                </a:solidFill>
                <a:cs typeface="Trebuchet MS"/>
              </a:rPr>
              <a:t>SeaDataNet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 data files (ODV, </a:t>
            </a:r>
            <a:r>
              <a:rPr lang="en-US" sz="2000" spc="-60" dirty="0" err="1">
                <a:solidFill>
                  <a:srgbClr val="01508F"/>
                </a:solidFill>
                <a:cs typeface="Trebuchet MS"/>
              </a:rPr>
              <a:t>NetCDF</a:t>
            </a:r>
            <a:r>
              <a:rPr lang="en-US" sz="2000" spc="-60" dirty="0">
                <a:solidFill>
                  <a:srgbClr val="01508F"/>
                </a:solidFill>
                <a:cs typeface="Trebuchet MS"/>
              </a:rPr>
              <a:t> (CF)) 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</a:rPr>
              <a:t>Follow examples of </a:t>
            </a:r>
            <a:r>
              <a:rPr lang="en-US" sz="2000" spc="-60" dirty="0" err="1">
                <a:solidFill>
                  <a:srgbClr val="01508F"/>
                </a:solidFill>
              </a:rPr>
              <a:t>SeaDataNet</a:t>
            </a:r>
            <a:r>
              <a:rPr lang="en-US" sz="2000" spc="-60" dirty="0">
                <a:solidFill>
                  <a:srgbClr val="01508F"/>
                </a:solidFill>
              </a:rPr>
              <a:t> data files for specific data types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</a:rPr>
              <a:t>Make sure that all declared parameters have one or more values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</a:rPr>
              <a:t>Make sure that the correct primary variables in ODV are defined and filled with values considering the specific data types  </a:t>
            </a:r>
          </a:p>
          <a:p>
            <a:pPr marL="450850" lvl="1">
              <a:spcBef>
                <a:spcPts val="1500"/>
              </a:spcBef>
            </a:pPr>
            <a:r>
              <a:rPr lang="en-US" sz="2000" spc="-60" dirty="0">
                <a:solidFill>
                  <a:srgbClr val="01508F"/>
                </a:solidFill>
              </a:rPr>
              <a:t>Check the syntax and semantics of ODV and </a:t>
            </a:r>
            <a:r>
              <a:rPr lang="en-US" sz="2000" spc="-60" dirty="0" err="1">
                <a:solidFill>
                  <a:srgbClr val="01508F"/>
                </a:solidFill>
              </a:rPr>
              <a:t>NetCDF</a:t>
            </a:r>
            <a:r>
              <a:rPr lang="en-US" sz="2000" spc="-60" dirty="0">
                <a:solidFill>
                  <a:srgbClr val="01508F"/>
                </a:solidFill>
              </a:rPr>
              <a:t> files, using </a:t>
            </a:r>
            <a:r>
              <a:rPr lang="en-US" sz="2000" b="1" spc="-60" dirty="0">
                <a:solidFill>
                  <a:srgbClr val="01508F"/>
                </a:solidFill>
              </a:rPr>
              <a:t>SDN OCTOPUS </a:t>
            </a:r>
            <a:r>
              <a:rPr lang="en-US" sz="2000" spc="-60" dirty="0">
                <a:solidFill>
                  <a:srgbClr val="01508F"/>
                </a:solidFill>
              </a:rPr>
              <a:t>software</a:t>
            </a:r>
          </a:p>
          <a:p>
            <a:pPr marL="450850" lvl="1">
              <a:spcBef>
                <a:spcPts val="1500"/>
              </a:spcBef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D2E8-D3EE-4983-A6FB-47EF4F053BBD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619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405608"/>
            <a:ext cx="6781800" cy="523220"/>
          </a:xfrm>
        </p:spPr>
        <p:txBody>
          <a:bodyPr/>
          <a:lstStyle/>
          <a:p>
            <a:r>
              <a:rPr lang="en-US" b="1" dirty="0"/>
              <a:t>Summarizing actions data providers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295400"/>
            <a:ext cx="8299450" cy="4462760"/>
          </a:xfrm>
        </p:spPr>
        <p:txBody>
          <a:bodyPr/>
          <a:lstStyle/>
          <a:p>
            <a:pPr marL="50800">
              <a:spcBef>
                <a:spcPts val="1500"/>
              </a:spcBef>
            </a:pPr>
            <a:r>
              <a:rPr lang="en-US" sz="2400" spc="-60" dirty="0">
                <a:solidFill>
                  <a:srgbClr val="01508F"/>
                </a:solidFill>
                <a:latin typeface="+mj-lt"/>
                <a:cs typeface="Trebuchet MS"/>
              </a:rPr>
              <a:t>Give a direct follow-up to the CDI upgrading by installing and configuring the new set-up; maintain dialogue with CDI helpdesk for configuring and testing the new connection</a:t>
            </a:r>
          </a:p>
          <a:p>
            <a:pPr marL="50800">
              <a:spcBef>
                <a:spcPts val="1500"/>
              </a:spcBef>
            </a:pPr>
            <a:r>
              <a:rPr lang="en-US" sz="2400" spc="-60" dirty="0">
                <a:solidFill>
                  <a:srgbClr val="01508F"/>
                </a:solidFill>
                <a:latin typeface="+mj-lt"/>
                <a:cs typeface="Trebuchet MS"/>
              </a:rPr>
              <a:t>Maintain and check the quality and format conformity of your data files as included in the CDI service </a:t>
            </a:r>
          </a:p>
          <a:p>
            <a:pPr marL="50800">
              <a:spcBef>
                <a:spcPts val="1500"/>
              </a:spcBef>
            </a:pPr>
            <a:r>
              <a:rPr lang="en-US" sz="2400" spc="-60" dirty="0">
                <a:solidFill>
                  <a:srgbClr val="01508F"/>
                </a:solidFill>
                <a:latin typeface="+mj-lt"/>
                <a:cs typeface="Trebuchet MS"/>
              </a:rPr>
              <a:t>Enrich your CDI metadata with extra information </a:t>
            </a:r>
          </a:p>
          <a:p>
            <a:pPr marL="50800">
              <a:spcBef>
                <a:spcPts val="1500"/>
              </a:spcBef>
            </a:pPr>
            <a:r>
              <a:rPr lang="en-US" sz="2400" spc="-60" dirty="0">
                <a:solidFill>
                  <a:srgbClr val="01508F"/>
                </a:solidFill>
                <a:latin typeface="+mj-lt"/>
                <a:cs typeface="Trebuchet MS"/>
              </a:rPr>
              <a:t>Populate entries into the related SDN directories (EDMED, CSR, EDMERP, EDMO) and OBP</a:t>
            </a:r>
          </a:p>
          <a:p>
            <a:pPr marL="50800">
              <a:spcBef>
                <a:spcPts val="1500"/>
              </a:spcBef>
            </a:pPr>
            <a:r>
              <a:rPr lang="en-US" sz="2400" spc="-60" dirty="0">
                <a:solidFill>
                  <a:srgbClr val="01508F"/>
                </a:solidFill>
                <a:latin typeface="+mj-lt"/>
                <a:cs typeface="Trebuchet MS"/>
              </a:rPr>
              <a:t>Use the </a:t>
            </a:r>
            <a:r>
              <a:rPr lang="en-US" sz="2400" spc="-60" dirty="0" err="1">
                <a:solidFill>
                  <a:srgbClr val="01508F"/>
                </a:solidFill>
                <a:latin typeface="+mj-lt"/>
                <a:cs typeface="Trebuchet MS"/>
              </a:rPr>
              <a:t>SeaDataNet</a:t>
            </a:r>
            <a:r>
              <a:rPr lang="en-US" sz="2400" spc="-60" dirty="0">
                <a:solidFill>
                  <a:srgbClr val="01508F"/>
                </a:solidFill>
                <a:latin typeface="+mj-lt"/>
                <a:cs typeface="Trebuchet MS"/>
              </a:rPr>
              <a:t> tools and services for metadata and data preparation, population and checking</a:t>
            </a:r>
            <a:endParaRPr lang="en-US" sz="20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D2E8-D3EE-4983-A6FB-47EF4F053BBD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592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784" y="533292"/>
            <a:ext cx="5472608" cy="523220"/>
          </a:xfrm>
        </p:spPr>
        <p:txBody>
          <a:bodyPr/>
          <a:lstStyle/>
          <a:p>
            <a:r>
              <a:rPr lang="en-US" altLang="en-US" b="1" dirty="0" err="1"/>
              <a:t>SeaDataNet</a:t>
            </a:r>
            <a:r>
              <a:rPr lang="en-US" altLang="en-US" b="1" dirty="0"/>
              <a:t> cooperation </a:t>
            </a:r>
            <a:endParaRPr lang="en-GB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143000"/>
            <a:ext cx="8280400" cy="5041380"/>
          </a:xfrm>
        </p:spPr>
        <p:txBody>
          <a:bodyPr/>
          <a:lstStyle/>
          <a:p>
            <a:r>
              <a:rPr lang="en-GB" altLang="en-US" sz="1800" b="1" dirty="0">
                <a:latin typeface="+mj-lt"/>
              </a:rPr>
              <a:t>Copernicus Marine Environmental Monitoring Services (CMEMS): </a:t>
            </a:r>
            <a:r>
              <a:rPr lang="en-US" sz="1800" dirty="0">
                <a:solidFill>
                  <a:srgbClr val="00519D"/>
                </a:solidFill>
                <a:latin typeface="+mj-lt"/>
              </a:rPr>
              <a:t>providing long-term archives and standards</a:t>
            </a:r>
            <a:endParaRPr lang="en-GB" altLang="en-US" sz="1800" b="1" dirty="0">
              <a:solidFill>
                <a:srgbClr val="00519D"/>
              </a:solidFill>
              <a:latin typeface="+mj-lt"/>
            </a:endParaRPr>
          </a:p>
          <a:p>
            <a:r>
              <a:rPr lang="en-GB" altLang="en-US" sz="1800" b="1" dirty="0">
                <a:latin typeface="+mj-lt"/>
              </a:rPr>
              <a:t>Marine Strategy Framework Directive (MSFD): </a:t>
            </a:r>
            <a:r>
              <a:rPr lang="en-GB" altLang="en-US" sz="1800" dirty="0">
                <a:solidFill>
                  <a:srgbClr val="00519D"/>
                </a:solidFill>
                <a:latin typeface="+mj-lt"/>
              </a:rPr>
              <a:t>providing infrastructure, standards and data collections for several indicators</a:t>
            </a:r>
            <a:endParaRPr lang="en-GB" altLang="en-US" sz="1800" b="1" dirty="0">
              <a:solidFill>
                <a:srgbClr val="00519D"/>
              </a:solidFill>
              <a:latin typeface="+mj-lt"/>
            </a:endParaRPr>
          </a:p>
          <a:p>
            <a:r>
              <a:rPr lang="en-GB" altLang="en-US" sz="1800" b="1" dirty="0">
                <a:latin typeface="+mj-lt"/>
              </a:rPr>
              <a:t>Large ocean monitoring systems and their projects (</a:t>
            </a:r>
            <a:r>
              <a:rPr lang="en-GB" altLang="en-US" sz="1800" b="1" dirty="0" err="1">
                <a:latin typeface="+mj-lt"/>
              </a:rPr>
              <a:t>EuroGOOS</a:t>
            </a:r>
            <a:r>
              <a:rPr lang="en-GB" altLang="en-US" sz="1800" b="1" dirty="0">
                <a:latin typeface="+mj-lt"/>
              </a:rPr>
              <a:t>, </a:t>
            </a:r>
            <a:r>
              <a:rPr lang="en-GB" altLang="en-US" sz="1800" b="1" dirty="0" err="1">
                <a:latin typeface="+mj-lt"/>
              </a:rPr>
              <a:t>AtlantOS</a:t>
            </a:r>
            <a:r>
              <a:rPr lang="en-GB" altLang="en-US" sz="1800" b="1" dirty="0">
                <a:latin typeface="+mj-lt"/>
              </a:rPr>
              <a:t>, Euro-ARGO, JERICO-Next, ..): </a:t>
            </a:r>
            <a:r>
              <a:rPr lang="en-GB" altLang="en-US" sz="1800" dirty="0">
                <a:solidFill>
                  <a:srgbClr val="00519D"/>
                </a:solidFill>
                <a:latin typeface="+mj-lt"/>
              </a:rPr>
              <a:t>providing standards and validation + long-term archiving services </a:t>
            </a:r>
          </a:p>
          <a:p>
            <a:r>
              <a:rPr lang="en-GB" altLang="en-US" sz="1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EU projects, such as Upgrade </a:t>
            </a:r>
            <a:r>
              <a:rPr lang="en-GB" altLang="en-US" sz="1800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BlackSeaScene</a:t>
            </a:r>
            <a:r>
              <a:rPr lang="en-GB" altLang="en-US" sz="1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, </a:t>
            </a:r>
            <a:r>
              <a:rPr lang="en-GB" altLang="en-US" sz="1800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CaspInfo</a:t>
            </a:r>
            <a:r>
              <a:rPr lang="en-GB" altLang="en-US" sz="1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, Geo-Seas, </a:t>
            </a:r>
            <a:r>
              <a:rPr lang="en-GB" altLang="en-US" sz="1800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Eurofleets</a:t>
            </a:r>
            <a:r>
              <a:rPr lang="en-GB" altLang="en-US" sz="1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GB" altLang="en-US" sz="1800" dirty="0">
                <a:solidFill>
                  <a:srgbClr val="00519D"/>
                </a:solidFill>
                <a:latin typeface="+mj-lt"/>
              </a:rPr>
              <a:t>…: adopting and adapting </a:t>
            </a:r>
            <a:r>
              <a:rPr lang="en-GB" altLang="en-US" sz="1800" dirty="0" err="1">
                <a:solidFill>
                  <a:srgbClr val="00519D"/>
                </a:solidFill>
                <a:latin typeface="+mj-lt"/>
              </a:rPr>
              <a:t>SeaDataNet</a:t>
            </a:r>
            <a:r>
              <a:rPr lang="en-GB" altLang="en-US" sz="1800" dirty="0">
                <a:solidFill>
                  <a:srgbClr val="00519D"/>
                </a:solidFill>
                <a:latin typeface="+mj-lt"/>
              </a:rPr>
              <a:t> standards and services for developing marine data management capabilities </a:t>
            </a:r>
          </a:p>
          <a:p>
            <a:r>
              <a:rPr lang="en-GB" altLang="en-US" sz="1800" b="1" dirty="0">
                <a:latin typeface="+mj-lt"/>
              </a:rPr>
              <a:t>Ocean Data Interoperability Platform (ODIP): </a:t>
            </a:r>
            <a:r>
              <a:rPr lang="en-GB" altLang="en-US" sz="1800" dirty="0">
                <a:solidFill>
                  <a:srgbClr val="00519D"/>
                </a:solidFill>
                <a:latin typeface="+mj-lt"/>
              </a:rPr>
              <a:t>exploring and demonstrating </a:t>
            </a:r>
            <a:r>
              <a:rPr lang="en-GB" sz="1800" dirty="0">
                <a:solidFill>
                  <a:srgbClr val="00519D"/>
                </a:solidFill>
                <a:latin typeface="+mj-lt"/>
              </a:rPr>
              <a:t>common standards and interoperability with leading data management infrastructures in USA and Australia</a:t>
            </a:r>
          </a:p>
          <a:p>
            <a:r>
              <a:rPr lang="en-GB" altLang="en-US" sz="1800" b="1" dirty="0">
                <a:latin typeface="+mj-lt"/>
              </a:rPr>
              <a:t>GEOSS - </a:t>
            </a:r>
            <a:r>
              <a:rPr lang="en-GB" altLang="en-US" sz="1800" b="1" dirty="0" err="1">
                <a:latin typeface="+mj-lt"/>
              </a:rPr>
              <a:t>EuroGEOSS</a:t>
            </a:r>
            <a:r>
              <a:rPr lang="en-GB" altLang="en-US" sz="1800" b="1" dirty="0">
                <a:latin typeface="+mj-lt"/>
              </a:rPr>
              <a:t>: </a:t>
            </a:r>
            <a:r>
              <a:rPr lang="en-US" sz="1800" dirty="0">
                <a:solidFill>
                  <a:schemeClr val="accent2"/>
                </a:solidFill>
                <a:latin typeface="+mj-lt"/>
              </a:rPr>
              <a:t>Maintaining the GEOSS portal with </a:t>
            </a:r>
            <a:r>
              <a:rPr lang="en-US" sz="1800" dirty="0" err="1">
                <a:solidFill>
                  <a:schemeClr val="accent2"/>
                </a:solidFill>
                <a:latin typeface="+mj-lt"/>
              </a:rPr>
              <a:t>SeaDataNet</a:t>
            </a:r>
            <a:r>
              <a:rPr lang="en-US" sz="1800" dirty="0">
                <a:solidFill>
                  <a:schemeClr val="accent2"/>
                </a:solidFill>
                <a:latin typeface="+mj-lt"/>
              </a:rPr>
              <a:t> in-situ data collections from large community of European data holders (&gt; 100 data </a:t>
            </a:r>
            <a:r>
              <a:rPr lang="en-US" sz="1800" dirty="0" err="1">
                <a:solidFill>
                  <a:schemeClr val="accent2"/>
                </a:solidFill>
                <a:latin typeface="+mj-lt"/>
              </a:rPr>
              <a:t>centres</a:t>
            </a:r>
            <a:r>
              <a:rPr lang="en-US" sz="1800" dirty="0">
                <a:solidFill>
                  <a:schemeClr val="accent2"/>
                </a:solidFill>
                <a:latin typeface="+mj-lt"/>
              </a:rPr>
              <a:t>; &gt;600 data originators)</a:t>
            </a:r>
          </a:p>
          <a:p>
            <a:r>
              <a:rPr lang="en-GB" altLang="en-US" sz="1800" b="1" dirty="0">
                <a:latin typeface="+mj-lt"/>
              </a:rPr>
              <a:t>European Open Science Cloud (EOSC)</a:t>
            </a:r>
            <a:r>
              <a:rPr lang="en-GB" altLang="en-US" sz="1800" dirty="0">
                <a:latin typeface="+mj-lt"/>
              </a:rPr>
              <a:t>: </a:t>
            </a:r>
            <a:r>
              <a:rPr lang="en-GB" altLang="en-US" sz="1800" dirty="0">
                <a:solidFill>
                  <a:srgbClr val="00519D"/>
                </a:solidFill>
                <a:latin typeface="+mj-lt"/>
              </a:rPr>
              <a:t>shaping the Blue Cloud</a:t>
            </a:r>
          </a:p>
        </p:txBody>
      </p:sp>
    </p:spTree>
    <p:extLst>
      <p:ext uri="{BB962C8B-B14F-4D97-AF65-F5344CB8AC3E}">
        <p14:creationId xmlns:p14="http://schemas.microsoft.com/office/powerpoint/2010/main" val="44860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800" y="6381328"/>
            <a:ext cx="3672408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784" y="533292"/>
            <a:ext cx="5472608" cy="523220"/>
          </a:xfrm>
        </p:spPr>
        <p:txBody>
          <a:bodyPr/>
          <a:lstStyle/>
          <a:p>
            <a:r>
              <a:rPr lang="en-US" altLang="en-US" b="1" dirty="0" err="1"/>
              <a:t>EMODnet</a:t>
            </a:r>
            <a:r>
              <a:rPr lang="en-US" altLang="en-US" b="1" dirty="0"/>
              <a:t> thematic portals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818"/>
            <a:ext cx="9144000" cy="500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24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6858000" cy="523220"/>
          </a:xfrm>
        </p:spPr>
        <p:txBody>
          <a:bodyPr/>
          <a:lstStyle/>
          <a:p>
            <a:r>
              <a:rPr lang="en-US" b="1" dirty="0"/>
              <a:t>CDI Data Discovery and Access service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836" y="1295400"/>
            <a:ext cx="8064500" cy="3570208"/>
          </a:xfrm>
        </p:spPr>
        <p:txBody>
          <a:bodyPr/>
          <a:lstStyle/>
          <a:p>
            <a:r>
              <a:rPr lang="en-GB" altLang="en-US" sz="2000" dirty="0">
                <a:solidFill>
                  <a:srgbClr val="0070C0"/>
                </a:solidFill>
                <a:latin typeface="+mj-lt"/>
              </a:rPr>
              <a:t>One of the core services of the </a:t>
            </a:r>
            <a:r>
              <a:rPr lang="en-GB" altLang="en-US" sz="2000" dirty="0" err="1">
                <a:solidFill>
                  <a:srgbClr val="0070C0"/>
                </a:solidFill>
                <a:latin typeface="+mj-lt"/>
              </a:rPr>
              <a:t>SeaDataNet</a:t>
            </a:r>
            <a:r>
              <a:rPr lang="en-GB" altLang="en-US" sz="2000" dirty="0">
                <a:solidFill>
                  <a:srgbClr val="0070C0"/>
                </a:solidFill>
                <a:latin typeface="+mj-lt"/>
              </a:rPr>
              <a:t> infrastructure</a:t>
            </a:r>
          </a:p>
          <a:p>
            <a:r>
              <a:rPr lang="en-GB" altLang="en-US" sz="2000" dirty="0">
                <a:solidFill>
                  <a:srgbClr val="0070C0"/>
                </a:solidFill>
                <a:latin typeface="+mj-lt"/>
              </a:rPr>
              <a:t>P</a:t>
            </a:r>
            <a:r>
              <a:rPr lang="en-US" altLang="en-US" sz="2000" dirty="0" err="1">
                <a:solidFill>
                  <a:srgbClr val="0070C0"/>
                </a:solidFill>
                <a:latin typeface="+mj-lt"/>
              </a:rPr>
              <a:t>roviding</a:t>
            </a:r>
            <a:r>
              <a:rPr lang="en-US" altLang="en-US" sz="2000" dirty="0">
                <a:solidFill>
                  <a:srgbClr val="0070C0"/>
                </a:solidFill>
                <a:latin typeface="+mj-lt"/>
              </a:rPr>
              <a:t> a highly detailed insight and unified access to the large volumes of marine and oceanographic data sets managed by the distributed data </a:t>
            </a:r>
            <a:r>
              <a:rPr lang="en-US" altLang="en-US" sz="2000" dirty="0" err="1">
                <a:solidFill>
                  <a:srgbClr val="0070C0"/>
                </a:solidFill>
                <a:latin typeface="+mj-lt"/>
              </a:rPr>
              <a:t>centres</a:t>
            </a:r>
            <a:endParaRPr lang="en-US" altLang="en-US" sz="2000" dirty="0">
              <a:solidFill>
                <a:srgbClr val="0070C0"/>
              </a:solidFill>
              <a:latin typeface="+mj-lt"/>
            </a:endParaRPr>
          </a:p>
          <a:p>
            <a:r>
              <a:rPr lang="en-GB" altLang="en-US" sz="2000" dirty="0">
                <a:solidFill>
                  <a:srgbClr val="0070C0"/>
                </a:solidFill>
                <a:latin typeface="+mj-lt"/>
              </a:rPr>
              <a:t>Fine-grained index (ISO 19115 – ISO 19139) to individual data measurements (such as a CTD cast or moored instrument record)</a:t>
            </a:r>
          </a:p>
          <a:p>
            <a:r>
              <a:rPr lang="en-GB" altLang="en-US" sz="2000" dirty="0">
                <a:solidFill>
                  <a:srgbClr val="0070C0"/>
                </a:solidFill>
                <a:latin typeface="+mj-lt"/>
              </a:rPr>
              <a:t>Supported by Controlled Vocabularies, and Directories (EDMO, EDMERP, CSR, EDMED)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46A36-B58E-4ABB-BF19-852E2F87544B}" type="slidenum">
              <a:rPr lang="fr-FR" altLang="en-US" smtClean="0"/>
              <a:pPr/>
              <a:t>5</a:t>
            </a:fld>
            <a:endParaRPr lang="fr-F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44" y="4114800"/>
            <a:ext cx="2022442" cy="218281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4114800"/>
            <a:ext cx="2866143" cy="218281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890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/>
          <p:cNvSpPr/>
          <p:nvPr/>
        </p:nvSpPr>
        <p:spPr>
          <a:xfrm>
            <a:off x="827584" y="4221087"/>
            <a:ext cx="3240360" cy="1008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9856" y="319360"/>
            <a:ext cx="6745884" cy="1046440"/>
          </a:xfrm>
        </p:spPr>
        <p:txBody>
          <a:bodyPr/>
          <a:lstStyle/>
          <a:p>
            <a:r>
              <a:rPr lang="en-GB" b="1" dirty="0"/>
              <a:t>CDI service for discovery and unified data access</a:t>
            </a:r>
          </a:p>
        </p:txBody>
      </p:sp>
      <p:pic>
        <p:nvPicPr>
          <p:cNvPr id="4" name="Espace réservé du contenu 3" descr="SeaDataNet Common Data Index (CDI) V3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2201" r="12084" b="22700"/>
          <a:stretch/>
        </p:blipFill>
        <p:spPr>
          <a:xfrm>
            <a:off x="1276400" y="2303358"/>
            <a:ext cx="2237426" cy="150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e 24"/>
          <p:cNvGrpSpPr/>
          <p:nvPr/>
        </p:nvGrpSpPr>
        <p:grpSpPr>
          <a:xfrm>
            <a:off x="1124000" y="4221087"/>
            <a:ext cx="2655912" cy="864097"/>
            <a:chOff x="1124000" y="4365104"/>
            <a:chExt cx="2655912" cy="936104"/>
          </a:xfrm>
        </p:grpSpPr>
        <p:sp>
          <p:nvSpPr>
            <p:cNvPr id="6" name="Organigramme : Disque magnétique 5"/>
            <p:cNvSpPr/>
            <p:nvPr/>
          </p:nvSpPr>
          <p:spPr>
            <a:xfrm>
              <a:off x="1124000" y="436510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rganigramme : Disque magnétique 6"/>
            <p:cNvSpPr/>
            <p:nvPr/>
          </p:nvSpPr>
          <p:spPr>
            <a:xfrm>
              <a:off x="1276400" y="443711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rganigramme : Disque magnétique 7"/>
            <p:cNvSpPr/>
            <p:nvPr/>
          </p:nvSpPr>
          <p:spPr>
            <a:xfrm>
              <a:off x="1428800" y="450912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rganigramme : Disque magnétique 8"/>
            <p:cNvSpPr/>
            <p:nvPr/>
          </p:nvSpPr>
          <p:spPr>
            <a:xfrm>
              <a:off x="1581200" y="4581128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rganigramme : Disque magnétique 9"/>
            <p:cNvSpPr/>
            <p:nvPr/>
          </p:nvSpPr>
          <p:spPr>
            <a:xfrm>
              <a:off x="1733600" y="465313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rganigramme : Disque magnétique 10"/>
            <p:cNvSpPr/>
            <p:nvPr/>
          </p:nvSpPr>
          <p:spPr>
            <a:xfrm>
              <a:off x="1886000" y="472514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rganigramme : Disque magnétique 11"/>
            <p:cNvSpPr/>
            <p:nvPr/>
          </p:nvSpPr>
          <p:spPr>
            <a:xfrm>
              <a:off x="2038400" y="479715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rganigramme : Disque magnétique 12"/>
            <p:cNvSpPr/>
            <p:nvPr/>
          </p:nvSpPr>
          <p:spPr>
            <a:xfrm>
              <a:off x="2218420" y="486860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rganigramme : Disque magnétique 16"/>
            <p:cNvSpPr/>
            <p:nvPr/>
          </p:nvSpPr>
          <p:spPr>
            <a:xfrm>
              <a:off x="2411760" y="486916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rganigramme : Disque magnétique 17"/>
            <p:cNvSpPr/>
            <p:nvPr/>
          </p:nvSpPr>
          <p:spPr>
            <a:xfrm>
              <a:off x="2555776" y="479715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rganigramme : Disque magnétique 18"/>
            <p:cNvSpPr/>
            <p:nvPr/>
          </p:nvSpPr>
          <p:spPr>
            <a:xfrm>
              <a:off x="2699792" y="472514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rganigramme : Disque magnétique 19"/>
            <p:cNvSpPr/>
            <p:nvPr/>
          </p:nvSpPr>
          <p:spPr>
            <a:xfrm>
              <a:off x="2843808" y="465313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rganigramme : Disque magnétique 20"/>
            <p:cNvSpPr/>
            <p:nvPr/>
          </p:nvSpPr>
          <p:spPr>
            <a:xfrm>
              <a:off x="2987824" y="4581128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rganigramme : Disque magnétique 22"/>
            <p:cNvSpPr/>
            <p:nvPr/>
          </p:nvSpPr>
          <p:spPr>
            <a:xfrm>
              <a:off x="3131840" y="450912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rganigramme : Disque magnétique 21"/>
            <p:cNvSpPr/>
            <p:nvPr/>
          </p:nvSpPr>
          <p:spPr>
            <a:xfrm>
              <a:off x="3275856" y="443711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rganigramme : Disque magnétique 23"/>
            <p:cNvSpPr/>
            <p:nvPr/>
          </p:nvSpPr>
          <p:spPr>
            <a:xfrm>
              <a:off x="3419872" y="436510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8" name="Espace réservé du contenu 2"/>
          <p:cNvSpPr txBox="1">
            <a:spLocks/>
          </p:cNvSpPr>
          <p:nvPr/>
        </p:nvSpPr>
        <p:spPr bwMode="auto">
          <a:xfrm>
            <a:off x="395536" y="5262527"/>
            <a:ext cx="4200246" cy="76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>
                <a:solidFill>
                  <a:srgbClr val="00519D"/>
                </a:solidFill>
              </a:rPr>
              <a:t>European data sources </a:t>
            </a:r>
          </a:p>
          <a:p>
            <a:pPr marL="0" indent="0" algn="ctr">
              <a:buNone/>
            </a:pPr>
            <a:r>
              <a:rPr lang="en-GB" sz="1600" b="1" i="1" dirty="0">
                <a:solidFill>
                  <a:srgbClr val="00519D"/>
                </a:solidFill>
              </a:rPr>
              <a:t>data centres </a:t>
            </a:r>
            <a:r>
              <a:rPr lang="en-GB" sz="1600" b="1" i="1" dirty="0">
                <a:solidFill>
                  <a:srgbClr val="00519D"/>
                </a:solidFill>
                <a:sym typeface="Wingdings" panose="05000000000000000000" pitchFamily="2" charset="2"/>
              </a:rPr>
              <a:t>&gt; </a:t>
            </a:r>
            <a:r>
              <a:rPr lang="en-GB" sz="1600" b="1" i="1" dirty="0">
                <a:solidFill>
                  <a:srgbClr val="00519D"/>
                </a:solidFill>
              </a:rPr>
              <a:t>650 originators</a:t>
            </a:r>
            <a:endParaRPr lang="en-GB" sz="2000" b="1" i="1" dirty="0">
              <a:solidFill>
                <a:srgbClr val="00519D"/>
              </a:solidFill>
            </a:endParaRPr>
          </a:p>
        </p:txBody>
      </p:sp>
      <p:sp>
        <p:nvSpPr>
          <p:cNvPr id="32" name="AutoShape 105"/>
          <p:cNvSpPr>
            <a:spLocks noChangeArrowheads="1"/>
          </p:cNvSpPr>
          <p:nvPr/>
        </p:nvSpPr>
        <p:spPr bwMode="auto">
          <a:xfrm rot="5400000">
            <a:off x="1641843" y="3932171"/>
            <a:ext cx="1493122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33" name="AutoShape 105"/>
          <p:cNvSpPr>
            <a:spLocks noChangeArrowheads="1"/>
          </p:cNvSpPr>
          <p:nvPr/>
        </p:nvSpPr>
        <p:spPr bwMode="auto">
          <a:xfrm rot="4660136">
            <a:off x="2069125" y="3774085"/>
            <a:ext cx="1471215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34" name="AutoShape 105"/>
          <p:cNvSpPr>
            <a:spLocks noChangeArrowheads="1"/>
          </p:cNvSpPr>
          <p:nvPr/>
        </p:nvSpPr>
        <p:spPr bwMode="auto">
          <a:xfrm rot="6247243">
            <a:off x="1239411" y="3782757"/>
            <a:ext cx="1493122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35" name="AutoShape 105"/>
          <p:cNvSpPr>
            <a:spLocks noChangeArrowheads="1"/>
          </p:cNvSpPr>
          <p:nvPr/>
        </p:nvSpPr>
        <p:spPr bwMode="auto">
          <a:xfrm rot="7205937">
            <a:off x="945557" y="3566733"/>
            <a:ext cx="1493122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36" name="AutoShape 105"/>
          <p:cNvSpPr>
            <a:spLocks noChangeArrowheads="1"/>
          </p:cNvSpPr>
          <p:nvPr/>
        </p:nvSpPr>
        <p:spPr bwMode="auto">
          <a:xfrm rot="3322095">
            <a:off x="2421187" y="3548206"/>
            <a:ext cx="1471215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37" name="Espace réservé du contenu 2"/>
          <p:cNvSpPr txBox="1">
            <a:spLocks/>
          </p:cNvSpPr>
          <p:nvPr/>
        </p:nvSpPr>
        <p:spPr bwMode="auto">
          <a:xfrm>
            <a:off x="1124000" y="1988841"/>
            <a:ext cx="2655912" cy="32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>
                <a:solidFill>
                  <a:srgbClr val="00519D"/>
                </a:solidFill>
              </a:rPr>
              <a:t>SeaDataNet portal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6216" y="2065217"/>
            <a:ext cx="1008112" cy="992059"/>
          </a:xfrm>
          <a:prstGeom prst="rect">
            <a:avLst/>
          </a:prstGeom>
        </p:spPr>
      </p:pic>
      <p:pic>
        <p:nvPicPr>
          <p:cNvPr id="40" name="Espace réservé du contenu 3" descr="SeaDataNet Common Data Index (CDI) V3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2201" r="12084" b="22700"/>
          <a:stretch/>
        </p:blipFill>
        <p:spPr bwMode="auto">
          <a:xfrm>
            <a:off x="4740203" y="3622247"/>
            <a:ext cx="1850250" cy="12469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e 61"/>
          <p:cNvGrpSpPr/>
          <p:nvPr/>
        </p:nvGrpSpPr>
        <p:grpSpPr>
          <a:xfrm>
            <a:off x="7594331" y="3570738"/>
            <a:ext cx="1224354" cy="1514446"/>
            <a:chOff x="7594331" y="3230821"/>
            <a:chExt cx="1224354" cy="1514446"/>
          </a:xfrm>
        </p:grpSpPr>
        <p:sp>
          <p:nvSpPr>
            <p:cNvPr id="57" name="Organigramme : Disque magnétique 56"/>
            <p:cNvSpPr/>
            <p:nvPr/>
          </p:nvSpPr>
          <p:spPr>
            <a:xfrm>
              <a:off x="7666339" y="3230821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Organigramme : Disque magnétique 55"/>
            <p:cNvSpPr/>
            <p:nvPr/>
          </p:nvSpPr>
          <p:spPr>
            <a:xfrm>
              <a:off x="7738347" y="3438370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Organigramme : Disque magnétique 54"/>
            <p:cNvSpPr/>
            <p:nvPr/>
          </p:nvSpPr>
          <p:spPr>
            <a:xfrm>
              <a:off x="7810355" y="3637777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Organigramme : Disque magnétique 57"/>
            <p:cNvSpPr/>
            <p:nvPr/>
          </p:nvSpPr>
          <p:spPr>
            <a:xfrm>
              <a:off x="7738347" y="3869523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Organigramme : Disque magnétique 58"/>
            <p:cNvSpPr/>
            <p:nvPr/>
          </p:nvSpPr>
          <p:spPr>
            <a:xfrm>
              <a:off x="7666339" y="4077072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Organigramme : Disque magnétique 59"/>
            <p:cNvSpPr/>
            <p:nvPr/>
          </p:nvSpPr>
          <p:spPr>
            <a:xfrm>
              <a:off x="7594331" y="4276479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Espace réservé du contenu 2"/>
            <p:cNvSpPr txBox="1">
              <a:spLocks/>
            </p:cNvSpPr>
            <p:nvPr/>
          </p:nvSpPr>
          <p:spPr bwMode="auto">
            <a:xfrm>
              <a:off x="7612391" y="4440114"/>
              <a:ext cx="1206294" cy="305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1400" b="1" dirty="0">
                  <a:solidFill>
                    <a:srgbClr val="00519D"/>
                  </a:solidFill>
                </a:rPr>
                <a:t>Data centres</a:t>
              </a:r>
            </a:p>
          </p:txBody>
        </p:sp>
      </p:grpSp>
      <p:sp>
        <p:nvSpPr>
          <p:cNvPr id="63" name="Flèche courbée vers la droite 62"/>
          <p:cNvSpPr/>
          <p:nvPr/>
        </p:nvSpPr>
        <p:spPr>
          <a:xfrm rot="2962598">
            <a:off x="5665678" y="2472344"/>
            <a:ext cx="360040" cy="1197283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4" name="Flèche courbée vers la droite 63"/>
          <p:cNvSpPr/>
          <p:nvPr/>
        </p:nvSpPr>
        <p:spPr>
          <a:xfrm rot="7460254">
            <a:off x="7900578" y="2419975"/>
            <a:ext cx="360040" cy="1197283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5" name="Espace réservé du contenu 2"/>
          <p:cNvSpPr txBox="1">
            <a:spLocks/>
          </p:cNvSpPr>
          <p:nvPr/>
        </p:nvSpPr>
        <p:spPr bwMode="auto">
          <a:xfrm>
            <a:off x="4716016" y="2515208"/>
            <a:ext cx="907277" cy="9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>
                <a:solidFill>
                  <a:srgbClr val="00519D"/>
                </a:solidFill>
              </a:rPr>
              <a:t>Search and Shop</a:t>
            </a:r>
          </a:p>
        </p:txBody>
      </p:sp>
      <p:sp>
        <p:nvSpPr>
          <p:cNvPr id="66" name="Espace réservé du contenu 2"/>
          <p:cNvSpPr txBox="1">
            <a:spLocks/>
          </p:cNvSpPr>
          <p:nvPr/>
        </p:nvSpPr>
        <p:spPr bwMode="auto">
          <a:xfrm>
            <a:off x="7668344" y="2420888"/>
            <a:ext cx="1227396" cy="100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>
                <a:solidFill>
                  <a:srgbClr val="00519D"/>
                </a:solidFill>
              </a:rPr>
              <a:t>Data download</a:t>
            </a:r>
          </a:p>
        </p:txBody>
      </p:sp>
      <p:sp>
        <p:nvSpPr>
          <p:cNvPr id="67" name="Espace réservé du contenu 2"/>
          <p:cNvSpPr txBox="1">
            <a:spLocks/>
          </p:cNvSpPr>
          <p:nvPr/>
        </p:nvSpPr>
        <p:spPr bwMode="auto">
          <a:xfrm>
            <a:off x="4261272" y="4941168"/>
            <a:ext cx="2686992" cy="82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>
                <a:solidFill>
                  <a:srgbClr val="00519D"/>
                </a:solidFill>
              </a:rPr>
              <a:t>Metadata 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2000" b="1" i="1" dirty="0">
                <a:solidFill>
                  <a:srgbClr val="00519D"/>
                </a:solidFill>
              </a:rPr>
              <a:t>+ transaction data</a:t>
            </a:r>
          </a:p>
        </p:txBody>
      </p:sp>
      <p:sp>
        <p:nvSpPr>
          <p:cNvPr id="68" name="Rectangle 67"/>
          <p:cNvSpPr/>
          <p:nvPr/>
        </p:nvSpPr>
        <p:spPr>
          <a:xfrm rot="20627029">
            <a:off x="832295" y="3779782"/>
            <a:ext cx="6446344" cy="472740"/>
          </a:xfrm>
          <a:prstGeom prst="rect">
            <a:avLst/>
          </a:prstGeom>
          <a:solidFill>
            <a:srgbClr val="9A047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>
                <a:solidFill>
                  <a:schemeClr val="bg1"/>
                </a:solidFill>
              </a:rPr>
              <a:t>Already 110 data centres connected and more underway</a:t>
            </a:r>
          </a:p>
        </p:txBody>
      </p:sp>
      <p:sp>
        <p:nvSpPr>
          <p:cNvPr id="3" name="Double flèche horizontale 2"/>
          <p:cNvSpPr/>
          <p:nvPr/>
        </p:nvSpPr>
        <p:spPr>
          <a:xfrm>
            <a:off x="6732239" y="4221087"/>
            <a:ext cx="862091" cy="166498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9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n 14"/>
          <p:cNvSpPr/>
          <p:nvPr/>
        </p:nvSpPr>
        <p:spPr>
          <a:xfrm>
            <a:off x="229663" y="4293096"/>
            <a:ext cx="195183" cy="253363"/>
          </a:xfrm>
          <a:prstGeom prst="can">
            <a:avLst/>
          </a:prstGeom>
          <a:solidFill>
            <a:srgbClr val="00A7E5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/>
          <p:cNvSpPr txBox="1"/>
          <p:nvPr/>
        </p:nvSpPr>
        <p:spPr>
          <a:xfrm>
            <a:off x="189103" y="4581128"/>
            <a:ext cx="3609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NODCs; HOs; GEOs; BIOs; ICES; PANGAEA  </a:t>
            </a:r>
          </a:p>
        </p:txBody>
      </p:sp>
      <p:sp>
        <p:nvSpPr>
          <p:cNvPr id="10" name="Can 28"/>
          <p:cNvSpPr/>
          <p:nvPr/>
        </p:nvSpPr>
        <p:spPr>
          <a:xfrm>
            <a:off x="458262" y="4293096"/>
            <a:ext cx="195183" cy="253363"/>
          </a:xfrm>
          <a:prstGeom prst="can">
            <a:avLst/>
          </a:prstGeom>
          <a:solidFill>
            <a:srgbClr val="00A7E5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29"/>
          <p:cNvSpPr/>
          <p:nvPr/>
        </p:nvSpPr>
        <p:spPr>
          <a:xfrm>
            <a:off x="688891" y="4293096"/>
            <a:ext cx="195183" cy="253363"/>
          </a:xfrm>
          <a:prstGeom prst="can">
            <a:avLst/>
          </a:prstGeom>
          <a:solidFill>
            <a:srgbClr val="00A7E5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30"/>
          <p:cNvSpPr/>
          <p:nvPr/>
        </p:nvSpPr>
        <p:spPr>
          <a:xfrm>
            <a:off x="920030" y="4293096"/>
            <a:ext cx="195183" cy="253363"/>
          </a:xfrm>
          <a:prstGeom prst="can">
            <a:avLst/>
          </a:prstGeom>
          <a:solidFill>
            <a:srgbClr val="00A7E5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32"/>
          <p:cNvSpPr/>
          <p:nvPr/>
        </p:nvSpPr>
        <p:spPr>
          <a:xfrm>
            <a:off x="1184075" y="4293096"/>
            <a:ext cx="195183" cy="253363"/>
          </a:xfrm>
          <a:prstGeom prst="can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33"/>
          <p:cNvSpPr/>
          <p:nvPr/>
        </p:nvSpPr>
        <p:spPr>
          <a:xfrm>
            <a:off x="1446092" y="4293096"/>
            <a:ext cx="195183" cy="253363"/>
          </a:xfrm>
          <a:prstGeom prst="can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34"/>
          <p:cNvSpPr/>
          <p:nvPr/>
        </p:nvSpPr>
        <p:spPr>
          <a:xfrm>
            <a:off x="1710137" y="4293096"/>
            <a:ext cx="195183" cy="253363"/>
          </a:xfrm>
          <a:prstGeom prst="can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35"/>
          <p:cNvSpPr/>
          <p:nvPr/>
        </p:nvSpPr>
        <p:spPr>
          <a:xfrm>
            <a:off x="1972154" y="4293096"/>
            <a:ext cx="195183" cy="253363"/>
          </a:xfrm>
          <a:prstGeom prst="can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36"/>
          <p:cNvSpPr/>
          <p:nvPr/>
        </p:nvSpPr>
        <p:spPr>
          <a:xfrm>
            <a:off x="2229175" y="4293096"/>
            <a:ext cx="195183" cy="253363"/>
          </a:xfrm>
          <a:prstGeom prst="can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38"/>
          <p:cNvSpPr/>
          <p:nvPr/>
        </p:nvSpPr>
        <p:spPr>
          <a:xfrm>
            <a:off x="2467338" y="4293096"/>
            <a:ext cx="195183" cy="253363"/>
          </a:xfrm>
          <a:prstGeom prst="can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39"/>
          <p:cNvSpPr/>
          <p:nvPr/>
        </p:nvSpPr>
        <p:spPr>
          <a:xfrm>
            <a:off x="2705501" y="4293096"/>
            <a:ext cx="195183" cy="253363"/>
          </a:xfrm>
          <a:prstGeom prst="can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40"/>
          <p:cNvSpPr/>
          <p:nvPr/>
        </p:nvSpPr>
        <p:spPr>
          <a:xfrm>
            <a:off x="2946264" y="4293096"/>
            <a:ext cx="195183" cy="253363"/>
          </a:xfrm>
          <a:prstGeom prst="can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41"/>
          <p:cNvSpPr/>
          <p:nvPr/>
        </p:nvSpPr>
        <p:spPr>
          <a:xfrm>
            <a:off x="3186825" y="4293096"/>
            <a:ext cx="195183" cy="253363"/>
          </a:xfrm>
          <a:prstGeom prst="can">
            <a:avLst/>
          </a:prstGeom>
          <a:solidFill>
            <a:srgbClr val="FFC0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42"/>
          <p:cNvSpPr/>
          <p:nvPr/>
        </p:nvSpPr>
        <p:spPr>
          <a:xfrm>
            <a:off x="3432878" y="4293096"/>
            <a:ext cx="195183" cy="253363"/>
          </a:xfrm>
          <a:prstGeom prst="can">
            <a:avLst/>
          </a:prstGeom>
          <a:solidFill>
            <a:srgbClr val="FFC0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6"/>
          <p:cNvCxnSpPr/>
          <p:nvPr/>
        </p:nvCxnSpPr>
        <p:spPr>
          <a:xfrm flipH="1" flipV="1">
            <a:off x="632670" y="4955887"/>
            <a:ext cx="461768" cy="64807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45"/>
          <p:cNvCxnSpPr/>
          <p:nvPr/>
        </p:nvCxnSpPr>
        <p:spPr>
          <a:xfrm flipH="1" flipV="1">
            <a:off x="1641275" y="4873329"/>
            <a:ext cx="75025" cy="68963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46"/>
          <p:cNvCxnSpPr/>
          <p:nvPr/>
        </p:nvCxnSpPr>
        <p:spPr>
          <a:xfrm flipH="1" flipV="1">
            <a:off x="1133921" y="4923739"/>
            <a:ext cx="282601" cy="67327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47"/>
          <p:cNvCxnSpPr/>
          <p:nvPr/>
        </p:nvCxnSpPr>
        <p:spPr>
          <a:xfrm flipV="1">
            <a:off x="2276820" y="4975306"/>
            <a:ext cx="619498" cy="62883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52"/>
          <p:cNvCxnSpPr/>
          <p:nvPr/>
        </p:nvCxnSpPr>
        <p:spPr>
          <a:xfrm flipV="1">
            <a:off x="1960713" y="4894662"/>
            <a:ext cx="287086" cy="668299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6"/>
          <p:cNvCxnSpPr/>
          <p:nvPr/>
        </p:nvCxnSpPr>
        <p:spPr>
          <a:xfrm flipV="1">
            <a:off x="330349" y="3901442"/>
            <a:ext cx="764089" cy="40245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8"/>
          <p:cNvCxnSpPr/>
          <p:nvPr/>
        </p:nvCxnSpPr>
        <p:spPr>
          <a:xfrm flipV="1">
            <a:off x="537985" y="3905631"/>
            <a:ext cx="737236" cy="40942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0"/>
          <p:cNvCxnSpPr/>
          <p:nvPr/>
        </p:nvCxnSpPr>
        <p:spPr>
          <a:xfrm flipV="1">
            <a:off x="743089" y="3901442"/>
            <a:ext cx="673433" cy="41467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2"/>
          <p:cNvCxnSpPr/>
          <p:nvPr/>
        </p:nvCxnSpPr>
        <p:spPr>
          <a:xfrm flipV="1">
            <a:off x="984324" y="3900380"/>
            <a:ext cx="568376" cy="42672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4"/>
          <p:cNvCxnSpPr>
            <a:stCxn id="22" idx="1"/>
          </p:cNvCxnSpPr>
          <p:nvPr/>
        </p:nvCxnSpPr>
        <p:spPr>
          <a:xfrm flipH="1" flipV="1">
            <a:off x="2738988" y="3833154"/>
            <a:ext cx="791482" cy="4599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68"/>
          <p:cNvCxnSpPr>
            <a:stCxn id="21" idx="1"/>
          </p:cNvCxnSpPr>
          <p:nvPr/>
        </p:nvCxnSpPr>
        <p:spPr>
          <a:xfrm flipH="1" flipV="1">
            <a:off x="2627845" y="3853681"/>
            <a:ext cx="656572" cy="43941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70"/>
          <p:cNvCxnSpPr/>
          <p:nvPr/>
        </p:nvCxnSpPr>
        <p:spPr>
          <a:xfrm flipH="1" flipV="1">
            <a:off x="2508302" y="3904586"/>
            <a:ext cx="560536" cy="43055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72"/>
          <p:cNvCxnSpPr/>
          <p:nvPr/>
        </p:nvCxnSpPr>
        <p:spPr>
          <a:xfrm flipH="1" flipV="1">
            <a:off x="2359841" y="3853070"/>
            <a:ext cx="474392" cy="48207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74"/>
          <p:cNvCxnSpPr/>
          <p:nvPr/>
        </p:nvCxnSpPr>
        <p:spPr>
          <a:xfrm flipH="1" flipV="1">
            <a:off x="2218540" y="3894547"/>
            <a:ext cx="334614" cy="43218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76"/>
          <p:cNvCxnSpPr/>
          <p:nvPr/>
        </p:nvCxnSpPr>
        <p:spPr>
          <a:xfrm flipH="1" flipV="1">
            <a:off x="2143849" y="3900380"/>
            <a:ext cx="193726" cy="41879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78"/>
          <p:cNvCxnSpPr/>
          <p:nvPr/>
        </p:nvCxnSpPr>
        <p:spPr>
          <a:xfrm flipH="1" flipV="1">
            <a:off x="2062958" y="3900380"/>
            <a:ext cx="31651" cy="410799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80"/>
          <p:cNvCxnSpPr/>
          <p:nvPr/>
        </p:nvCxnSpPr>
        <p:spPr>
          <a:xfrm flipV="1">
            <a:off x="1878687" y="3911530"/>
            <a:ext cx="71460" cy="40073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82"/>
          <p:cNvCxnSpPr/>
          <p:nvPr/>
        </p:nvCxnSpPr>
        <p:spPr>
          <a:xfrm flipV="1">
            <a:off x="1541295" y="3926493"/>
            <a:ext cx="275610" cy="37965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84"/>
          <p:cNvCxnSpPr/>
          <p:nvPr/>
        </p:nvCxnSpPr>
        <p:spPr>
          <a:xfrm flipV="1">
            <a:off x="1325977" y="3945584"/>
            <a:ext cx="350654" cy="34362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4347"/>
          <p:cNvSpPr txBox="1"/>
          <p:nvPr/>
        </p:nvSpPr>
        <p:spPr>
          <a:xfrm>
            <a:off x="1103234" y="3991341"/>
            <a:ext cx="1659712" cy="3077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519D"/>
                </a:solidFill>
              </a:rPr>
              <a:t>&gt;</a:t>
            </a:r>
            <a:r>
              <a:rPr lang="en-US" sz="1400" dirty="0">
                <a:solidFill>
                  <a:srgbClr val="00519D"/>
                </a:solidFill>
              </a:rPr>
              <a:t> 110 data </a:t>
            </a:r>
            <a:r>
              <a:rPr lang="en-US" sz="1400" dirty="0" err="1">
                <a:solidFill>
                  <a:srgbClr val="00519D"/>
                </a:solidFill>
              </a:rPr>
              <a:t>centres</a:t>
            </a:r>
            <a:endParaRPr lang="en-US" sz="1400" dirty="0">
              <a:solidFill>
                <a:srgbClr val="00519D"/>
              </a:solidFill>
            </a:endParaRPr>
          </a:p>
        </p:txBody>
      </p:sp>
      <p:pic>
        <p:nvPicPr>
          <p:cNvPr id="48" name="Picture 1435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85" y="540046"/>
            <a:ext cx="1903743" cy="1227544"/>
          </a:xfrm>
          <a:prstGeom prst="rect">
            <a:avLst/>
          </a:prstGeom>
        </p:spPr>
      </p:pic>
      <p:pic>
        <p:nvPicPr>
          <p:cNvPr id="49" name="Picture 143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53" y="541069"/>
            <a:ext cx="1904810" cy="1227544"/>
          </a:xfrm>
          <a:prstGeom prst="rect">
            <a:avLst/>
          </a:prstGeom>
        </p:spPr>
      </p:pic>
      <p:sp>
        <p:nvSpPr>
          <p:cNvPr id="50" name="TextBox 94"/>
          <p:cNvSpPr txBox="1"/>
          <p:nvPr/>
        </p:nvSpPr>
        <p:spPr>
          <a:xfrm>
            <a:off x="4959557" y="1377571"/>
            <a:ext cx="1484651" cy="30777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9D"/>
                </a:solidFill>
              </a:rPr>
              <a:t>GEOSS portal</a:t>
            </a:r>
          </a:p>
        </p:txBody>
      </p:sp>
      <p:sp>
        <p:nvSpPr>
          <p:cNvPr id="51" name="TextBox 95"/>
          <p:cNvSpPr txBox="1"/>
          <p:nvPr/>
        </p:nvSpPr>
        <p:spPr>
          <a:xfrm>
            <a:off x="7022528" y="1381823"/>
            <a:ext cx="1552455" cy="30777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9D"/>
                </a:solidFill>
              </a:rPr>
              <a:t>IODE ODP portal</a:t>
            </a:r>
          </a:p>
        </p:txBody>
      </p:sp>
      <p:cxnSp>
        <p:nvCxnSpPr>
          <p:cNvPr id="52" name="Straight Arrow Connector 14353"/>
          <p:cNvCxnSpPr/>
          <p:nvPr/>
        </p:nvCxnSpPr>
        <p:spPr>
          <a:xfrm>
            <a:off x="2385847" y="3589955"/>
            <a:ext cx="4618185" cy="47989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01"/>
          <p:cNvCxnSpPr/>
          <p:nvPr/>
        </p:nvCxnSpPr>
        <p:spPr>
          <a:xfrm>
            <a:off x="2410234" y="3618507"/>
            <a:ext cx="4623235" cy="12787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04"/>
          <p:cNvCxnSpPr/>
          <p:nvPr/>
        </p:nvCxnSpPr>
        <p:spPr>
          <a:xfrm>
            <a:off x="2393307" y="3676709"/>
            <a:ext cx="4640162" cy="168274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07"/>
          <p:cNvCxnSpPr/>
          <p:nvPr/>
        </p:nvCxnSpPr>
        <p:spPr>
          <a:xfrm>
            <a:off x="2467338" y="3743963"/>
            <a:ext cx="4566131" cy="210038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109"/>
          <p:cNvCxnSpPr/>
          <p:nvPr/>
        </p:nvCxnSpPr>
        <p:spPr>
          <a:xfrm>
            <a:off x="2459296" y="3763909"/>
            <a:ext cx="4628617" cy="26419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111"/>
          <p:cNvCxnSpPr/>
          <p:nvPr/>
        </p:nvCxnSpPr>
        <p:spPr>
          <a:xfrm flipV="1">
            <a:off x="2216350" y="1750440"/>
            <a:ext cx="2796992" cy="147882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114"/>
          <p:cNvCxnSpPr>
            <a:stCxn id="29" idx="0"/>
          </p:cNvCxnSpPr>
          <p:nvPr/>
        </p:nvCxnSpPr>
        <p:spPr>
          <a:xfrm flipV="1">
            <a:off x="1972154" y="1819379"/>
            <a:ext cx="5369484" cy="153896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22" y="5786983"/>
            <a:ext cx="1632001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85" y="5180888"/>
            <a:ext cx="1647043" cy="106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29" y="4833878"/>
            <a:ext cx="1645423" cy="89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29" y="4109778"/>
            <a:ext cx="1639590" cy="102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5" descr="hydrography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93" y="3547615"/>
            <a:ext cx="1622035" cy="8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3"/>
          <p:cNvSpPr txBox="1"/>
          <p:nvPr/>
        </p:nvSpPr>
        <p:spPr>
          <a:xfrm>
            <a:off x="1232437" y="1250486"/>
            <a:ext cx="1623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29E"/>
                </a:solidFill>
              </a:rPr>
              <a:t>Total collection</a:t>
            </a:r>
          </a:p>
        </p:txBody>
      </p:sp>
      <p:cxnSp>
        <p:nvCxnSpPr>
          <p:cNvPr id="66" name="Straight Arrow Connector 77"/>
          <p:cNvCxnSpPr/>
          <p:nvPr/>
        </p:nvCxnSpPr>
        <p:spPr>
          <a:xfrm flipV="1">
            <a:off x="2424358" y="3277502"/>
            <a:ext cx="4715071" cy="2716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73" y="2209298"/>
            <a:ext cx="1409749" cy="1002433"/>
          </a:xfrm>
          <a:prstGeom prst="rect">
            <a:avLst/>
          </a:prstGeom>
        </p:spPr>
      </p:pic>
      <p:cxnSp>
        <p:nvCxnSpPr>
          <p:cNvPr id="68" name="Straight Arrow Connector 83"/>
          <p:cNvCxnSpPr>
            <a:stCxn id="28" idx="5"/>
          </p:cNvCxnSpPr>
          <p:nvPr/>
        </p:nvCxnSpPr>
        <p:spPr>
          <a:xfrm flipV="1">
            <a:off x="2328909" y="2965979"/>
            <a:ext cx="1766239" cy="405377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88"/>
          <p:cNvCxnSpPr/>
          <p:nvPr/>
        </p:nvCxnSpPr>
        <p:spPr>
          <a:xfrm flipV="1">
            <a:off x="2467338" y="2989501"/>
            <a:ext cx="3257821" cy="486346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9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4096" y="2220554"/>
            <a:ext cx="1347077" cy="942390"/>
          </a:xfrm>
          <a:prstGeom prst="rect">
            <a:avLst/>
          </a:prstGeom>
        </p:spPr>
      </p:pic>
      <p:pic>
        <p:nvPicPr>
          <p:cNvPr id="71" name="Picture 3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12" y="2168562"/>
            <a:ext cx="1320798" cy="996784"/>
          </a:xfrm>
          <a:prstGeom prst="rect">
            <a:avLst/>
          </a:prstGeom>
        </p:spPr>
      </p:pic>
      <p:sp>
        <p:nvSpPr>
          <p:cNvPr id="72" name="TextBox 96"/>
          <p:cNvSpPr txBox="1"/>
          <p:nvPr/>
        </p:nvSpPr>
        <p:spPr>
          <a:xfrm>
            <a:off x="4141697" y="2997493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19D"/>
                </a:solidFill>
              </a:rPr>
              <a:t>Black Sea portal</a:t>
            </a:r>
          </a:p>
        </p:txBody>
      </p:sp>
      <p:sp>
        <p:nvSpPr>
          <p:cNvPr id="73" name="TextBox 97"/>
          <p:cNvSpPr txBox="1"/>
          <p:nvPr/>
        </p:nvSpPr>
        <p:spPr>
          <a:xfrm>
            <a:off x="5711879" y="2997493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19D"/>
                </a:solidFill>
              </a:rPr>
              <a:t>Caspian portal</a:t>
            </a:r>
          </a:p>
        </p:txBody>
      </p:sp>
      <p:sp>
        <p:nvSpPr>
          <p:cNvPr id="74" name="TextBox 98"/>
          <p:cNvSpPr txBox="1"/>
          <p:nvPr/>
        </p:nvSpPr>
        <p:spPr>
          <a:xfrm>
            <a:off x="7274174" y="2997493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19D"/>
                </a:solidFill>
              </a:rPr>
              <a:t>Geo-Seas portal</a:t>
            </a:r>
          </a:p>
        </p:txBody>
      </p:sp>
      <p:sp>
        <p:nvSpPr>
          <p:cNvPr id="75" name="TextBox 100"/>
          <p:cNvSpPr txBox="1"/>
          <p:nvPr/>
        </p:nvSpPr>
        <p:spPr>
          <a:xfrm>
            <a:off x="7331792" y="4123080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19D"/>
                </a:solidFill>
              </a:rPr>
              <a:t>Bathymetry</a:t>
            </a:r>
          </a:p>
        </p:txBody>
      </p:sp>
      <p:sp>
        <p:nvSpPr>
          <p:cNvPr id="76" name="TextBox 102"/>
          <p:cNvSpPr txBox="1"/>
          <p:nvPr/>
        </p:nvSpPr>
        <p:spPr>
          <a:xfrm>
            <a:off x="7274174" y="4849416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19D"/>
                </a:solidFill>
              </a:rPr>
              <a:t>Physics</a:t>
            </a:r>
          </a:p>
        </p:txBody>
      </p:sp>
      <p:sp>
        <p:nvSpPr>
          <p:cNvPr id="77" name="TextBox 103"/>
          <p:cNvSpPr txBox="1"/>
          <p:nvPr/>
        </p:nvSpPr>
        <p:spPr>
          <a:xfrm>
            <a:off x="7274174" y="5456257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19D"/>
                </a:solidFill>
              </a:rPr>
              <a:t>Chemistry</a:t>
            </a:r>
          </a:p>
        </p:txBody>
      </p:sp>
      <p:sp>
        <p:nvSpPr>
          <p:cNvPr id="78" name="TextBox 105"/>
          <p:cNvSpPr txBox="1"/>
          <p:nvPr/>
        </p:nvSpPr>
        <p:spPr>
          <a:xfrm>
            <a:off x="7274174" y="5916796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19D"/>
                </a:solidFill>
              </a:rPr>
              <a:t>Geology</a:t>
            </a:r>
          </a:p>
        </p:txBody>
      </p:sp>
      <p:sp>
        <p:nvSpPr>
          <p:cNvPr id="79" name="TextBox 106"/>
          <p:cNvSpPr txBox="1"/>
          <p:nvPr/>
        </p:nvSpPr>
        <p:spPr>
          <a:xfrm>
            <a:off x="7274174" y="6539313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19D"/>
                </a:solidFill>
              </a:rPr>
              <a:t>Biology</a:t>
            </a:r>
          </a:p>
        </p:txBody>
      </p:sp>
      <p:sp>
        <p:nvSpPr>
          <p:cNvPr id="80" name="TextBox 112"/>
          <p:cNvSpPr txBox="1"/>
          <p:nvPr/>
        </p:nvSpPr>
        <p:spPr>
          <a:xfrm>
            <a:off x="4709176" y="1840799"/>
            <a:ext cx="2207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</a:rPr>
              <a:t>Aggregated collection</a:t>
            </a:r>
          </a:p>
        </p:txBody>
      </p:sp>
      <p:sp>
        <p:nvSpPr>
          <p:cNvPr id="81" name="TextBox 113"/>
          <p:cNvSpPr txBox="1"/>
          <p:nvPr/>
        </p:nvSpPr>
        <p:spPr>
          <a:xfrm>
            <a:off x="4766214" y="3136303"/>
            <a:ext cx="2207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Regional subsets</a:t>
            </a:r>
          </a:p>
        </p:txBody>
      </p:sp>
      <p:sp>
        <p:nvSpPr>
          <p:cNvPr id="82" name="TextBox 125"/>
          <p:cNvSpPr txBox="1"/>
          <p:nvPr/>
        </p:nvSpPr>
        <p:spPr>
          <a:xfrm>
            <a:off x="5441931" y="4149080"/>
            <a:ext cx="150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7030A0"/>
                </a:solidFill>
              </a:rPr>
              <a:t>Thematic portals</a:t>
            </a:r>
          </a:p>
        </p:txBody>
      </p:sp>
      <p:sp>
        <p:nvSpPr>
          <p:cNvPr id="28" name="Isosceles Triangle 50"/>
          <p:cNvSpPr/>
          <p:nvPr/>
        </p:nvSpPr>
        <p:spPr>
          <a:xfrm>
            <a:off x="1115616" y="2880451"/>
            <a:ext cx="1617724" cy="981809"/>
          </a:xfrm>
          <a:prstGeom prst="triangle">
            <a:avLst/>
          </a:prstGeom>
          <a:solidFill>
            <a:srgbClr val="FF99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3" name="Picture 4" descr="EMODnet_col_all_vert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75" y="3423116"/>
            <a:ext cx="1678548" cy="43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Rectangle 83"/>
          <p:cNvSpPr/>
          <p:nvPr/>
        </p:nvSpPr>
        <p:spPr>
          <a:xfrm>
            <a:off x="6388599" y="692696"/>
            <a:ext cx="16864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Image 84" descr="SeaDataNet Common Data Index (CDI) V3 - Mozilla Firefox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2201" r="12084" b="22700"/>
          <a:stretch/>
        </p:blipFill>
        <p:spPr>
          <a:xfrm>
            <a:off x="919019" y="1268760"/>
            <a:ext cx="213701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Down Arrow 14349"/>
          <p:cNvSpPr/>
          <p:nvPr/>
        </p:nvSpPr>
        <p:spPr>
          <a:xfrm rot="10800000">
            <a:off x="1788336" y="2348879"/>
            <a:ext cx="335392" cy="64807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89"/>
          <p:cNvSpPr txBox="1"/>
          <p:nvPr/>
        </p:nvSpPr>
        <p:spPr>
          <a:xfrm>
            <a:off x="1387335" y="2734408"/>
            <a:ext cx="1373449" cy="52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19D"/>
                </a:solidFill>
              </a:rPr>
              <a:t>Data discovery </a:t>
            </a:r>
          </a:p>
          <a:p>
            <a:r>
              <a:rPr lang="en-US" sz="1400" dirty="0">
                <a:solidFill>
                  <a:srgbClr val="00519D"/>
                </a:solidFill>
              </a:rPr>
              <a:t>and access</a:t>
            </a:r>
          </a:p>
        </p:txBody>
      </p:sp>
      <p:pic>
        <p:nvPicPr>
          <p:cNvPr id="29" name="Picture 5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04" y="3358347"/>
            <a:ext cx="800100" cy="488950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2705501" y="6399912"/>
            <a:ext cx="3851742" cy="28430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8"/>
          <p:cNvSpPr txBox="1"/>
          <p:nvPr/>
        </p:nvSpPr>
        <p:spPr>
          <a:xfrm>
            <a:off x="683568" y="5661248"/>
            <a:ext cx="2257374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b="1" i="1" dirty="0">
                <a:solidFill>
                  <a:schemeClr val="accent3">
                    <a:lumMod val="95000"/>
                  </a:schemeClr>
                </a:solidFill>
              </a:rPr>
              <a:t>≈ </a:t>
            </a:r>
            <a:r>
              <a:rPr lang="en-GB" b="1" i="1" dirty="0">
                <a:solidFill>
                  <a:schemeClr val="accent3">
                    <a:lumMod val="95000"/>
                  </a:schemeClr>
                </a:solidFill>
              </a:rPr>
              <a:t>650 European data originators</a:t>
            </a:r>
            <a:endParaRPr lang="en-GB" sz="2400" b="1" i="1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64" name="Espace réservé du contenu 2"/>
          <p:cNvSpPr txBox="1">
            <a:spLocks/>
          </p:cNvSpPr>
          <p:nvPr/>
        </p:nvSpPr>
        <p:spPr bwMode="auto">
          <a:xfrm>
            <a:off x="3059832" y="5805264"/>
            <a:ext cx="2952327" cy="77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GB" sz="2400" b="1" i="1" dirty="0">
                <a:solidFill>
                  <a:srgbClr val="00519D"/>
                </a:solidFill>
                <a:latin typeface="Calibri" panose="020F0502020204030204" pitchFamily="34" charset="0"/>
              </a:rPr>
              <a:t>CDI Data Discovery and Access service</a:t>
            </a:r>
          </a:p>
        </p:txBody>
      </p:sp>
      <p:sp>
        <p:nvSpPr>
          <p:cNvPr id="86" name="Titre 1"/>
          <p:cNvSpPr>
            <a:spLocks noGrp="1"/>
          </p:cNvSpPr>
          <p:nvPr>
            <p:ph type="title"/>
          </p:nvPr>
        </p:nvSpPr>
        <p:spPr>
          <a:xfrm>
            <a:off x="1779611" y="70663"/>
            <a:ext cx="3917550" cy="523220"/>
          </a:xfrm>
        </p:spPr>
        <p:txBody>
          <a:bodyPr/>
          <a:lstStyle/>
          <a:p>
            <a:r>
              <a:rPr lang="en-GB" b="1" dirty="0"/>
              <a:t>CDI service as driver</a:t>
            </a:r>
          </a:p>
        </p:txBody>
      </p:sp>
    </p:spTree>
    <p:extLst>
      <p:ext uri="{BB962C8B-B14F-4D97-AF65-F5344CB8AC3E}">
        <p14:creationId xmlns:p14="http://schemas.microsoft.com/office/powerpoint/2010/main" val="3138359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458200" cy="57277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b="1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</a:pPr>
            <a:endParaRPr lang="en-US" altLang="en-US" i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-2438400" y="5537537"/>
            <a:ext cx="3355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Layer with CDI data references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2286000" y="609600"/>
            <a:ext cx="68180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551A0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GB" b="1" kern="0" dirty="0"/>
              <a:t>CDI service in </a:t>
            </a:r>
            <a:r>
              <a:rPr lang="en-GB" b="1" kern="0" dirty="0" err="1"/>
              <a:t>EMODnet</a:t>
            </a:r>
            <a:r>
              <a:rPr lang="en-GB" b="1" kern="0" dirty="0"/>
              <a:t> Bathymetry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0AB58-2BC1-46BC-A308-D60E24ED4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9" y="1447800"/>
            <a:ext cx="8651766" cy="4248472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23A84B1E-AF1D-49F7-ABF5-607232A4B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03" y="1905000"/>
            <a:ext cx="7351269" cy="462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3719F-3AA3-42A6-89E0-B18BEE3401CD}"/>
              </a:ext>
            </a:extLst>
          </p:cNvPr>
          <p:cNvSpPr txBox="1"/>
          <p:nvPr/>
        </p:nvSpPr>
        <p:spPr>
          <a:xfrm>
            <a:off x="4017335" y="5848290"/>
            <a:ext cx="335540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Layer with CDI data references</a:t>
            </a:r>
          </a:p>
        </p:txBody>
      </p:sp>
    </p:spTree>
    <p:extLst>
      <p:ext uri="{BB962C8B-B14F-4D97-AF65-F5344CB8AC3E}">
        <p14:creationId xmlns:p14="http://schemas.microsoft.com/office/powerpoint/2010/main" val="211034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604862"/>
            <a:ext cx="6495256" cy="523220"/>
          </a:xfrm>
        </p:spPr>
        <p:txBody>
          <a:bodyPr/>
          <a:lstStyle/>
          <a:p>
            <a:r>
              <a:rPr lang="en-GB" b="1" dirty="0"/>
              <a:t>CDI service in </a:t>
            </a:r>
            <a:r>
              <a:rPr lang="en-GB" b="1" dirty="0" err="1"/>
              <a:t>EMODnet</a:t>
            </a:r>
            <a:r>
              <a:rPr lang="en-GB" b="1" dirty="0"/>
              <a:t> Chemistry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22889-FCEA-49B1-8453-CF05DDFA6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27" y="1219200"/>
            <a:ext cx="7256773" cy="5069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A3B3DE-B054-4702-A277-36A94BE37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81534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aDataCloud3-5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Calibri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WP9_SDC_CDIreplicationstatus</Template>
  <TotalTime>6123</TotalTime>
  <Words>1576</Words>
  <Application>Microsoft Office PowerPoint</Application>
  <PresentationFormat>On-screen Show (4:3)</PresentationFormat>
  <Paragraphs>196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Wingdings</vt:lpstr>
      <vt:lpstr>SeaDataCloud3-5</vt:lpstr>
      <vt:lpstr>Document</vt:lpstr>
      <vt:lpstr>Upgrading the CDI Data Discovery and Access service </vt:lpstr>
      <vt:lpstr>SeaDataNet output </vt:lpstr>
      <vt:lpstr>SeaDataNet cooperation </vt:lpstr>
      <vt:lpstr>EMODnet thematic portals</vt:lpstr>
      <vt:lpstr>CDI Data Discovery and Access service </vt:lpstr>
      <vt:lpstr>CDI service for discovery and unified data access</vt:lpstr>
      <vt:lpstr>CDI service as driver</vt:lpstr>
      <vt:lpstr>PowerPoint Presentation</vt:lpstr>
      <vt:lpstr>CDI service in EMODnet Chemistry</vt:lpstr>
      <vt:lpstr>CDI service in Geo-Seas</vt:lpstr>
      <vt:lpstr>CDI data population </vt:lpstr>
      <vt:lpstr>Year of measurements in CDIs</vt:lpstr>
      <vt:lpstr>SeaDataCloud project</vt:lpstr>
      <vt:lpstr>Cooperation with the EUDAT network of e-infrastructure providers</vt:lpstr>
      <vt:lpstr>Issues with current CDI service </vt:lpstr>
      <vt:lpstr>New CDI service architecture</vt:lpstr>
      <vt:lpstr>New CDI service components </vt:lpstr>
      <vt:lpstr>Installed base of CDI nodes</vt:lpstr>
      <vt:lpstr>Migration to upgraded system</vt:lpstr>
      <vt:lpstr>New challenges</vt:lpstr>
      <vt:lpstr>What is FAIR?</vt:lpstr>
      <vt:lpstr>FAIR Guiding Principles </vt:lpstr>
      <vt:lpstr>What FAIR is not</vt:lpstr>
      <vt:lpstr>Making CDI service more FAIR</vt:lpstr>
      <vt:lpstr>Making CDI service more FAIR</vt:lpstr>
      <vt:lpstr>Making CDI service more FAIR</vt:lpstr>
      <vt:lpstr>Making CDI service more FAIR</vt:lpstr>
      <vt:lpstr>Summarizing actions data providers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CDI Replication status: Ingestion and discovery &amp; downloading</dc:title>
  <dc:creator>petert</dc:creator>
  <cp:lastModifiedBy>dick</cp:lastModifiedBy>
  <cp:revision>138</cp:revision>
  <dcterms:created xsi:type="dcterms:W3CDTF">2018-04-16T13:45:42Z</dcterms:created>
  <dcterms:modified xsi:type="dcterms:W3CDTF">2019-06-19T13:38:32Z</dcterms:modified>
</cp:coreProperties>
</file>