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0" r:id="rId3"/>
    <p:sldId id="282" r:id="rId4"/>
    <p:sldId id="258" r:id="rId5"/>
    <p:sldId id="261" r:id="rId6"/>
    <p:sldId id="264" r:id="rId7"/>
    <p:sldId id="280" r:id="rId8"/>
    <p:sldId id="259" r:id="rId9"/>
    <p:sldId id="284" r:id="rId10"/>
    <p:sldId id="285" r:id="rId11"/>
    <p:sldId id="286" r:id="rId12"/>
    <p:sldId id="271" r:id="rId13"/>
    <p:sldId id="272" r:id="rId14"/>
    <p:sldId id="274" r:id="rId15"/>
    <p:sldId id="275" r:id="rId16"/>
    <p:sldId id="276" r:id="rId17"/>
    <p:sldId id="273" r:id="rId18"/>
    <p:sldId id="266" r:id="rId19"/>
    <p:sldId id="268" r:id="rId20"/>
    <p:sldId id="269" r:id="rId21"/>
    <p:sldId id="270" r:id="rId22"/>
    <p:sldId id="279" r:id="rId23"/>
    <p:sldId id="281" r:id="rId24"/>
    <p:sldId id="278" r:id="rId25"/>
    <p:sldId id="277" r:id="rId2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4A4"/>
    <a:srgbClr val="755075"/>
    <a:srgbClr val="EE4CCF"/>
    <a:srgbClr val="FCFDFF"/>
    <a:srgbClr val="BBE0E3"/>
    <a:srgbClr val="2D2D8A"/>
    <a:srgbClr val="FAFBFF"/>
    <a:srgbClr val="F9BDEE"/>
    <a:srgbClr val="F7AFE9"/>
    <a:srgbClr val="FBD9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>
      <p:cViewPr varScale="1">
        <p:scale>
          <a:sx n="107" d="100"/>
          <a:sy n="107" d="100"/>
        </p:scale>
        <p:origin x="82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smtClean="0"/>
              <a:t>Cliquez pour modifier les styles du texte du masque</a:t>
            </a:r>
          </a:p>
          <a:p>
            <a:pPr lvl="1"/>
            <a:r>
              <a:rPr lang="fr-FR" altLang="en-US" noProof="0" smtClean="0"/>
              <a:t>Deuxième niveau</a:t>
            </a:r>
          </a:p>
          <a:p>
            <a:pPr lvl="2"/>
            <a:r>
              <a:rPr lang="fr-FR" altLang="en-US" noProof="0" smtClean="0"/>
              <a:t>Troisième niveau</a:t>
            </a:r>
          </a:p>
          <a:p>
            <a:pPr lvl="3"/>
            <a:r>
              <a:rPr lang="fr-FR" altLang="en-US" noProof="0" smtClean="0"/>
              <a:t>Quatrième niveau</a:t>
            </a:r>
          </a:p>
          <a:p>
            <a:pPr lvl="4"/>
            <a:r>
              <a:rPr lang="fr-FR" altLang="en-US" noProof="0" smtClean="0"/>
              <a:t>Cinquième niveau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C735B19-6A9D-411C-8EB0-8A8F456F6CB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5963130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735B19-6A9D-411C-8EB0-8A8F456F6CB0}" type="slidenum">
              <a:rPr lang="fr-FR" altLang="en-US" smtClean="0"/>
              <a:pPr>
                <a:defRPr/>
              </a:pPr>
              <a:t>1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30288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684713" y="6021388"/>
            <a:ext cx="3919537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fr-FR" altLang="en-US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sdn-userdesk@seadatanet.org – www.seadatanet.org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3295650"/>
            <a:ext cx="4775200" cy="365125"/>
          </a:xfrm>
        </p:spPr>
        <p:txBody>
          <a:bodyPr anchor="t">
            <a:spAutoFit/>
          </a:bodyPr>
          <a:lstStyle>
            <a:lvl1pPr>
              <a:defRPr sz="2400">
                <a:latin typeface="Calibri Light" panose="020F0302020204030204" pitchFamily="34" charset="0"/>
              </a:defRPr>
            </a:lvl1pPr>
          </a:lstStyle>
          <a:p>
            <a:pPr lvl="0"/>
            <a:r>
              <a:rPr lang="fr-FR" altLang="en-US" noProof="0" smtClean="0"/>
              <a:t>Modifiez le style du titre</a:t>
            </a:r>
            <a:endParaRPr lang="fr-FR" altLang="en-US" noProof="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517525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1700">
                <a:solidFill>
                  <a:srgbClr val="0551A0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fr-FR" altLang="en-US" noProof="0" smtClean="0"/>
              <a:t>Modifiez le style des sous-titres du masque</a:t>
            </a:r>
            <a:endParaRPr lang="fr-FR" altLang="en-US" noProof="0" dirty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2268538" y="5808663"/>
            <a:ext cx="6351587" cy="212725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713ED-BAC4-4A37-BF28-A5C4EF334827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9563" y="1255713"/>
            <a:ext cx="2016125" cy="505301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1255713"/>
            <a:ext cx="5895975" cy="5053012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2F445-55D2-433E-BC81-9B7964E91EA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F4DE-DE8D-46E1-9AEB-D13FB67AF32B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135EC-A6DB-4304-951C-07039F012BB8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989138"/>
            <a:ext cx="3956050" cy="43195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19638" y="1989138"/>
            <a:ext cx="3956050" cy="4319587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F6CD-ECAE-404E-8244-13AC3623F56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4994-7689-4330-BD8F-51CFD1216F6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01D3D-C97D-4BA8-93E2-138A4B7E4AE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85A7F-ECD4-4D6A-962C-08EC8174D020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C8068-F5C6-4BAD-BDAC-6747E5907DC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22F20-F28A-4DB4-BA5D-B515914AD129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1255713"/>
            <a:ext cx="80645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989138"/>
            <a:ext cx="80645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415088"/>
            <a:ext cx="693737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0551A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F4A30D-1F12-4EC6-98E1-C42D3D0D45BD}" type="slidenum">
              <a:rPr lang="fr-FR" altLang="en-US"/>
              <a:pPr>
                <a:defRPr/>
              </a:pPr>
              <a:t>‹N°›</a:t>
            </a:fld>
            <a:endParaRPr lang="fr-FR" alt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11188" y="6415088"/>
            <a:ext cx="3919537" cy="182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fr-FR" altLang="en-US">
                <a:solidFill>
                  <a:srgbClr val="0551A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sdn-userdesk@seadatanet.org – www.seadatanet.org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20713"/>
            <a:ext cx="6135687" cy="21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 b="1">
                <a:solidFill>
                  <a:srgbClr val="0551A0"/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pic>
        <p:nvPicPr>
          <p:cNvPr id="2" name="Picture 10" descr="SeaDatacloud2017logo_low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11188" y="455613"/>
            <a:ext cx="13684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kern="1200">
          <a:solidFill>
            <a:srgbClr val="0551A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0551A0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 kern="1200">
          <a:solidFill>
            <a:srgbClr val="475D7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600" kern="1200">
          <a:solidFill>
            <a:srgbClr val="475D7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rgbClr val="475D7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rgbClr val="475D7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rgbClr val="475D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jpeg"/><Relationship Id="rId10" Type="http://schemas.openxmlformats.org/officeDocument/2006/relationships/image" Target="../media/image15.png"/><Relationship Id="rId4" Type="http://schemas.openxmlformats.org/officeDocument/2006/relationships/image" Target="../media/image12.jpe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2" Type="http://schemas.openxmlformats.org/officeDocument/2006/relationships/hyperlink" Target="https://www.seadatanet.org/content/download/3258/file/SDC_WP3_Training1_ImprovingWorkflow_MFichaut.pdf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adatanet.org/content/download/3265/file/SDN_WP3_Training1_MIKADO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adatanet.org/content/download/1803/file/SDC_WP5_CSR_ExtractWebService.pdf" TargetMode="External"/><Relationship Id="rId2" Type="http://schemas.openxmlformats.org/officeDocument/2006/relationships/hyperlink" Target="https://www.seadatanet.org/Standards/Data-Transport-Forma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5" Type="http://schemas.openxmlformats.org/officeDocument/2006/relationships/hyperlink" Target="mailto:cdi-support@maris.nl" TargetMode="External"/><Relationship Id="rId4" Type="http://schemas.openxmlformats.org/officeDocument/2006/relationships/hyperlink" Target="mailto:sdn-userdesk@seadatanet.or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m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hyperlink" Target="https://www.google.fr/imgres?imgurl=https://image.freepik.com/icones-gratuites/symbole-d-39-interface-de-fichier-de-feuille-de-papier-les-grandes-lignes-avec-le-coin-superieur-droit-plie_318-61036.jpg&amp;imgrefurl=http://fr.freepik.com/icones-gratuites/symbole-d-39-interface-de-fichier-de-feuille-de-papier-les-grandes-lignes-avec-le-coin-superieur-droit-plie_725040.htm&amp;docid=oU_ZGP1nn5AboM&amp;tbnid=XBVlM4Hyk1AqhM:&amp;vet=10ahUKEwjN0ZLGtefTAhVIfhoKHZ41DhgQMwg0KAAwAA..i&amp;w=626&amp;h=626&amp;bih=904&amp;biw=1280&amp;q=symbole%20fichier&amp;ved=0ahUKEwjN0ZLGtefTAhVIfhoKHZ41DhgQMwg0KAAwAA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1"/>
          <p:cNvSpPr>
            <a:spLocks noGrp="1" noChangeArrowheads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en-US" dirty="0" smtClean="0">
                <a:cs typeface="Arial" charset="0"/>
              </a:rPr>
              <a:t>SeaDataCloud 2nd training session, </a:t>
            </a:r>
            <a:r>
              <a:rPr lang="en-US" altLang="en-US" dirty="0" err="1" smtClean="0">
                <a:cs typeface="Arial" charset="0"/>
              </a:rPr>
              <a:t>Ostende</a:t>
            </a:r>
            <a:r>
              <a:rPr lang="en-US" altLang="en-US" dirty="0" smtClean="0">
                <a:cs typeface="Arial" charset="0"/>
              </a:rPr>
              <a:t>, Belgium, 19-26 June 2019</a:t>
            </a:r>
            <a:endParaRPr lang="fr-FR" altLang="en-US" dirty="0" smtClean="0">
              <a:cs typeface="Arial" charset="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4725" y="3295650"/>
            <a:ext cx="4775200" cy="738664"/>
          </a:xfrm>
        </p:spPr>
        <p:txBody>
          <a:bodyPr/>
          <a:lstStyle/>
          <a:p>
            <a:pPr algn="ctr"/>
            <a:r>
              <a:rPr lang="en-US" altLang="en-US" dirty="0" smtClean="0"/>
              <a:t>Preparing CDI metadata and corresponding data files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4667250"/>
            <a:ext cx="4751387" cy="261610"/>
          </a:xfrm>
        </p:spPr>
        <p:txBody>
          <a:bodyPr/>
          <a:lstStyle/>
          <a:p>
            <a:r>
              <a:rPr lang="en-US" altLang="en-US" dirty="0" err="1"/>
              <a:t>Michèle</a:t>
            </a:r>
            <a:r>
              <a:rPr lang="en-US" altLang="en-US" dirty="0"/>
              <a:t> </a:t>
            </a:r>
            <a:r>
              <a:rPr lang="en-US" altLang="en-US" dirty="0" err="1"/>
              <a:t>Fichaut</a:t>
            </a:r>
            <a:r>
              <a:rPr lang="en-US" altLang="en-US" dirty="0"/>
              <a:t> - </a:t>
            </a:r>
            <a:r>
              <a:rPr lang="en-US" altLang="en-US" dirty="0" smtClean="0"/>
              <a:t>Ifremer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Some examples of data flow in a data centre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54" y="5107517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mikad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87" y="3429000"/>
            <a:ext cx="612770" cy="10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avec flèche 19"/>
          <p:cNvCxnSpPr/>
          <p:nvPr/>
        </p:nvCxnSpPr>
        <p:spPr>
          <a:xfrm>
            <a:off x="7212876" y="4653136"/>
            <a:ext cx="0" cy="432048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28900" y="3810526"/>
            <a:ext cx="115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551A0"/>
                </a:solidFill>
                <a:latin typeface="+mj-lt"/>
              </a:rPr>
              <a:t>Mikado</a:t>
            </a:r>
            <a:endParaRPr lang="en-GB" sz="1600" b="1" dirty="0">
              <a:solidFill>
                <a:srgbClr val="0551A0"/>
              </a:solidFill>
              <a:latin typeface="+mj-lt"/>
            </a:endParaRPr>
          </a:p>
        </p:txBody>
      </p:sp>
      <p:grpSp>
        <p:nvGrpSpPr>
          <p:cNvPr id="128" name="Groupe 127"/>
          <p:cNvGrpSpPr/>
          <p:nvPr/>
        </p:nvGrpSpPr>
        <p:grpSpPr>
          <a:xfrm>
            <a:off x="177487" y="1702947"/>
            <a:ext cx="8736388" cy="1698707"/>
            <a:chOff x="228100" y="1730293"/>
            <a:chExt cx="8736388" cy="1698707"/>
          </a:xfrm>
          <a:solidFill>
            <a:schemeClr val="bg1">
              <a:lumMod val="85000"/>
            </a:schemeClr>
          </a:solidFill>
        </p:grpSpPr>
        <p:grpSp>
          <p:nvGrpSpPr>
            <p:cNvPr id="127" name="Groupe 126"/>
            <p:cNvGrpSpPr/>
            <p:nvPr/>
          </p:nvGrpSpPr>
          <p:grpSpPr>
            <a:xfrm>
              <a:off x="228100" y="2132856"/>
              <a:ext cx="8736388" cy="1296144"/>
              <a:chOff x="228100" y="2132856"/>
              <a:chExt cx="8736388" cy="1296144"/>
            </a:xfrm>
            <a:grpFill/>
          </p:grpSpPr>
          <p:pic>
            <p:nvPicPr>
              <p:cNvPr id="9" name="Picture 4" descr="nemo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0308" y="2420888"/>
                <a:ext cx="1152128" cy="8825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sp>
            <p:nvSpPr>
              <p:cNvPr id="10" name="Organigramme : Document 9"/>
              <p:cNvSpPr/>
              <p:nvPr/>
            </p:nvSpPr>
            <p:spPr>
              <a:xfrm>
                <a:off x="516132" y="2528980"/>
                <a:ext cx="1152128" cy="720080"/>
              </a:xfrm>
              <a:prstGeom prst="flowChartDocumen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Files</a:t>
                </a:r>
                <a:r>
                  <a:rPr lang="en-GB" dirty="0" smtClean="0">
                    <a:latin typeface="+mj-lt"/>
                  </a:rPr>
                  <a:t> </a:t>
                </a:r>
              </a:p>
              <a:p>
                <a:pPr algn="ctr"/>
                <a:r>
                  <a:rPr lang="en-GB" sz="14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format</a:t>
                </a:r>
                <a:r>
                  <a:rPr lang="en-GB" sz="1400" dirty="0" smtClean="0">
                    <a:latin typeface="+mj-lt"/>
                  </a:rPr>
                  <a:t> </a:t>
                </a:r>
                <a:r>
                  <a:rPr lang="en-GB" sz="14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X</a:t>
                </a:r>
                <a:endParaRPr lang="en-GB" sz="14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" name="Organigramme : Document 10"/>
              <p:cNvSpPr/>
              <p:nvPr/>
            </p:nvSpPr>
            <p:spPr>
              <a:xfrm>
                <a:off x="3684484" y="2204864"/>
                <a:ext cx="1152128" cy="1138036"/>
              </a:xfrm>
              <a:prstGeom prst="flowChartDocumen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Files </a:t>
                </a:r>
              </a:p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SDN format</a:t>
                </a:r>
              </a:p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No QC</a:t>
                </a:r>
                <a:endParaRPr lang="en-GB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" name="Organigramme : Document 11"/>
              <p:cNvSpPr/>
              <p:nvPr/>
            </p:nvSpPr>
            <p:spPr>
              <a:xfrm>
                <a:off x="5268660" y="2204864"/>
                <a:ext cx="1152128" cy="1138036"/>
              </a:xfrm>
              <a:prstGeom prst="flowChartDocumen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Files </a:t>
                </a:r>
              </a:p>
              <a:p>
                <a:pPr algn="ctr"/>
                <a:r>
                  <a:rPr lang="en-GB" sz="16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SDN </a:t>
                </a:r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format QC</a:t>
                </a:r>
                <a:endParaRPr lang="en-GB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" name="Cylindre 12"/>
              <p:cNvSpPr/>
              <p:nvPr/>
            </p:nvSpPr>
            <p:spPr>
              <a:xfrm>
                <a:off x="6996852" y="2132856"/>
                <a:ext cx="809936" cy="864096"/>
              </a:xfrm>
              <a:prstGeom prst="can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L</a:t>
                </a:r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ocal</a:t>
                </a:r>
              </a:p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DB</a:t>
                </a:r>
                <a:endParaRPr lang="en-GB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>
                <a:off x="1668260" y="2852936"/>
                <a:ext cx="432048" cy="0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3180428" y="2846272"/>
                <a:ext cx="432048" cy="0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>
                <a:off x="4836612" y="2743976"/>
                <a:ext cx="432048" cy="0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>
                <a:off x="6492797" y="2714070"/>
                <a:ext cx="432048" cy="0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>
                <a:off x="7284884" y="2996952"/>
                <a:ext cx="0" cy="432048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4809753" y="2232210"/>
                <a:ext cx="497252" cy="40011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QC</a:t>
                </a:r>
                <a:endParaRPr lang="en-GB" sz="2000" b="1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7806788" y="2593732"/>
                <a:ext cx="11577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Metadata</a:t>
                </a:r>
                <a:endParaRPr lang="en-GB" sz="1600" b="1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28100" y="2154342"/>
                <a:ext cx="10567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Example 1</a:t>
                </a:r>
                <a:endParaRPr lang="en-GB" sz="1600" b="1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</p:grp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943" y="1829734"/>
              <a:ext cx="411942" cy="375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Flèche courbée vers le bas 25"/>
            <p:cNvSpPr/>
            <p:nvPr/>
          </p:nvSpPr>
          <p:spPr>
            <a:xfrm>
              <a:off x="5292080" y="1730293"/>
              <a:ext cx="864096" cy="485492"/>
            </a:xfrm>
            <a:prstGeom prst="curvedDownArrow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984072" y="1730617"/>
              <a:ext cx="11343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Octopus</a:t>
              </a:r>
              <a:endParaRPr lang="en-GB" sz="1600" b="1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AutoShape 2" descr="Image result for table data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6" name="Groupe 125"/>
          <p:cNvGrpSpPr/>
          <p:nvPr/>
        </p:nvGrpSpPr>
        <p:grpSpPr>
          <a:xfrm>
            <a:off x="3130281" y="3276743"/>
            <a:ext cx="1801759" cy="842426"/>
            <a:chOff x="3130281" y="3276743"/>
            <a:chExt cx="1801759" cy="842426"/>
          </a:xfrm>
        </p:grpSpPr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682" y="3486242"/>
              <a:ext cx="632927" cy="632927"/>
            </a:xfrm>
            <a:prstGeom prst="rect">
              <a:avLst/>
            </a:prstGeom>
          </p:spPr>
        </p:pic>
        <p:sp>
          <p:nvSpPr>
            <p:cNvPr id="70" name="ZoneTexte 69"/>
            <p:cNvSpPr txBox="1"/>
            <p:nvPr/>
          </p:nvSpPr>
          <p:spPr>
            <a:xfrm>
              <a:off x="3130281" y="3276743"/>
              <a:ext cx="18017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00B0F0"/>
                  </a:solidFill>
                  <a:latin typeface="+mj-lt"/>
                </a:rPr>
                <a:t>Coupling table</a:t>
              </a:r>
              <a:endParaRPr lang="en-GB" sz="1600" b="1" dirty="0">
                <a:solidFill>
                  <a:srgbClr val="00B0F0"/>
                </a:solidFill>
                <a:latin typeface="+mj-lt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07505" y="3519572"/>
            <a:ext cx="6642386" cy="1421597"/>
            <a:chOff x="107505" y="3519572"/>
            <a:chExt cx="6642386" cy="1421597"/>
          </a:xfrm>
        </p:grpSpPr>
        <p:grpSp>
          <p:nvGrpSpPr>
            <p:cNvPr id="54" name="Groupe 53"/>
            <p:cNvGrpSpPr/>
            <p:nvPr/>
          </p:nvGrpSpPr>
          <p:grpSpPr>
            <a:xfrm>
              <a:off x="107505" y="3519572"/>
              <a:ext cx="6642386" cy="1421597"/>
              <a:chOff x="107505" y="3519572"/>
              <a:chExt cx="6642386" cy="1421597"/>
            </a:xfrm>
          </p:grpSpPr>
          <p:grpSp>
            <p:nvGrpSpPr>
              <p:cNvPr id="56" name="Groupe 55"/>
              <p:cNvGrpSpPr/>
              <p:nvPr/>
            </p:nvGrpSpPr>
            <p:grpSpPr>
              <a:xfrm>
                <a:off x="107505" y="3563725"/>
                <a:ext cx="6642386" cy="1377444"/>
                <a:chOff x="107504" y="4553369"/>
                <a:chExt cx="7472289" cy="2269995"/>
              </a:xfrm>
            </p:grpSpPr>
            <p:grpSp>
              <p:nvGrpSpPr>
                <p:cNvPr id="58" name="Groupe 57"/>
                <p:cNvGrpSpPr/>
                <p:nvPr/>
              </p:nvGrpSpPr>
              <p:grpSpPr>
                <a:xfrm>
                  <a:off x="323528" y="4553369"/>
                  <a:ext cx="7256265" cy="2269995"/>
                  <a:chOff x="323528" y="4553369"/>
                  <a:chExt cx="7256265" cy="2269995"/>
                </a:xfrm>
              </p:grpSpPr>
              <p:sp>
                <p:nvSpPr>
                  <p:cNvPr id="60" name="Organigramme : Document 59"/>
                  <p:cNvSpPr/>
                  <p:nvPr/>
                </p:nvSpPr>
                <p:spPr>
                  <a:xfrm>
                    <a:off x="323528" y="5207114"/>
                    <a:ext cx="1152128" cy="1066028"/>
                  </a:xfrm>
                  <a:prstGeom prst="flowChartDocumen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6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rPr>
                      <a:t>Files format X</a:t>
                    </a:r>
                    <a:endParaRPr lang="en-GB" sz="1600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endParaRPr>
                  </a:p>
                </p:txBody>
              </p:sp>
              <p:sp>
                <p:nvSpPr>
                  <p:cNvPr id="61" name="Cylindre 60"/>
                  <p:cNvSpPr/>
                  <p:nvPr/>
                </p:nvSpPr>
                <p:spPr>
                  <a:xfrm>
                    <a:off x="2190238" y="5110812"/>
                    <a:ext cx="705744" cy="1194153"/>
                  </a:xfrm>
                  <a:prstGeom prst="can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6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rPr>
                      <a:t>Local DB</a:t>
                    </a:r>
                    <a:endParaRPr lang="en-GB" sz="1600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62" name="Connecteur droit avec flèche 61"/>
                  <p:cNvCxnSpPr/>
                  <p:nvPr/>
                </p:nvCxnSpPr>
                <p:spPr>
                  <a:xfrm>
                    <a:off x="1619672" y="5617258"/>
                    <a:ext cx="432048" cy="0"/>
                  </a:xfrm>
                  <a:prstGeom prst="straightConnector1">
                    <a:avLst/>
                  </a:prstGeom>
                  <a:ln w="38100">
                    <a:solidFill>
                      <a:schemeClr val="bg1">
                        <a:lumMod val="85000"/>
                      </a:schemeClr>
                    </a:solidFill>
                    <a:tailEnd type="arrow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ZoneTexte 62"/>
                  <p:cNvSpPr txBox="1"/>
                  <p:nvPr/>
                </p:nvSpPr>
                <p:spPr>
                  <a:xfrm>
                    <a:off x="2320825" y="4553369"/>
                    <a:ext cx="418723" cy="456488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rPr>
                      <a:t>QC</a:t>
                    </a:r>
                    <a:endParaRPr lang="en-GB" b="1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64" name="Connecteur droit avec flèche 63"/>
                  <p:cNvCxnSpPr/>
                  <p:nvPr/>
                </p:nvCxnSpPr>
                <p:spPr>
                  <a:xfrm flipV="1">
                    <a:off x="3023673" y="4849020"/>
                    <a:ext cx="4556120" cy="873674"/>
                  </a:xfrm>
                  <a:prstGeom prst="straightConnector1">
                    <a:avLst/>
                  </a:prstGeom>
                  <a:ln w="38100">
                    <a:solidFill>
                      <a:schemeClr val="bg1">
                        <a:lumMod val="85000"/>
                      </a:schemeClr>
                    </a:solidFill>
                    <a:tailEnd type="arrow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ZoneTexte 64"/>
                  <p:cNvSpPr txBox="1"/>
                  <p:nvPr/>
                </p:nvSpPr>
                <p:spPr>
                  <a:xfrm>
                    <a:off x="1739199" y="6265435"/>
                    <a:ext cx="2013516" cy="557929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rPr>
                      <a:t>Metadata+ Data</a:t>
                    </a:r>
                    <a:endParaRPr lang="en-GB" sz="1600" b="1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59" name="ZoneTexte 58"/>
                <p:cNvSpPr txBox="1"/>
                <p:nvPr/>
              </p:nvSpPr>
              <p:spPr>
                <a:xfrm>
                  <a:off x="107504" y="4687348"/>
                  <a:ext cx="1188725" cy="557929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rPr>
                    <a:t>Example 2</a:t>
                  </a:r>
                  <a:endParaRPr lang="en-GB" sz="16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7" name="Flèche courbée vers le bas 56"/>
              <p:cNvSpPr/>
              <p:nvPr/>
            </p:nvSpPr>
            <p:spPr>
              <a:xfrm>
                <a:off x="1907704" y="3519572"/>
                <a:ext cx="864096" cy="485492"/>
              </a:xfrm>
              <a:prstGeom prst="curved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cxnSp>
          <p:nvCxnSpPr>
            <p:cNvPr id="55" name="Connecteur droit avec flèche 54"/>
            <p:cNvCxnSpPr/>
            <p:nvPr/>
          </p:nvCxnSpPr>
          <p:spPr>
            <a:xfrm flipV="1">
              <a:off x="2579196" y="3802706"/>
              <a:ext cx="800486" cy="364599"/>
            </a:xfrm>
            <a:prstGeom prst="straightConnector1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107504" y="4062889"/>
            <a:ext cx="6696745" cy="2534463"/>
            <a:chOff x="107504" y="4062889"/>
            <a:chExt cx="6696745" cy="2534463"/>
          </a:xfrm>
        </p:grpSpPr>
        <p:grpSp>
          <p:nvGrpSpPr>
            <p:cNvPr id="49" name="Groupe 48"/>
            <p:cNvGrpSpPr/>
            <p:nvPr/>
          </p:nvGrpSpPr>
          <p:grpSpPr>
            <a:xfrm>
              <a:off x="107504" y="4085484"/>
              <a:ext cx="6696745" cy="2511868"/>
              <a:chOff x="107504" y="4085484"/>
              <a:chExt cx="6696745" cy="2511868"/>
            </a:xfrm>
          </p:grpSpPr>
          <p:grpSp>
            <p:nvGrpSpPr>
              <p:cNvPr id="51" name="Groupe 50"/>
              <p:cNvGrpSpPr/>
              <p:nvPr/>
            </p:nvGrpSpPr>
            <p:grpSpPr>
              <a:xfrm>
                <a:off x="107504" y="4085484"/>
                <a:ext cx="6696745" cy="2511868"/>
                <a:chOff x="107504" y="4085484"/>
                <a:chExt cx="6696745" cy="2511868"/>
              </a:xfrm>
            </p:grpSpPr>
            <p:sp>
              <p:nvSpPr>
                <p:cNvPr id="66" name="Flèche courbée vers le haut 65"/>
                <p:cNvSpPr/>
                <p:nvPr/>
              </p:nvSpPr>
              <p:spPr>
                <a:xfrm>
                  <a:off x="3513435" y="6082245"/>
                  <a:ext cx="770533" cy="423694"/>
                </a:xfrm>
                <a:prstGeom prst="curvedUpArrow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grpSp>
              <p:nvGrpSpPr>
                <p:cNvPr id="67" name="Groupe 66"/>
                <p:cNvGrpSpPr/>
                <p:nvPr/>
              </p:nvGrpSpPr>
              <p:grpSpPr>
                <a:xfrm>
                  <a:off x="107504" y="4085484"/>
                  <a:ext cx="6696745" cy="2223836"/>
                  <a:chOff x="107504" y="4085484"/>
                  <a:chExt cx="6696745" cy="2223836"/>
                </a:xfrm>
              </p:grpSpPr>
              <p:grpSp>
                <p:nvGrpSpPr>
                  <p:cNvPr id="72" name="Groupe 71"/>
                  <p:cNvGrpSpPr/>
                  <p:nvPr/>
                </p:nvGrpSpPr>
                <p:grpSpPr>
                  <a:xfrm>
                    <a:off x="107504" y="4293096"/>
                    <a:ext cx="6696745" cy="2016224"/>
                    <a:chOff x="107504" y="4828576"/>
                    <a:chExt cx="6696745" cy="2016224"/>
                  </a:xfrm>
                </p:grpSpPr>
                <p:sp>
                  <p:nvSpPr>
                    <p:cNvPr id="74" name="ZoneTexte 73"/>
                    <p:cNvSpPr txBox="1"/>
                    <p:nvPr/>
                  </p:nvSpPr>
                  <p:spPr>
                    <a:xfrm>
                      <a:off x="116497" y="5592281"/>
                      <a:ext cx="10567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Example 3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p:txBody>
                </p:sp>
                <p:grpSp>
                  <p:nvGrpSpPr>
                    <p:cNvPr id="75" name="Groupe 74"/>
                    <p:cNvGrpSpPr/>
                    <p:nvPr/>
                  </p:nvGrpSpPr>
                  <p:grpSpPr>
                    <a:xfrm>
                      <a:off x="107504" y="4828576"/>
                      <a:ext cx="6696745" cy="2016224"/>
                      <a:chOff x="107504" y="4828576"/>
                      <a:chExt cx="6696745" cy="2016224"/>
                    </a:xfrm>
                  </p:grpSpPr>
                  <p:pic>
                    <p:nvPicPr>
                      <p:cNvPr id="76" name="Picture 4" descr="nem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858827"/>
                        <a:ext cx="1152128" cy="882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77" name="Organigramme : Document 76"/>
                      <p:cNvSpPr/>
                      <p:nvPr/>
                    </p:nvSpPr>
                    <p:spPr>
                      <a:xfrm>
                        <a:off x="107504" y="5928330"/>
                        <a:ext cx="1224136" cy="916470"/>
                      </a:xfrm>
                      <a:prstGeom prst="flowChartDocument">
                        <a:avLst/>
                      </a:prstGeom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600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j-lt"/>
                          </a:rPr>
                          <a:t>Files</a:t>
                        </a:r>
                        <a:r>
                          <a:rPr lang="en-GB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j-lt"/>
                          </a:rPr>
                          <a:t> format X</a:t>
                        </a:r>
                      </a:p>
                      <a:p>
                        <a:pPr algn="ctr"/>
                        <a:r>
                          <a:rPr lang="en-GB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j-lt"/>
                          </a:rPr>
                          <a:t>QC</a:t>
                        </a:r>
                        <a:endPara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cxnSp>
                    <p:nvCxnSpPr>
                      <p:cNvPr id="78" name="Connecteur droit avec flèche 77"/>
                      <p:cNvCxnSpPr/>
                      <p:nvPr/>
                    </p:nvCxnSpPr>
                    <p:spPr>
                      <a:xfrm>
                        <a:off x="1403648" y="6290875"/>
                        <a:ext cx="432048" cy="0"/>
                      </a:xfrm>
                      <a:prstGeom prst="straightConnector1">
                        <a:avLst/>
                      </a:prstGeom>
                      <a:ln w="38100">
                        <a:tailEnd type="arrow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3">
                        <a:schemeClr val="accent6"/>
                      </a:lnRef>
                      <a:fillRef idx="0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Connecteur droit avec flèche 78"/>
                      <p:cNvCxnSpPr/>
                      <p:nvPr/>
                    </p:nvCxnSpPr>
                    <p:spPr>
                      <a:xfrm>
                        <a:off x="2843808" y="6284211"/>
                        <a:ext cx="432048" cy="0"/>
                      </a:xfrm>
                      <a:prstGeom prst="straightConnector1">
                        <a:avLst/>
                      </a:prstGeom>
                      <a:ln w="38100">
                        <a:tailEnd type="arrow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3">
                        <a:schemeClr val="accent6"/>
                      </a:lnRef>
                      <a:fillRef idx="0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80" name="Organigramme : Document 79"/>
                      <p:cNvSpPr/>
                      <p:nvPr/>
                    </p:nvSpPr>
                    <p:spPr>
                      <a:xfrm>
                        <a:off x="3275855" y="5858826"/>
                        <a:ext cx="1368153" cy="915425"/>
                      </a:xfrm>
                      <a:prstGeom prst="flowChartDocument">
                        <a:avLst/>
                      </a:prstGeom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600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j-lt"/>
                          </a:rPr>
                          <a:t>Files</a:t>
                        </a:r>
                      </a:p>
                      <a:p>
                        <a:pPr algn="ctr"/>
                        <a:r>
                          <a:rPr lang="en-GB" sz="1600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j-lt"/>
                          </a:rPr>
                          <a:t>SDN </a:t>
                        </a:r>
                        <a:r>
                          <a:rPr lang="en-GB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j-lt"/>
                          </a:rPr>
                          <a:t>format QC</a:t>
                        </a:r>
                        <a:endPara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cxnSp>
                    <p:nvCxnSpPr>
                      <p:cNvPr id="81" name="Connecteur droit avec flèche 80"/>
                      <p:cNvCxnSpPr/>
                      <p:nvPr/>
                    </p:nvCxnSpPr>
                    <p:spPr>
                      <a:xfrm flipV="1">
                        <a:off x="2699792" y="5373216"/>
                        <a:ext cx="1779450" cy="593702"/>
                      </a:xfrm>
                      <a:prstGeom prst="straightConnector1">
                        <a:avLst/>
                      </a:prstGeom>
                      <a:ln w="38100">
                        <a:tailEnd type="arrow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3">
                        <a:schemeClr val="accent6"/>
                      </a:lnRef>
                      <a:fillRef idx="0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Connecteur droit avec flèche 81"/>
                      <p:cNvCxnSpPr/>
                      <p:nvPr/>
                    </p:nvCxnSpPr>
                    <p:spPr>
                      <a:xfrm flipV="1">
                        <a:off x="5384194" y="4828576"/>
                        <a:ext cx="1420055" cy="380804"/>
                      </a:xfrm>
                      <a:prstGeom prst="straightConnector1">
                        <a:avLst/>
                      </a:prstGeom>
                      <a:ln w="38100">
                        <a:tailEnd type="arrow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3">
                        <a:schemeClr val="accent6"/>
                      </a:lnRef>
                      <a:fillRef idx="0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3" name="ZoneTexte 72"/>
                  <p:cNvSpPr txBox="1"/>
                  <p:nvPr/>
                </p:nvSpPr>
                <p:spPr>
                  <a:xfrm>
                    <a:off x="4305924" y="4085484"/>
                    <a:ext cx="180175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rPr>
                      <a:t>CDI-Summary</a:t>
                    </a:r>
                    <a:endParaRPr lang="en-GB" sz="1600" b="1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endParaRPr>
                  </a:p>
                </p:txBody>
              </p:sp>
            </p:grpSp>
            <p:pic>
              <p:nvPicPr>
                <p:cNvPr id="68" name="Image 67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6479" y="6098955"/>
                  <a:ext cx="398111" cy="362535"/>
                </a:xfrm>
                <a:prstGeom prst="rect">
                  <a:avLst/>
                </a:prstGeom>
              </p:spPr>
            </p:pic>
            <p:sp>
              <p:nvSpPr>
                <p:cNvPr id="71" name="ZoneTexte 70"/>
                <p:cNvSpPr txBox="1"/>
                <p:nvPr/>
              </p:nvSpPr>
              <p:spPr>
                <a:xfrm>
                  <a:off x="4085763" y="6258798"/>
                  <a:ext cx="113430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rPr>
                    <a:t>Octopus</a:t>
                  </a:r>
                  <a:endParaRPr lang="en-GB" sz="16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52" name="Picture 2" descr="Camel and CSV when you need XML | Another word for snow.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6797" y="4332677"/>
                <a:ext cx="730486" cy="730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0" name="Connecteur droit avec flèche 49"/>
            <p:cNvCxnSpPr/>
            <p:nvPr/>
          </p:nvCxnSpPr>
          <p:spPr>
            <a:xfrm flipV="1">
              <a:off x="2651443" y="4062889"/>
              <a:ext cx="863161" cy="1240430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e 82"/>
          <p:cNvGrpSpPr/>
          <p:nvPr/>
        </p:nvGrpSpPr>
        <p:grpSpPr>
          <a:xfrm>
            <a:off x="2987824" y="2937626"/>
            <a:ext cx="4176464" cy="995431"/>
            <a:chOff x="2987824" y="2937626"/>
            <a:chExt cx="4176464" cy="995431"/>
          </a:xfrm>
        </p:grpSpPr>
        <p:cxnSp>
          <p:nvCxnSpPr>
            <p:cNvPr id="86" name="Connecteur droit avec flèche 85"/>
            <p:cNvCxnSpPr/>
            <p:nvPr/>
          </p:nvCxnSpPr>
          <p:spPr>
            <a:xfrm>
              <a:off x="2987824" y="3212976"/>
              <a:ext cx="391858" cy="589730"/>
            </a:xfrm>
            <a:prstGeom prst="straightConnector1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avec flèche 86"/>
            <p:cNvCxnSpPr/>
            <p:nvPr/>
          </p:nvCxnSpPr>
          <p:spPr>
            <a:xfrm flipH="1">
              <a:off x="4067945" y="2937626"/>
              <a:ext cx="3096343" cy="995431"/>
            </a:xfrm>
            <a:prstGeom prst="straightConnector1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53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Some examples of data flow in a data centre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54" y="5107517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mikado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87" y="3429000"/>
            <a:ext cx="612770" cy="10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avec flèche 19"/>
          <p:cNvCxnSpPr/>
          <p:nvPr/>
        </p:nvCxnSpPr>
        <p:spPr>
          <a:xfrm>
            <a:off x="7212876" y="4653136"/>
            <a:ext cx="0" cy="432048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28900" y="3810526"/>
            <a:ext cx="115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Mikado</a:t>
            </a:r>
            <a:endParaRPr lang="en-GB" sz="16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128" name="Groupe 127"/>
          <p:cNvGrpSpPr/>
          <p:nvPr/>
        </p:nvGrpSpPr>
        <p:grpSpPr>
          <a:xfrm>
            <a:off x="177487" y="1702947"/>
            <a:ext cx="8736388" cy="1698707"/>
            <a:chOff x="228100" y="1730293"/>
            <a:chExt cx="8736388" cy="1698707"/>
          </a:xfrm>
          <a:solidFill>
            <a:schemeClr val="bg1">
              <a:lumMod val="85000"/>
            </a:schemeClr>
          </a:solidFill>
        </p:grpSpPr>
        <p:grpSp>
          <p:nvGrpSpPr>
            <p:cNvPr id="127" name="Groupe 126"/>
            <p:cNvGrpSpPr/>
            <p:nvPr/>
          </p:nvGrpSpPr>
          <p:grpSpPr>
            <a:xfrm>
              <a:off x="228100" y="2132856"/>
              <a:ext cx="8736388" cy="1296144"/>
              <a:chOff x="228100" y="2132856"/>
              <a:chExt cx="8736388" cy="1296144"/>
            </a:xfrm>
            <a:grpFill/>
          </p:grpSpPr>
          <p:pic>
            <p:nvPicPr>
              <p:cNvPr id="9" name="Picture 4" descr="nemo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0308" y="2420888"/>
                <a:ext cx="1152128" cy="8825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sp>
            <p:nvSpPr>
              <p:cNvPr id="10" name="Organigramme : Document 9"/>
              <p:cNvSpPr/>
              <p:nvPr/>
            </p:nvSpPr>
            <p:spPr>
              <a:xfrm>
                <a:off x="516132" y="2528980"/>
                <a:ext cx="1152128" cy="720080"/>
              </a:xfrm>
              <a:prstGeom prst="flowChartDocumen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Files</a:t>
                </a:r>
                <a:r>
                  <a:rPr lang="en-GB" dirty="0" smtClean="0">
                    <a:latin typeface="+mj-lt"/>
                  </a:rPr>
                  <a:t> </a:t>
                </a:r>
              </a:p>
              <a:p>
                <a:pPr algn="ctr"/>
                <a:r>
                  <a:rPr lang="en-GB" sz="14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format</a:t>
                </a:r>
                <a:r>
                  <a:rPr lang="en-GB" sz="1400" dirty="0" smtClean="0">
                    <a:latin typeface="+mj-lt"/>
                  </a:rPr>
                  <a:t> </a:t>
                </a:r>
                <a:r>
                  <a:rPr lang="en-GB" sz="14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X</a:t>
                </a:r>
                <a:endParaRPr lang="en-GB" sz="14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" name="Organigramme : Document 10"/>
              <p:cNvSpPr/>
              <p:nvPr/>
            </p:nvSpPr>
            <p:spPr>
              <a:xfrm>
                <a:off x="3684484" y="2204864"/>
                <a:ext cx="1152128" cy="1138036"/>
              </a:xfrm>
              <a:prstGeom prst="flowChartDocument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Files </a:t>
                </a:r>
              </a:p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SDN format</a:t>
                </a:r>
              </a:p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No QC</a:t>
                </a:r>
                <a:endParaRPr lang="en-GB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" name="Cylindre 12"/>
              <p:cNvSpPr/>
              <p:nvPr/>
            </p:nvSpPr>
            <p:spPr>
              <a:xfrm>
                <a:off x="6996852" y="2132856"/>
                <a:ext cx="809936" cy="864096"/>
              </a:xfrm>
              <a:prstGeom prst="can">
                <a:avLst/>
              </a:prstGeom>
              <a:grpFill/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L</a:t>
                </a:r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ocal</a:t>
                </a:r>
              </a:p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DB</a:t>
                </a:r>
                <a:endParaRPr lang="en-GB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>
                <a:off x="1668260" y="2852936"/>
                <a:ext cx="432048" cy="0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3180428" y="2846272"/>
                <a:ext cx="432048" cy="0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>
                <a:off x="4836612" y="2743976"/>
                <a:ext cx="432048" cy="0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>
                <a:off x="6492797" y="2714070"/>
                <a:ext cx="432048" cy="0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>
                <a:off x="7284884" y="2996952"/>
                <a:ext cx="0" cy="432048"/>
              </a:xfrm>
              <a:prstGeom prst="straightConnector1">
                <a:avLst/>
              </a:prstGeom>
              <a:grpFill/>
              <a:ln w="38100">
                <a:solidFill>
                  <a:schemeClr val="bg1">
                    <a:lumMod val="85000"/>
                  </a:schemeClr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4809753" y="2232210"/>
                <a:ext cx="497252" cy="400110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QC</a:t>
                </a:r>
                <a:endParaRPr lang="en-GB" sz="2000" b="1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7806788" y="2593732"/>
                <a:ext cx="11577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Metadata</a:t>
                </a:r>
                <a:endParaRPr lang="en-GB" sz="1600" b="1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28100" y="2154342"/>
                <a:ext cx="10567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Example 1</a:t>
                </a:r>
                <a:endParaRPr lang="en-GB" sz="1600" b="1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</p:grp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943" y="1829734"/>
              <a:ext cx="411942" cy="375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Flèche courbée vers le bas 25"/>
            <p:cNvSpPr/>
            <p:nvPr/>
          </p:nvSpPr>
          <p:spPr>
            <a:xfrm>
              <a:off x="5292080" y="1730293"/>
              <a:ext cx="864096" cy="485492"/>
            </a:xfrm>
            <a:prstGeom prst="curvedDownArrow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984072" y="1730617"/>
              <a:ext cx="11343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Octopus</a:t>
              </a:r>
              <a:endParaRPr lang="en-GB" sz="1600" b="1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AutoShape 2" descr="Image result for table data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6" name="Groupe 125"/>
          <p:cNvGrpSpPr/>
          <p:nvPr/>
        </p:nvGrpSpPr>
        <p:grpSpPr>
          <a:xfrm>
            <a:off x="3130281" y="3276743"/>
            <a:ext cx="1801759" cy="842426"/>
            <a:chOff x="3130281" y="3276743"/>
            <a:chExt cx="1801759" cy="842426"/>
          </a:xfrm>
        </p:grpSpPr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682" y="3486242"/>
              <a:ext cx="632927" cy="632927"/>
            </a:xfrm>
            <a:prstGeom prst="rect">
              <a:avLst/>
            </a:prstGeom>
          </p:spPr>
        </p:pic>
        <p:sp>
          <p:nvSpPr>
            <p:cNvPr id="70" name="ZoneTexte 69"/>
            <p:cNvSpPr txBox="1"/>
            <p:nvPr/>
          </p:nvSpPr>
          <p:spPr>
            <a:xfrm>
              <a:off x="3130281" y="3276743"/>
              <a:ext cx="18017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00B0F0"/>
                  </a:solidFill>
                  <a:latin typeface="+mj-lt"/>
                </a:rPr>
                <a:t>Coupling table</a:t>
              </a:r>
              <a:endParaRPr lang="en-GB" sz="1600" b="1" dirty="0">
                <a:solidFill>
                  <a:srgbClr val="00B0F0"/>
                </a:solidFill>
                <a:latin typeface="+mj-lt"/>
              </a:endParaRPr>
            </a:p>
          </p:txBody>
        </p:sp>
      </p:grpSp>
      <p:grpSp>
        <p:nvGrpSpPr>
          <p:cNvPr id="125" name="Groupe 124"/>
          <p:cNvGrpSpPr/>
          <p:nvPr/>
        </p:nvGrpSpPr>
        <p:grpSpPr>
          <a:xfrm>
            <a:off x="2987824" y="2937626"/>
            <a:ext cx="4176464" cy="995431"/>
            <a:chOff x="2987824" y="2937626"/>
            <a:chExt cx="4176464" cy="995431"/>
          </a:xfrm>
        </p:grpSpPr>
        <p:cxnSp>
          <p:nvCxnSpPr>
            <p:cNvPr id="84" name="Connecteur droit avec flèche 83"/>
            <p:cNvCxnSpPr>
              <a:endCxn id="69" idx="1"/>
            </p:cNvCxnSpPr>
            <p:nvPr/>
          </p:nvCxnSpPr>
          <p:spPr>
            <a:xfrm>
              <a:off x="2987824" y="3212976"/>
              <a:ext cx="391858" cy="589730"/>
            </a:xfrm>
            <a:prstGeom prst="straightConnector1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H="1">
              <a:off x="4067945" y="2937626"/>
              <a:ext cx="3096343" cy="995431"/>
            </a:xfrm>
            <a:prstGeom prst="straightConnector1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e 52"/>
          <p:cNvGrpSpPr/>
          <p:nvPr/>
        </p:nvGrpSpPr>
        <p:grpSpPr>
          <a:xfrm>
            <a:off x="107505" y="3519572"/>
            <a:ext cx="6642386" cy="1421597"/>
            <a:chOff x="107505" y="3519572"/>
            <a:chExt cx="6642386" cy="1421597"/>
          </a:xfrm>
        </p:grpSpPr>
        <p:grpSp>
          <p:nvGrpSpPr>
            <p:cNvPr id="54" name="Groupe 53"/>
            <p:cNvGrpSpPr/>
            <p:nvPr/>
          </p:nvGrpSpPr>
          <p:grpSpPr>
            <a:xfrm>
              <a:off x="107505" y="3519572"/>
              <a:ext cx="6642386" cy="1421597"/>
              <a:chOff x="107505" y="3519572"/>
              <a:chExt cx="6642386" cy="1421597"/>
            </a:xfrm>
          </p:grpSpPr>
          <p:grpSp>
            <p:nvGrpSpPr>
              <p:cNvPr id="56" name="Groupe 55"/>
              <p:cNvGrpSpPr/>
              <p:nvPr/>
            </p:nvGrpSpPr>
            <p:grpSpPr>
              <a:xfrm>
                <a:off x="107505" y="3563725"/>
                <a:ext cx="6642386" cy="1377444"/>
                <a:chOff x="107504" y="4553369"/>
                <a:chExt cx="7472289" cy="2269995"/>
              </a:xfrm>
            </p:grpSpPr>
            <p:grpSp>
              <p:nvGrpSpPr>
                <p:cNvPr id="58" name="Groupe 57"/>
                <p:cNvGrpSpPr/>
                <p:nvPr/>
              </p:nvGrpSpPr>
              <p:grpSpPr>
                <a:xfrm>
                  <a:off x="323528" y="4553369"/>
                  <a:ext cx="7256265" cy="2269995"/>
                  <a:chOff x="323528" y="4553369"/>
                  <a:chExt cx="7256265" cy="2269995"/>
                </a:xfrm>
              </p:grpSpPr>
              <p:sp>
                <p:nvSpPr>
                  <p:cNvPr id="60" name="Organigramme : Document 59"/>
                  <p:cNvSpPr/>
                  <p:nvPr/>
                </p:nvSpPr>
                <p:spPr>
                  <a:xfrm>
                    <a:off x="323528" y="5207114"/>
                    <a:ext cx="1152128" cy="1066028"/>
                  </a:xfrm>
                  <a:prstGeom prst="flowChartDocumen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6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rPr>
                      <a:t>Files format X</a:t>
                    </a:r>
                    <a:endParaRPr lang="en-GB" sz="1600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62" name="Connecteur droit avec flèche 61"/>
                  <p:cNvCxnSpPr/>
                  <p:nvPr/>
                </p:nvCxnSpPr>
                <p:spPr>
                  <a:xfrm>
                    <a:off x="1619672" y="5617258"/>
                    <a:ext cx="432048" cy="0"/>
                  </a:xfrm>
                  <a:prstGeom prst="straightConnector1">
                    <a:avLst/>
                  </a:prstGeom>
                  <a:ln w="38100">
                    <a:solidFill>
                      <a:schemeClr val="bg1">
                        <a:lumMod val="85000"/>
                      </a:schemeClr>
                    </a:solidFill>
                    <a:tailEnd type="arrow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ZoneTexte 62"/>
                  <p:cNvSpPr txBox="1"/>
                  <p:nvPr/>
                </p:nvSpPr>
                <p:spPr>
                  <a:xfrm>
                    <a:off x="2320825" y="4553369"/>
                    <a:ext cx="418723" cy="45648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rPr>
                      <a:t>QC</a:t>
                    </a:r>
                    <a:endParaRPr lang="en-GB" b="1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64" name="Connecteur droit avec flèche 63"/>
                  <p:cNvCxnSpPr/>
                  <p:nvPr/>
                </p:nvCxnSpPr>
                <p:spPr>
                  <a:xfrm flipV="1">
                    <a:off x="3023673" y="4849020"/>
                    <a:ext cx="4556120" cy="873674"/>
                  </a:xfrm>
                  <a:prstGeom prst="straightConnector1">
                    <a:avLst/>
                  </a:prstGeom>
                  <a:ln w="38100">
                    <a:solidFill>
                      <a:schemeClr val="bg1">
                        <a:lumMod val="85000"/>
                      </a:schemeClr>
                    </a:solidFill>
                    <a:tailEnd type="arrow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ZoneTexte 64"/>
                  <p:cNvSpPr txBox="1"/>
                  <p:nvPr/>
                </p:nvSpPr>
                <p:spPr>
                  <a:xfrm>
                    <a:off x="1739199" y="6265435"/>
                    <a:ext cx="2013516" cy="557929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rPr>
                      <a:t>Metadata+ Data</a:t>
                    </a:r>
                    <a:endParaRPr lang="en-GB" sz="1600" b="1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59" name="ZoneTexte 58"/>
                <p:cNvSpPr txBox="1"/>
                <p:nvPr/>
              </p:nvSpPr>
              <p:spPr>
                <a:xfrm>
                  <a:off x="107504" y="4687348"/>
                  <a:ext cx="1188725" cy="557929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85000"/>
                    </a:schemeClr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rPr>
                    <a:t>Example 2</a:t>
                  </a:r>
                  <a:endParaRPr lang="en-GB" sz="16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endParaRPr>
                </a:p>
              </p:txBody>
            </p:sp>
          </p:grpSp>
          <p:sp>
            <p:nvSpPr>
              <p:cNvPr id="57" name="Flèche courbée vers le bas 56"/>
              <p:cNvSpPr/>
              <p:nvPr/>
            </p:nvSpPr>
            <p:spPr>
              <a:xfrm>
                <a:off x="1907704" y="3519572"/>
                <a:ext cx="864096" cy="485492"/>
              </a:xfrm>
              <a:prstGeom prst="curvedDownArrow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5" name="Connecteur droit avec flèche 54"/>
            <p:cNvCxnSpPr/>
            <p:nvPr/>
          </p:nvCxnSpPr>
          <p:spPr>
            <a:xfrm flipV="1">
              <a:off x="2579196" y="3802706"/>
              <a:ext cx="800486" cy="364599"/>
            </a:xfrm>
            <a:prstGeom prst="straightConnector1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107504" y="4062889"/>
            <a:ext cx="6696745" cy="2534463"/>
            <a:chOff x="107504" y="4062889"/>
            <a:chExt cx="6696745" cy="2534463"/>
          </a:xfrm>
        </p:grpSpPr>
        <p:grpSp>
          <p:nvGrpSpPr>
            <p:cNvPr id="49" name="Groupe 48"/>
            <p:cNvGrpSpPr/>
            <p:nvPr/>
          </p:nvGrpSpPr>
          <p:grpSpPr>
            <a:xfrm>
              <a:off x="107504" y="4085484"/>
              <a:ext cx="6696745" cy="2511868"/>
              <a:chOff x="107504" y="4085484"/>
              <a:chExt cx="6696745" cy="2511868"/>
            </a:xfrm>
          </p:grpSpPr>
          <p:grpSp>
            <p:nvGrpSpPr>
              <p:cNvPr id="51" name="Groupe 50"/>
              <p:cNvGrpSpPr/>
              <p:nvPr/>
            </p:nvGrpSpPr>
            <p:grpSpPr>
              <a:xfrm>
                <a:off x="107504" y="4085484"/>
                <a:ext cx="6696745" cy="2511868"/>
                <a:chOff x="107504" y="4085484"/>
                <a:chExt cx="6696745" cy="2511868"/>
              </a:xfrm>
            </p:grpSpPr>
            <p:sp>
              <p:nvSpPr>
                <p:cNvPr id="66" name="Flèche courbée vers le haut 65"/>
                <p:cNvSpPr/>
                <p:nvPr/>
              </p:nvSpPr>
              <p:spPr>
                <a:xfrm>
                  <a:off x="3513435" y="6082245"/>
                  <a:ext cx="770533" cy="423694"/>
                </a:xfrm>
                <a:prstGeom prst="curvedUpArrow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  <p:grpSp>
              <p:nvGrpSpPr>
                <p:cNvPr id="67" name="Groupe 66"/>
                <p:cNvGrpSpPr/>
                <p:nvPr/>
              </p:nvGrpSpPr>
              <p:grpSpPr>
                <a:xfrm>
                  <a:off x="107504" y="4085484"/>
                  <a:ext cx="6696745" cy="2223836"/>
                  <a:chOff x="107504" y="4085484"/>
                  <a:chExt cx="6696745" cy="2223836"/>
                </a:xfrm>
              </p:grpSpPr>
              <p:grpSp>
                <p:nvGrpSpPr>
                  <p:cNvPr id="72" name="Groupe 71"/>
                  <p:cNvGrpSpPr/>
                  <p:nvPr/>
                </p:nvGrpSpPr>
                <p:grpSpPr>
                  <a:xfrm>
                    <a:off x="107504" y="4293096"/>
                    <a:ext cx="6696745" cy="2016224"/>
                    <a:chOff x="107504" y="4828576"/>
                    <a:chExt cx="6696745" cy="2016224"/>
                  </a:xfrm>
                </p:grpSpPr>
                <p:sp>
                  <p:nvSpPr>
                    <p:cNvPr id="74" name="ZoneTexte 73"/>
                    <p:cNvSpPr txBox="1"/>
                    <p:nvPr/>
                  </p:nvSpPr>
                  <p:spPr>
                    <a:xfrm>
                      <a:off x="116497" y="5592281"/>
                      <a:ext cx="1056700" cy="338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rPr>
                        <a:t>Example 3</a:t>
                      </a:r>
                      <a:endParaRPr lang="en-GB" sz="16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endParaRPr>
                    </a:p>
                  </p:txBody>
                </p:sp>
                <p:grpSp>
                  <p:nvGrpSpPr>
                    <p:cNvPr id="75" name="Groupe 74"/>
                    <p:cNvGrpSpPr/>
                    <p:nvPr/>
                  </p:nvGrpSpPr>
                  <p:grpSpPr>
                    <a:xfrm>
                      <a:off x="107504" y="4828576"/>
                      <a:ext cx="6696745" cy="2016224"/>
                      <a:chOff x="107504" y="4828576"/>
                      <a:chExt cx="6696745" cy="2016224"/>
                    </a:xfrm>
                  </p:grpSpPr>
                  <p:pic>
                    <p:nvPicPr>
                      <p:cNvPr id="76" name="Picture 4" descr="nem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 cstate="print">
                        <a:duotone>
                          <a:schemeClr val="accent3">
                            <a:shade val="45000"/>
                            <a:satMod val="135000"/>
                          </a:schemeClr>
                          <a:prstClr val="white"/>
                        </a:duoton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858827"/>
                        <a:ext cx="1152128" cy="88254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77" name="Organigramme : Document 76"/>
                      <p:cNvSpPr/>
                      <p:nvPr/>
                    </p:nvSpPr>
                    <p:spPr>
                      <a:xfrm>
                        <a:off x="107504" y="5928330"/>
                        <a:ext cx="1224136" cy="916470"/>
                      </a:xfrm>
                      <a:prstGeom prst="flowChartDocument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0">
                        <a:schemeClr val="accent6"/>
                      </a:lnRef>
                      <a:fillRef idx="3">
                        <a:schemeClr val="accent6"/>
                      </a:fillRef>
                      <a:effectRef idx="3">
                        <a:schemeClr val="accent6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GB" sz="1600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j-lt"/>
                          </a:rPr>
                          <a:t>Files</a:t>
                        </a:r>
                        <a:r>
                          <a:rPr lang="en-GB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j-lt"/>
                          </a:rPr>
                          <a:t> format X</a:t>
                        </a:r>
                      </a:p>
                      <a:p>
                        <a:pPr algn="ctr"/>
                        <a:r>
                          <a:rPr lang="en-GB" dirty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+mj-lt"/>
                          </a:rPr>
                          <a:t>QC</a:t>
                        </a:r>
                        <a:endParaRPr lang="en-GB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+mj-lt"/>
                        </a:endParaRPr>
                      </a:p>
                    </p:txBody>
                  </p:sp>
                  <p:cxnSp>
                    <p:nvCxnSpPr>
                      <p:cNvPr id="78" name="Connecteur droit avec flèche 77"/>
                      <p:cNvCxnSpPr/>
                      <p:nvPr/>
                    </p:nvCxnSpPr>
                    <p:spPr>
                      <a:xfrm>
                        <a:off x="1403648" y="6290875"/>
                        <a:ext cx="432048" cy="0"/>
                      </a:xfrm>
                      <a:prstGeom prst="straightConnector1">
                        <a:avLst/>
                      </a:prstGeom>
                      <a:ln w="38100">
                        <a:noFill/>
                        <a:tailEnd type="arrow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3">
                        <a:schemeClr val="accent6"/>
                      </a:lnRef>
                      <a:fillRef idx="0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79" name="Connecteur droit avec flèche 78"/>
                      <p:cNvCxnSpPr/>
                      <p:nvPr/>
                    </p:nvCxnSpPr>
                    <p:spPr>
                      <a:xfrm>
                        <a:off x="2843808" y="6284211"/>
                        <a:ext cx="432048" cy="0"/>
                      </a:xfrm>
                      <a:prstGeom prst="straightConnector1">
                        <a:avLst/>
                      </a:prstGeom>
                      <a:ln w="38100">
                        <a:noFill/>
                        <a:tailEnd type="arrow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3">
                        <a:schemeClr val="accent6"/>
                      </a:lnRef>
                      <a:fillRef idx="0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1" name="Connecteur droit avec flèche 80"/>
                      <p:cNvCxnSpPr/>
                      <p:nvPr/>
                    </p:nvCxnSpPr>
                    <p:spPr>
                      <a:xfrm flipV="1">
                        <a:off x="2699792" y="5373216"/>
                        <a:ext cx="1779450" cy="593702"/>
                      </a:xfrm>
                      <a:prstGeom prst="straightConnector1">
                        <a:avLst/>
                      </a:prstGeom>
                      <a:ln w="38100">
                        <a:noFill/>
                        <a:tailEnd type="arrow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3">
                        <a:schemeClr val="accent6"/>
                      </a:lnRef>
                      <a:fillRef idx="0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2" name="Connecteur droit avec flèche 81"/>
                      <p:cNvCxnSpPr/>
                      <p:nvPr/>
                    </p:nvCxnSpPr>
                    <p:spPr>
                      <a:xfrm flipV="1">
                        <a:off x="5384194" y="4828576"/>
                        <a:ext cx="1420055" cy="380804"/>
                      </a:xfrm>
                      <a:prstGeom prst="straightConnector1">
                        <a:avLst/>
                      </a:prstGeom>
                      <a:ln w="38100">
                        <a:noFill/>
                        <a:tailEnd type="arrow"/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style>
                      <a:lnRef idx="3">
                        <a:schemeClr val="accent6"/>
                      </a:lnRef>
                      <a:fillRef idx="0">
                        <a:schemeClr val="accent6"/>
                      </a:fillRef>
                      <a:effectRef idx="2">
                        <a:schemeClr val="accent6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sp>
                <p:nvSpPr>
                  <p:cNvPr id="73" name="ZoneTexte 72"/>
                  <p:cNvSpPr txBox="1"/>
                  <p:nvPr/>
                </p:nvSpPr>
                <p:spPr>
                  <a:xfrm>
                    <a:off x="4305924" y="4085484"/>
                    <a:ext cx="1801759" cy="33855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+mj-lt"/>
                      </a:rPr>
                      <a:t>CDI-Summary</a:t>
                    </a:r>
                    <a:endParaRPr lang="en-GB" sz="1600" b="1" dirty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endParaRPr>
                  </a:p>
                </p:txBody>
              </p:sp>
            </p:grpSp>
            <p:pic>
              <p:nvPicPr>
                <p:cNvPr id="68" name="Image 67"/>
                <p:cNvPicPr>
                  <a:picLocks noChangeAspect="1"/>
                </p:cNvPicPr>
                <p:nvPr/>
              </p:nvPicPr>
              <p:blipFill>
                <a:blip r:embed="rId9" cstate="print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6479" y="6098955"/>
                  <a:ext cx="398111" cy="362535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71" name="ZoneTexte 70"/>
                <p:cNvSpPr txBox="1"/>
                <p:nvPr/>
              </p:nvSpPr>
              <p:spPr>
                <a:xfrm>
                  <a:off x="4085763" y="6258798"/>
                  <a:ext cx="1134309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b="1" dirty="0" smtClean="0">
                      <a:solidFill>
                        <a:schemeClr val="bg1">
                          <a:lumMod val="65000"/>
                        </a:schemeClr>
                      </a:solidFill>
                      <a:latin typeface="+mj-lt"/>
                    </a:rPr>
                    <a:t>Octopus</a:t>
                  </a:r>
                  <a:endParaRPr lang="en-GB" sz="1600" b="1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endParaRPr>
                </a:p>
              </p:txBody>
            </p:sp>
          </p:grpSp>
          <p:pic>
            <p:nvPicPr>
              <p:cNvPr id="52" name="Picture 2" descr="Camel and CSV when you need XML | Another word for snow."/>
              <p:cNvPicPr>
                <a:picLocks noChangeAspect="1" noChangeArrowheads="1"/>
              </p:cNvPicPr>
              <p:nvPr/>
            </p:nvPicPr>
            <p:blipFill>
              <a:blip r:embed="rId10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6797" y="4332677"/>
                <a:ext cx="730486" cy="730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50" name="Connecteur droit avec flèche 49"/>
            <p:cNvCxnSpPr/>
            <p:nvPr/>
          </p:nvCxnSpPr>
          <p:spPr>
            <a:xfrm flipV="1">
              <a:off x="2651443" y="4062889"/>
              <a:ext cx="863161" cy="1240430"/>
            </a:xfrm>
            <a:prstGeom prst="straightConnector1">
              <a:avLst/>
            </a:prstGeom>
            <a:ln w="57150">
              <a:noFill/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Connecteur droit avec flèche 82"/>
          <p:cNvCxnSpPr/>
          <p:nvPr/>
        </p:nvCxnSpPr>
        <p:spPr>
          <a:xfrm flipV="1">
            <a:off x="2676133" y="4851919"/>
            <a:ext cx="1779450" cy="593702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6" name="Connecteur droit avec flèche 85"/>
          <p:cNvCxnSpPr/>
          <p:nvPr/>
        </p:nvCxnSpPr>
        <p:spPr>
          <a:xfrm flipV="1">
            <a:off x="5360535" y="4307279"/>
            <a:ext cx="1420055" cy="380804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7" name="Connecteur droit avec flèche 86"/>
          <p:cNvCxnSpPr/>
          <p:nvPr/>
        </p:nvCxnSpPr>
        <p:spPr>
          <a:xfrm flipV="1">
            <a:off x="2627784" y="4077072"/>
            <a:ext cx="863161" cy="1240430"/>
          </a:xfrm>
          <a:prstGeom prst="straightConnector1">
            <a:avLst/>
          </a:prstGeom>
          <a:ln w="57150">
            <a:solidFill>
              <a:schemeClr val="bg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ylindre 87"/>
          <p:cNvSpPr/>
          <p:nvPr/>
        </p:nvSpPr>
        <p:spPr>
          <a:xfrm>
            <a:off x="8053116" y="4205176"/>
            <a:ext cx="1008112" cy="997116"/>
          </a:xfrm>
          <a:prstGeom prst="can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CDI</a:t>
            </a:r>
            <a:r>
              <a:rPr lang="en-GB" sz="2000" dirty="0" smtClean="0">
                <a:latin typeface="+mj-lt"/>
              </a:rPr>
              <a:t>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central</a:t>
            </a:r>
            <a:endParaRPr lang="en-GB" sz="2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9" name="Connecteur en angle 88"/>
          <p:cNvCxnSpPr>
            <a:endCxn id="88" idx="3"/>
          </p:cNvCxnSpPr>
          <p:nvPr/>
        </p:nvCxnSpPr>
        <p:spPr>
          <a:xfrm flipV="1">
            <a:off x="7593813" y="5202292"/>
            <a:ext cx="963359" cy="704890"/>
          </a:xfrm>
          <a:prstGeom prst="bentConnector2">
            <a:avLst/>
          </a:prstGeom>
          <a:ln w="76200">
            <a:solidFill>
              <a:srgbClr val="00B0F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0" name="Nuage 89"/>
          <p:cNvSpPr/>
          <p:nvPr/>
        </p:nvSpPr>
        <p:spPr>
          <a:xfrm>
            <a:off x="5244804" y="5694390"/>
            <a:ext cx="1472568" cy="1175082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</a:rPr>
              <a:t>EUDAT CLOUD</a:t>
            </a:r>
            <a:endParaRPr lang="en-GB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1" name="Connecteur droit avec flèche 90"/>
          <p:cNvCxnSpPr/>
          <p:nvPr/>
        </p:nvCxnSpPr>
        <p:spPr>
          <a:xfrm flipH="1">
            <a:off x="2586283" y="3948125"/>
            <a:ext cx="805791" cy="316168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3" name="Connecteur droit avec flèche 92"/>
          <p:cNvCxnSpPr/>
          <p:nvPr/>
        </p:nvCxnSpPr>
        <p:spPr>
          <a:xfrm>
            <a:off x="3757485" y="4015524"/>
            <a:ext cx="202447" cy="1307822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/>
          <p:nvPr/>
        </p:nvCxnSpPr>
        <p:spPr>
          <a:xfrm>
            <a:off x="4651782" y="5847269"/>
            <a:ext cx="698386" cy="123584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5" name="Connecteur droit avec flèche 94"/>
          <p:cNvCxnSpPr>
            <a:endCxn id="90" idx="3"/>
          </p:cNvCxnSpPr>
          <p:nvPr/>
        </p:nvCxnSpPr>
        <p:spPr>
          <a:xfrm>
            <a:off x="5708099" y="3220507"/>
            <a:ext cx="272989" cy="2541069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7" name="ZoneTexte 96"/>
          <p:cNvSpPr txBox="1"/>
          <p:nvPr/>
        </p:nvSpPr>
        <p:spPr>
          <a:xfrm>
            <a:off x="5272106" y="5157192"/>
            <a:ext cx="596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+mj-lt"/>
              </a:rPr>
              <a:t>RM</a:t>
            </a:r>
            <a:endParaRPr lang="en-GB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7596336" y="5466710"/>
            <a:ext cx="596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+mj-lt"/>
              </a:rPr>
              <a:t>IM</a:t>
            </a:r>
            <a:endParaRPr lang="en-GB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5" name="Cylindre 104"/>
          <p:cNvSpPr/>
          <p:nvPr/>
        </p:nvSpPr>
        <p:spPr>
          <a:xfrm>
            <a:off x="1979712" y="3928518"/>
            <a:ext cx="627361" cy="724618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latin typeface="+mj-lt"/>
              </a:rPr>
              <a:t>Local DB</a:t>
            </a:r>
            <a:endParaRPr lang="en-GB" sz="1600" dirty="0">
              <a:latin typeface="+mj-lt"/>
            </a:endParaRPr>
          </a:p>
        </p:txBody>
      </p:sp>
      <p:sp>
        <p:nvSpPr>
          <p:cNvPr id="106" name="Organigramme : Document 105"/>
          <p:cNvSpPr/>
          <p:nvPr/>
        </p:nvSpPr>
        <p:spPr>
          <a:xfrm>
            <a:off x="5220072" y="2204864"/>
            <a:ext cx="1152128" cy="1138036"/>
          </a:xfrm>
          <a:prstGeom prst="flowChartDocumen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+mj-lt"/>
              </a:rPr>
              <a:t>Files </a:t>
            </a:r>
          </a:p>
          <a:p>
            <a:pPr algn="ctr"/>
            <a:r>
              <a:rPr lang="en-GB" sz="1600" dirty="0">
                <a:latin typeface="+mj-lt"/>
              </a:rPr>
              <a:t>SDN </a:t>
            </a:r>
            <a:r>
              <a:rPr lang="en-GB" sz="1600" dirty="0" smtClean="0">
                <a:latin typeface="+mj-lt"/>
              </a:rPr>
              <a:t>format </a:t>
            </a:r>
            <a:r>
              <a:rPr lang="en-GB" sz="1600" dirty="0" smtClean="0">
                <a:solidFill>
                  <a:srgbClr val="00B050"/>
                </a:solidFill>
                <a:latin typeface="+mj-lt"/>
              </a:rPr>
              <a:t>QC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cxnSp>
        <p:nvCxnSpPr>
          <p:cNvPr id="92" name="Connecteur droit avec flèche 91"/>
          <p:cNvCxnSpPr/>
          <p:nvPr/>
        </p:nvCxnSpPr>
        <p:spPr>
          <a:xfrm flipV="1">
            <a:off x="4012609" y="3189343"/>
            <a:ext cx="1247531" cy="6133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7" name="Organigramme : Document 106"/>
          <p:cNvSpPr/>
          <p:nvPr/>
        </p:nvSpPr>
        <p:spPr>
          <a:xfrm>
            <a:off x="5218047" y="2177518"/>
            <a:ext cx="1152128" cy="1138036"/>
          </a:xfrm>
          <a:prstGeom prst="flowChartDocumen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+mj-lt"/>
              </a:rPr>
              <a:t>Files </a:t>
            </a:r>
          </a:p>
          <a:p>
            <a:pPr algn="ctr"/>
            <a:r>
              <a:rPr lang="en-GB" sz="1600" dirty="0">
                <a:latin typeface="+mj-lt"/>
              </a:rPr>
              <a:t>SDN </a:t>
            </a:r>
            <a:r>
              <a:rPr lang="en-GB" sz="1600" dirty="0" smtClean="0">
                <a:latin typeface="+mj-lt"/>
              </a:rPr>
              <a:t>format </a:t>
            </a:r>
            <a:r>
              <a:rPr lang="en-GB" sz="1600" dirty="0" smtClean="0">
                <a:solidFill>
                  <a:srgbClr val="00B050"/>
                </a:solidFill>
                <a:latin typeface="+mj-lt"/>
              </a:rPr>
              <a:t>QC</a:t>
            </a:r>
            <a:endParaRPr lang="en-GB" sz="16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8" name="Organigramme : Document 107"/>
          <p:cNvSpPr/>
          <p:nvPr/>
        </p:nvSpPr>
        <p:spPr>
          <a:xfrm>
            <a:off x="3275856" y="5249879"/>
            <a:ext cx="1368153" cy="915425"/>
          </a:xfrm>
          <a:prstGeom prst="flowChartDocumen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Files</a:t>
            </a:r>
          </a:p>
          <a:p>
            <a:pPr algn="ctr"/>
            <a:r>
              <a:rPr lang="en-GB" sz="16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SDN </a:t>
            </a:r>
            <a:r>
              <a:rPr lang="en-GB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format QC</a:t>
            </a:r>
            <a:endParaRPr lang="en-GB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cxnSp>
        <p:nvCxnSpPr>
          <p:cNvPr id="96" name="Connecteur droit avec flèche 95"/>
          <p:cNvCxnSpPr/>
          <p:nvPr/>
        </p:nvCxnSpPr>
        <p:spPr>
          <a:xfrm>
            <a:off x="2605357" y="4409270"/>
            <a:ext cx="3036504" cy="1417972"/>
          </a:xfrm>
          <a:prstGeom prst="straightConnector1">
            <a:avLst/>
          </a:prstGeom>
          <a:ln w="76200">
            <a:solidFill>
              <a:srgbClr val="00B0F0"/>
            </a:solidFill>
            <a:prstDash val="sysDot"/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1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 1: CDI granularity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989138"/>
            <a:ext cx="8064500" cy="4319587"/>
          </a:xfrm>
        </p:spPr>
        <p:txBody>
          <a:bodyPr/>
          <a:lstStyle/>
          <a:p>
            <a:r>
              <a:rPr lang="en-GB" sz="2800" dirty="0" smtClean="0"/>
              <a:t>Stations (vertical profiles), 1 CDI for</a:t>
            </a:r>
          </a:p>
          <a:p>
            <a:pPr lvl="1"/>
            <a:r>
              <a:rPr lang="en-GB" sz="2400" dirty="0" smtClean="0"/>
              <a:t>1 CTD cast (with all measured parameters)</a:t>
            </a:r>
          </a:p>
          <a:p>
            <a:pPr lvl="1"/>
            <a:r>
              <a:rPr lang="en-GB" sz="2400" dirty="0" smtClean="0"/>
              <a:t>1 Bottle cast (with all measured parameters)</a:t>
            </a:r>
          </a:p>
          <a:p>
            <a:pPr lvl="1"/>
            <a:r>
              <a:rPr lang="en-GB" sz="2400" dirty="0" smtClean="0"/>
              <a:t>1 Sediment Core</a:t>
            </a:r>
          </a:p>
          <a:p>
            <a:pPr lvl="1"/>
            <a:r>
              <a:rPr lang="en-GB" sz="2400" dirty="0" smtClean="0"/>
              <a:t>1 Sediment Grab</a:t>
            </a:r>
          </a:p>
          <a:p>
            <a:r>
              <a:rPr lang="en-GB" sz="2800" dirty="0" smtClean="0"/>
              <a:t>Trajectories (underway data) :  1 CDI for</a:t>
            </a:r>
          </a:p>
          <a:p>
            <a:pPr lvl="1"/>
            <a:r>
              <a:rPr lang="en-GB" sz="2400" dirty="0" smtClean="0"/>
              <a:t>One </a:t>
            </a:r>
            <a:r>
              <a:rPr lang="en-GB" sz="2400" dirty="0" err="1" smtClean="0"/>
              <a:t>ThermoSalinoGraph</a:t>
            </a:r>
            <a:r>
              <a:rPr lang="en-GB" sz="2400" dirty="0" smtClean="0"/>
              <a:t> cruise (with T and S)</a:t>
            </a:r>
          </a:p>
          <a:p>
            <a:pPr lvl="1"/>
            <a:r>
              <a:rPr lang="en-GB" sz="2400" dirty="0" smtClean="0"/>
              <a:t>1 seismic segment or seismic cruise</a:t>
            </a:r>
          </a:p>
          <a:p>
            <a:pPr lvl="1"/>
            <a:r>
              <a:rPr lang="en-GB" sz="2400" dirty="0" smtClean="0"/>
              <a:t>1 bathymetric track or cruise </a:t>
            </a:r>
            <a:endParaRPr lang="en-GB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SeaDataCloud 2nd training session, </a:t>
            </a:r>
            <a:r>
              <a:rPr lang="en-GB" altLang="en-US" dirty="0" err="1" smtClean="0"/>
              <a:t>Ostende</a:t>
            </a:r>
            <a:r>
              <a:rPr lang="en-GB" altLang="en-US" dirty="0" smtClean="0"/>
              <a:t>, Belgium, 19-26 June 2019</a:t>
            </a:r>
            <a:endParaRPr lang="en-GB" alt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40336"/>
            <a:ext cx="2121743" cy="10608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342204"/>
            <a:ext cx="2127006" cy="106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 1: CDI granularity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Time series: 1 CDI for </a:t>
            </a:r>
            <a:r>
              <a:rPr lang="en-GB" sz="2800" b="1" dirty="0" smtClean="0"/>
              <a:t>one location </a:t>
            </a:r>
            <a:r>
              <a:rPr lang="en-GB" sz="2800" dirty="0" smtClean="0"/>
              <a:t>and </a:t>
            </a:r>
            <a:r>
              <a:rPr lang="en-GB" sz="2800" b="1" dirty="0" smtClean="0"/>
              <a:t>one depth </a:t>
            </a:r>
            <a:r>
              <a:rPr lang="en-GB" sz="2800" dirty="0" smtClean="0"/>
              <a:t>repeated in time (monitoring)</a:t>
            </a:r>
          </a:p>
          <a:p>
            <a:pPr lvl="1"/>
            <a:r>
              <a:rPr lang="en-GB" sz="2400" dirty="0" smtClean="0"/>
              <a:t>1 current meter series</a:t>
            </a:r>
          </a:p>
          <a:p>
            <a:pPr lvl="1"/>
            <a:r>
              <a:rPr lang="en-GB" sz="2400" dirty="0" smtClean="0"/>
              <a:t>1 wave series</a:t>
            </a:r>
          </a:p>
          <a:p>
            <a:pPr lvl="1"/>
            <a:r>
              <a:rPr lang="en-GB" sz="2400" dirty="0" smtClean="0"/>
              <a:t>1 physical/chemical monitoring station</a:t>
            </a:r>
          </a:p>
          <a:p>
            <a:pPr lvl="1"/>
            <a:r>
              <a:rPr lang="en-GB" sz="2400" dirty="0" smtClean="0"/>
              <a:t>1 biological monitoring station</a:t>
            </a:r>
          </a:p>
          <a:p>
            <a:pPr lvl="1"/>
            <a:r>
              <a:rPr lang="en-GB" sz="2400" dirty="0" smtClean="0"/>
              <a:t>1 contaminant parameters in biota/sediment/water monitoring station</a:t>
            </a:r>
          </a:p>
          <a:p>
            <a:r>
              <a:rPr lang="en-GB" sz="2800" dirty="0" smtClean="0"/>
              <a:t>If new measurements for the same points: </a:t>
            </a:r>
            <a:r>
              <a:rPr lang="en-GB" sz="2800" b="1" dirty="0" smtClean="0"/>
              <a:t>Update the CDIs and the files, do not create a new CDI</a:t>
            </a:r>
            <a:endParaRPr lang="en-GB" sz="2800" b="1" dirty="0"/>
          </a:p>
          <a:p>
            <a:endParaRPr lang="en-GB" sz="2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SeaDataCloud 2nd training session, </a:t>
            </a:r>
            <a:r>
              <a:rPr lang="en-GB" altLang="en-US" dirty="0" err="1" smtClean="0"/>
              <a:t>Ostende</a:t>
            </a:r>
            <a:r>
              <a:rPr lang="en-GB" altLang="en-US" dirty="0" smtClean="0"/>
              <a:t>, Belgium, 19-26 June 2019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0660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SeaDataCloud 2nd training session, </a:t>
            </a:r>
            <a:r>
              <a:rPr lang="en-GB" altLang="en-US" dirty="0" err="1" smtClean="0"/>
              <a:t>Ostende</a:t>
            </a:r>
            <a:r>
              <a:rPr lang="en-GB" altLang="en-US" dirty="0" smtClean="0"/>
              <a:t>, Belgium, 19-26 June 2019</a:t>
            </a:r>
            <a:endParaRPr lang="en-GB" altLang="en-US" dirty="0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023F649A-36C2-CE49-B9AB-DDF4E09E5A2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8795" r="17491" b="9467"/>
          <a:stretch/>
        </p:blipFill>
        <p:spPr bwMode="auto">
          <a:xfrm>
            <a:off x="3707904" y="1680205"/>
            <a:ext cx="5327922" cy="49673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67D44D5-3557-F54B-AC46-675778EA1F31}"/>
              </a:ext>
            </a:extLst>
          </p:cNvPr>
          <p:cNvSpPr/>
          <p:nvPr/>
        </p:nvSpPr>
        <p:spPr>
          <a:xfrm>
            <a:off x="216024" y="1700808"/>
            <a:ext cx="3347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800" dirty="0">
                <a:solidFill>
                  <a:srgbClr val="475D73"/>
                </a:solidFill>
                <a:latin typeface="+mj-lt"/>
                <a:cs typeface="+mn-cs"/>
              </a:rPr>
              <a:t>L</a:t>
            </a:r>
            <a:r>
              <a:rPr lang="en-US" sz="2800" dirty="0" smtClean="0">
                <a:solidFill>
                  <a:srgbClr val="475D73"/>
                </a:solidFill>
                <a:latin typeface="+mj-lt"/>
                <a:cs typeface="+mn-cs"/>
              </a:rPr>
              <a:t>arge </a:t>
            </a:r>
            <a:r>
              <a:rPr lang="en-US" sz="2800" dirty="0">
                <a:solidFill>
                  <a:srgbClr val="475D73"/>
                </a:solidFill>
                <a:latin typeface="+mj-lt"/>
                <a:cs typeface="+mn-cs"/>
              </a:rPr>
              <a:t>fragmentation of some time series (12 locations are fragmented in 1591 </a:t>
            </a:r>
            <a:r>
              <a:rPr lang="en-US" sz="2800" dirty="0" smtClean="0">
                <a:solidFill>
                  <a:srgbClr val="475D73"/>
                </a:solidFill>
                <a:latin typeface="+mj-lt"/>
                <a:cs typeface="+mn-cs"/>
              </a:rPr>
              <a:t>time series = CDI</a:t>
            </a:r>
            <a:r>
              <a:rPr lang="it-IT" sz="2800" dirty="0" smtClean="0">
                <a:solidFill>
                  <a:srgbClr val="475D73"/>
                </a:solidFill>
                <a:latin typeface="+mj-lt"/>
                <a:cs typeface="+mn-cs"/>
              </a:rPr>
              <a:t>)</a:t>
            </a:r>
            <a:r>
              <a:rPr lang="en-US" sz="2800" dirty="0">
                <a:solidFill>
                  <a:srgbClr val="475D73"/>
                </a:solidFill>
                <a:latin typeface="+mj-lt"/>
                <a:cs typeface="+mn-cs"/>
              </a:rPr>
              <a:t>, in particular in three locations the number of stations is larger than 300.</a:t>
            </a:r>
            <a:endParaRPr lang="it-IT" sz="2800" dirty="0">
              <a:solidFill>
                <a:srgbClr val="475D73"/>
              </a:solidFill>
              <a:latin typeface="+mj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876256" y="2544301"/>
            <a:ext cx="357971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6948264" y="5352613"/>
            <a:ext cx="357971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5364088" y="4776549"/>
            <a:ext cx="144016" cy="1440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539552" y="967383"/>
            <a:ext cx="7920880" cy="733425"/>
          </a:xfrm>
        </p:spPr>
        <p:txBody>
          <a:bodyPr/>
          <a:lstStyle/>
          <a:p>
            <a:r>
              <a:rPr lang="fr-FR" dirty="0" err="1" smtClean="0"/>
              <a:t>Granularity</a:t>
            </a:r>
            <a:r>
              <a:rPr lang="fr-FR" dirty="0" smtClean="0"/>
              <a:t>: Time-</a:t>
            </a:r>
            <a:r>
              <a:rPr lang="fr-FR" dirty="0" err="1" smtClean="0"/>
              <a:t>series</a:t>
            </a:r>
            <a:r>
              <a:rPr lang="fr-FR" dirty="0" smtClean="0"/>
              <a:t>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8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SeaDataCloud 2nd training session, </a:t>
            </a:r>
            <a:r>
              <a:rPr lang="en-GB" altLang="en-US" dirty="0" err="1" smtClean="0"/>
              <a:t>Ostende</a:t>
            </a:r>
            <a:r>
              <a:rPr lang="en-GB" altLang="en-US" dirty="0" smtClean="0"/>
              <a:t>, Belgium, 19-26 June 2019</a:t>
            </a:r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D44D5-3557-F54B-AC46-675778EA1F31}"/>
              </a:ext>
            </a:extLst>
          </p:cNvPr>
          <p:cNvSpPr/>
          <p:nvPr/>
        </p:nvSpPr>
        <p:spPr>
          <a:xfrm>
            <a:off x="1" y="2361564"/>
            <a:ext cx="3347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fr-FR" sz="3200" dirty="0" err="1" smtClean="0">
                <a:solidFill>
                  <a:srgbClr val="475D73"/>
                </a:solidFill>
                <a:latin typeface="+mj-lt"/>
                <a:cs typeface="+mn-cs"/>
              </a:rPr>
              <a:t>Here</a:t>
            </a:r>
            <a:r>
              <a:rPr lang="fr-FR" sz="3200" dirty="0" smtClean="0">
                <a:solidFill>
                  <a:srgbClr val="475D73"/>
                </a:solidFill>
                <a:latin typeface="+mj-lt"/>
                <a:cs typeface="+mn-cs"/>
              </a:rPr>
              <a:t> </a:t>
            </a:r>
            <a:r>
              <a:rPr lang="fr-FR" sz="3200" dirty="0" err="1" smtClean="0">
                <a:solidFill>
                  <a:srgbClr val="475D73"/>
                </a:solidFill>
                <a:latin typeface="+mj-lt"/>
                <a:cs typeface="+mn-cs"/>
              </a:rPr>
              <a:t>there</a:t>
            </a:r>
            <a:r>
              <a:rPr lang="fr-FR" sz="3200" dirty="0" smtClean="0">
                <a:solidFill>
                  <a:srgbClr val="475D73"/>
                </a:solidFill>
                <a:latin typeface="+mj-lt"/>
                <a:cs typeface="+mn-cs"/>
              </a:rPr>
              <a:t> </a:t>
            </a:r>
            <a:r>
              <a:rPr lang="fr-FR" sz="3200" dirty="0" err="1" smtClean="0">
                <a:solidFill>
                  <a:srgbClr val="475D73"/>
                </a:solidFill>
                <a:latin typeface="+mj-lt"/>
                <a:cs typeface="+mn-cs"/>
              </a:rPr>
              <a:t>is</a:t>
            </a:r>
            <a:r>
              <a:rPr lang="fr-FR" sz="3200" dirty="0" smtClean="0">
                <a:solidFill>
                  <a:srgbClr val="475D73"/>
                </a:solidFill>
                <a:latin typeface="+mj-lt"/>
                <a:cs typeface="+mn-cs"/>
              </a:rPr>
              <a:t> one point </a:t>
            </a:r>
            <a:r>
              <a:rPr lang="fr-FR" sz="3200" dirty="0" err="1" smtClean="0">
                <a:solidFill>
                  <a:srgbClr val="475D73"/>
                </a:solidFill>
                <a:latin typeface="+mj-lt"/>
                <a:cs typeface="+mn-cs"/>
              </a:rPr>
              <a:t>with</a:t>
            </a:r>
            <a:r>
              <a:rPr lang="fr-FR" sz="3200" dirty="0" smtClean="0">
                <a:solidFill>
                  <a:srgbClr val="475D73"/>
                </a:solidFill>
                <a:latin typeface="+mj-lt"/>
                <a:cs typeface="+mn-cs"/>
              </a:rPr>
              <a:t> more </a:t>
            </a:r>
            <a:r>
              <a:rPr lang="fr-FR" sz="3200" dirty="0" err="1" smtClean="0">
                <a:solidFill>
                  <a:srgbClr val="475D73"/>
                </a:solidFill>
                <a:latin typeface="+mj-lt"/>
                <a:cs typeface="+mn-cs"/>
              </a:rPr>
              <a:t>than</a:t>
            </a:r>
            <a:r>
              <a:rPr lang="fr-FR" sz="3200" dirty="0" smtClean="0">
                <a:solidFill>
                  <a:srgbClr val="475D73"/>
                </a:solidFill>
                <a:latin typeface="+mj-lt"/>
                <a:cs typeface="+mn-cs"/>
              </a:rPr>
              <a:t> 600 </a:t>
            </a:r>
            <a:r>
              <a:rPr lang="fr-FR" sz="3200" dirty="0" err="1" smtClean="0">
                <a:solidFill>
                  <a:srgbClr val="475D73"/>
                </a:solidFill>
                <a:latin typeface="+mj-lt"/>
                <a:cs typeface="+mn-cs"/>
              </a:rPr>
              <a:t>CDIs</a:t>
            </a:r>
            <a:endParaRPr lang="it-IT" sz="3200" dirty="0">
              <a:solidFill>
                <a:srgbClr val="475D73"/>
              </a:solidFill>
              <a:latin typeface="+mj-lt"/>
              <a:cs typeface="+mn-cs"/>
            </a:endParaRP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id="{7A39889A-65CF-1F42-B942-870445F32CA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8" t="7374" r="17590" b="7853"/>
          <a:stretch/>
        </p:blipFill>
        <p:spPr bwMode="auto">
          <a:xfrm>
            <a:off x="3851920" y="2131394"/>
            <a:ext cx="5145385" cy="4465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lipse 11"/>
          <p:cNvSpPr/>
          <p:nvPr/>
        </p:nvSpPr>
        <p:spPr>
          <a:xfrm>
            <a:off x="6156177" y="4867698"/>
            <a:ext cx="288032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611187" y="1255713"/>
            <a:ext cx="7417197" cy="733425"/>
          </a:xfrm>
        </p:spPr>
        <p:txBody>
          <a:bodyPr/>
          <a:lstStyle/>
          <a:p>
            <a:r>
              <a:rPr lang="fr-FR" dirty="0" err="1"/>
              <a:t>Granularity</a:t>
            </a:r>
            <a:r>
              <a:rPr lang="fr-FR" dirty="0"/>
              <a:t>: Time-</a:t>
            </a:r>
            <a:r>
              <a:rPr lang="fr-FR" dirty="0" err="1"/>
              <a:t>series</a:t>
            </a:r>
            <a:r>
              <a:rPr lang="fr-FR" dirty="0"/>
              <a:t> </a:t>
            </a:r>
            <a:r>
              <a:rPr lang="fr-FR" dirty="0" smtClean="0"/>
              <a:t>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138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SeaDataCloud 2nd training session, </a:t>
            </a:r>
            <a:r>
              <a:rPr lang="en-GB" altLang="en-US" dirty="0" err="1" smtClean="0"/>
              <a:t>Ostende</a:t>
            </a:r>
            <a:r>
              <a:rPr lang="en-GB" altLang="en-US" dirty="0" smtClean="0"/>
              <a:t>, Belgium, 19-26 June 2019</a:t>
            </a:r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7D44D5-3557-F54B-AC46-675778EA1F31}"/>
              </a:ext>
            </a:extLst>
          </p:cNvPr>
          <p:cNvSpPr/>
          <p:nvPr/>
        </p:nvSpPr>
        <p:spPr>
          <a:xfrm>
            <a:off x="0" y="2361564"/>
            <a:ext cx="8460431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3200" dirty="0">
                <a:solidFill>
                  <a:srgbClr val="475D73"/>
                </a:solidFill>
                <a:latin typeface="+mj-lt"/>
                <a:cs typeface="+mn-cs"/>
              </a:rPr>
              <a:t>Difficult to manage for both QC analysis and data products generation. </a:t>
            </a:r>
            <a:endParaRPr lang="en-US" sz="3200" dirty="0" smtClean="0">
              <a:solidFill>
                <a:srgbClr val="475D73"/>
              </a:solidFill>
              <a:latin typeface="+mj-lt"/>
              <a:cs typeface="+mn-cs"/>
            </a:endParaRPr>
          </a:p>
          <a:p>
            <a:pPr lvl="1">
              <a:spcBef>
                <a:spcPct val="20000"/>
              </a:spcBef>
            </a:pPr>
            <a:r>
              <a:rPr lang="en-US" sz="3200" b="1" dirty="0" smtClean="0">
                <a:solidFill>
                  <a:srgbClr val="475D73"/>
                </a:solidFill>
                <a:latin typeface="+mj-lt"/>
                <a:cs typeface="+mn-cs"/>
              </a:rPr>
              <a:t>WP11</a:t>
            </a:r>
            <a:r>
              <a:rPr lang="en-US" sz="3200" dirty="0" smtClean="0">
                <a:solidFill>
                  <a:srgbClr val="475D73"/>
                </a:solidFill>
                <a:latin typeface="+mj-lt"/>
                <a:cs typeface="+mn-cs"/>
              </a:rPr>
              <a:t> </a:t>
            </a:r>
            <a:r>
              <a:rPr lang="en-US" sz="3200" dirty="0">
                <a:solidFill>
                  <a:srgbClr val="475D73"/>
                </a:solidFill>
                <a:latin typeface="+mj-lt"/>
                <a:cs typeface="+mn-cs"/>
              </a:rPr>
              <a:t>wishes a </a:t>
            </a:r>
            <a:r>
              <a:rPr lang="en-US" sz="3200" b="1" dirty="0">
                <a:solidFill>
                  <a:srgbClr val="475D73"/>
                </a:solidFill>
                <a:latin typeface="+mj-lt"/>
                <a:cs typeface="+mn-cs"/>
              </a:rPr>
              <a:t>reprocessing at the data </a:t>
            </a:r>
            <a:r>
              <a:rPr lang="en-US" sz="3200" b="1" dirty="0" err="1" smtClean="0">
                <a:solidFill>
                  <a:srgbClr val="475D73"/>
                </a:solidFill>
                <a:latin typeface="+mj-lt"/>
                <a:cs typeface="+mn-cs"/>
              </a:rPr>
              <a:t>centre</a:t>
            </a:r>
            <a:r>
              <a:rPr lang="en-US" sz="3200" b="1" dirty="0" smtClean="0">
                <a:solidFill>
                  <a:srgbClr val="475D73"/>
                </a:solidFill>
                <a:latin typeface="+mj-lt"/>
                <a:cs typeface="+mn-cs"/>
              </a:rPr>
              <a:t> </a:t>
            </a:r>
            <a:r>
              <a:rPr lang="en-US" sz="3200" b="1" dirty="0">
                <a:solidFill>
                  <a:srgbClr val="475D73"/>
                </a:solidFill>
                <a:latin typeface="+mj-lt"/>
                <a:cs typeface="+mn-cs"/>
              </a:rPr>
              <a:t>level</a:t>
            </a:r>
            <a:r>
              <a:rPr lang="en-US" sz="3200" dirty="0">
                <a:solidFill>
                  <a:srgbClr val="475D73"/>
                </a:solidFill>
                <a:latin typeface="+mj-lt"/>
                <a:cs typeface="+mn-cs"/>
              </a:rPr>
              <a:t> in order to </a:t>
            </a:r>
            <a:r>
              <a:rPr lang="en-US" sz="3200" b="1" dirty="0">
                <a:solidFill>
                  <a:srgbClr val="475D73"/>
                </a:solidFill>
                <a:latin typeface="+mj-lt"/>
                <a:cs typeface="+mn-cs"/>
              </a:rPr>
              <a:t>aggregate the time series </a:t>
            </a:r>
            <a:r>
              <a:rPr lang="en-US" sz="3200" dirty="0" smtClean="0">
                <a:solidFill>
                  <a:srgbClr val="475D73"/>
                </a:solidFill>
                <a:latin typeface="+mj-lt"/>
                <a:cs typeface="+mn-cs"/>
              </a:rPr>
              <a:t>belonging to the same mooring station </a:t>
            </a:r>
            <a:r>
              <a:rPr lang="en-US" sz="3200" b="1" dirty="0" smtClean="0">
                <a:solidFill>
                  <a:srgbClr val="475D73"/>
                </a:solidFill>
                <a:latin typeface="+mj-lt"/>
                <a:cs typeface="+mn-cs"/>
              </a:rPr>
              <a:t>when possible</a:t>
            </a:r>
            <a:endParaRPr lang="it-IT" sz="3200" b="1" dirty="0">
              <a:solidFill>
                <a:srgbClr val="475D73"/>
              </a:solidFill>
              <a:latin typeface="+mj-lt"/>
              <a:cs typeface="+mn-cs"/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11188" y="1255713"/>
            <a:ext cx="7273180" cy="733425"/>
          </a:xfrm>
        </p:spPr>
        <p:txBody>
          <a:bodyPr/>
          <a:lstStyle/>
          <a:p>
            <a:r>
              <a:rPr lang="fr-FR" dirty="0" err="1"/>
              <a:t>Granularity</a:t>
            </a:r>
            <a:r>
              <a:rPr lang="fr-FR" dirty="0"/>
              <a:t>: Time-</a:t>
            </a:r>
            <a:r>
              <a:rPr lang="fr-FR" dirty="0" err="1"/>
              <a:t>series</a:t>
            </a:r>
            <a:r>
              <a:rPr lang="fr-FR" dirty="0"/>
              <a:t> </a:t>
            </a:r>
            <a:r>
              <a:rPr lang="fr-FR" dirty="0" smtClean="0"/>
              <a:t>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18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5713"/>
            <a:ext cx="3024708" cy="733425"/>
          </a:xfrm>
        </p:spPr>
        <p:txBody>
          <a:bodyPr/>
          <a:lstStyle/>
          <a:p>
            <a:r>
              <a:rPr lang="fr-FR" dirty="0" err="1"/>
              <a:t>Granularity</a:t>
            </a:r>
            <a:r>
              <a:rPr lang="fr-FR" dirty="0"/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Long time-</a:t>
            </a:r>
            <a:r>
              <a:rPr lang="fr-FR" dirty="0" err="1" smtClean="0"/>
              <a:t>series</a:t>
            </a:r>
            <a:endParaRPr lang="en-GB" dirty="0"/>
          </a:p>
        </p:txBody>
      </p:sp>
      <p:pic>
        <p:nvPicPr>
          <p:cNvPr id="5" name="Espace réservé du contenu 4" descr="SeaDataNet Common Data Index (CDI) V3 - Mozilla Firefox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4"/>
          <a:stretch/>
        </p:blipFill>
        <p:spPr>
          <a:xfrm>
            <a:off x="3767434" y="0"/>
            <a:ext cx="5403750" cy="6914604"/>
          </a:xfrm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618084" y="2276872"/>
            <a:ext cx="2880692" cy="22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dirty="0" err="1" smtClean="0"/>
              <a:t>Example</a:t>
            </a:r>
            <a:r>
              <a:rPr lang="fr-FR" dirty="0" smtClean="0"/>
              <a:t> of one monitoring station:</a:t>
            </a:r>
          </a:p>
          <a:p>
            <a:r>
              <a:rPr lang="fr-FR" sz="2400" dirty="0" err="1" smtClean="0"/>
              <a:t>From</a:t>
            </a:r>
            <a:r>
              <a:rPr lang="fr-FR" sz="2400" dirty="0" smtClean="0"/>
              <a:t> 1974 to 2006</a:t>
            </a:r>
          </a:p>
          <a:p>
            <a:pPr marL="0" indent="0">
              <a:buNone/>
            </a:pPr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0612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message: 2 – Coherency metadata/data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Metadata and corresponding data files are sent separately </a:t>
            </a:r>
          </a:p>
          <a:p>
            <a:pPr lvl="1"/>
            <a:r>
              <a:rPr lang="en-GB" sz="2400" dirty="0" smtClean="0"/>
              <a:t>Data files in the EUDAT cloud</a:t>
            </a:r>
          </a:p>
          <a:p>
            <a:pPr lvl="1"/>
            <a:r>
              <a:rPr lang="en-GB" sz="2400" dirty="0" smtClean="0"/>
              <a:t>Metadata in the CDI catalogue at MARIS</a:t>
            </a:r>
          </a:p>
          <a:p>
            <a:r>
              <a:rPr lang="en-GB" sz="2800" dirty="0" smtClean="0"/>
              <a:t>It is very important that they are coherent</a:t>
            </a:r>
          </a:p>
          <a:p>
            <a:pPr lvl="1"/>
            <a:r>
              <a:rPr lang="en-GB" sz="2400" dirty="0" smtClean="0"/>
              <a:t>What you describe in the metadata is what you have in the data files (one metadata per LOCAL_CDI_ID)</a:t>
            </a:r>
          </a:p>
          <a:p>
            <a:pPr lvl="1"/>
            <a:r>
              <a:rPr lang="en-GB" sz="2400" dirty="0" smtClean="0"/>
              <a:t>The metadata description must be adapted </a:t>
            </a:r>
            <a:r>
              <a:rPr lang="en-GB" sz="2400" b="1" dirty="0" smtClean="0"/>
              <a:t>to one LOCAL_CDI_ID </a:t>
            </a:r>
            <a:r>
              <a:rPr lang="en-GB" sz="2400" dirty="0" smtClean="0"/>
              <a:t>and not to the cruise file: only the parameters measured in the corresponding station must be described in the metadata</a:t>
            </a:r>
          </a:p>
          <a:p>
            <a:pPr lvl="1"/>
            <a:endParaRPr lang="en-GB" sz="2400" dirty="0" smtClean="0"/>
          </a:p>
          <a:p>
            <a:pPr lvl="1"/>
            <a:endParaRPr lang="en-GB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SeaDataCloud 2nd training session, </a:t>
            </a:r>
            <a:r>
              <a:rPr lang="en-GB" altLang="en-US" dirty="0" err="1" smtClean="0"/>
              <a:t>Ostende</a:t>
            </a:r>
            <a:r>
              <a:rPr lang="en-GB" altLang="en-US" dirty="0" smtClean="0"/>
              <a:t>, Belgium, 19-26 June 2019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1553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message: </a:t>
            </a:r>
            <a:r>
              <a:rPr lang="en-GB" dirty="0" smtClean="0"/>
              <a:t>2 </a:t>
            </a:r>
            <a:r>
              <a:rPr lang="en-GB" dirty="0"/>
              <a:t>– Coherency metadata/data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89138"/>
            <a:ext cx="8353300" cy="4319587"/>
          </a:xfrm>
        </p:spPr>
        <p:txBody>
          <a:bodyPr/>
          <a:lstStyle/>
          <a:p>
            <a:r>
              <a:rPr lang="en-GB" dirty="0" smtClean="0"/>
              <a:t>Example one cruise file with several bottle stations</a:t>
            </a:r>
          </a:p>
          <a:p>
            <a:pPr lvl="1"/>
            <a:r>
              <a:rPr lang="en-GB" dirty="0" smtClean="0"/>
              <a:t>Station 1: measurements of T, S, </a:t>
            </a:r>
            <a:r>
              <a:rPr lang="en-GB" b="1" dirty="0" smtClean="0">
                <a:solidFill>
                  <a:srgbClr val="B004A4"/>
                </a:solidFill>
              </a:rPr>
              <a:t>Nitrate + Nitrite </a:t>
            </a:r>
            <a:r>
              <a:rPr lang="en-GB" dirty="0" smtClean="0"/>
              <a:t>and Oxygen</a:t>
            </a:r>
          </a:p>
          <a:p>
            <a:pPr lvl="1"/>
            <a:r>
              <a:rPr lang="en-GB" dirty="0" smtClean="0"/>
              <a:t>Station 2: measurements of T, S and Oxygen</a:t>
            </a:r>
          </a:p>
          <a:p>
            <a:pPr lvl="1"/>
            <a:r>
              <a:rPr lang="en-GB" dirty="0" smtClean="0"/>
              <a:t>Station 3: measurements of T, S, </a:t>
            </a:r>
            <a:r>
              <a:rPr lang="en-GB" b="1" dirty="0" smtClean="0">
                <a:solidFill>
                  <a:srgbClr val="B004A4"/>
                </a:solidFill>
              </a:rPr>
              <a:t>Nitrate + Nitrite</a:t>
            </a:r>
            <a:r>
              <a:rPr lang="en-GB" dirty="0" smtClean="0"/>
              <a:t> and Oxygen</a:t>
            </a:r>
          </a:p>
          <a:p>
            <a:r>
              <a:rPr lang="en-GB" dirty="0" smtClean="0"/>
              <a:t>Corresponding CDIs</a:t>
            </a:r>
          </a:p>
          <a:p>
            <a:pPr lvl="1"/>
            <a:r>
              <a:rPr lang="en-GB" dirty="0" smtClean="0"/>
              <a:t>Station 1: P02= TEMP, PSAL,</a:t>
            </a:r>
            <a:r>
              <a:rPr lang="en-GB" b="1" dirty="0" smtClean="0">
                <a:solidFill>
                  <a:srgbClr val="B004A4"/>
                </a:solidFill>
              </a:rPr>
              <a:t>NTRZ</a:t>
            </a:r>
            <a:r>
              <a:rPr lang="en-GB" dirty="0" smtClean="0"/>
              <a:t> and DOXY </a:t>
            </a:r>
          </a:p>
          <a:p>
            <a:pPr lvl="1"/>
            <a:r>
              <a:rPr lang="en-GB" dirty="0" smtClean="0"/>
              <a:t>Station 2: P02= TEMP, PSAL and DOXY </a:t>
            </a:r>
          </a:p>
          <a:p>
            <a:pPr lvl="1"/>
            <a:r>
              <a:rPr lang="en-GB" dirty="0" smtClean="0"/>
              <a:t>Station 3: P02= TEMP, PSAL, </a:t>
            </a:r>
            <a:r>
              <a:rPr lang="en-GB" b="1" dirty="0" smtClean="0">
                <a:solidFill>
                  <a:srgbClr val="B004A4"/>
                </a:solidFill>
              </a:rPr>
              <a:t>NTRZ</a:t>
            </a:r>
            <a:r>
              <a:rPr lang="en-GB" dirty="0" smtClean="0"/>
              <a:t> and DOXY 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SeaDataCloud 2nd training session, </a:t>
            </a:r>
            <a:r>
              <a:rPr lang="en-GB" altLang="en-US" dirty="0" err="1" smtClean="0"/>
              <a:t>Ostende</a:t>
            </a:r>
            <a:r>
              <a:rPr lang="en-GB" altLang="en-US" dirty="0" smtClean="0"/>
              <a:t>, Belgium, 19-26 June 2019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729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Previous presentation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893647"/>
          </a:xfrm>
        </p:spPr>
        <p:txBody>
          <a:bodyPr/>
          <a:lstStyle/>
          <a:p>
            <a:r>
              <a:rPr lang="fr-FR" dirty="0" smtClean="0"/>
              <a:t>Last </a:t>
            </a:r>
            <a:r>
              <a:rPr lang="fr-FR" dirty="0" err="1" smtClean="0"/>
              <a:t>year</a:t>
            </a:r>
            <a:r>
              <a:rPr lang="fr-FR" dirty="0" smtClean="0"/>
              <a:t>, at the training course I </a:t>
            </a:r>
            <a:r>
              <a:rPr lang="fr-FR" dirty="0" err="1" smtClean="0"/>
              <a:t>presented</a:t>
            </a:r>
            <a:r>
              <a:rPr lang="fr-FR" dirty="0" smtClean="0"/>
              <a:t> how to </a:t>
            </a:r>
            <a:r>
              <a:rPr lang="en-US" b="1" i="1" dirty="0"/>
              <a:t>I</a:t>
            </a:r>
            <a:r>
              <a:rPr lang="en-US" altLang="en-US" b="1" i="1" dirty="0" smtClean="0"/>
              <a:t>mprove </a:t>
            </a:r>
            <a:r>
              <a:rPr lang="en-US" altLang="en-US" b="1" i="1" dirty="0"/>
              <a:t>the workflow using the SeaDataNet </a:t>
            </a:r>
            <a:r>
              <a:rPr lang="en-US" altLang="en-US" b="1" i="1" dirty="0" smtClean="0"/>
              <a:t>tools NEMO</a:t>
            </a:r>
            <a:r>
              <a:rPr lang="en-US" altLang="en-US" b="1" i="1" dirty="0"/>
              <a:t>, OCTOPUS, </a:t>
            </a:r>
            <a:r>
              <a:rPr lang="en-US" altLang="en-US" b="1" i="1" dirty="0" smtClean="0"/>
              <a:t>MIKADO</a:t>
            </a:r>
          </a:p>
          <a:p>
            <a:pPr lvl="1"/>
            <a:r>
              <a:rPr lang="en-US" altLang="en-US" dirty="0" smtClean="0"/>
              <a:t>Explaining the role of each tool </a:t>
            </a:r>
          </a:p>
          <a:p>
            <a:pPr lvl="1"/>
            <a:r>
              <a:rPr lang="en-US" altLang="en-US" dirty="0" smtClean="0"/>
              <a:t>Detailing a SDN ODV file</a:t>
            </a:r>
          </a:p>
          <a:p>
            <a:pPr lvl="1"/>
            <a:r>
              <a:rPr lang="en-US" altLang="en-US" dirty="0" smtClean="0"/>
              <a:t>Giving recommendations on the SDN ODV files </a:t>
            </a:r>
          </a:p>
          <a:p>
            <a:pPr lvl="2"/>
            <a:r>
              <a:rPr lang="en-US" dirty="0" smtClean="0"/>
              <a:t>List of current mistakes found </a:t>
            </a:r>
            <a:r>
              <a:rPr lang="en-US" dirty="0"/>
              <a:t>i</a:t>
            </a:r>
            <a:r>
              <a:rPr lang="en-US" dirty="0" smtClean="0"/>
              <a:t>n SDN ODV files</a:t>
            </a:r>
          </a:p>
          <a:p>
            <a:pPr lvl="2"/>
            <a:r>
              <a:rPr lang="en-US" dirty="0" smtClean="0"/>
              <a:t>How to avoid these errors</a:t>
            </a:r>
            <a:endParaRPr lang="fr-FR" dirty="0" smtClean="0"/>
          </a:p>
          <a:p>
            <a:pPr marL="914400" lvl="2" indent="0">
              <a:buNone/>
            </a:pPr>
            <a:r>
              <a:rPr lang="fr-FR" sz="3200" dirty="0" smtClean="0">
                <a:solidFill>
                  <a:srgbClr val="FF0000"/>
                </a:solidFill>
                <a:hlinkClick r:id="rId2"/>
              </a:rPr>
              <a:t>Link to </a:t>
            </a:r>
            <a:r>
              <a:rPr lang="fr-FR" sz="3200" dirty="0" err="1" smtClean="0">
                <a:solidFill>
                  <a:srgbClr val="FF0000"/>
                </a:solidFill>
                <a:hlinkClick r:id="rId2"/>
              </a:rPr>
              <a:t>that</a:t>
            </a:r>
            <a:r>
              <a:rPr lang="fr-FR" sz="3200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fr-FR" sz="3200" dirty="0" err="1" smtClean="0">
                <a:solidFill>
                  <a:srgbClr val="FF0000"/>
                </a:solidFill>
                <a:hlinkClick r:id="rId2"/>
              </a:rPr>
              <a:t>presentation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5713"/>
            <a:ext cx="8353300" cy="660400"/>
          </a:xfrm>
        </p:spPr>
        <p:txBody>
          <a:bodyPr/>
          <a:lstStyle/>
          <a:p>
            <a:r>
              <a:rPr lang="en-GB" sz="3600" dirty="0" smtClean="0"/>
              <a:t>Key message: 3 – Metadata enrichment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89138"/>
            <a:ext cx="8353300" cy="4319587"/>
          </a:xfrm>
        </p:spPr>
        <p:txBody>
          <a:bodyPr/>
          <a:lstStyle/>
          <a:p>
            <a:r>
              <a:rPr lang="en-GB" dirty="0" smtClean="0"/>
              <a:t>Put as many metadata as possible in the CDI and not only the mandatory information</a:t>
            </a:r>
          </a:p>
          <a:p>
            <a:pPr lvl="1"/>
            <a:r>
              <a:rPr lang="en-GB" dirty="0" smtClean="0"/>
              <a:t>Link to the EDMED, EDMERP and CSR catalogue using the EDMED, EDMERP and CSR references (see </a:t>
            </a:r>
            <a:r>
              <a:rPr lang="en-GB" dirty="0" smtClean="0">
                <a:solidFill>
                  <a:srgbClr val="FF0000"/>
                </a:solidFill>
                <a:hlinkClick r:id="rId2"/>
              </a:rPr>
              <a:t>last year MIKADO presentation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GML tracks of the cruise (in case of trajectory) instead of an area</a:t>
            </a:r>
          </a:p>
          <a:p>
            <a:pPr lvl="1"/>
            <a:r>
              <a:rPr lang="en-GB" dirty="0" smtClean="0"/>
              <a:t>Additional information such as documentation on the analysis methods used </a:t>
            </a:r>
          </a:p>
          <a:p>
            <a:pPr lvl="1"/>
            <a:r>
              <a:rPr lang="en-GB" dirty="0" smtClean="0"/>
              <a:t>…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SeaDataCloud 2nd training session, </a:t>
            </a:r>
            <a:r>
              <a:rPr lang="en-GB" altLang="en-US" dirty="0" err="1" smtClean="0"/>
              <a:t>Ostende</a:t>
            </a:r>
            <a:r>
              <a:rPr lang="en-GB" altLang="en-US" dirty="0" smtClean="0"/>
              <a:t>, Belgium, 19-26 June 2019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342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5713"/>
            <a:ext cx="8353300" cy="660400"/>
          </a:xfrm>
        </p:spPr>
        <p:txBody>
          <a:bodyPr/>
          <a:lstStyle/>
          <a:p>
            <a:r>
              <a:rPr lang="en-GB" sz="3600" dirty="0" smtClean="0"/>
              <a:t>Key message: 4 – Data file enrichment</a:t>
            </a:r>
            <a:endParaRPr lang="en-GB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89138"/>
            <a:ext cx="8353300" cy="4319587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Give</a:t>
            </a:r>
            <a:r>
              <a:rPr lang="fr-FR" dirty="0" smtClean="0"/>
              <a:t> as </a:t>
            </a:r>
            <a:r>
              <a:rPr lang="fr-FR" dirty="0" err="1" smtClean="0"/>
              <a:t>many</a:t>
            </a:r>
            <a:r>
              <a:rPr lang="fr-FR" dirty="0" smtClean="0"/>
              <a:t> information as possible (</a:t>
            </a:r>
            <a:r>
              <a:rPr lang="fr-FR" dirty="0" err="1" smtClean="0"/>
              <a:t>using</a:t>
            </a:r>
            <a:r>
              <a:rPr lang="fr-FR" dirty="0" smtClean="0"/>
              <a:t> NEMO)</a:t>
            </a:r>
          </a:p>
          <a:p>
            <a:r>
              <a:rPr lang="fr-FR" dirty="0" smtClean="0"/>
              <a:t>Use </a:t>
            </a:r>
            <a:r>
              <a:rPr lang="fr-FR" b="1" dirty="0" err="1">
                <a:solidFill>
                  <a:srgbClr val="B004A4"/>
                </a:solidFill>
              </a:rPr>
              <a:t>s</a:t>
            </a:r>
            <a:r>
              <a:rPr lang="fr-FR" b="1" dirty="0" err="1" smtClean="0">
                <a:solidFill>
                  <a:srgbClr val="B004A4"/>
                </a:solidFill>
              </a:rPr>
              <a:t>dn_reference</a:t>
            </a:r>
            <a:r>
              <a:rPr lang="fr-FR" dirty="0" smtClean="0"/>
              <a:t> for </a:t>
            </a:r>
            <a:r>
              <a:rPr lang="fr-FR" dirty="0" err="1" smtClean="0"/>
              <a:t>external</a:t>
            </a:r>
            <a:r>
              <a:rPr lang="fr-FR" dirty="0" smtClean="0"/>
              <a:t> </a:t>
            </a:r>
            <a:r>
              <a:rPr lang="fr-FR" dirty="0" err="1" smtClean="0"/>
              <a:t>link</a:t>
            </a:r>
            <a:r>
              <a:rPr lang="fr-FR" dirty="0" smtClean="0"/>
              <a:t> to:</a:t>
            </a:r>
          </a:p>
          <a:p>
            <a:pPr lvl="1"/>
            <a:r>
              <a:rPr lang="fr-FR" dirty="0" smtClean="0"/>
              <a:t>CSR catalogue</a:t>
            </a:r>
          </a:p>
          <a:p>
            <a:pPr lvl="1"/>
            <a:r>
              <a:rPr lang="fr-FR" dirty="0" smtClean="0"/>
              <a:t>CDI catalogue</a:t>
            </a:r>
          </a:p>
          <a:p>
            <a:pPr lvl="1"/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 smtClean="0"/>
              <a:t>platform</a:t>
            </a:r>
            <a:r>
              <a:rPr lang="fr-FR" dirty="0" smtClean="0"/>
              <a:t> code (</a:t>
            </a:r>
            <a:r>
              <a:rPr lang="fr-FR" dirty="0" err="1" smtClean="0"/>
              <a:t>vocabulary</a:t>
            </a:r>
            <a:r>
              <a:rPr lang="fr-FR" dirty="0" smtClean="0"/>
              <a:t> </a:t>
            </a:r>
            <a:r>
              <a:rPr lang="fr-FR" dirty="0" err="1" smtClean="0"/>
              <a:t>list</a:t>
            </a:r>
            <a:r>
              <a:rPr lang="fr-FR" dirty="0" smtClean="0"/>
              <a:t> C17)</a:t>
            </a:r>
          </a:p>
          <a:p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r>
              <a:rPr lang="fr-FR" dirty="0" smtClean="0"/>
              <a:t> information as </a:t>
            </a:r>
            <a:r>
              <a:rPr lang="fr-FR" b="1" dirty="0" smtClean="0">
                <a:solidFill>
                  <a:srgbClr val="B004A4"/>
                </a:solidFill>
              </a:rPr>
              <a:t>&lt;instrument&gt; </a:t>
            </a:r>
            <a:r>
              <a:rPr lang="fr-FR" dirty="0" smtClean="0"/>
              <a:t>tag in the SDN_MAPPING </a:t>
            </a:r>
            <a:r>
              <a:rPr lang="fr-FR" dirty="0" err="1" smtClean="0"/>
              <a:t>lines</a:t>
            </a:r>
            <a:endParaRPr lang="fr-FR" dirty="0" smtClean="0"/>
          </a:p>
          <a:p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fall</a:t>
            </a:r>
            <a:r>
              <a:rPr lang="fr-FR" dirty="0" smtClean="0"/>
              <a:t> rate </a:t>
            </a:r>
            <a:r>
              <a:rPr lang="fr-FR" dirty="0" err="1" smtClean="0"/>
              <a:t>equation</a:t>
            </a:r>
            <a:r>
              <a:rPr lang="fr-FR" dirty="0" smtClean="0"/>
              <a:t> in case of XBT as a </a:t>
            </a:r>
            <a:r>
              <a:rPr lang="fr-FR" b="1" dirty="0" smtClean="0">
                <a:solidFill>
                  <a:srgbClr val="B004A4"/>
                </a:solidFill>
              </a:rPr>
              <a:t>&lt;</a:t>
            </a:r>
            <a:r>
              <a:rPr lang="fr-FR" b="1" dirty="0" err="1" smtClean="0">
                <a:solidFill>
                  <a:srgbClr val="B004A4"/>
                </a:solidFill>
              </a:rPr>
              <a:t>fall_rate</a:t>
            </a:r>
            <a:r>
              <a:rPr lang="fr-FR" b="1" dirty="0" smtClean="0">
                <a:solidFill>
                  <a:srgbClr val="B004A4"/>
                </a:solidFill>
              </a:rPr>
              <a:t>&gt; </a:t>
            </a:r>
            <a:r>
              <a:rPr lang="fr-FR" dirty="0" smtClean="0"/>
              <a:t>tag </a:t>
            </a:r>
            <a:r>
              <a:rPr lang="fr-FR" dirty="0"/>
              <a:t>in the SDN_MAPPING </a:t>
            </a:r>
            <a:r>
              <a:rPr lang="fr-FR" dirty="0" err="1" smtClean="0"/>
              <a:t>lines</a:t>
            </a:r>
            <a:endParaRPr lang="en-GB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484438" y="620713"/>
            <a:ext cx="6135687" cy="215444"/>
          </a:xfrm>
        </p:spPr>
        <p:txBody>
          <a:bodyPr/>
          <a:lstStyle/>
          <a:p>
            <a:pPr>
              <a:defRPr/>
            </a:pPr>
            <a:r>
              <a:rPr lang="en-GB" altLang="en-US" dirty="0" smtClean="0"/>
              <a:t>SeaDataCloud 2nd training session, </a:t>
            </a:r>
            <a:r>
              <a:rPr lang="en-GB" altLang="en-US" dirty="0" err="1" smtClean="0"/>
              <a:t>Ostende</a:t>
            </a:r>
            <a:r>
              <a:rPr lang="en-GB" altLang="en-US" dirty="0" smtClean="0"/>
              <a:t>, Belgium, 19-26 June 2019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201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Key message 5: Check </a:t>
            </a:r>
            <a:r>
              <a:rPr lang="fr-FR" dirty="0" err="1" smtClean="0"/>
              <a:t>your</a:t>
            </a:r>
            <a:r>
              <a:rPr lang="fr-FR" dirty="0" smtClean="0"/>
              <a:t> SDN files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 smtClean="0"/>
              <a:t>Once </a:t>
            </a:r>
            <a:r>
              <a:rPr lang="fr-FR" sz="2800" dirty="0" err="1" smtClean="0"/>
              <a:t>you</a:t>
            </a:r>
            <a:r>
              <a:rPr lang="fr-FR" sz="2800" dirty="0" smtClean="0"/>
              <a:t> have </a:t>
            </a:r>
            <a:r>
              <a:rPr lang="fr-FR" sz="2800" dirty="0" err="1" smtClean="0"/>
              <a:t>generated</a:t>
            </a:r>
            <a:r>
              <a:rPr lang="fr-FR" sz="2800" dirty="0" smtClean="0"/>
              <a:t> </a:t>
            </a:r>
            <a:r>
              <a:rPr lang="fr-FR" sz="2800" dirty="0" err="1" smtClean="0"/>
              <a:t>your</a:t>
            </a:r>
            <a:r>
              <a:rPr lang="fr-FR" sz="2800" dirty="0" smtClean="0"/>
              <a:t> files</a:t>
            </a:r>
          </a:p>
          <a:p>
            <a:pPr lvl="1"/>
            <a:r>
              <a:rPr lang="fr-FR" sz="2400" dirty="0" smtClean="0"/>
              <a:t>Check </a:t>
            </a:r>
            <a:r>
              <a:rPr lang="fr-FR" sz="2400" dirty="0" err="1" smtClean="0"/>
              <a:t>them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OCTOPUS </a:t>
            </a:r>
            <a:r>
              <a:rPr lang="fr-FR" sz="2400" dirty="0" err="1" smtClean="0"/>
              <a:t>before</a:t>
            </a:r>
            <a:r>
              <a:rPr lang="fr-FR" sz="2400" dirty="0" smtClean="0"/>
              <a:t> </a:t>
            </a:r>
            <a:r>
              <a:rPr lang="fr-FR" sz="2400" dirty="0" err="1" smtClean="0"/>
              <a:t>sending</a:t>
            </a:r>
            <a:r>
              <a:rPr lang="fr-FR" sz="2400" dirty="0" smtClean="0"/>
              <a:t> </a:t>
            </a:r>
            <a:r>
              <a:rPr lang="fr-FR" sz="2400" dirty="0" err="1" smtClean="0"/>
              <a:t>them</a:t>
            </a:r>
            <a:r>
              <a:rPr lang="fr-FR" sz="2400" dirty="0" smtClean="0"/>
              <a:t> to the cloud</a:t>
            </a:r>
          </a:p>
          <a:p>
            <a:pPr lvl="1"/>
            <a:r>
              <a:rPr lang="fr-FR" sz="2400" dirty="0" smtClean="0"/>
              <a:t>OCTOPUS </a:t>
            </a:r>
            <a:r>
              <a:rPr lang="fr-FR" sz="2400" dirty="0" err="1" smtClean="0"/>
              <a:t>checks</a:t>
            </a:r>
            <a:r>
              <a:rPr lang="fr-FR" sz="2400" dirty="0" smtClean="0"/>
              <a:t>:</a:t>
            </a:r>
          </a:p>
          <a:p>
            <a:pPr lvl="2"/>
            <a:r>
              <a:rPr lang="fr-FR" sz="2000" dirty="0" smtClean="0"/>
              <a:t>The format structure</a:t>
            </a:r>
          </a:p>
          <a:p>
            <a:pPr lvl="2"/>
            <a:r>
              <a:rPr lang="fr-FR" sz="2000" dirty="0" smtClean="0"/>
              <a:t>The </a:t>
            </a:r>
            <a:r>
              <a:rPr lang="fr-FR" sz="2000" dirty="0" err="1" smtClean="0"/>
              <a:t>coherency</a:t>
            </a:r>
            <a:r>
              <a:rPr lang="fr-FR" sz="2000" dirty="0" smtClean="0"/>
              <a:t> of the files: </a:t>
            </a:r>
          </a:p>
          <a:p>
            <a:pPr lvl="3"/>
            <a:r>
              <a:rPr lang="fr-FR" sz="1800" dirty="0" smtClean="0"/>
              <a:t>if </a:t>
            </a:r>
            <a:r>
              <a:rPr lang="fr-FR" sz="1800" dirty="0"/>
              <a:t>f</a:t>
            </a:r>
            <a:r>
              <a:rPr lang="fr-FR" sz="1800" dirty="0" smtClean="0"/>
              <a:t>lag 9</a:t>
            </a:r>
            <a:r>
              <a:rPr lang="fr-FR" sz="1800" dirty="0" smtClean="0">
                <a:sym typeface="Wingdings" panose="05000000000000000000" pitchFamily="2" charset="2"/>
              </a:rPr>
              <a:t> </a:t>
            </a:r>
            <a:r>
              <a:rPr lang="fr-FR" sz="1800" dirty="0" err="1">
                <a:sym typeface="Wingdings" panose="05000000000000000000" pitchFamily="2" charset="2"/>
              </a:rPr>
              <a:t>T</a:t>
            </a:r>
            <a:r>
              <a:rPr lang="fr-FR" sz="1800" dirty="0" err="1" smtClean="0">
                <a:sym typeface="Wingdings" panose="05000000000000000000" pitchFamily="2" charset="2"/>
              </a:rPr>
              <a:t>hen</a:t>
            </a:r>
            <a:r>
              <a:rPr lang="fr-FR" sz="1800" dirty="0" smtClean="0">
                <a:sym typeface="Wingdings" panose="05000000000000000000" pitchFamily="2" charset="2"/>
              </a:rPr>
              <a:t> no </a:t>
            </a:r>
            <a:r>
              <a:rPr lang="fr-FR" sz="1800" dirty="0" err="1" smtClean="0">
                <a:sym typeface="Wingdings" panose="05000000000000000000" pitchFamily="2" charset="2"/>
              </a:rPr>
              <a:t>measurements</a:t>
            </a:r>
            <a:endParaRPr lang="fr-FR" sz="1800" dirty="0" smtClean="0">
              <a:sym typeface="Wingdings" panose="05000000000000000000" pitchFamily="2" charset="2"/>
            </a:endParaRPr>
          </a:p>
          <a:p>
            <a:pPr lvl="3"/>
            <a:r>
              <a:rPr lang="fr-FR" sz="1800" dirty="0" smtClean="0">
                <a:sym typeface="Wingdings" panose="05000000000000000000" pitchFamily="2" charset="2"/>
              </a:rPr>
              <a:t>If one </a:t>
            </a:r>
            <a:r>
              <a:rPr lang="fr-FR" sz="1800" dirty="0" err="1" smtClean="0">
                <a:sym typeface="Wingdings" panose="05000000000000000000" pitchFamily="2" charset="2"/>
              </a:rPr>
              <a:t>column</a:t>
            </a:r>
            <a:r>
              <a:rPr lang="fr-FR" sz="1800" dirty="0" smtClean="0">
                <a:sym typeface="Wingdings" panose="05000000000000000000" pitchFamily="2" charset="2"/>
              </a:rPr>
              <a:t> </a:t>
            </a:r>
            <a:r>
              <a:rPr lang="fr-FR" sz="1800" dirty="0" err="1" smtClean="0">
                <a:sym typeface="Wingdings" panose="05000000000000000000" pitchFamily="2" charset="2"/>
              </a:rPr>
              <a:t>empty</a:t>
            </a:r>
            <a:r>
              <a:rPr lang="fr-FR" sz="1800" dirty="0" smtClean="0">
                <a:sym typeface="Wingdings" panose="05000000000000000000" pitchFamily="2" charset="2"/>
              </a:rPr>
              <a:t> of </a:t>
            </a:r>
            <a:r>
              <a:rPr lang="fr-FR" sz="1800" dirty="0" err="1" smtClean="0">
                <a:sym typeface="Wingdings" panose="05000000000000000000" pitchFamily="2" charset="2"/>
              </a:rPr>
              <a:t>measurements</a:t>
            </a:r>
            <a:r>
              <a:rPr lang="fr-FR" sz="1800" dirty="0" smtClean="0">
                <a:sym typeface="Wingdings" panose="05000000000000000000" pitchFamily="2" charset="2"/>
              </a:rPr>
              <a:t>  </a:t>
            </a:r>
            <a:r>
              <a:rPr lang="fr-FR" sz="1800" dirty="0" err="1" smtClean="0">
                <a:sym typeface="Wingdings" panose="05000000000000000000" pitchFamily="2" charset="2"/>
              </a:rPr>
              <a:t>deletion</a:t>
            </a:r>
            <a:r>
              <a:rPr lang="fr-FR" sz="1800" dirty="0" smtClean="0">
                <a:sym typeface="Wingdings" panose="05000000000000000000" pitchFamily="2" charset="2"/>
              </a:rPr>
              <a:t> on conversion</a:t>
            </a:r>
          </a:p>
          <a:p>
            <a:pPr lvl="2"/>
            <a:r>
              <a:rPr lang="fr-FR" sz="2000" dirty="0" smtClean="0"/>
              <a:t>The </a:t>
            </a:r>
            <a:r>
              <a:rPr lang="fr-FR" sz="2000" dirty="0" err="1" smtClean="0"/>
              <a:t>vocabs</a:t>
            </a:r>
            <a:r>
              <a:rPr lang="fr-FR" sz="2000" dirty="0" smtClean="0"/>
              <a:t> : </a:t>
            </a:r>
          </a:p>
          <a:p>
            <a:pPr lvl="3"/>
            <a:r>
              <a:rPr lang="fr-FR" sz="1800" dirty="0" err="1" smtClean="0"/>
              <a:t>Detection</a:t>
            </a:r>
            <a:r>
              <a:rPr lang="fr-FR" sz="1800" dirty="0" smtClean="0"/>
              <a:t> of </a:t>
            </a:r>
            <a:r>
              <a:rPr lang="fr-FR" sz="1800" dirty="0" err="1" smtClean="0"/>
              <a:t>deprecated</a:t>
            </a:r>
            <a:r>
              <a:rPr lang="fr-FR" sz="1800" dirty="0" smtClean="0"/>
              <a:t> </a:t>
            </a:r>
            <a:r>
              <a:rPr lang="fr-FR" sz="1800" dirty="0" err="1" smtClean="0"/>
              <a:t>parameters</a:t>
            </a:r>
            <a:r>
              <a:rPr lang="fr-FR" sz="1800" dirty="0" smtClean="0"/>
              <a:t> and replacement on conversion</a:t>
            </a:r>
          </a:p>
          <a:p>
            <a:pPr lvl="3"/>
            <a:r>
              <a:rPr lang="fr-FR" sz="1800" dirty="0" err="1" smtClean="0"/>
              <a:t>Detection</a:t>
            </a:r>
            <a:r>
              <a:rPr lang="fr-FR" sz="1800" dirty="0" smtClean="0"/>
              <a:t> of </a:t>
            </a:r>
            <a:r>
              <a:rPr lang="fr-FR" sz="1800" dirty="0" err="1" smtClean="0"/>
              <a:t>wrong</a:t>
            </a:r>
            <a:r>
              <a:rPr lang="fr-FR" sz="1800" dirty="0" smtClean="0"/>
              <a:t> </a:t>
            </a:r>
            <a:r>
              <a:rPr lang="fr-FR" sz="1800" dirty="0" err="1" smtClean="0"/>
              <a:t>terms</a:t>
            </a:r>
            <a:endParaRPr lang="fr-FR" sz="1800" dirty="0" smtClean="0"/>
          </a:p>
          <a:p>
            <a:pPr lvl="2"/>
            <a:endParaRPr lang="fr-FR" sz="2000" dirty="0" smtClean="0"/>
          </a:p>
          <a:p>
            <a:pPr marL="457200" lvl="1" indent="0">
              <a:buNone/>
            </a:pPr>
            <a:endParaRPr lang="en-GB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0722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Key message 6: Advantages of using the tools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3046988"/>
          </a:xfrm>
        </p:spPr>
        <p:txBody>
          <a:bodyPr/>
          <a:lstStyle/>
          <a:p>
            <a:r>
              <a:rPr lang="en-GB" dirty="0" smtClean="0"/>
              <a:t>Sure to be standard</a:t>
            </a:r>
          </a:p>
          <a:p>
            <a:r>
              <a:rPr lang="en-GB" dirty="0" smtClean="0"/>
              <a:t>Lots of errors avoided</a:t>
            </a:r>
          </a:p>
          <a:p>
            <a:r>
              <a:rPr lang="en-GB" dirty="0" smtClean="0"/>
              <a:t>Further standard and format evolutions are taken into account in the tools without any changes on your side</a:t>
            </a: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1st training session, Ostende, Belgium, 20-27 June 2018</a:t>
            </a:r>
            <a:endParaRPr lang="fr-FR" altLang="en-US"/>
          </a:p>
        </p:txBody>
      </p:sp>
      <p:pic>
        <p:nvPicPr>
          <p:cNvPr id="1026" name="Picture 2" descr="Résultat de recherche d'images pour &quot;attentio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16297"/>
            <a:ext cx="2221389" cy="22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700188" y="4375963"/>
            <a:ext cx="6120284" cy="190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F0000"/>
                </a:solidFill>
              </a:rPr>
              <a:t>No incoherencies between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Data file (ODV, NetCDF, </a:t>
            </a:r>
            <a:r>
              <a:rPr lang="en-GB" dirty="0" err="1" smtClean="0">
                <a:solidFill>
                  <a:srgbClr val="FF0000"/>
                </a:solidFill>
              </a:rPr>
              <a:t>MedAtlas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XML CDI description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Coupling table </a:t>
            </a:r>
          </a:p>
        </p:txBody>
      </p:sp>
    </p:spTree>
    <p:extLst>
      <p:ext uri="{BB962C8B-B14F-4D97-AF65-F5344CB8AC3E}">
        <p14:creationId xmlns:p14="http://schemas.microsoft.com/office/powerpoint/2010/main" val="33937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And do not forget that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893647"/>
          </a:xfrm>
        </p:spPr>
        <p:txBody>
          <a:bodyPr/>
          <a:lstStyle/>
          <a:p>
            <a:r>
              <a:rPr lang="fr-FR" sz="2800" dirty="0" smtClean="0"/>
              <a:t>There are a lot on information on-line</a:t>
            </a:r>
          </a:p>
          <a:p>
            <a:pPr lvl="1"/>
            <a:r>
              <a:rPr lang="fr-FR" sz="2400" dirty="0" smtClean="0"/>
              <a:t>Description of the data transport formats </a:t>
            </a:r>
            <a:r>
              <a:rPr lang="fr-FR" sz="2400" dirty="0" smtClean="0">
                <a:hlinkClick r:id="rId2"/>
              </a:rPr>
              <a:t>https</a:t>
            </a:r>
            <a:r>
              <a:rPr lang="fr-FR" sz="2400" dirty="0">
                <a:hlinkClick r:id="rId2"/>
              </a:rPr>
              <a:t>://</a:t>
            </a:r>
            <a:r>
              <a:rPr lang="fr-FR" sz="2400" dirty="0" smtClean="0">
                <a:hlinkClick r:id="rId2"/>
              </a:rPr>
              <a:t>www.seadatanet.org/Standards/Data-Transport-Formats</a:t>
            </a:r>
            <a:endParaRPr lang="fr-FR" sz="2400" dirty="0" smtClean="0"/>
          </a:p>
          <a:p>
            <a:pPr lvl="1"/>
            <a:r>
              <a:rPr lang="fr-FR" sz="2400" dirty="0" smtClean="0"/>
              <a:t>User </a:t>
            </a:r>
            <a:r>
              <a:rPr lang="fr-FR" sz="2400" dirty="0" err="1" smtClean="0"/>
              <a:t>manual</a:t>
            </a:r>
            <a:r>
              <a:rPr lang="fr-FR" sz="2400" dirty="0" smtClean="0"/>
              <a:t> for the CDI </a:t>
            </a:r>
            <a:r>
              <a:rPr lang="fr-FR" sz="2400" dirty="0" err="1" smtClean="0"/>
              <a:t>metadata</a:t>
            </a:r>
            <a:r>
              <a:rPr lang="fr-FR" sz="2400" dirty="0"/>
              <a:t> </a:t>
            </a:r>
            <a:r>
              <a:rPr lang="fr-FR" sz="2400" dirty="0">
                <a:hlinkClick r:id="rId2"/>
              </a:rPr>
              <a:t>https://</a:t>
            </a:r>
            <a:r>
              <a:rPr lang="fr-FR" sz="2400" dirty="0" smtClean="0">
                <a:hlinkClick r:id="rId2"/>
              </a:rPr>
              <a:t>www.seadatanet.org/Standards/Data-Transport-Formats</a:t>
            </a:r>
            <a:endParaRPr lang="fr-FR" sz="2400" dirty="0" smtClean="0"/>
          </a:p>
          <a:p>
            <a:pPr lvl="1"/>
            <a:r>
              <a:rPr lang="en-GB" sz="2400" dirty="0">
                <a:hlinkClick r:id="rId3"/>
              </a:rPr>
              <a:t>How to include CSR reference in CDI </a:t>
            </a:r>
            <a:r>
              <a:rPr lang="en-GB" sz="2400" dirty="0" smtClean="0">
                <a:hlinkClick r:id="rId3"/>
              </a:rPr>
              <a:t>description</a:t>
            </a:r>
            <a:endParaRPr lang="fr-FR" sz="2400" dirty="0" smtClean="0"/>
          </a:p>
          <a:p>
            <a:r>
              <a:rPr lang="fr-FR" sz="2800" dirty="0" smtClean="0"/>
              <a:t>There are responsive helpdesks </a:t>
            </a:r>
          </a:p>
          <a:p>
            <a:pPr marL="457200" lvl="1" indent="0">
              <a:buNone/>
            </a:pPr>
            <a:r>
              <a:rPr lang="fr-FR" sz="2400" dirty="0" smtClean="0">
                <a:hlinkClick r:id="rId4"/>
              </a:rPr>
              <a:t>sdn-userdesk@seadatanet.org</a:t>
            </a:r>
            <a:r>
              <a:rPr lang="fr-FR" sz="2400" dirty="0" smtClean="0"/>
              <a:t> and </a:t>
            </a:r>
          </a:p>
          <a:p>
            <a:pPr marL="457200" lvl="1" indent="0">
              <a:buNone/>
            </a:pPr>
            <a:r>
              <a:rPr lang="fr-FR" sz="2400" dirty="0" smtClean="0">
                <a:hlinkClick r:id="rId5"/>
              </a:rPr>
              <a:t>cdi-support@maris.nl</a:t>
            </a:r>
            <a:endParaRPr lang="fr-FR" sz="2400" dirty="0" smtClean="0"/>
          </a:p>
          <a:p>
            <a:pPr lvl="1"/>
            <a:endParaRPr lang="en-GB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5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1st training session, Ostende, Belgium, 20-27 June 2018</a:t>
            </a:r>
            <a:endParaRPr lang="fr-FR" altLang="en-US"/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smtClean="0"/>
              <a:t>Any questions?</a:t>
            </a:r>
            <a:endParaRPr lang="en-GB"/>
          </a:p>
        </p:txBody>
      </p:sp>
      <p:pic>
        <p:nvPicPr>
          <p:cNvPr id="1026" name="Picture 2" descr="http://ecole-beaumarchais.fr/IMG/jpg/passe-compose-ou-imparfait-grammaire-bdf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0767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This year presentation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893647"/>
          </a:xfrm>
        </p:spPr>
        <p:txBody>
          <a:bodyPr/>
          <a:lstStyle/>
          <a:p>
            <a:r>
              <a:rPr lang="fr-FR" dirty="0" err="1"/>
              <a:t>R</a:t>
            </a:r>
            <a:r>
              <a:rPr lang="fr-FR" dirty="0" err="1" smtClean="0"/>
              <a:t>ecall</a:t>
            </a:r>
            <a:r>
              <a:rPr lang="fr-FR" dirty="0" smtClean="0"/>
              <a:t> the </a:t>
            </a:r>
            <a:r>
              <a:rPr lang="fr-FR" dirty="0" err="1" smtClean="0"/>
              <a:t>role</a:t>
            </a:r>
            <a:r>
              <a:rPr lang="fr-FR" dirty="0" smtClean="0"/>
              <a:t> of the </a:t>
            </a:r>
            <a:r>
              <a:rPr lang="fr-FR" dirty="0" err="1" smtClean="0"/>
              <a:t>tools</a:t>
            </a:r>
            <a:r>
              <a:rPr lang="fr-FR" dirty="0" smtClean="0"/>
              <a:t> NEMO, OCTOPUS and MIKADO</a:t>
            </a:r>
          </a:p>
          <a:p>
            <a:r>
              <a:rPr lang="en-US" altLang="en-US" dirty="0" smtClean="0"/>
              <a:t>Give some example of data flows using the tools</a:t>
            </a:r>
          </a:p>
          <a:p>
            <a:r>
              <a:rPr lang="en-US" altLang="en-US" dirty="0" smtClean="0"/>
              <a:t>Give 6 key messages on</a:t>
            </a:r>
          </a:p>
          <a:p>
            <a:pPr lvl="1"/>
            <a:r>
              <a:rPr lang="en-US" altLang="en-US" dirty="0" smtClean="0"/>
              <a:t>The CDI granularity</a:t>
            </a:r>
          </a:p>
          <a:p>
            <a:pPr lvl="1"/>
            <a:r>
              <a:rPr lang="en-US" altLang="en-US" dirty="0" smtClean="0"/>
              <a:t>The coherency between metadata/data</a:t>
            </a:r>
          </a:p>
          <a:p>
            <a:pPr lvl="1"/>
            <a:r>
              <a:rPr lang="en-US" altLang="en-US" dirty="0" smtClean="0"/>
              <a:t>The metadata enrichment</a:t>
            </a:r>
          </a:p>
          <a:p>
            <a:pPr lvl="1"/>
            <a:r>
              <a:rPr lang="en-US" altLang="en-US" dirty="0" smtClean="0"/>
              <a:t>The data file enrichment</a:t>
            </a:r>
          </a:p>
          <a:p>
            <a:pPr lvl="1"/>
            <a:r>
              <a:rPr lang="en-US" altLang="en-US" dirty="0" smtClean="0"/>
              <a:t>The importance of data file format checking</a:t>
            </a:r>
          </a:p>
          <a:p>
            <a:pPr lvl="1"/>
            <a:r>
              <a:rPr lang="en-US" altLang="en-US" dirty="0" smtClean="0"/>
              <a:t>The advantage of using the tools</a:t>
            </a:r>
          </a:p>
          <a:p>
            <a:pPr lvl="1"/>
            <a:endParaRPr lang="en-US" alt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0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Challenge for a data infrastructure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893647"/>
          </a:xfrm>
        </p:spPr>
        <p:txBody>
          <a:bodyPr/>
          <a:lstStyle/>
          <a:p>
            <a:r>
              <a:rPr lang="en-GB" dirty="0" smtClean="0"/>
              <a:t>Distribute homogeneous data and metadata files to data users in standardized formats that can be used in standard tools</a:t>
            </a:r>
          </a:p>
          <a:p>
            <a:pPr lvl="1"/>
            <a:r>
              <a:rPr lang="en-GB" dirty="0" smtClean="0"/>
              <a:t>Available tools</a:t>
            </a:r>
          </a:p>
          <a:p>
            <a:pPr lvl="2"/>
            <a:r>
              <a:rPr lang="en-GB" sz="2800" dirty="0" smtClean="0"/>
              <a:t>NEMO</a:t>
            </a:r>
          </a:p>
          <a:p>
            <a:pPr marL="914400" lvl="2" indent="0">
              <a:buNone/>
            </a:pPr>
            <a:r>
              <a:rPr lang="en-GB" sz="2800" dirty="0" smtClean="0"/>
              <a:t> </a:t>
            </a:r>
          </a:p>
          <a:p>
            <a:pPr marL="1792288" lvl="2"/>
            <a:r>
              <a:rPr lang="en-GB" sz="2800" dirty="0" smtClean="0"/>
              <a:t>OCTOPUS</a:t>
            </a:r>
          </a:p>
          <a:p>
            <a:pPr lvl="2"/>
            <a:endParaRPr lang="en-GB" sz="2800" dirty="0" smtClean="0"/>
          </a:p>
          <a:p>
            <a:pPr marL="3495675" lvl="2"/>
            <a:r>
              <a:rPr lang="en-GB" sz="2800" dirty="0" smtClean="0"/>
              <a:t>MIKADO</a:t>
            </a:r>
          </a:p>
          <a:p>
            <a:pPr lvl="2"/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816" y="3741584"/>
            <a:ext cx="1326144" cy="10036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83751"/>
            <a:ext cx="1254841" cy="1142706"/>
          </a:xfrm>
          <a:prstGeom prst="rect">
            <a:avLst/>
          </a:prstGeom>
        </p:spPr>
      </p:pic>
      <p:pic>
        <p:nvPicPr>
          <p:cNvPr id="7" name="Image 6" descr="Mikado 3.3.5 SDN V2   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0101" r="64225" b="38450"/>
          <a:stretch/>
        </p:blipFill>
        <p:spPr>
          <a:xfrm>
            <a:off x="5534940" y="4955104"/>
            <a:ext cx="1029624" cy="17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6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The tools: NEMO (1)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893647"/>
          </a:xfrm>
        </p:spPr>
        <p:txBody>
          <a:bodyPr/>
          <a:lstStyle/>
          <a:p>
            <a:pPr marL="595313" lvl="1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To convert ASCII files to SeaDataNet formats (ODV, </a:t>
            </a:r>
            <a:r>
              <a:rPr lang="en-GB" sz="3000" dirty="0" err="1" smtClean="0"/>
              <a:t>MedAtlas</a:t>
            </a:r>
            <a:r>
              <a:rPr lang="en-GB" sz="3000" dirty="0" smtClean="0"/>
              <a:t>, </a:t>
            </a:r>
            <a:r>
              <a:rPr lang="en-GB" sz="3000" dirty="0" err="1" smtClean="0"/>
              <a:t>netCDF</a:t>
            </a:r>
            <a:r>
              <a:rPr lang="en-GB" sz="3000" dirty="0" smtClean="0"/>
              <a:t>)</a:t>
            </a:r>
          </a:p>
          <a:p>
            <a:pPr marL="595313" lvl="1" indent="-457200">
              <a:buFont typeface="Arial" panose="020B0604020202020204" pitchFamily="34" charset="0"/>
              <a:buChar char="•"/>
            </a:pPr>
            <a:r>
              <a:rPr lang="fr-FR" sz="3000" dirty="0" smtClean="0"/>
              <a:t>To </a:t>
            </a:r>
            <a:r>
              <a:rPr lang="fr-FR" sz="3000" dirty="0" err="1" smtClean="0"/>
              <a:t>generate</a:t>
            </a:r>
            <a:r>
              <a:rPr lang="fr-FR" sz="3000" dirty="0" smtClean="0"/>
              <a:t> the </a:t>
            </a:r>
            <a:r>
              <a:rPr lang="fr-FR" sz="3000" dirty="0" err="1" smtClean="0"/>
              <a:t>corresponding</a:t>
            </a:r>
            <a:r>
              <a:rPr lang="fr-FR" sz="3000" dirty="0" smtClean="0"/>
              <a:t> </a:t>
            </a:r>
            <a:r>
              <a:rPr lang="fr-FR" sz="3000" dirty="0" err="1" smtClean="0"/>
              <a:t>coupling</a:t>
            </a:r>
            <a:r>
              <a:rPr lang="fr-FR" sz="3000" dirty="0" smtClean="0"/>
              <a:t> table </a:t>
            </a:r>
          </a:p>
          <a:p>
            <a:pPr marL="595313" lvl="1" indent="-457200">
              <a:buFont typeface="Arial" panose="020B0604020202020204" pitchFamily="34" charset="0"/>
              <a:buChar char="•"/>
            </a:pPr>
            <a:r>
              <a:rPr lang="fr-FR" sz="3000" dirty="0" smtClean="0"/>
              <a:t>To </a:t>
            </a:r>
            <a:r>
              <a:rPr lang="fr-FR" sz="3000" dirty="0" err="1" smtClean="0"/>
              <a:t>generate</a:t>
            </a:r>
            <a:r>
              <a:rPr lang="fr-FR" sz="3000" dirty="0" smtClean="0"/>
              <a:t> a CSV </a:t>
            </a:r>
            <a:r>
              <a:rPr lang="fr-FR" sz="3000" dirty="0" err="1" smtClean="0"/>
              <a:t>summary</a:t>
            </a:r>
            <a:r>
              <a:rPr lang="fr-FR" sz="3000" dirty="0" smtClean="0"/>
              <a:t> file </a:t>
            </a:r>
            <a:r>
              <a:rPr lang="fr-FR" sz="3000" dirty="0" err="1" smtClean="0"/>
              <a:t>file</a:t>
            </a:r>
            <a:r>
              <a:rPr lang="fr-FR" sz="3000" dirty="0" smtClean="0"/>
              <a:t> </a:t>
            </a:r>
            <a:r>
              <a:rPr lang="fr-FR" sz="3000" dirty="0" err="1" smtClean="0"/>
              <a:t>that</a:t>
            </a:r>
            <a:r>
              <a:rPr lang="fr-FR" sz="3000" dirty="0" smtClean="0"/>
              <a:t> </a:t>
            </a:r>
            <a:r>
              <a:rPr lang="fr-FR" sz="3000" dirty="0" err="1" smtClean="0"/>
              <a:t>can</a:t>
            </a:r>
            <a:r>
              <a:rPr lang="fr-FR" sz="3000" dirty="0" smtClean="0"/>
              <a:t> </a:t>
            </a:r>
            <a:r>
              <a:rPr lang="fr-FR" sz="3000" dirty="0" err="1" smtClean="0"/>
              <a:t>be</a:t>
            </a:r>
            <a:r>
              <a:rPr lang="fr-FR" sz="3000" dirty="0" smtClean="0"/>
              <a:t> </a:t>
            </a:r>
            <a:r>
              <a:rPr lang="fr-FR" sz="3000" dirty="0" err="1" smtClean="0"/>
              <a:t>used</a:t>
            </a:r>
            <a:r>
              <a:rPr lang="fr-FR" sz="3000" dirty="0" smtClean="0"/>
              <a:t> by MIKADO to </a:t>
            </a:r>
            <a:r>
              <a:rPr lang="fr-FR" sz="3000" dirty="0" err="1" smtClean="0"/>
              <a:t>create</a:t>
            </a:r>
            <a:r>
              <a:rPr lang="fr-FR" sz="3000" dirty="0" smtClean="0"/>
              <a:t> the </a:t>
            </a:r>
            <a:r>
              <a:rPr lang="fr-FR" sz="3000" dirty="0" err="1" smtClean="0"/>
              <a:t>correspponding</a:t>
            </a:r>
            <a:r>
              <a:rPr lang="fr-FR" sz="3000" dirty="0" smtClean="0"/>
              <a:t> </a:t>
            </a:r>
            <a:r>
              <a:rPr lang="fr-FR" sz="3000" dirty="0" err="1" smtClean="0"/>
              <a:t>metadata</a:t>
            </a:r>
            <a:r>
              <a:rPr lang="fr-FR" sz="3000" dirty="0" smtClean="0"/>
              <a:t> XML files  </a:t>
            </a:r>
            <a:endParaRPr lang="en-GB" sz="3000" dirty="0" smtClean="0"/>
          </a:p>
          <a:p>
            <a:pPr marL="561975" lvl="2" indent="-342900">
              <a:buFont typeface="Arial" panose="020B0604020202020204" pitchFamily="34" charset="0"/>
              <a:buChar char="•"/>
              <a:tabLst>
                <a:tab pos="717550" algn="l"/>
              </a:tabLst>
            </a:pPr>
            <a:endParaRPr lang="en-GB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" name="Groupe 11"/>
          <p:cNvGrpSpPr/>
          <p:nvPr/>
        </p:nvGrpSpPr>
        <p:grpSpPr>
          <a:xfrm>
            <a:off x="2258243" y="4797152"/>
            <a:ext cx="5122069" cy="2012608"/>
            <a:chOff x="1240151" y="3288720"/>
            <a:chExt cx="7097086" cy="2660560"/>
          </a:xfrm>
        </p:grpSpPr>
        <p:sp>
          <p:nvSpPr>
            <p:cNvPr id="13" name="Flèche droite 12"/>
            <p:cNvSpPr/>
            <p:nvPr/>
          </p:nvSpPr>
          <p:spPr>
            <a:xfrm>
              <a:off x="4139952" y="4293096"/>
              <a:ext cx="1412329" cy="504056"/>
            </a:xfrm>
            <a:prstGeom prst="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6956" y="3288720"/>
              <a:ext cx="1195086" cy="904425"/>
            </a:xfrm>
            <a:prstGeom prst="rect">
              <a:avLst/>
            </a:prstGeom>
          </p:spPr>
        </p:pic>
        <p:sp>
          <p:nvSpPr>
            <p:cNvPr id="15" name="Carré corné 14"/>
            <p:cNvSpPr/>
            <p:nvPr/>
          </p:nvSpPr>
          <p:spPr>
            <a:xfrm>
              <a:off x="1259632" y="3645024"/>
              <a:ext cx="720080" cy="864096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Carré corné 15"/>
            <p:cNvSpPr/>
            <p:nvPr/>
          </p:nvSpPr>
          <p:spPr>
            <a:xfrm>
              <a:off x="1240151" y="4653136"/>
              <a:ext cx="720080" cy="864096"/>
            </a:xfrm>
            <a:prstGeom prst="foldedCorner">
              <a:avLst/>
            </a:prstGeom>
            <a:solidFill>
              <a:srgbClr val="92D05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rré corné 16"/>
            <p:cNvSpPr/>
            <p:nvPr/>
          </p:nvSpPr>
          <p:spPr>
            <a:xfrm>
              <a:off x="2124398" y="4005064"/>
              <a:ext cx="720080" cy="864096"/>
            </a:xfrm>
            <a:prstGeom prst="foldedCorner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arré corné 17"/>
            <p:cNvSpPr/>
            <p:nvPr/>
          </p:nvSpPr>
          <p:spPr>
            <a:xfrm>
              <a:off x="2151328" y="5085184"/>
              <a:ext cx="720080" cy="864096"/>
            </a:xfrm>
            <a:prstGeom prst="foldedCorner">
              <a:avLst/>
            </a:prstGeom>
            <a:solidFill>
              <a:srgbClr val="7030A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Carré corné 18"/>
            <p:cNvSpPr/>
            <p:nvPr/>
          </p:nvSpPr>
          <p:spPr>
            <a:xfrm>
              <a:off x="2989164" y="3645024"/>
              <a:ext cx="720080" cy="864096"/>
            </a:xfrm>
            <a:prstGeom prst="foldedCorner">
              <a:avLst/>
            </a:prstGeom>
            <a:solidFill>
              <a:srgbClr val="FF000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Carré corné 19"/>
            <p:cNvSpPr/>
            <p:nvPr/>
          </p:nvSpPr>
          <p:spPr>
            <a:xfrm>
              <a:off x="2989164" y="4672726"/>
              <a:ext cx="720080" cy="864096"/>
            </a:xfrm>
            <a:prstGeom prst="foldedCorner">
              <a:avLst/>
            </a:prstGeom>
            <a:solidFill>
              <a:srgbClr val="00B0F0"/>
            </a:solidFill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Carré corné 21"/>
            <p:cNvSpPr/>
            <p:nvPr/>
          </p:nvSpPr>
          <p:spPr>
            <a:xfrm>
              <a:off x="5887625" y="3645024"/>
              <a:ext cx="720080" cy="864096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Carré corné 22"/>
            <p:cNvSpPr/>
            <p:nvPr/>
          </p:nvSpPr>
          <p:spPr>
            <a:xfrm>
              <a:off x="5868144" y="4653136"/>
              <a:ext cx="720080" cy="864096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Carré corné 23"/>
            <p:cNvSpPr/>
            <p:nvPr/>
          </p:nvSpPr>
          <p:spPr>
            <a:xfrm>
              <a:off x="6752391" y="4005064"/>
              <a:ext cx="720080" cy="864096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Carré corné 24"/>
            <p:cNvSpPr/>
            <p:nvPr/>
          </p:nvSpPr>
          <p:spPr>
            <a:xfrm>
              <a:off x="6779321" y="5085184"/>
              <a:ext cx="720080" cy="864096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Carré corné 25"/>
            <p:cNvSpPr/>
            <p:nvPr/>
          </p:nvSpPr>
          <p:spPr>
            <a:xfrm>
              <a:off x="7617157" y="3645024"/>
              <a:ext cx="720080" cy="864096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Carré corné 26"/>
            <p:cNvSpPr/>
            <p:nvPr/>
          </p:nvSpPr>
          <p:spPr>
            <a:xfrm>
              <a:off x="7617157" y="4672726"/>
              <a:ext cx="720080" cy="864096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477" y="1299471"/>
            <a:ext cx="771922" cy="5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6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The tools: </a:t>
            </a:r>
            <a:r>
              <a:rPr lang="en-GB" sz="3600" dirty="0" smtClean="0"/>
              <a:t>OCTOPUS</a:t>
            </a:r>
            <a:r>
              <a:rPr lang="en-GB" dirty="0" smtClean="0"/>
              <a:t> (2) 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188" y="1916113"/>
            <a:ext cx="8064500" cy="4893647"/>
          </a:xfrm>
        </p:spPr>
        <p:txBody>
          <a:bodyPr/>
          <a:lstStyle/>
          <a:p>
            <a:pPr marL="0" indent="-261937">
              <a:buNone/>
            </a:pPr>
            <a:r>
              <a:rPr lang="fr-FR" sz="3200" dirty="0" smtClean="0"/>
              <a:t>To check SeaDataNet files </a:t>
            </a:r>
          </a:p>
          <a:p>
            <a:pPr marL="0" indent="-261937">
              <a:buNone/>
            </a:pPr>
            <a:r>
              <a:rPr lang="fr-FR" sz="3200" dirty="0" smtClean="0"/>
              <a:t>To split </a:t>
            </a:r>
            <a:r>
              <a:rPr lang="fr-FR" sz="3200" dirty="0" err="1" smtClean="0"/>
              <a:t>multistation</a:t>
            </a:r>
            <a:r>
              <a:rPr lang="fr-FR" sz="3200" dirty="0" smtClean="0"/>
              <a:t> SeaDataNet files</a:t>
            </a:r>
          </a:p>
          <a:p>
            <a:pPr marL="0" indent="-261937">
              <a:buNone/>
            </a:pPr>
            <a:r>
              <a:rPr lang="fr-FR" sz="3200" dirty="0" smtClean="0"/>
              <a:t>To </a:t>
            </a:r>
            <a:r>
              <a:rPr lang="fr-FR" sz="3200" dirty="0" err="1" smtClean="0"/>
              <a:t>convert</a:t>
            </a:r>
            <a:r>
              <a:rPr lang="fr-FR" sz="3200" dirty="0" smtClean="0"/>
              <a:t> </a:t>
            </a:r>
            <a:r>
              <a:rPr lang="fr-FR" sz="3200" dirty="0" err="1" smtClean="0"/>
              <a:t>from</a:t>
            </a:r>
            <a:r>
              <a:rPr lang="fr-FR" sz="3200" dirty="0" smtClean="0"/>
              <a:t> one SDN format to </a:t>
            </a:r>
            <a:r>
              <a:rPr lang="fr-FR" sz="3200" dirty="0" err="1" smtClean="0"/>
              <a:t>another</a:t>
            </a:r>
            <a:r>
              <a:rPr lang="fr-FR" sz="3200" dirty="0" smtClean="0"/>
              <a:t> one</a:t>
            </a:r>
            <a:endParaRPr lang="en-GB" sz="3200" dirty="0" smtClean="0"/>
          </a:p>
          <a:p>
            <a:pPr marL="481013" lvl="1" indent="-342900"/>
            <a:r>
              <a:rPr lang="fr-FR" sz="2800" dirty="0" err="1" smtClean="0"/>
              <a:t>MedAtlas</a:t>
            </a:r>
            <a:r>
              <a:rPr lang="fr-FR" sz="2800" dirty="0" smtClean="0"/>
              <a:t> </a:t>
            </a:r>
            <a:r>
              <a:rPr lang="fr-FR" sz="2800" dirty="0" smtClean="0">
                <a:sym typeface="Wingdings" panose="05000000000000000000" pitchFamily="2" charset="2"/>
              </a:rPr>
              <a:t></a:t>
            </a:r>
            <a:r>
              <a:rPr lang="fr-FR" sz="2800" dirty="0" smtClean="0"/>
              <a:t> </a:t>
            </a:r>
            <a:r>
              <a:rPr lang="fr-FR" sz="2800" dirty="0" err="1" smtClean="0"/>
              <a:t>MedAtlas</a:t>
            </a:r>
            <a:r>
              <a:rPr lang="fr-FR" sz="2800" dirty="0" smtClean="0"/>
              <a:t>, ODV and </a:t>
            </a:r>
            <a:r>
              <a:rPr lang="fr-FR" sz="2800" dirty="0" err="1" smtClean="0"/>
              <a:t>NetcDF</a:t>
            </a:r>
            <a:endParaRPr lang="fr-FR" sz="2800" dirty="0" smtClean="0"/>
          </a:p>
          <a:p>
            <a:pPr marL="481013" lvl="1" indent="-342900"/>
            <a:r>
              <a:rPr lang="fr-FR" sz="2800" dirty="0" smtClean="0"/>
              <a:t>ODV </a:t>
            </a:r>
            <a:r>
              <a:rPr lang="fr-FR" sz="2800" dirty="0" smtClean="0">
                <a:sym typeface="Wingdings" panose="05000000000000000000" pitchFamily="2" charset="2"/>
              </a:rPr>
              <a:t></a:t>
            </a:r>
            <a:r>
              <a:rPr lang="fr-FR" sz="2800" dirty="0" smtClean="0"/>
              <a:t> ODV and NetCDF</a:t>
            </a:r>
          </a:p>
          <a:p>
            <a:pPr marL="481013" lvl="1" indent="-342900"/>
            <a:r>
              <a:rPr lang="fr-FR" sz="2800" dirty="0" err="1" smtClean="0"/>
              <a:t>netCDF</a:t>
            </a:r>
            <a:r>
              <a:rPr lang="fr-FR" sz="2800" dirty="0" smtClean="0"/>
              <a:t> </a:t>
            </a:r>
            <a:r>
              <a:rPr lang="fr-FR" sz="2800" dirty="0" smtClean="0">
                <a:sym typeface="Wingdings" panose="05000000000000000000" pitchFamily="2" charset="2"/>
              </a:rPr>
              <a:t></a:t>
            </a:r>
            <a:r>
              <a:rPr lang="fr-FR" sz="2800" dirty="0" smtClean="0"/>
              <a:t> </a:t>
            </a:r>
            <a:r>
              <a:rPr lang="fr-FR" sz="2800" dirty="0" err="1" smtClean="0"/>
              <a:t>netCDF</a:t>
            </a:r>
            <a:r>
              <a:rPr lang="fr-FR" sz="2800" dirty="0" smtClean="0"/>
              <a:t> and ODV</a:t>
            </a:r>
          </a:p>
          <a:p>
            <a:pPr marL="481013" lvl="1" indent="-342900"/>
            <a:r>
              <a:rPr lang="fr-FR" sz="2800" dirty="0" smtClean="0"/>
              <a:t>ODV variant </a:t>
            </a:r>
            <a:r>
              <a:rPr lang="fr-FR" sz="2800" dirty="0" smtClean="0">
                <a:sym typeface="Wingdings" panose="05000000000000000000" pitchFamily="2" charset="2"/>
              </a:rPr>
              <a:t> ODV variant</a:t>
            </a:r>
            <a:endParaRPr lang="en-GB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Espace réservé du contenu 5" descr="Octopu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1069" y="4077072"/>
            <a:ext cx="3680924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34" y="1319293"/>
            <a:ext cx="622247" cy="52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The tools : MIKADO (3)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5" descr="mikad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049" y="1242919"/>
            <a:ext cx="384756" cy="665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à coins arrondis 8"/>
          <p:cNvSpPr/>
          <p:nvPr/>
        </p:nvSpPr>
        <p:spPr>
          <a:xfrm>
            <a:off x="539552" y="6351145"/>
            <a:ext cx="3456384" cy="394249"/>
          </a:xfrm>
          <a:prstGeom prst="roundRect">
            <a:avLst/>
          </a:prstGeom>
          <a:solidFill>
            <a:srgbClr val="F8F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èche droite 10"/>
          <p:cNvSpPr/>
          <p:nvPr/>
        </p:nvSpPr>
        <p:spPr>
          <a:xfrm>
            <a:off x="3197113" y="3429000"/>
            <a:ext cx="1567211" cy="55933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Automatic</a:t>
            </a:r>
            <a:endParaRPr lang="en-GB" dirty="0"/>
          </a:p>
        </p:txBody>
      </p:sp>
      <p:pic>
        <p:nvPicPr>
          <p:cNvPr id="12" name="Espace réservé du contenu 20" descr="Mikado 3.3.5 SDN V2   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0101" r="64225" b="38450"/>
          <a:stretch/>
        </p:blipFill>
        <p:spPr bwMode="auto">
          <a:xfrm>
            <a:off x="3475606" y="3994132"/>
            <a:ext cx="915745" cy="154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ylindre 13"/>
          <p:cNvSpPr/>
          <p:nvPr/>
        </p:nvSpPr>
        <p:spPr>
          <a:xfrm>
            <a:off x="1205002" y="3037544"/>
            <a:ext cx="1366180" cy="1340344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Metadata database</a:t>
            </a:r>
            <a:endParaRPr lang="en-GB" dirty="0"/>
          </a:p>
        </p:txBody>
      </p:sp>
      <p:sp>
        <p:nvSpPr>
          <p:cNvPr id="15" name="Flèche droite 14"/>
          <p:cNvSpPr/>
          <p:nvPr/>
        </p:nvSpPr>
        <p:spPr>
          <a:xfrm>
            <a:off x="3197113" y="5677979"/>
            <a:ext cx="1567211" cy="559333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</a:t>
            </a:r>
            <a:r>
              <a:rPr lang="en-GB" dirty="0" smtClean="0"/>
              <a:t>anual</a:t>
            </a:r>
            <a:endParaRPr lang="en-GB" dirty="0"/>
          </a:p>
        </p:txBody>
      </p:sp>
      <p:pic>
        <p:nvPicPr>
          <p:cNvPr id="16" name="Image 15" descr="Mikado 3.3.5 SDN V2    Manual / CDI : C:\test_logiciels\MIKADO\xml CDI\FI35193503131_06000_D01.xml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821496"/>
            <a:ext cx="1988176" cy="1923898"/>
          </a:xfrm>
          <a:prstGeom prst="rect">
            <a:avLst/>
          </a:prstGeom>
        </p:spPr>
      </p:pic>
      <p:pic>
        <p:nvPicPr>
          <p:cNvPr id="17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794" y="5513689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7" y="2628394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27" y="2780794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7" y="2933194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627" y="3085594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27" y="3237994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27" y="3390394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827" y="3542794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227" y="3695194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627" y="3847594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4764324" y="4860449"/>
            <a:ext cx="3023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475D73"/>
                </a:solidFill>
              </a:rPr>
              <a:t>ISO-19139 / ISO 19115</a:t>
            </a:r>
          </a:p>
          <a:p>
            <a:pPr algn="ctr"/>
            <a:r>
              <a:rPr lang="en-GB" sz="1600" dirty="0" smtClean="0">
                <a:solidFill>
                  <a:srgbClr val="475D73"/>
                </a:solidFill>
              </a:rPr>
              <a:t>Metadata descriptions</a:t>
            </a:r>
          </a:p>
        </p:txBody>
      </p:sp>
      <p:sp>
        <p:nvSpPr>
          <p:cNvPr id="28" name="Espace réservé du contenu 2"/>
          <p:cNvSpPr txBox="1">
            <a:spLocks/>
          </p:cNvSpPr>
          <p:nvPr/>
        </p:nvSpPr>
        <p:spPr bwMode="auto">
          <a:xfrm>
            <a:off x="611188" y="1772816"/>
            <a:ext cx="80645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6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475D7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/>
              <a:t>Generation of standardised metadata XML descriptions for SeaDataNet  catalogues</a:t>
            </a:r>
          </a:p>
        </p:txBody>
      </p:sp>
    </p:spTree>
    <p:extLst>
      <p:ext uri="{BB962C8B-B14F-4D97-AF65-F5344CB8AC3E}">
        <p14:creationId xmlns:p14="http://schemas.microsoft.com/office/powerpoint/2010/main" val="16037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Some examples of data flow in a data centre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54" y="5107517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mikad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87" y="3429000"/>
            <a:ext cx="612770" cy="10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avec flèche 19"/>
          <p:cNvCxnSpPr/>
          <p:nvPr/>
        </p:nvCxnSpPr>
        <p:spPr>
          <a:xfrm>
            <a:off x="7212876" y="4653136"/>
            <a:ext cx="0" cy="432048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28900" y="3810526"/>
            <a:ext cx="115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551A0"/>
                </a:solidFill>
                <a:latin typeface="+mj-lt"/>
              </a:rPr>
              <a:t>Mikado</a:t>
            </a:r>
            <a:endParaRPr lang="en-GB" sz="1600" b="1" dirty="0">
              <a:solidFill>
                <a:srgbClr val="0551A0"/>
              </a:solidFill>
              <a:latin typeface="+mj-lt"/>
            </a:endParaRPr>
          </a:p>
        </p:txBody>
      </p:sp>
      <p:grpSp>
        <p:nvGrpSpPr>
          <p:cNvPr id="128" name="Groupe 127"/>
          <p:cNvGrpSpPr/>
          <p:nvPr/>
        </p:nvGrpSpPr>
        <p:grpSpPr>
          <a:xfrm>
            <a:off x="177487" y="1702947"/>
            <a:ext cx="8736388" cy="1698707"/>
            <a:chOff x="228100" y="1730293"/>
            <a:chExt cx="8736388" cy="1698707"/>
          </a:xfrm>
        </p:grpSpPr>
        <p:grpSp>
          <p:nvGrpSpPr>
            <p:cNvPr id="127" name="Groupe 126"/>
            <p:cNvGrpSpPr/>
            <p:nvPr/>
          </p:nvGrpSpPr>
          <p:grpSpPr>
            <a:xfrm>
              <a:off x="228100" y="2132856"/>
              <a:ext cx="8736388" cy="1296144"/>
              <a:chOff x="228100" y="2132856"/>
              <a:chExt cx="8736388" cy="1296144"/>
            </a:xfrm>
          </p:grpSpPr>
          <p:pic>
            <p:nvPicPr>
              <p:cNvPr id="9" name="Picture 4" descr="nemo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0308" y="2420888"/>
                <a:ext cx="1152128" cy="882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rganigramme : Document 9"/>
              <p:cNvSpPr/>
              <p:nvPr/>
            </p:nvSpPr>
            <p:spPr>
              <a:xfrm>
                <a:off x="516132" y="2528980"/>
                <a:ext cx="1152128" cy="720080"/>
              </a:xfrm>
              <a:prstGeom prst="flowChartDocumen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latin typeface="+mj-lt"/>
                  </a:rPr>
                  <a:t>Files</a:t>
                </a:r>
                <a:r>
                  <a:rPr lang="en-GB" dirty="0" smtClean="0">
                    <a:latin typeface="+mj-lt"/>
                  </a:rPr>
                  <a:t> format X</a:t>
                </a:r>
                <a:endParaRPr lang="en-GB" dirty="0">
                  <a:latin typeface="+mj-lt"/>
                </a:endParaRPr>
              </a:p>
            </p:txBody>
          </p:sp>
          <p:sp>
            <p:nvSpPr>
              <p:cNvPr id="11" name="Organigramme : Document 10"/>
              <p:cNvSpPr/>
              <p:nvPr/>
            </p:nvSpPr>
            <p:spPr>
              <a:xfrm>
                <a:off x="3684484" y="2204864"/>
                <a:ext cx="1152128" cy="1138036"/>
              </a:xfrm>
              <a:prstGeom prst="flowChartDocumen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latin typeface="+mj-lt"/>
                  </a:rPr>
                  <a:t>Files </a:t>
                </a:r>
              </a:p>
              <a:p>
                <a:pPr algn="ctr"/>
                <a:r>
                  <a:rPr lang="en-GB" sz="1600" dirty="0" smtClean="0">
                    <a:latin typeface="+mj-lt"/>
                  </a:rPr>
                  <a:t>SDN format</a:t>
                </a:r>
              </a:p>
              <a:p>
                <a:pPr algn="ctr"/>
                <a:r>
                  <a:rPr lang="en-GB" sz="1600" dirty="0" smtClean="0">
                    <a:solidFill>
                      <a:srgbClr val="FF0000"/>
                    </a:solidFill>
                    <a:latin typeface="+mj-lt"/>
                  </a:rPr>
                  <a:t>No QC</a:t>
                </a:r>
                <a:endParaRPr lang="en-GB" sz="1600" dirty="0">
                  <a:solidFill>
                    <a:srgbClr val="FF0000"/>
                  </a:solidFill>
                  <a:latin typeface="+mj-lt"/>
                </a:endParaRPr>
              </a:p>
            </p:txBody>
          </p:sp>
          <p:sp>
            <p:nvSpPr>
              <p:cNvPr id="12" name="Organigramme : Document 11"/>
              <p:cNvSpPr/>
              <p:nvPr/>
            </p:nvSpPr>
            <p:spPr>
              <a:xfrm>
                <a:off x="5268660" y="2204864"/>
                <a:ext cx="1152128" cy="1138036"/>
              </a:xfrm>
              <a:prstGeom prst="flowChartDocumen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latin typeface="+mj-lt"/>
                  </a:rPr>
                  <a:t>Files </a:t>
                </a:r>
              </a:p>
              <a:p>
                <a:pPr algn="ctr"/>
                <a:r>
                  <a:rPr lang="en-GB" sz="1600" dirty="0">
                    <a:latin typeface="+mj-lt"/>
                  </a:rPr>
                  <a:t>SDN </a:t>
                </a:r>
                <a:r>
                  <a:rPr lang="en-GB" sz="1600" dirty="0" smtClean="0">
                    <a:latin typeface="+mj-lt"/>
                  </a:rPr>
                  <a:t>format </a:t>
                </a:r>
                <a:r>
                  <a:rPr lang="en-GB" sz="1600" dirty="0" smtClean="0">
                    <a:solidFill>
                      <a:srgbClr val="00B050"/>
                    </a:solidFill>
                    <a:latin typeface="+mj-lt"/>
                  </a:rPr>
                  <a:t>QC</a:t>
                </a:r>
                <a:endParaRPr lang="en-GB" sz="1600" dirty="0">
                  <a:solidFill>
                    <a:srgbClr val="00B050"/>
                  </a:solidFill>
                  <a:latin typeface="+mj-lt"/>
                </a:endParaRPr>
              </a:p>
            </p:txBody>
          </p:sp>
          <p:sp>
            <p:nvSpPr>
              <p:cNvPr id="13" name="Cylindre 12"/>
              <p:cNvSpPr/>
              <p:nvPr/>
            </p:nvSpPr>
            <p:spPr>
              <a:xfrm>
                <a:off x="6996852" y="2132856"/>
                <a:ext cx="809936" cy="864096"/>
              </a:xfrm>
              <a:prstGeom prst="can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latin typeface="+mj-lt"/>
                  </a:rPr>
                  <a:t>L</a:t>
                </a:r>
                <a:r>
                  <a:rPr lang="en-GB" sz="1600" dirty="0" smtClean="0">
                    <a:latin typeface="+mj-lt"/>
                  </a:rPr>
                  <a:t>ocal</a:t>
                </a:r>
              </a:p>
              <a:p>
                <a:pPr algn="ctr"/>
                <a:r>
                  <a:rPr lang="en-GB" sz="1600" dirty="0" smtClean="0">
                    <a:latin typeface="+mj-lt"/>
                  </a:rPr>
                  <a:t>DB</a:t>
                </a:r>
                <a:endParaRPr lang="en-GB" sz="1600" dirty="0">
                  <a:latin typeface="+mj-lt"/>
                </a:endParaRPr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>
                <a:off x="1668260" y="2852936"/>
                <a:ext cx="432048" cy="0"/>
              </a:xfrm>
              <a:prstGeom prst="straightConnector1">
                <a:avLst/>
              </a:prstGeom>
              <a:ln w="38100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3180428" y="2846272"/>
                <a:ext cx="432048" cy="0"/>
              </a:xfrm>
              <a:prstGeom prst="straightConnector1">
                <a:avLst/>
              </a:prstGeom>
              <a:ln w="38100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>
                <a:off x="4836612" y="2743976"/>
                <a:ext cx="432048" cy="0"/>
              </a:xfrm>
              <a:prstGeom prst="straightConnector1">
                <a:avLst/>
              </a:prstGeom>
              <a:ln w="38100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>
                <a:off x="6492797" y="2714070"/>
                <a:ext cx="432048" cy="0"/>
              </a:xfrm>
              <a:prstGeom prst="straightConnector1">
                <a:avLst/>
              </a:prstGeom>
              <a:ln w="38100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>
                <a:off x="7284884" y="2996952"/>
                <a:ext cx="0" cy="432048"/>
              </a:xfrm>
              <a:prstGeom prst="straightConnector1">
                <a:avLst/>
              </a:prstGeom>
              <a:ln w="38100"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4809753" y="2324357"/>
                <a:ext cx="4972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QC</a:t>
                </a:r>
                <a:endParaRPr lang="en-GB" sz="20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7806788" y="2593732"/>
                <a:ext cx="11577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accent6">
                        <a:lumMod val="75000"/>
                      </a:schemeClr>
                    </a:solidFill>
                    <a:latin typeface="+mj-lt"/>
                  </a:rPr>
                  <a:t>Metadata</a:t>
                </a:r>
                <a:endParaRPr lang="en-GB" sz="16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28100" y="2154342"/>
                <a:ext cx="105670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rgbClr val="00519D"/>
                    </a:solidFill>
                    <a:latin typeface="+mj-lt"/>
                  </a:rPr>
                  <a:t>Example 1</a:t>
                </a:r>
                <a:endParaRPr lang="en-GB" sz="1600" b="1" dirty="0">
                  <a:solidFill>
                    <a:srgbClr val="00519D"/>
                  </a:solidFill>
                  <a:latin typeface="+mj-lt"/>
                </a:endParaRPr>
              </a:p>
            </p:txBody>
          </p:sp>
        </p:grp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943" y="1829734"/>
              <a:ext cx="411942" cy="375130"/>
            </a:xfrm>
            <a:prstGeom prst="rect">
              <a:avLst/>
            </a:prstGeom>
          </p:spPr>
        </p:pic>
        <p:sp>
          <p:nvSpPr>
            <p:cNvPr id="26" name="Flèche courbée vers le bas 25"/>
            <p:cNvSpPr/>
            <p:nvPr/>
          </p:nvSpPr>
          <p:spPr>
            <a:xfrm>
              <a:off x="5292080" y="1730293"/>
              <a:ext cx="864096" cy="485492"/>
            </a:xfrm>
            <a:prstGeom prst="curved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984072" y="1730617"/>
              <a:ext cx="11343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0551A0"/>
                  </a:solidFill>
                  <a:latin typeface="+mj-lt"/>
                </a:rPr>
                <a:t>Octopus</a:t>
              </a:r>
              <a:endParaRPr lang="en-GB" sz="1600" b="1" dirty="0">
                <a:solidFill>
                  <a:srgbClr val="0551A0"/>
                </a:solidFill>
                <a:latin typeface="+mj-lt"/>
              </a:endParaRPr>
            </a:p>
          </p:txBody>
        </p:sp>
      </p:grpSp>
      <p:sp>
        <p:nvSpPr>
          <p:cNvPr id="5" name="AutoShape 2" descr="Image result for table data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6" name="Groupe 125"/>
          <p:cNvGrpSpPr/>
          <p:nvPr/>
        </p:nvGrpSpPr>
        <p:grpSpPr>
          <a:xfrm>
            <a:off x="3130281" y="3276743"/>
            <a:ext cx="1801759" cy="842426"/>
            <a:chOff x="3130281" y="3276743"/>
            <a:chExt cx="1801759" cy="842426"/>
          </a:xfrm>
        </p:grpSpPr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682" y="3486242"/>
              <a:ext cx="632927" cy="632927"/>
            </a:xfrm>
            <a:prstGeom prst="rect">
              <a:avLst/>
            </a:prstGeom>
          </p:spPr>
        </p:pic>
        <p:sp>
          <p:nvSpPr>
            <p:cNvPr id="70" name="ZoneTexte 69"/>
            <p:cNvSpPr txBox="1"/>
            <p:nvPr/>
          </p:nvSpPr>
          <p:spPr>
            <a:xfrm>
              <a:off x="3130281" y="3276743"/>
              <a:ext cx="18017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00B0F0"/>
                  </a:solidFill>
                  <a:latin typeface="+mj-lt"/>
                </a:rPr>
                <a:t>Coupling table</a:t>
              </a:r>
              <a:endParaRPr lang="en-GB" sz="1600" b="1" dirty="0">
                <a:solidFill>
                  <a:srgbClr val="00B0F0"/>
                </a:solidFill>
                <a:latin typeface="+mj-lt"/>
              </a:endParaRPr>
            </a:p>
          </p:txBody>
        </p:sp>
      </p:grpSp>
      <p:grpSp>
        <p:nvGrpSpPr>
          <p:cNvPr id="125" name="Groupe 124"/>
          <p:cNvGrpSpPr/>
          <p:nvPr/>
        </p:nvGrpSpPr>
        <p:grpSpPr>
          <a:xfrm>
            <a:off x="2987824" y="2937626"/>
            <a:ext cx="4176464" cy="995431"/>
            <a:chOff x="2987824" y="2937626"/>
            <a:chExt cx="4176464" cy="995431"/>
          </a:xfrm>
        </p:grpSpPr>
        <p:cxnSp>
          <p:nvCxnSpPr>
            <p:cNvPr id="84" name="Connecteur droit avec flèche 83"/>
            <p:cNvCxnSpPr>
              <a:endCxn id="69" idx="1"/>
            </p:cNvCxnSpPr>
            <p:nvPr/>
          </p:nvCxnSpPr>
          <p:spPr>
            <a:xfrm>
              <a:off x="2987824" y="3212976"/>
              <a:ext cx="391858" cy="589730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 flipH="1">
              <a:off x="4067945" y="2937626"/>
              <a:ext cx="3096343" cy="995431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67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/>
          <p:cNvSpPr/>
          <p:nvPr/>
        </p:nvSpPr>
        <p:spPr>
          <a:xfrm>
            <a:off x="460375" y="6381328"/>
            <a:ext cx="3535561" cy="288032"/>
          </a:xfrm>
          <a:prstGeom prst="rect">
            <a:avLst/>
          </a:prstGeom>
          <a:solidFill>
            <a:srgbClr val="FCF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188" y="1252866"/>
            <a:ext cx="8064500" cy="523220"/>
          </a:xfrm>
        </p:spPr>
        <p:txBody>
          <a:bodyPr/>
          <a:lstStyle/>
          <a:p>
            <a:r>
              <a:rPr lang="en-GB" dirty="0" smtClean="0"/>
              <a:t>Some examples of data flow in a data centre</a:t>
            </a: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SeaDataCloud 2nd training session, Ostende, Belgium, 19-26 June 2019</a:t>
            </a:r>
            <a:endParaRPr lang="fr-FR" altLang="en-US"/>
          </a:p>
        </p:txBody>
      </p:sp>
      <p:sp>
        <p:nvSpPr>
          <p:cNvPr id="6" name="AutoShape 2" descr="Résultat de recherche d'images pour &quot;symbole fichier&quot;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Résultat de recherche d'images pour &quot;logo xml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54" y="5107517"/>
            <a:ext cx="1011655" cy="10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mikado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87" y="3429000"/>
            <a:ext cx="612770" cy="10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Connecteur droit avec flèche 19"/>
          <p:cNvCxnSpPr/>
          <p:nvPr/>
        </p:nvCxnSpPr>
        <p:spPr>
          <a:xfrm>
            <a:off x="7212876" y="4653136"/>
            <a:ext cx="0" cy="432048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428900" y="3810526"/>
            <a:ext cx="1157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551A0"/>
                </a:solidFill>
                <a:latin typeface="+mj-lt"/>
              </a:rPr>
              <a:t>Mikado</a:t>
            </a:r>
            <a:endParaRPr lang="en-GB" sz="1600" b="1" dirty="0">
              <a:solidFill>
                <a:srgbClr val="0551A0"/>
              </a:solidFill>
              <a:latin typeface="+mj-lt"/>
            </a:endParaRPr>
          </a:p>
        </p:txBody>
      </p:sp>
      <p:grpSp>
        <p:nvGrpSpPr>
          <p:cNvPr id="128" name="Groupe 127"/>
          <p:cNvGrpSpPr/>
          <p:nvPr/>
        </p:nvGrpSpPr>
        <p:grpSpPr>
          <a:xfrm>
            <a:off x="177487" y="1702947"/>
            <a:ext cx="8736388" cy="1698707"/>
            <a:chOff x="228100" y="1730293"/>
            <a:chExt cx="8736388" cy="1698707"/>
          </a:xfrm>
          <a:solidFill>
            <a:schemeClr val="bg1">
              <a:lumMod val="85000"/>
            </a:schemeClr>
          </a:solidFill>
        </p:grpSpPr>
        <p:grpSp>
          <p:nvGrpSpPr>
            <p:cNvPr id="127" name="Groupe 126"/>
            <p:cNvGrpSpPr/>
            <p:nvPr/>
          </p:nvGrpSpPr>
          <p:grpSpPr>
            <a:xfrm>
              <a:off x="228100" y="2132856"/>
              <a:ext cx="8736388" cy="1296144"/>
              <a:chOff x="228100" y="2132856"/>
              <a:chExt cx="8736388" cy="1296144"/>
            </a:xfrm>
            <a:grpFill/>
          </p:grpSpPr>
          <p:pic>
            <p:nvPicPr>
              <p:cNvPr id="9" name="Picture 4" descr="nemo"/>
              <p:cNvPicPr>
                <a:picLocks noChangeAspect="1" noChangeArrowheads="1"/>
              </p:cNvPicPr>
              <p:nvPr/>
            </p:nvPicPr>
            <p:blipFill>
              <a:blip r:embed="rId5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0308" y="2420888"/>
                <a:ext cx="1152128" cy="88254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</p:pic>
          <p:sp>
            <p:nvSpPr>
              <p:cNvPr id="10" name="Organigramme : Document 9"/>
              <p:cNvSpPr/>
              <p:nvPr/>
            </p:nvSpPr>
            <p:spPr>
              <a:xfrm>
                <a:off x="516132" y="2528980"/>
                <a:ext cx="1152128" cy="720080"/>
              </a:xfrm>
              <a:prstGeom prst="flowChartDocument">
                <a:avLst/>
              </a:prstGeom>
              <a:grp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Files</a:t>
                </a:r>
                <a:r>
                  <a:rPr lang="en-GB" dirty="0" smtClean="0">
                    <a:latin typeface="+mj-lt"/>
                  </a:rPr>
                  <a:t> </a:t>
                </a:r>
              </a:p>
              <a:p>
                <a:pPr algn="ctr"/>
                <a:r>
                  <a:rPr lang="en-GB" sz="14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format</a:t>
                </a:r>
                <a:r>
                  <a:rPr lang="en-GB" sz="1400" dirty="0" smtClean="0">
                    <a:latin typeface="+mj-lt"/>
                  </a:rPr>
                  <a:t> </a:t>
                </a:r>
                <a:r>
                  <a:rPr lang="en-GB" sz="14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X</a:t>
                </a:r>
                <a:endParaRPr lang="en-GB" sz="14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1" name="Organigramme : Document 10"/>
              <p:cNvSpPr/>
              <p:nvPr/>
            </p:nvSpPr>
            <p:spPr>
              <a:xfrm>
                <a:off x="3684484" y="2204864"/>
                <a:ext cx="1152128" cy="1138036"/>
              </a:xfrm>
              <a:prstGeom prst="flowChartDocument">
                <a:avLst/>
              </a:prstGeom>
              <a:grp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Files </a:t>
                </a:r>
              </a:p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SDN format</a:t>
                </a:r>
              </a:p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No QC</a:t>
                </a:r>
                <a:endParaRPr lang="en-GB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2" name="Organigramme : Document 11"/>
              <p:cNvSpPr/>
              <p:nvPr/>
            </p:nvSpPr>
            <p:spPr>
              <a:xfrm>
                <a:off x="5268660" y="2204864"/>
                <a:ext cx="1152128" cy="1138036"/>
              </a:xfrm>
              <a:prstGeom prst="flowChartDocument">
                <a:avLst/>
              </a:prstGeom>
              <a:grp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Files </a:t>
                </a:r>
              </a:p>
              <a:p>
                <a:pPr algn="ctr"/>
                <a:r>
                  <a:rPr lang="en-GB" sz="16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SDN </a:t>
                </a:r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format QC</a:t>
                </a:r>
                <a:endParaRPr lang="en-GB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3" name="Cylindre 12"/>
              <p:cNvSpPr/>
              <p:nvPr/>
            </p:nvSpPr>
            <p:spPr>
              <a:xfrm>
                <a:off x="6996852" y="2132856"/>
                <a:ext cx="809936" cy="864096"/>
              </a:xfrm>
              <a:prstGeom prst="can">
                <a:avLst/>
              </a:prstGeom>
              <a:grpFill/>
              <a:ln>
                <a:noFill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600" dirty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L</a:t>
                </a:r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ocal</a:t>
                </a:r>
              </a:p>
              <a:p>
                <a:pPr algn="ctr"/>
                <a:r>
                  <a:rPr lang="en-GB" sz="1600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DB</a:t>
                </a:r>
                <a:endParaRPr lang="en-GB" sz="1600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cxnSp>
            <p:nvCxnSpPr>
              <p:cNvPr id="15" name="Connecteur droit avec flèche 14"/>
              <p:cNvCxnSpPr/>
              <p:nvPr/>
            </p:nvCxnSpPr>
            <p:spPr>
              <a:xfrm>
                <a:off x="1668260" y="2852936"/>
                <a:ext cx="432048" cy="0"/>
              </a:xfrm>
              <a:prstGeom prst="straightConnector1">
                <a:avLst/>
              </a:prstGeom>
              <a:grpFill/>
              <a:ln w="38100">
                <a:noFill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avec flèche 15"/>
              <p:cNvCxnSpPr/>
              <p:nvPr/>
            </p:nvCxnSpPr>
            <p:spPr>
              <a:xfrm>
                <a:off x="3180428" y="2846272"/>
                <a:ext cx="432048" cy="0"/>
              </a:xfrm>
              <a:prstGeom prst="straightConnector1">
                <a:avLst/>
              </a:prstGeom>
              <a:grpFill/>
              <a:ln w="38100">
                <a:noFill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avec flèche 16"/>
              <p:cNvCxnSpPr/>
              <p:nvPr/>
            </p:nvCxnSpPr>
            <p:spPr>
              <a:xfrm>
                <a:off x="4836612" y="2743976"/>
                <a:ext cx="432048" cy="0"/>
              </a:xfrm>
              <a:prstGeom prst="straightConnector1">
                <a:avLst/>
              </a:prstGeom>
              <a:grpFill/>
              <a:ln w="38100">
                <a:noFill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avec flèche 17"/>
              <p:cNvCxnSpPr/>
              <p:nvPr/>
            </p:nvCxnSpPr>
            <p:spPr>
              <a:xfrm>
                <a:off x="6492797" y="2714070"/>
                <a:ext cx="432048" cy="0"/>
              </a:xfrm>
              <a:prstGeom prst="straightConnector1">
                <a:avLst/>
              </a:prstGeom>
              <a:grpFill/>
              <a:ln w="38100">
                <a:noFill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avec flèche 18"/>
              <p:cNvCxnSpPr/>
              <p:nvPr/>
            </p:nvCxnSpPr>
            <p:spPr>
              <a:xfrm>
                <a:off x="7284884" y="2996952"/>
                <a:ext cx="0" cy="432048"/>
              </a:xfrm>
              <a:prstGeom prst="straightConnector1">
                <a:avLst/>
              </a:prstGeom>
              <a:grpFill/>
              <a:ln w="38100">
                <a:noFill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1" name="ZoneTexte 20"/>
              <p:cNvSpPr txBox="1"/>
              <p:nvPr/>
            </p:nvSpPr>
            <p:spPr>
              <a:xfrm>
                <a:off x="4809753" y="2324357"/>
                <a:ext cx="49725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QC</a:t>
                </a:r>
                <a:endParaRPr lang="en-GB" sz="2000" b="1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7806788" y="2593732"/>
                <a:ext cx="11577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Metadata</a:t>
                </a:r>
                <a:endParaRPr lang="en-GB" sz="1600" b="1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228100" y="2154342"/>
                <a:ext cx="10567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solidFill>
                      <a:schemeClr val="bg1">
                        <a:lumMod val="65000"/>
                      </a:schemeClr>
                    </a:solidFill>
                    <a:latin typeface="+mj-lt"/>
                  </a:rPr>
                  <a:t>Example 1</a:t>
                </a:r>
                <a:endParaRPr lang="en-GB" sz="1600" b="1" dirty="0">
                  <a:solidFill>
                    <a:schemeClr val="bg1">
                      <a:lumMod val="65000"/>
                    </a:schemeClr>
                  </a:solidFill>
                  <a:latin typeface="+mj-lt"/>
                </a:endParaRPr>
              </a:p>
            </p:txBody>
          </p:sp>
        </p:grpSp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7943" y="1829734"/>
              <a:ext cx="411942" cy="375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Flèche courbée vers le bas 25"/>
            <p:cNvSpPr/>
            <p:nvPr/>
          </p:nvSpPr>
          <p:spPr>
            <a:xfrm>
              <a:off x="5292080" y="1730293"/>
              <a:ext cx="864096" cy="485492"/>
            </a:xfrm>
            <a:prstGeom prst="curvedDownArrow">
              <a:avLst/>
            </a:prstGeom>
            <a:grp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5984072" y="1730617"/>
              <a:ext cx="11343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Octopus</a:t>
              </a:r>
              <a:endParaRPr lang="en-GB" sz="1600" b="1" dirty="0">
                <a:solidFill>
                  <a:schemeClr val="bg1">
                    <a:lumMod val="65000"/>
                  </a:schemeClr>
                </a:solidFill>
                <a:latin typeface="+mj-lt"/>
              </a:endParaRPr>
            </a:p>
          </p:txBody>
        </p:sp>
      </p:grpSp>
      <p:sp>
        <p:nvSpPr>
          <p:cNvPr id="5" name="AutoShape 2" descr="Image result for table databa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26" name="Groupe 125"/>
          <p:cNvGrpSpPr/>
          <p:nvPr/>
        </p:nvGrpSpPr>
        <p:grpSpPr>
          <a:xfrm>
            <a:off x="3130281" y="3276743"/>
            <a:ext cx="1801759" cy="842426"/>
            <a:chOff x="3130281" y="3276743"/>
            <a:chExt cx="1801759" cy="842426"/>
          </a:xfrm>
        </p:grpSpPr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9682" y="3486242"/>
              <a:ext cx="632927" cy="632927"/>
            </a:xfrm>
            <a:prstGeom prst="rect">
              <a:avLst/>
            </a:prstGeom>
          </p:spPr>
        </p:pic>
        <p:sp>
          <p:nvSpPr>
            <p:cNvPr id="70" name="ZoneTexte 69"/>
            <p:cNvSpPr txBox="1"/>
            <p:nvPr/>
          </p:nvSpPr>
          <p:spPr>
            <a:xfrm>
              <a:off x="3130281" y="3276743"/>
              <a:ext cx="18017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solidFill>
                    <a:srgbClr val="00B0F0"/>
                  </a:solidFill>
                  <a:latin typeface="+mj-lt"/>
                </a:rPr>
                <a:t>Coupling table</a:t>
              </a:r>
              <a:endParaRPr lang="en-GB" sz="1600" b="1" dirty="0">
                <a:solidFill>
                  <a:srgbClr val="00B0F0"/>
                </a:solidFill>
                <a:latin typeface="+mj-lt"/>
              </a:endParaRPr>
            </a:p>
          </p:txBody>
        </p:sp>
      </p:grpSp>
      <p:grpSp>
        <p:nvGrpSpPr>
          <p:cNvPr id="53" name="Groupe 52"/>
          <p:cNvGrpSpPr/>
          <p:nvPr/>
        </p:nvGrpSpPr>
        <p:grpSpPr>
          <a:xfrm>
            <a:off x="107505" y="3519572"/>
            <a:ext cx="6642386" cy="1421597"/>
            <a:chOff x="107505" y="3519572"/>
            <a:chExt cx="6642386" cy="1421597"/>
          </a:xfrm>
        </p:grpSpPr>
        <p:grpSp>
          <p:nvGrpSpPr>
            <p:cNvPr id="54" name="Groupe 53"/>
            <p:cNvGrpSpPr/>
            <p:nvPr/>
          </p:nvGrpSpPr>
          <p:grpSpPr>
            <a:xfrm>
              <a:off x="107505" y="3519572"/>
              <a:ext cx="6642386" cy="1421597"/>
              <a:chOff x="107505" y="3519572"/>
              <a:chExt cx="6642386" cy="1421597"/>
            </a:xfrm>
          </p:grpSpPr>
          <p:grpSp>
            <p:nvGrpSpPr>
              <p:cNvPr id="56" name="Groupe 55"/>
              <p:cNvGrpSpPr/>
              <p:nvPr/>
            </p:nvGrpSpPr>
            <p:grpSpPr>
              <a:xfrm>
                <a:off x="107505" y="3563725"/>
                <a:ext cx="6642386" cy="1377444"/>
                <a:chOff x="107504" y="4553369"/>
                <a:chExt cx="7472289" cy="2269995"/>
              </a:xfrm>
            </p:grpSpPr>
            <p:grpSp>
              <p:nvGrpSpPr>
                <p:cNvPr id="58" name="Groupe 57"/>
                <p:cNvGrpSpPr/>
                <p:nvPr/>
              </p:nvGrpSpPr>
              <p:grpSpPr>
                <a:xfrm>
                  <a:off x="323528" y="4553369"/>
                  <a:ext cx="7256265" cy="2269995"/>
                  <a:chOff x="323528" y="4553369"/>
                  <a:chExt cx="7256265" cy="2269995"/>
                </a:xfrm>
              </p:grpSpPr>
              <p:sp>
                <p:nvSpPr>
                  <p:cNvPr id="60" name="Organigramme : Document 59"/>
                  <p:cNvSpPr/>
                  <p:nvPr/>
                </p:nvSpPr>
                <p:spPr>
                  <a:xfrm>
                    <a:off x="323528" y="5207114"/>
                    <a:ext cx="1152128" cy="1066028"/>
                  </a:xfrm>
                  <a:prstGeom prst="flowChartDocument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600" dirty="0" smtClean="0">
                        <a:latin typeface="+mj-lt"/>
                      </a:rPr>
                      <a:t>Files format X</a:t>
                    </a:r>
                    <a:endParaRPr lang="en-GB" sz="1600" dirty="0">
                      <a:latin typeface="+mj-lt"/>
                    </a:endParaRPr>
                  </a:p>
                </p:txBody>
              </p:sp>
              <p:sp>
                <p:nvSpPr>
                  <p:cNvPr id="61" name="Cylindre 60"/>
                  <p:cNvSpPr/>
                  <p:nvPr/>
                </p:nvSpPr>
                <p:spPr>
                  <a:xfrm>
                    <a:off x="2190238" y="5110812"/>
                    <a:ext cx="705744" cy="1194153"/>
                  </a:xfrm>
                  <a:prstGeom prst="can">
                    <a:avLst/>
                  </a:prstGeom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sz="1600" dirty="0" smtClean="0">
                        <a:latin typeface="+mj-lt"/>
                      </a:rPr>
                      <a:t>Local DB</a:t>
                    </a:r>
                    <a:endParaRPr lang="en-GB" sz="1600" dirty="0">
                      <a:latin typeface="+mj-lt"/>
                    </a:endParaRPr>
                  </a:p>
                </p:txBody>
              </p:sp>
              <p:cxnSp>
                <p:nvCxnSpPr>
                  <p:cNvPr id="62" name="Connecteur droit avec flèche 61"/>
                  <p:cNvCxnSpPr/>
                  <p:nvPr/>
                </p:nvCxnSpPr>
                <p:spPr>
                  <a:xfrm>
                    <a:off x="1619672" y="5617258"/>
                    <a:ext cx="432048" cy="0"/>
                  </a:xfrm>
                  <a:prstGeom prst="straightConnector1">
                    <a:avLst/>
                  </a:prstGeom>
                  <a:ln w="38100">
                    <a:tailEnd type="arrow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ZoneTexte 62"/>
                  <p:cNvSpPr txBox="1"/>
                  <p:nvPr/>
                </p:nvSpPr>
                <p:spPr>
                  <a:xfrm>
                    <a:off x="2320825" y="4553369"/>
                    <a:ext cx="523313" cy="6086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b="1" dirty="0" smtClean="0">
                        <a:solidFill>
                          <a:srgbClr val="00B0F0"/>
                        </a:solidFill>
                        <a:latin typeface="+mj-lt"/>
                      </a:rPr>
                      <a:t>QC</a:t>
                    </a:r>
                    <a:endParaRPr lang="en-GB" b="1" dirty="0">
                      <a:solidFill>
                        <a:srgbClr val="00B0F0"/>
                      </a:solidFill>
                      <a:latin typeface="+mj-lt"/>
                    </a:endParaRPr>
                  </a:p>
                </p:txBody>
              </p:sp>
              <p:cxnSp>
                <p:nvCxnSpPr>
                  <p:cNvPr id="64" name="Connecteur droit avec flèche 63"/>
                  <p:cNvCxnSpPr/>
                  <p:nvPr/>
                </p:nvCxnSpPr>
                <p:spPr>
                  <a:xfrm flipV="1">
                    <a:off x="3023673" y="4849020"/>
                    <a:ext cx="4556120" cy="873674"/>
                  </a:xfrm>
                  <a:prstGeom prst="straightConnector1">
                    <a:avLst/>
                  </a:prstGeom>
                  <a:ln w="38100">
                    <a:tailEnd type="arrow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3">
                    <a:schemeClr val="accent6"/>
                  </a:lnRef>
                  <a:fillRef idx="0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5" name="ZoneTexte 64"/>
                  <p:cNvSpPr txBox="1"/>
                  <p:nvPr/>
                </p:nvSpPr>
                <p:spPr>
                  <a:xfrm>
                    <a:off x="1739199" y="6265435"/>
                    <a:ext cx="2013516" cy="5579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+mj-lt"/>
                      </a:rPr>
                      <a:t>Metadata+ Data</a:t>
                    </a:r>
                    <a:endParaRPr lang="en-GB" sz="1600" b="1" dirty="0">
                      <a:solidFill>
                        <a:schemeClr val="accent6">
                          <a:lumMod val="75000"/>
                        </a:schemeClr>
                      </a:solidFill>
                      <a:latin typeface="+mj-lt"/>
                    </a:endParaRPr>
                  </a:p>
                </p:txBody>
              </p:sp>
            </p:grpSp>
            <p:sp>
              <p:nvSpPr>
                <p:cNvPr id="59" name="ZoneTexte 58"/>
                <p:cNvSpPr txBox="1"/>
                <p:nvPr/>
              </p:nvSpPr>
              <p:spPr>
                <a:xfrm>
                  <a:off x="107504" y="4687348"/>
                  <a:ext cx="1188725" cy="5579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b="1" dirty="0" smtClean="0">
                      <a:solidFill>
                        <a:srgbClr val="00519D"/>
                      </a:solidFill>
                      <a:latin typeface="+mj-lt"/>
                    </a:rPr>
                    <a:t>Example 2</a:t>
                  </a:r>
                  <a:endParaRPr lang="en-GB" sz="1600" b="1" dirty="0">
                    <a:solidFill>
                      <a:srgbClr val="00519D"/>
                    </a:solidFill>
                    <a:latin typeface="+mj-lt"/>
                  </a:endParaRPr>
                </a:p>
              </p:txBody>
            </p:sp>
          </p:grpSp>
          <p:sp>
            <p:nvSpPr>
              <p:cNvPr id="57" name="Flèche courbée vers le bas 56"/>
              <p:cNvSpPr/>
              <p:nvPr/>
            </p:nvSpPr>
            <p:spPr>
              <a:xfrm>
                <a:off x="1907704" y="3519572"/>
                <a:ext cx="864096" cy="485492"/>
              </a:xfrm>
              <a:prstGeom prst="curvedDown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5" name="Connecteur droit avec flèche 54"/>
            <p:cNvCxnSpPr/>
            <p:nvPr/>
          </p:nvCxnSpPr>
          <p:spPr>
            <a:xfrm flipV="1">
              <a:off x="2579196" y="3802706"/>
              <a:ext cx="800486" cy="364599"/>
            </a:xfrm>
            <a:prstGeom prst="straightConnector1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e 65"/>
          <p:cNvGrpSpPr/>
          <p:nvPr/>
        </p:nvGrpSpPr>
        <p:grpSpPr>
          <a:xfrm>
            <a:off x="2915816" y="2865617"/>
            <a:ext cx="4176464" cy="995431"/>
            <a:chOff x="2987824" y="2937626"/>
            <a:chExt cx="4176464" cy="995431"/>
          </a:xfrm>
        </p:grpSpPr>
        <p:cxnSp>
          <p:nvCxnSpPr>
            <p:cNvPr id="67" name="Connecteur droit avec flèche 66"/>
            <p:cNvCxnSpPr/>
            <p:nvPr/>
          </p:nvCxnSpPr>
          <p:spPr>
            <a:xfrm>
              <a:off x="2987824" y="3212976"/>
              <a:ext cx="391858" cy="589730"/>
            </a:xfrm>
            <a:prstGeom prst="straightConnector1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avec flèche 67"/>
            <p:cNvCxnSpPr/>
            <p:nvPr/>
          </p:nvCxnSpPr>
          <p:spPr>
            <a:xfrm flipH="1">
              <a:off x="4067945" y="2937626"/>
              <a:ext cx="3096343" cy="995431"/>
            </a:xfrm>
            <a:prstGeom prst="straightConnector1">
              <a:avLst/>
            </a:prstGeom>
            <a:ln w="57150">
              <a:solidFill>
                <a:schemeClr val="bg1">
                  <a:lumMod val="85000"/>
                </a:schemeClr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54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aDataCloud.pot [Mode de compatibilité]" id="{57FC6986-2BD0-43BB-ACEC-85D2971105F7}" vid="{5FF008A0-E6D8-418E-B2FC-C5FA7669FA00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SeaDataCloud</Template>
  <TotalTime>927</TotalTime>
  <Words>1473</Words>
  <Application>Microsoft Office PowerPoint</Application>
  <PresentationFormat>Affichage à l'écran (4:3)</PresentationFormat>
  <Paragraphs>257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Modèle par défaut</vt:lpstr>
      <vt:lpstr>Preparing CDI metadata and corresponding data files</vt:lpstr>
      <vt:lpstr>Previous presentation</vt:lpstr>
      <vt:lpstr>This year presentation</vt:lpstr>
      <vt:lpstr>Challenge for a data infrastructure</vt:lpstr>
      <vt:lpstr>The tools: NEMO (1)</vt:lpstr>
      <vt:lpstr>The tools: OCTOPUS (2) </vt:lpstr>
      <vt:lpstr>The tools : MIKADO (3)</vt:lpstr>
      <vt:lpstr>Some examples of data flow in a data centre</vt:lpstr>
      <vt:lpstr>Some examples of data flow in a data centre</vt:lpstr>
      <vt:lpstr>Some examples of data flow in a data centre</vt:lpstr>
      <vt:lpstr>Some examples of data flow in a data centre</vt:lpstr>
      <vt:lpstr>Key message 1: CDI granularity</vt:lpstr>
      <vt:lpstr>Key message 1: CDI granularity</vt:lpstr>
      <vt:lpstr>Granularity: Time-series management</vt:lpstr>
      <vt:lpstr>Granularity: Time-series management</vt:lpstr>
      <vt:lpstr>Granularity: Time-series management</vt:lpstr>
      <vt:lpstr>Granularity:  Long time-series</vt:lpstr>
      <vt:lpstr>Key message: 2 – Coherency metadata/data</vt:lpstr>
      <vt:lpstr>Key message: 2 – Coherency metadata/data</vt:lpstr>
      <vt:lpstr>Key message: 3 – Metadata enrichment</vt:lpstr>
      <vt:lpstr>Key message: 4 – Data file enrichment</vt:lpstr>
      <vt:lpstr>Key message 5: Check your SDN files</vt:lpstr>
      <vt:lpstr>Key message 6: Advantages of using the tools</vt:lpstr>
      <vt:lpstr>And do not forget that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Michele FICHAUT, Ifremer Brest PDG-IMN-IDM-SISME</dc:creator>
  <cp:lastModifiedBy>Michele FICHAUT, Ifremer Brest PDG-IRSI-SISMER, </cp:lastModifiedBy>
  <cp:revision>80</cp:revision>
  <dcterms:created xsi:type="dcterms:W3CDTF">2018-06-06T14:27:49Z</dcterms:created>
  <dcterms:modified xsi:type="dcterms:W3CDTF">2019-06-24T14:08:09Z</dcterms:modified>
</cp:coreProperties>
</file>