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8" r:id="rId3"/>
    <p:sldId id="289" r:id="rId4"/>
    <p:sldId id="293" r:id="rId5"/>
    <p:sldId id="297" r:id="rId6"/>
    <p:sldId id="298" r:id="rId7"/>
    <p:sldId id="299" r:id="rId8"/>
    <p:sldId id="290" r:id="rId9"/>
    <p:sldId id="337" r:id="rId10"/>
    <p:sldId id="338" r:id="rId11"/>
    <p:sldId id="336" r:id="rId12"/>
    <p:sldId id="344" r:id="rId13"/>
    <p:sldId id="323" r:id="rId14"/>
    <p:sldId id="339" r:id="rId15"/>
    <p:sldId id="305" r:id="rId16"/>
    <p:sldId id="341" r:id="rId17"/>
    <p:sldId id="342" r:id="rId18"/>
    <p:sldId id="343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45" r:id="rId33"/>
    <p:sldId id="346" r:id="rId34"/>
    <p:sldId id="347" r:id="rId35"/>
    <p:sldId id="287" r:id="rId3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29C1"/>
    <a:srgbClr val="FCFDFF"/>
    <a:srgbClr val="64768A"/>
    <a:srgbClr val="333399"/>
    <a:srgbClr val="FBFAFF"/>
    <a:srgbClr val="BBE0E3"/>
    <a:srgbClr val="FF6600"/>
    <a:srgbClr val="F5FAFE"/>
    <a:srgbClr val="659A2A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79717" autoAdjust="0"/>
  </p:normalViewPr>
  <p:slideViewPr>
    <p:cSldViewPr>
      <p:cViewPr varScale="1">
        <p:scale>
          <a:sx n="85" d="100"/>
          <a:sy n="85" d="100"/>
        </p:scale>
        <p:origin x="14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9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smtClean="0"/>
              <a:t>Cliquez pour modifier les styles du texte du masque</a:t>
            </a:r>
          </a:p>
          <a:p>
            <a:pPr lvl="1"/>
            <a:r>
              <a:rPr lang="fr-FR" altLang="en-US" noProof="0" smtClean="0"/>
              <a:t>Deuxième niveau</a:t>
            </a:r>
          </a:p>
          <a:p>
            <a:pPr lvl="2"/>
            <a:r>
              <a:rPr lang="fr-FR" altLang="en-US" noProof="0" smtClean="0"/>
              <a:t>Troisième niveau</a:t>
            </a:r>
          </a:p>
          <a:p>
            <a:pPr lvl="3"/>
            <a:r>
              <a:rPr lang="fr-FR" altLang="en-US" noProof="0" smtClean="0"/>
              <a:t>Quatrième niveau</a:t>
            </a:r>
          </a:p>
          <a:p>
            <a:pPr lvl="4"/>
            <a:r>
              <a:rPr lang="fr-FR" altLang="en-US" noProof="0" smtClean="0"/>
              <a:t>Cinquième niveau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C735B19-6A9D-411C-8EB0-8A8F456F6CB0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71506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735B19-6A9D-411C-8EB0-8A8F456F6CB0}" type="slidenum">
              <a:rPr lang="fr-FR" altLang="en-US" smtClean="0"/>
              <a:pPr>
                <a:defRPr/>
              </a:pPr>
              <a:t>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148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735B19-6A9D-411C-8EB0-8A8F456F6CB0}" type="slidenum">
              <a:rPr lang="fr-FR" altLang="en-US" smtClean="0"/>
              <a:pPr>
                <a:defRPr/>
              </a:pPr>
              <a:t>13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40070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735B19-6A9D-411C-8EB0-8A8F456F6CB0}" type="slidenum">
              <a:rPr lang="fr-FR" altLang="en-US" smtClean="0"/>
              <a:pPr>
                <a:defRPr/>
              </a:pPr>
              <a:t>14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36348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735B19-6A9D-411C-8EB0-8A8F456F6CB0}" type="slidenum">
              <a:rPr lang="fr-FR" altLang="en-US" smtClean="0"/>
              <a:pPr>
                <a:defRPr/>
              </a:pPr>
              <a:t>18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70485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735B19-6A9D-411C-8EB0-8A8F456F6CB0}" type="slidenum">
              <a:rPr lang="fr-FR" altLang="en-US" smtClean="0"/>
              <a:pPr>
                <a:defRPr/>
              </a:pPr>
              <a:t>22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02176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735B19-6A9D-411C-8EB0-8A8F456F6CB0}" type="slidenum">
              <a:rPr lang="fr-FR" altLang="en-US" smtClean="0"/>
              <a:pPr>
                <a:defRPr/>
              </a:pPr>
              <a:t>23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03415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735B19-6A9D-411C-8EB0-8A8F456F6CB0}" type="slidenum">
              <a:rPr lang="fr-FR" altLang="en-US" smtClean="0"/>
              <a:pPr>
                <a:defRPr/>
              </a:pPr>
              <a:t>24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02003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D8DAAB-2CE1-41F0-BA9E-17B623F8BCA2}" type="slidenum">
              <a:rPr lang="fr-FR" altLang="en-US" smtClean="0"/>
              <a:pPr>
                <a:defRPr/>
              </a:pPr>
              <a:t>30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35278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D8DAAB-2CE1-41F0-BA9E-17B623F8BCA2}" type="slidenum">
              <a:rPr lang="fr-FR" altLang="en-US" smtClean="0"/>
              <a:pPr>
                <a:defRPr/>
              </a:pPr>
              <a:t>31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5791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684713" y="6021388"/>
            <a:ext cx="3919537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fr-FR" altLang="en-US">
                <a:solidFill>
                  <a:srgbClr val="0551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sdn-userdesk@seadatanet.org – www.seadatanet.org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44725" y="3295650"/>
            <a:ext cx="4775200" cy="365125"/>
          </a:xfrm>
        </p:spPr>
        <p:txBody>
          <a:bodyPr anchor="t">
            <a:spAutoFit/>
          </a:bodyPr>
          <a:lstStyle>
            <a:lvl1pPr>
              <a:defRPr sz="240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fr-FR" altLang="en-US" noProof="0" smtClean="0"/>
              <a:t>Modifiez le style du titre</a:t>
            </a:r>
            <a:endParaRPr lang="fr-FR" altLang="en-US" noProof="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4667250"/>
            <a:ext cx="4751387" cy="517525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700">
                <a:solidFill>
                  <a:srgbClr val="0551A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fr-FR" altLang="en-US" noProof="0" smtClean="0"/>
              <a:t>Modifiez le style des sous-titres du masque</a:t>
            </a:r>
            <a:endParaRPr lang="fr-FR" altLang="en-US" noProof="0" dirty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2268538" y="5808663"/>
            <a:ext cx="6351587" cy="2127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713ED-BAC4-4A37-BF28-A5C4EF334827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9563" y="1255713"/>
            <a:ext cx="2016125" cy="50530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1255713"/>
            <a:ext cx="5895975" cy="5053012"/>
          </a:xfr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2F445-55D2-433E-BC81-9B7964E91EAD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9F4DE-DE8D-46E1-9AEB-D13FB67AF32B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135EC-A6DB-4304-951C-07039F012BB8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989138"/>
            <a:ext cx="3956050" cy="4319587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9638" y="1989138"/>
            <a:ext cx="3956050" cy="4319587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5F6CD-ECAE-404E-8244-13AC3623F569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34994-7689-4330-BD8F-51CFD1216F69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01D3D-C97D-4BA8-93E2-138A4B7E4AED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85A7F-ECD4-4D6A-962C-08EC8174D020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C8068-F5C6-4BAD-BDAC-6747E5907DC9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22F20-F28A-4DB4-BA5D-B515914AD129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255713"/>
            <a:ext cx="80645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989138"/>
            <a:ext cx="80645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415088"/>
            <a:ext cx="693737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solidFill>
                  <a:srgbClr val="0551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F4A30D-1F12-4EC6-98E1-C42D3D0D45BD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11188" y="6415088"/>
            <a:ext cx="3919537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fr-FR" altLang="en-US">
                <a:solidFill>
                  <a:srgbClr val="0551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sdn-userdesk@seadatanet.org – www.seadatanet.org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20713"/>
            <a:ext cx="6135687" cy="21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 b="1">
                <a:solidFill>
                  <a:srgbClr val="0551A0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  <p:pic>
        <p:nvPicPr>
          <p:cNvPr id="2" name="Picture 10" descr="SeaDatacloud2017logo_low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11188" y="455613"/>
            <a:ext cx="13684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kern="1200">
          <a:solidFill>
            <a:srgbClr val="0551A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 kern="1200">
          <a:solidFill>
            <a:srgbClr val="475D7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600" kern="1200">
          <a:solidFill>
            <a:srgbClr val="475D73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475D73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475D73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475D7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mp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1"/>
          <p:cNvSpPr>
            <a:spLocks noGrp="1" noChangeArrowheads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>
                <a:cs typeface="Arial" charset="0"/>
              </a:rPr>
              <a:t>SeaDataCloud 2nd training session, Ostende, Belgium, 19-26 June 2019</a:t>
            </a:r>
            <a:endParaRPr lang="fr-FR" altLang="en-US" smtClean="0">
              <a:cs typeface="Arial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44725" y="3295650"/>
            <a:ext cx="4775200" cy="1107996"/>
          </a:xfrm>
        </p:spPr>
        <p:txBody>
          <a:bodyPr/>
          <a:lstStyle/>
          <a:p>
            <a:r>
              <a:rPr lang="en-US" altLang="en-US" sz="3600" dirty="0" smtClean="0"/>
              <a:t>OCTOPUS, SDN formats conversion software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4667250"/>
            <a:ext cx="4751387" cy="261610"/>
          </a:xfrm>
        </p:spPr>
        <p:txBody>
          <a:bodyPr/>
          <a:lstStyle/>
          <a:p>
            <a:r>
              <a:rPr lang="en-US" altLang="en-US" dirty="0" err="1" smtClean="0"/>
              <a:t>Michèle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Fichaut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6415088"/>
            <a:ext cx="3720778" cy="254272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OCTOPUS releases (3)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1916832"/>
            <a:ext cx="8064500" cy="4941168"/>
          </a:xfrm>
        </p:spPr>
        <p:txBody>
          <a:bodyPr/>
          <a:lstStyle/>
          <a:p>
            <a:pPr lvl="0"/>
            <a:r>
              <a:rPr lang="en-GB" sz="2400" dirty="0" smtClean="0"/>
              <a:t>OCTOPUS </a:t>
            </a:r>
            <a:r>
              <a:rPr lang="en-GB" sz="2400" dirty="0"/>
              <a:t>1.4.2 in March </a:t>
            </a:r>
            <a:r>
              <a:rPr lang="en-GB" sz="2400" dirty="0" smtClean="0"/>
              <a:t>2019</a:t>
            </a:r>
          </a:p>
          <a:p>
            <a:pPr lvl="1"/>
            <a:r>
              <a:rPr lang="en-GB" sz="2000" dirty="0"/>
              <a:t>Compliance with java 9 and 10</a:t>
            </a:r>
          </a:p>
          <a:p>
            <a:pPr lvl="1"/>
            <a:r>
              <a:rPr lang="en-GB" sz="2000" dirty="0"/>
              <a:t>Check consistency between values and quality flags</a:t>
            </a:r>
          </a:p>
          <a:p>
            <a:pPr lvl="1"/>
            <a:r>
              <a:rPr lang="en-GB" sz="2000" dirty="0"/>
              <a:t>Check </a:t>
            </a:r>
            <a:r>
              <a:rPr lang="en-GB" sz="2000" dirty="0" smtClean="0"/>
              <a:t>considers </a:t>
            </a:r>
            <a:r>
              <a:rPr lang="en-GB" sz="2000" dirty="0"/>
              <a:t>as valid </a:t>
            </a:r>
            <a:r>
              <a:rPr lang="en-GB" sz="2000" dirty="0" smtClean="0"/>
              <a:t>time series </a:t>
            </a:r>
            <a:r>
              <a:rPr lang="en-GB" sz="2000" dirty="0"/>
              <a:t>ODV files with a P02 ASLV parameter instead of </a:t>
            </a:r>
            <a:r>
              <a:rPr lang="en-GB" sz="2000" dirty="0" smtClean="0"/>
              <a:t>AHGT (useful for sea level data)</a:t>
            </a:r>
          </a:p>
          <a:p>
            <a:pPr lvl="1"/>
            <a:r>
              <a:rPr lang="en-GB" sz="2000" dirty="0"/>
              <a:t>Homogenisation of the default value for measured parameters in </a:t>
            </a:r>
            <a:r>
              <a:rPr lang="en-GB" sz="2000" dirty="0" err="1" smtClean="0"/>
              <a:t>netCDF</a:t>
            </a:r>
            <a:r>
              <a:rPr lang="en-GB" sz="2000" dirty="0" smtClean="0"/>
              <a:t> </a:t>
            </a:r>
            <a:r>
              <a:rPr lang="en-GB" sz="2000" dirty="0"/>
              <a:t>SDN (-99999) </a:t>
            </a:r>
          </a:p>
          <a:p>
            <a:pPr lvl="1"/>
            <a:r>
              <a:rPr lang="en-GB" sz="2000" dirty="0"/>
              <a:t>Allow SDN CSR references using the central </a:t>
            </a:r>
            <a:r>
              <a:rPr lang="en-GB" sz="2000" dirty="0" smtClean="0"/>
              <a:t>catalogue</a:t>
            </a:r>
            <a:endParaRPr lang="en-GB" sz="2000" dirty="0"/>
          </a:p>
          <a:p>
            <a:pPr lvl="1"/>
            <a:r>
              <a:rPr lang="en-GB" sz="2000" dirty="0" smtClean="0"/>
              <a:t>All </a:t>
            </a:r>
            <a:r>
              <a:rPr lang="en-GB" sz="2000" dirty="0"/>
              <a:t>conversions: non-mandatory variables are not kept if they are empty (with only default values)</a:t>
            </a:r>
          </a:p>
          <a:p>
            <a:pPr lvl="1"/>
            <a:r>
              <a:rPr lang="en-GB" sz="2000" dirty="0"/>
              <a:t>Conversion to ODV: an error is </a:t>
            </a:r>
            <a:r>
              <a:rPr lang="en-GB" sz="2000" dirty="0" smtClean="0"/>
              <a:t>raised </a:t>
            </a:r>
            <a:r>
              <a:rPr lang="en-GB" sz="2000" dirty="0"/>
              <a:t>if one of the mandatory columns has missing value(s)</a:t>
            </a:r>
          </a:p>
          <a:p>
            <a:pPr lvl="1"/>
            <a:r>
              <a:rPr lang="en-GB" sz="2000" dirty="0"/>
              <a:t>Update </a:t>
            </a:r>
            <a:r>
              <a:rPr lang="en-GB" sz="2000" dirty="0" smtClean="0"/>
              <a:t>SDN QC </a:t>
            </a:r>
            <a:r>
              <a:rPr lang="en-GB" sz="2000" dirty="0"/>
              <a:t>flags: add 'Q' flag</a:t>
            </a:r>
          </a:p>
          <a:p>
            <a:pPr lvl="1"/>
            <a:r>
              <a:rPr lang="en-GB" sz="2000" dirty="0"/>
              <a:t>JSON log: format added </a:t>
            </a:r>
            <a:r>
              <a:rPr lang="en-GB" sz="2000" dirty="0" smtClean="0"/>
              <a:t>in logs in batch mode</a:t>
            </a:r>
            <a:endParaRPr lang="en-GB" sz="20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654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6415088"/>
            <a:ext cx="3720778" cy="254272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OCTOPUS releases (4)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849" y="1916832"/>
            <a:ext cx="8064500" cy="4941168"/>
          </a:xfrm>
        </p:spPr>
        <p:txBody>
          <a:bodyPr/>
          <a:lstStyle/>
          <a:p>
            <a:pPr lvl="0"/>
            <a:r>
              <a:rPr lang="en-GB" sz="2400" dirty="0" smtClean="0"/>
              <a:t>OCTOPUS </a:t>
            </a:r>
            <a:r>
              <a:rPr lang="en-GB" sz="2400" dirty="0"/>
              <a:t>1.5.0 in June </a:t>
            </a:r>
            <a:r>
              <a:rPr lang="en-GB" sz="2400" dirty="0" smtClean="0"/>
              <a:t>2019, major release</a:t>
            </a:r>
          </a:p>
          <a:p>
            <a:pPr lvl="1"/>
            <a:r>
              <a:rPr lang="en-GB" dirty="0"/>
              <a:t>New checks and conversion for ODV variant formats for</a:t>
            </a:r>
          </a:p>
          <a:p>
            <a:pPr lvl="2"/>
            <a:r>
              <a:rPr lang="en-GB" dirty="0"/>
              <a:t>Biology</a:t>
            </a:r>
          </a:p>
          <a:p>
            <a:pPr lvl="2"/>
            <a:r>
              <a:rPr lang="en-GB" dirty="0" err="1"/>
              <a:t>Microlitter</a:t>
            </a:r>
            <a:endParaRPr lang="en-GB" dirty="0"/>
          </a:p>
          <a:p>
            <a:pPr lvl="2"/>
            <a:r>
              <a:rPr lang="en-GB" dirty="0"/>
              <a:t>Flow cytometry</a:t>
            </a:r>
          </a:p>
          <a:p>
            <a:pPr lvl="1"/>
            <a:r>
              <a:rPr lang="en-GB" dirty="0"/>
              <a:t>Conversion only possible from ODV to ODV</a:t>
            </a:r>
          </a:p>
          <a:p>
            <a:pPr lvl="2"/>
            <a:r>
              <a:rPr lang="en-GB" dirty="0"/>
              <a:t>In order to add </a:t>
            </a:r>
            <a:r>
              <a:rPr lang="en-GB" dirty="0" err="1"/>
              <a:t>sdn_reference</a:t>
            </a:r>
            <a:r>
              <a:rPr lang="en-GB" dirty="0"/>
              <a:t> to the CDI if missing</a:t>
            </a:r>
          </a:p>
          <a:p>
            <a:pPr lvl="2"/>
            <a:r>
              <a:rPr lang="en-GB" dirty="0"/>
              <a:t>To check </a:t>
            </a:r>
            <a:r>
              <a:rPr lang="en-GB" dirty="0" smtClean="0"/>
              <a:t>the </a:t>
            </a:r>
            <a:r>
              <a:rPr lang="en-GB" dirty="0"/>
              <a:t>standard vocabulary used</a:t>
            </a:r>
          </a:p>
          <a:p>
            <a:pPr lvl="2"/>
            <a:r>
              <a:rPr lang="en-GB" dirty="0"/>
              <a:t>To update the vocabulary in case of deprecated </a:t>
            </a:r>
            <a:r>
              <a:rPr lang="en-GB" dirty="0" smtClean="0"/>
              <a:t>terms</a:t>
            </a:r>
          </a:p>
          <a:p>
            <a:pPr lvl="2"/>
            <a:r>
              <a:rPr lang="en-GB" dirty="0" smtClean="0"/>
              <a:t>To delete the </a:t>
            </a:r>
            <a:r>
              <a:rPr lang="en-GB" smtClean="0"/>
              <a:t>empty columns</a:t>
            </a:r>
            <a:endParaRPr lang="en-GB" dirty="0"/>
          </a:p>
          <a:p>
            <a:pPr lvl="0"/>
            <a:endParaRPr lang="en-GB" sz="240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067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6415088"/>
            <a:ext cx="3720778" cy="254272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OCTOPUS possible conversions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20" y="1898058"/>
            <a:ext cx="7777236" cy="4701650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754820" y="1916117"/>
            <a:ext cx="7777236" cy="4609229"/>
            <a:chOff x="754820" y="1916117"/>
            <a:chExt cx="7777236" cy="4609229"/>
          </a:xfrm>
        </p:grpSpPr>
        <p:sp>
          <p:nvSpPr>
            <p:cNvPr id="3" name="Rectangle 2"/>
            <p:cNvSpPr/>
            <p:nvPr/>
          </p:nvSpPr>
          <p:spPr>
            <a:xfrm>
              <a:off x="754820" y="4365104"/>
              <a:ext cx="7777236" cy="576064"/>
            </a:xfrm>
            <a:prstGeom prst="rect">
              <a:avLst/>
            </a:prstGeom>
            <a:noFill/>
            <a:ln w="76200">
              <a:solidFill>
                <a:srgbClr val="EB29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3923569" y="3500652"/>
              <a:ext cx="4609229" cy="1440160"/>
            </a:xfrm>
            <a:prstGeom prst="rect">
              <a:avLst/>
            </a:prstGeom>
            <a:noFill/>
            <a:ln w="76200">
              <a:solidFill>
                <a:srgbClr val="EB29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88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OCTOPUS user manual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User manual is provided on line on SeaDataNet </a:t>
            </a:r>
            <a:r>
              <a:rPr lang="en-GB" sz="2800" dirty="0" smtClean="0"/>
              <a:t>website and embedded in OCTOPUS software under the ‘help’ menu:</a:t>
            </a:r>
            <a:endParaRPr lang="en-GB" sz="28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GB" sz="2800" b="1" dirty="0"/>
              <a:t>    </a:t>
            </a:r>
            <a:r>
              <a:rPr lang="en-GB" sz="2800" dirty="0">
                <a:solidFill>
                  <a:srgbClr val="00CC99"/>
                </a:solidFill>
              </a:rPr>
              <a:t>https://www.seadatanet.org/Software/OCTOPUS</a:t>
            </a:r>
          </a:p>
          <a:p>
            <a:r>
              <a:rPr lang="en-GB" sz="2800" dirty="0" smtClean="0"/>
              <a:t>On </a:t>
            </a:r>
            <a:r>
              <a:rPr lang="en-GB" sz="2800" dirty="0"/>
              <a:t>this </a:t>
            </a:r>
            <a:r>
              <a:rPr lang="en-GB" sz="2800" dirty="0" smtClean="0"/>
              <a:t>page also:</a:t>
            </a:r>
            <a:endParaRPr lang="en-GB" sz="2800" dirty="0"/>
          </a:p>
          <a:p>
            <a:pPr lvl="1"/>
            <a:r>
              <a:rPr lang="en-GB" sz="2400" dirty="0"/>
              <a:t>FAQ</a:t>
            </a:r>
          </a:p>
          <a:p>
            <a:pPr lvl="1"/>
            <a:r>
              <a:rPr lang="en-GB" sz="2400" dirty="0" smtClean="0"/>
              <a:t>a </a:t>
            </a:r>
            <a:r>
              <a:rPr lang="en-GB" sz="2400" dirty="0"/>
              <a:t>presentation of </a:t>
            </a:r>
            <a:r>
              <a:rPr lang="en-GB" sz="2400" dirty="0" smtClean="0"/>
              <a:t>OCTOPUS and the corresponding video</a:t>
            </a:r>
            <a:endParaRPr lang="en-GB" sz="2400" dirty="0"/>
          </a:p>
          <a:p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0914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188" y="6237312"/>
            <a:ext cx="4680892" cy="620688"/>
          </a:xfrm>
          <a:prstGeom prst="rect">
            <a:avLst/>
          </a:prstGeom>
          <a:solidFill>
            <a:srgbClr val="FC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developments </a:t>
            </a:r>
            <a:r>
              <a:rPr lang="en-GB" dirty="0" smtClean="0">
                <a:sym typeface="Wingdings" panose="05000000000000000000" pitchFamily="2" charset="2"/>
              </a:rPr>
              <a:t> 1.5.0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11188" y="1989139"/>
            <a:ext cx="8064500" cy="1799902"/>
          </a:xfrm>
        </p:spPr>
        <p:txBody>
          <a:bodyPr/>
          <a:lstStyle/>
          <a:p>
            <a:r>
              <a:rPr lang="en-GB" dirty="0" smtClean="0"/>
              <a:t>Detection of Variant ODV formats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If this is not applied, the files can be valid SDN ODV but will not be detected as ODV variant 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518610"/>
              </p:ext>
            </p:extLst>
          </p:nvPr>
        </p:nvGraphicFramePr>
        <p:xfrm>
          <a:off x="0" y="2564904"/>
          <a:ext cx="9036496" cy="310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12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4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973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Variant ODV format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How to</a:t>
                      </a:r>
                      <a:r>
                        <a:rPr lang="en-GB" sz="2000" baseline="0" dirty="0" smtClean="0"/>
                        <a:t> detect which type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475D73"/>
                          </a:solidFill>
                        </a:rPr>
                        <a:t>For Biology</a:t>
                      </a:r>
                      <a:endParaRPr lang="en-GB" sz="2000" dirty="0">
                        <a:solidFill>
                          <a:srgbClr val="475D73"/>
                        </a:solidFill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0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if </a:t>
                      </a:r>
                      <a:r>
                        <a:rPr lang="en-GB" sz="2000" b="1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MINWDIST</a:t>
                      </a:r>
                      <a:r>
                        <a:rPr lang="en-GB" sz="20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en-GB" sz="20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MAXWDIST</a:t>
                      </a:r>
                      <a:r>
                        <a:rPr lang="en-GB" sz="20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 present and </a:t>
                      </a:r>
                      <a:r>
                        <a:rPr lang="en-GB" sz="2000" u="sng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SCNAME01 or SNANID01 </a:t>
                      </a:r>
                      <a:r>
                        <a:rPr lang="en-GB" sz="20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present</a:t>
                      </a:r>
                      <a:endParaRPr lang="en-GB" sz="2000" kern="1200" dirty="0">
                        <a:solidFill>
                          <a:srgbClr val="475D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475D73"/>
                          </a:solidFill>
                        </a:rPr>
                        <a:t>For</a:t>
                      </a:r>
                      <a:r>
                        <a:rPr lang="en-GB" sz="2000" baseline="0" dirty="0" smtClean="0">
                          <a:solidFill>
                            <a:srgbClr val="475D73"/>
                          </a:solidFill>
                        </a:rPr>
                        <a:t> Flow Cytometry</a:t>
                      </a:r>
                      <a:endParaRPr lang="en-GB" sz="2000" dirty="0">
                        <a:solidFill>
                          <a:srgbClr val="475D73"/>
                        </a:solidFill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0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If </a:t>
                      </a:r>
                      <a:r>
                        <a:rPr lang="en-GB" sz="2000" b="1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DTUT8601</a:t>
                      </a:r>
                      <a:r>
                        <a:rPr lang="en-GB" sz="20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1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and IDCLFL02 </a:t>
                      </a:r>
                      <a:r>
                        <a:rPr lang="en-GB" sz="20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present </a:t>
                      </a:r>
                    </a:p>
                    <a:p>
                      <a:pPr marL="7429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20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if </a:t>
                      </a:r>
                      <a:r>
                        <a:rPr lang="en-GB" sz="2000" i="0" u="sng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ADEPZZ01</a:t>
                      </a:r>
                      <a:r>
                        <a:rPr lang="en-GB" sz="20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 is present then </a:t>
                      </a:r>
                      <a:r>
                        <a:rPr lang="en-GB" sz="2000" u="sng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profile or trajectory</a:t>
                      </a:r>
                      <a:r>
                        <a:rPr lang="en-GB" sz="20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7429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20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else </a:t>
                      </a:r>
                      <a:r>
                        <a:rPr lang="en-GB" sz="2000" u="sng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time-series</a:t>
                      </a:r>
                      <a:endParaRPr lang="en-GB" sz="2000" u="sng" kern="1200" dirty="0">
                        <a:solidFill>
                          <a:srgbClr val="475D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475D73"/>
                          </a:solidFill>
                        </a:rPr>
                        <a:t>For</a:t>
                      </a:r>
                      <a:r>
                        <a:rPr lang="en-GB" sz="2000" baseline="0" dirty="0" smtClean="0">
                          <a:solidFill>
                            <a:srgbClr val="475D73"/>
                          </a:solidFill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rgbClr val="475D73"/>
                          </a:solidFill>
                        </a:rPr>
                        <a:t>Microlitter</a:t>
                      </a:r>
                      <a:endParaRPr lang="en-GB" sz="2000" dirty="0">
                        <a:solidFill>
                          <a:srgbClr val="475D73"/>
                        </a:solidFill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000" b="1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if MINWDIST and MAXWDIST </a:t>
                      </a:r>
                      <a:r>
                        <a:rPr lang="en-GB" sz="20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present and </a:t>
                      </a:r>
                      <a:r>
                        <a:rPr lang="en-GB" sz="2000" u="sng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MLITTYPW or MLITSIZW </a:t>
                      </a:r>
                      <a:r>
                        <a:rPr lang="en-GB" sz="20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present</a:t>
                      </a:r>
                      <a:endParaRPr lang="en-GB" sz="2000" kern="1200" dirty="0">
                        <a:solidFill>
                          <a:srgbClr val="475D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3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developments </a:t>
            </a:r>
            <a:r>
              <a:rPr lang="en-GB" dirty="0" smtClean="0">
                <a:sym typeface="Wingdings" panose="05000000000000000000" pitchFamily="2" charset="2"/>
              </a:rPr>
              <a:t> 1.5.0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11188" y="1989139"/>
            <a:ext cx="8064500" cy="1799902"/>
          </a:xfrm>
        </p:spPr>
        <p:txBody>
          <a:bodyPr/>
          <a:lstStyle/>
          <a:p>
            <a:r>
              <a:rPr lang="en-GB" dirty="0" smtClean="0"/>
              <a:t>Checks implemented for Variant ODV formats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22718"/>
              </p:ext>
            </p:extLst>
          </p:nvPr>
        </p:nvGraphicFramePr>
        <p:xfrm>
          <a:off x="107421" y="2636912"/>
          <a:ext cx="9001083" cy="323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93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7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Variant ODV format</a:t>
                      </a:r>
                      <a:endParaRPr lang="en-GB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Additional</a:t>
                      </a:r>
                      <a:r>
                        <a:rPr lang="en-GB" sz="2000" baseline="0" dirty="0" smtClean="0"/>
                        <a:t> tests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475D73"/>
                          </a:solidFill>
                        </a:rPr>
                        <a:t>For Biology</a:t>
                      </a:r>
                      <a:endParaRPr lang="en-GB" sz="2000" dirty="0">
                        <a:solidFill>
                          <a:srgbClr val="475D73"/>
                        </a:solidFill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475D73"/>
                          </a:solidFill>
                        </a:rPr>
                        <a:t>28</a:t>
                      </a:r>
                      <a:endParaRPr lang="en-GB" sz="2000" dirty="0">
                        <a:solidFill>
                          <a:srgbClr val="475D73"/>
                        </a:solidFill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tc rowSpan="3">
                  <a:txBody>
                    <a:bodyPr/>
                    <a:lstStyle/>
                    <a:p>
                      <a:pPr lvl="0"/>
                      <a:r>
                        <a:rPr lang="en-GB" sz="2000" dirty="0" smtClean="0">
                          <a:solidFill>
                            <a:srgbClr val="475D73"/>
                          </a:solidFill>
                        </a:rPr>
                        <a:t>Check the presence of the mandatory columns </a:t>
                      </a:r>
                    </a:p>
                    <a:p>
                      <a:pPr lvl="1"/>
                      <a:r>
                        <a:rPr lang="en-GB" sz="20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GB" sz="2000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Error</a:t>
                      </a:r>
                    </a:p>
                    <a:p>
                      <a:r>
                        <a:rPr lang="en-GB" sz="2000" dirty="0" smtClean="0">
                          <a:solidFill>
                            <a:srgbClr val="475D73"/>
                          </a:solidFill>
                        </a:rPr>
                        <a:t>Check the label of the mandatory column </a:t>
                      </a:r>
                    </a:p>
                    <a:p>
                      <a:pPr lvl="1"/>
                      <a:r>
                        <a:rPr lang="en-GB" sz="2000" dirty="0" smtClean="0">
                          <a:solidFill>
                            <a:srgbClr val="FF6600"/>
                          </a:solidFill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GB" sz="2000" b="1" dirty="0" smtClean="0">
                          <a:solidFill>
                            <a:srgbClr val="FF6600"/>
                          </a:solidFill>
                          <a:sym typeface="Wingdings" panose="05000000000000000000" pitchFamily="2" charset="2"/>
                        </a:rPr>
                        <a:t>Warning</a:t>
                      </a:r>
                    </a:p>
                    <a:p>
                      <a:r>
                        <a:rPr lang="en-GB" sz="2000" dirty="0" smtClean="0">
                          <a:solidFill>
                            <a:srgbClr val="475D73"/>
                          </a:solidFill>
                          <a:sym typeface="Wingdings" panose="05000000000000000000" pitchFamily="2" charset="2"/>
                        </a:rPr>
                        <a:t>Check the unit of the </a:t>
                      </a:r>
                      <a:r>
                        <a:rPr lang="en-GB" sz="2000" dirty="0" smtClean="0">
                          <a:solidFill>
                            <a:srgbClr val="475D73"/>
                          </a:solidFill>
                        </a:rPr>
                        <a:t>mandatory column </a:t>
                      </a:r>
                    </a:p>
                    <a:p>
                      <a:pPr lvl="1"/>
                      <a:r>
                        <a:rPr lang="en-GB" sz="2000" dirty="0" smtClean="0">
                          <a:solidFill>
                            <a:srgbClr val="FF6600"/>
                          </a:solidFill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GB" sz="2000" b="1" dirty="0" smtClean="0">
                          <a:solidFill>
                            <a:srgbClr val="FF6600"/>
                          </a:solidFill>
                          <a:sym typeface="Wingdings" panose="05000000000000000000" pitchFamily="2" charset="2"/>
                        </a:rPr>
                        <a:t>Warning</a:t>
                      </a:r>
                      <a:endParaRPr lang="en-GB" sz="2000" b="1" dirty="0" smtClean="0">
                        <a:solidFill>
                          <a:srgbClr val="FF6600"/>
                        </a:solidFill>
                      </a:endParaRPr>
                    </a:p>
                    <a:p>
                      <a:r>
                        <a:rPr lang="en-GB" sz="2000" dirty="0" smtClean="0">
                          <a:solidFill>
                            <a:srgbClr val="475D73"/>
                          </a:solidFill>
                        </a:rPr>
                        <a:t>Check The coherency between </a:t>
                      </a:r>
                      <a:r>
                        <a:rPr lang="en-GB" sz="2000" dirty="0" err="1" smtClean="0">
                          <a:solidFill>
                            <a:srgbClr val="475D73"/>
                          </a:solidFill>
                        </a:rPr>
                        <a:t>SDN_mapping</a:t>
                      </a:r>
                      <a:r>
                        <a:rPr lang="en-GB" sz="2000" baseline="0" dirty="0" smtClean="0">
                          <a:solidFill>
                            <a:srgbClr val="475D73"/>
                          </a:solidFill>
                        </a:rPr>
                        <a:t> units and the column header </a:t>
                      </a:r>
                      <a:r>
                        <a:rPr lang="en-GB" sz="2000" baseline="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Error</a:t>
                      </a:r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475D73"/>
                          </a:solidFill>
                        </a:rPr>
                        <a:t>For</a:t>
                      </a:r>
                      <a:r>
                        <a:rPr lang="en-GB" sz="2000" baseline="0" dirty="0" smtClean="0">
                          <a:solidFill>
                            <a:srgbClr val="475D73"/>
                          </a:solidFill>
                        </a:rPr>
                        <a:t> Flow cytometry</a:t>
                      </a:r>
                      <a:endParaRPr lang="en-GB" sz="2000" dirty="0">
                        <a:solidFill>
                          <a:srgbClr val="475D73"/>
                        </a:solidFill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475D73"/>
                          </a:solidFill>
                        </a:rPr>
                        <a:t>17</a:t>
                      </a:r>
                      <a:endParaRPr lang="en-GB" sz="2000" dirty="0">
                        <a:solidFill>
                          <a:srgbClr val="475D73"/>
                        </a:solidFill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475D73"/>
                        </a:solidFill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475D73"/>
                          </a:solidFill>
                        </a:rPr>
                        <a:t>For</a:t>
                      </a:r>
                      <a:r>
                        <a:rPr lang="en-GB" sz="2000" baseline="0" dirty="0" smtClean="0">
                          <a:solidFill>
                            <a:srgbClr val="475D73"/>
                          </a:solidFill>
                        </a:rPr>
                        <a:t> </a:t>
                      </a:r>
                      <a:r>
                        <a:rPr lang="en-GB" sz="2000" baseline="0" dirty="0" err="1" smtClean="0">
                          <a:solidFill>
                            <a:srgbClr val="475D73"/>
                          </a:solidFill>
                        </a:rPr>
                        <a:t>Microlitter</a:t>
                      </a:r>
                      <a:endParaRPr lang="en-GB" sz="2000" dirty="0">
                        <a:solidFill>
                          <a:srgbClr val="475D73"/>
                        </a:solidFill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475D73"/>
                          </a:solidFill>
                        </a:rPr>
                        <a:t>28</a:t>
                      </a:r>
                      <a:endParaRPr lang="en-GB" sz="2000" dirty="0">
                        <a:solidFill>
                          <a:srgbClr val="475D73"/>
                        </a:solidFill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475D73"/>
                        </a:solidFill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4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 of </a:t>
            </a:r>
            <a:r>
              <a:rPr lang="en-GB" b="1" dirty="0" smtClean="0"/>
              <a:t>flow cytometry </a:t>
            </a:r>
            <a:r>
              <a:rPr lang="en-GB" dirty="0" smtClean="0"/>
              <a:t>data files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Out of 69 files downloaded from SDN</a:t>
            </a:r>
          </a:p>
          <a:p>
            <a:pPr lvl="1"/>
            <a:r>
              <a:rPr lang="en-GB" sz="2800" dirty="0"/>
              <a:t>9</a:t>
            </a:r>
            <a:r>
              <a:rPr lang="en-GB" sz="2800" dirty="0" smtClean="0"/>
              <a:t> are correct (EDMO 3078)</a:t>
            </a:r>
          </a:p>
          <a:p>
            <a:pPr lvl="1"/>
            <a:r>
              <a:rPr lang="en-GB" sz="2800" dirty="0" smtClean="0"/>
              <a:t>60 have the same mistake: (EDMO 3078) </a:t>
            </a:r>
          </a:p>
          <a:p>
            <a:pPr lvl="2"/>
            <a:r>
              <a:rPr lang="en-GB" sz="2800" b="1" dirty="0" smtClean="0">
                <a:solidFill>
                  <a:srgbClr val="FF0000"/>
                </a:solidFill>
              </a:rPr>
              <a:t>extra tabulation </a:t>
            </a:r>
            <a:r>
              <a:rPr lang="en-GB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GB" sz="2800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shift in the columns</a:t>
            </a:r>
            <a:endParaRPr lang="en-GB" sz="2800" b="1" u="sng" dirty="0" smtClean="0">
              <a:solidFill>
                <a:srgbClr val="FF0000"/>
              </a:solidFill>
            </a:endParaRPr>
          </a:p>
          <a:p>
            <a:pPr lvl="1"/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  <p:pic>
        <p:nvPicPr>
          <p:cNvPr id="6" name="Image 5" descr="FA35042013_000M1_H09_20190524_161009_20153#.txt - Exce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6" t="55026" r="2750" b="18196"/>
          <a:stretch/>
        </p:blipFill>
        <p:spPr>
          <a:xfrm>
            <a:off x="86326" y="4293096"/>
            <a:ext cx="9039040" cy="25212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04048" y="5733256"/>
            <a:ext cx="4139952" cy="1008112"/>
          </a:xfrm>
          <a:prstGeom prst="rect">
            <a:avLst/>
          </a:prstGeom>
          <a:solidFill>
            <a:srgbClr val="FF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3491880" y="4005064"/>
            <a:ext cx="1800200" cy="20162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5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6309320"/>
            <a:ext cx="3960440" cy="360040"/>
          </a:xfrm>
          <a:prstGeom prst="rect">
            <a:avLst/>
          </a:prstGeom>
          <a:solidFill>
            <a:srgbClr val="FB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 of </a:t>
            </a:r>
            <a:r>
              <a:rPr lang="en-GB" b="1" dirty="0" err="1" smtClean="0"/>
              <a:t>microlitter</a:t>
            </a:r>
            <a:r>
              <a:rPr lang="en-GB" dirty="0" smtClean="0"/>
              <a:t> data files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1989139"/>
            <a:ext cx="8353300" cy="1079822"/>
          </a:xfrm>
        </p:spPr>
        <p:txBody>
          <a:bodyPr/>
          <a:lstStyle/>
          <a:p>
            <a:r>
              <a:rPr lang="en-GB" dirty="0" smtClean="0"/>
              <a:t>Out of 84 files downloaded from SDN </a:t>
            </a:r>
          </a:p>
          <a:p>
            <a:pPr lvl="1"/>
            <a:r>
              <a:rPr lang="en-GB" dirty="0" smtClean="0"/>
              <a:t>20 are correct (EDMO 269)</a:t>
            </a:r>
          </a:p>
          <a:p>
            <a:pPr marL="457200" lvl="1" indent="0">
              <a:buNone/>
            </a:pPr>
            <a:endParaRPr lang="en-GB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21961"/>
              </p:ext>
            </p:extLst>
          </p:nvPr>
        </p:nvGraphicFramePr>
        <p:xfrm>
          <a:off x="395536" y="2924944"/>
          <a:ext cx="8424936" cy="39806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365171583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8062116"/>
                    </a:ext>
                  </a:extLst>
                </a:gridCol>
                <a:gridCol w="6408712">
                  <a:extLst>
                    <a:ext uri="{9D8B030D-6E8A-4147-A177-3AD203B41FA5}">
                      <a16:colId xmlns:a16="http://schemas.microsoft.com/office/drawing/2014/main" val="1068650405"/>
                    </a:ext>
                  </a:extLst>
                </a:gridCol>
              </a:tblGrid>
              <a:tr h="81187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/>
                        <a:t>Nb</a:t>
                      </a:r>
                      <a:r>
                        <a:rPr lang="en-GB" sz="2400" dirty="0" smtClean="0"/>
                        <a:t> files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EDMO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Error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907427"/>
                  </a:ext>
                </a:extLst>
              </a:tr>
              <a:tr h="445011"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solidFill>
                            <a:srgbClr val="475D73"/>
                          </a:solidFill>
                        </a:rPr>
                        <a:t>19</a:t>
                      </a:r>
                    </a:p>
                  </a:txBody>
                  <a:tcPr>
                    <a:solidFill>
                      <a:srgbClr val="D4D4E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0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486</a:t>
                      </a:r>
                      <a:endParaRPr lang="en-GB" sz="2000" kern="1200" dirty="0">
                        <a:solidFill>
                          <a:srgbClr val="475D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2000" kern="1200" dirty="0" err="1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SampleID</a:t>
                      </a:r>
                      <a:r>
                        <a:rPr lang="en-GB" sz="20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 mapped to </a:t>
                      </a:r>
                      <a:r>
                        <a:rPr lang="en-GB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EVNTID01</a:t>
                      </a:r>
                      <a:r>
                        <a:rPr lang="en-GB" sz="20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 instead of </a:t>
                      </a:r>
                      <a:r>
                        <a:rPr lang="en-GB" sz="20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SAMPID01</a:t>
                      </a:r>
                    </a:p>
                  </a:txBody>
                  <a:tcPr>
                    <a:solidFill>
                      <a:srgbClr val="D4D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615889"/>
                  </a:ext>
                </a:extLst>
              </a:tr>
              <a:tr h="691595"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solidFill>
                            <a:srgbClr val="475D73"/>
                          </a:solidFill>
                        </a:rPr>
                        <a:t>2</a:t>
                      </a:r>
                      <a:endParaRPr lang="en-GB" sz="2000" dirty="0">
                        <a:solidFill>
                          <a:srgbClr val="475D73"/>
                        </a:solidFill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475D73"/>
                          </a:solidFill>
                        </a:rPr>
                        <a:t>120</a:t>
                      </a:r>
                      <a:endParaRPr lang="en-GB" sz="2000" dirty="0">
                        <a:solidFill>
                          <a:srgbClr val="475D73"/>
                        </a:solidFill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475D73"/>
                          </a:solidFill>
                        </a:rPr>
                        <a:t>Have a parameter mapped to </a:t>
                      </a:r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H03</a:t>
                      </a:r>
                      <a:r>
                        <a:rPr lang="en-GB" sz="2000" dirty="0" smtClean="0">
                          <a:solidFill>
                            <a:srgbClr val="475D73"/>
                          </a:solidFill>
                        </a:rPr>
                        <a:t> instead of</a:t>
                      </a:r>
                      <a:r>
                        <a:rPr lang="en-GB" sz="2000" b="1" dirty="0" smtClean="0">
                          <a:solidFill>
                            <a:srgbClr val="00B050"/>
                          </a:solidFill>
                        </a:rPr>
                        <a:t> P01 </a:t>
                      </a:r>
                      <a:r>
                        <a:rPr lang="en-GB" sz="2000" b="0" dirty="0" smtClean="0">
                          <a:solidFill>
                            <a:srgbClr val="475D73"/>
                          </a:solidFill>
                        </a:rPr>
                        <a:t>in</a:t>
                      </a:r>
                      <a:r>
                        <a:rPr lang="en-GB" sz="2000" b="0" baseline="0" dirty="0" smtClean="0">
                          <a:solidFill>
                            <a:srgbClr val="475D73"/>
                          </a:solidFill>
                        </a:rPr>
                        <a:t> the mapping lines</a:t>
                      </a:r>
                      <a:endParaRPr lang="en-GB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6824"/>
                  </a:ext>
                </a:extLst>
              </a:tr>
              <a:tr h="1292982"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solidFill>
                            <a:srgbClr val="475D73"/>
                          </a:solidFill>
                        </a:rPr>
                        <a:t>42</a:t>
                      </a:r>
                      <a:endParaRPr lang="en-GB" sz="2000" dirty="0">
                        <a:solidFill>
                          <a:srgbClr val="475D73"/>
                        </a:solidFill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713</a:t>
                      </a:r>
                      <a:endParaRPr lang="en-GB" sz="2000" kern="1200" dirty="0">
                        <a:solidFill>
                          <a:srgbClr val="475D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Do not respect the </a:t>
                      </a:r>
                      <a:r>
                        <a:rPr lang="en-GB" sz="2000" kern="1200" dirty="0" err="1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Microlitter</a:t>
                      </a:r>
                      <a:r>
                        <a:rPr lang="en-GB" sz="20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 standard:</a:t>
                      </a:r>
                    </a:p>
                    <a:p>
                      <a:r>
                        <a:rPr lang="en-GB" sz="20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First measured parameter =</a:t>
                      </a:r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 DEPTH </a:t>
                      </a:r>
                      <a:r>
                        <a:rPr lang="en-GB" sz="2000" b="1" dirty="0" smtClean="0">
                          <a:solidFill>
                            <a:srgbClr val="64768A"/>
                          </a:solidFill>
                        </a:rPr>
                        <a:t>instead of </a:t>
                      </a:r>
                      <a:r>
                        <a:rPr lang="en-GB" sz="2000" b="1" dirty="0" smtClean="0">
                          <a:solidFill>
                            <a:srgbClr val="00B050"/>
                          </a:solidFill>
                        </a:rPr>
                        <a:t>Minimal Observation Depth</a:t>
                      </a: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file not recognised as </a:t>
                      </a:r>
                      <a:r>
                        <a:rPr lang="en-GB" sz="2000" b="1" dirty="0" err="1" smtClean="0">
                          <a:solidFill>
                            <a:srgbClr val="FF0000"/>
                          </a:solidFill>
                        </a:rPr>
                        <a:t>microlitter</a:t>
                      </a:r>
                      <a:endParaRPr lang="en-GB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482781"/>
                  </a:ext>
                </a:extLst>
              </a:tr>
              <a:tr h="691595">
                <a:tc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solidFill>
                            <a:srgbClr val="475D73"/>
                          </a:solidFill>
                        </a:rPr>
                        <a:t>42</a:t>
                      </a:r>
                      <a:endParaRPr lang="en-GB" sz="2000" dirty="0">
                        <a:solidFill>
                          <a:srgbClr val="475D73"/>
                        </a:solidFill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0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713</a:t>
                      </a:r>
                      <a:endParaRPr lang="en-GB" sz="2000" kern="1200" dirty="0">
                        <a:solidFill>
                          <a:srgbClr val="475D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err="1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Net_Opening</a:t>
                      </a:r>
                      <a:r>
                        <a:rPr lang="en-GB" sz="20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 mapped to </a:t>
                      </a:r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MTHAREA1 </a:t>
                      </a:r>
                      <a:r>
                        <a:rPr lang="en-GB" sz="20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instead of </a:t>
                      </a:r>
                      <a:r>
                        <a:rPr lang="en-GB" sz="20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MTHWDTH1</a:t>
                      </a:r>
                    </a:p>
                  </a:txBody>
                  <a:tcPr>
                    <a:solidFill>
                      <a:srgbClr val="D4D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606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18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6309320"/>
            <a:ext cx="3960440" cy="360040"/>
          </a:xfrm>
          <a:prstGeom prst="rect">
            <a:avLst/>
          </a:prstGeom>
          <a:solidFill>
            <a:srgbClr val="FB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 of </a:t>
            </a:r>
            <a:r>
              <a:rPr lang="en-GB" b="1" dirty="0" smtClean="0"/>
              <a:t>biological</a:t>
            </a:r>
            <a:r>
              <a:rPr lang="en-GB" dirty="0" smtClean="0"/>
              <a:t> data files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1916832"/>
            <a:ext cx="8353300" cy="4319587"/>
          </a:xfrm>
        </p:spPr>
        <p:txBody>
          <a:bodyPr/>
          <a:lstStyle/>
          <a:p>
            <a:r>
              <a:rPr lang="en-GB" dirty="0" smtClean="0"/>
              <a:t>Out of 5260 files downloaded from SDN </a:t>
            </a:r>
          </a:p>
          <a:p>
            <a:pPr lvl="1"/>
            <a:r>
              <a:rPr lang="en-GB" dirty="0" smtClean="0"/>
              <a:t>Only </a:t>
            </a:r>
            <a:r>
              <a:rPr lang="en-GB" b="1" dirty="0" smtClean="0"/>
              <a:t>1871 </a:t>
            </a:r>
            <a:r>
              <a:rPr lang="en-GB" dirty="0" smtClean="0"/>
              <a:t>are detected without errors (35%)</a:t>
            </a:r>
          </a:p>
          <a:p>
            <a:pPr marL="457200" lvl="1" indent="0">
              <a:buNone/>
            </a:pPr>
            <a:endParaRPr lang="en-GB" b="1" u="sng" dirty="0" smtClean="0">
              <a:solidFill>
                <a:srgbClr val="FF0000"/>
              </a:solidFill>
            </a:endParaRPr>
          </a:p>
          <a:p>
            <a:pPr lvl="1"/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377281"/>
              </p:ext>
            </p:extLst>
          </p:nvPr>
        </p:nvGraphicFramePr>
        <p:xfrm>
          <a:off x="395536" y="2924944"/>
          <a:ext cx="8424936" cy="3918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365171583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8062116"/>
                    </a:ext>
                  </a:extLst>
                </a:gridCol>
                <a:gridCol w="6552728">
                  <a:extLst>
                    <a:ext uri="{9D8B030D-6E8A-4147-A177-3AD203B41FA5}">
                      <a16:colId xmlns:a16="http://schemas.microsoft.com/office/drawing/2014/main" val="1068650405"/>
                    </a:ext>
                  </a:extLst>
                </a:gridCol>
              </a:tblGrid>
              <a:tr h="356634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err="1" smtClean="0"/>
                        <a:t>Nb</a:t>
                      </a:r>
                      <a:r>
                        <a:rPr lang="en-GB" sz="1700" dirty="0" smtClean="0"/>
                        <a:t> files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EDMO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Error</a:t>
                      </a:r>
                      <a:endParaRPr lang="en-GB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907427"/>
                  </a:ext>
                </a:extLst>
              </a:tr>
              <a:tr h="356634">
                <a:tc>
                  <a:txBody>
                    <a:bodyPr/>
                    <a:lstStyle/>
                    <a:p>
                      <a:pPr algn="r"/>
                      <a:r>
                        <a:rPr lang="en-GB" sz="1700" dirty="0" smtClean="0">
                          <a:solidFill>
                            <a:srgbClr val="475D73"/>
                          </a:solidFill>
                        </a:rPr>
                        <a:t>781</a:t>
                      </a:r>
                    </a:p>
                    <a:p>
                      <a:pPr algn="r"/>
                      <a:endParaRPr lang="en-GB" sz="1700" dirty="0" smtClean="0">
                        <a:solidFill>
                          <a:srgbClr val="475D73"/>
                        </a:solidFill>
                      </a:endParaRPr>
                    </a:p>
                    <a:p>
                      <a:pPr algn="r"/>
                      <a:endParaRPr lang="en-GB" sz="1700" dirty="0" smtClean="0">
                        <a:solidFill>
                          <a:srgbClr val="475D73"/>
                        </a:solidFill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7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729</a:t>
                      </a:r>
                      <a:endParaRPr lang="en-GB" sz="1700" kern="1200" dirty="0">
                        <a:solidFill>
                          <a:srgbClr val="475D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7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Same P01 term used for 2 different parameters: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MUM13209</a:t>
                      </a:r>
                      <a:r>
                        <a:rPr lang="en-GB" sz="17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 used for WetWt_Lipid_BE006336</a:t>
                      </a: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_grams</a:t>
                      </a:r>
                      <a:r>
                        <a:rPr lang="en-GB" sz="17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 (Mass) and WetWt_Lipid_BE006336</a:t>
                      </a: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_perc</a:t>
                      </a:r>
                      <a:r>
                        <a:rPr lang="en-GB" sz="17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 (Concentration)</a:t>
                      </a:r>
                    </a:p>
                  </a:txBody>
                  <a:tcPr>
                    <a:solidFill>
                      <a:srgbClr val="D4D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615889"/>
                  </a:ext>
                </a:extLst>
              </a:tr>
              <a:tr h="356634">
                <a:tc>
                  <a:txBody>
                    <a:bodyPr/>
                    <a:lstStyle/>
                    <a:p>
                      <a:pPr algn="r"/>
                      <a:r>
                        <a:rPr lang="en-GB" sz="1700" dirty="0" smtClean="0">
                          <a:solidFill>
                            <a:srgbClr val="475D73"/>
                          </a:solidFill>
                        </a:rPr>
                        <a:t>1 424</a:t>
                      </a:r>
                      <a:endParaRPr lang="en-GB" sz="1700" dirty="0">
                        <a:solidFill>
                          <a:srgbClr val="475D73"/>
                        </a:solidFill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solidFill>
                            <a:srgbClr val="475D73"/>
                          </a:solidFill>
                        </a:rPr>
                        <a:t>730</a:t>
                      </a:r>
                      <a:endParaRPr lang="en-GB" sz="1700" dirty="0">
                        <a:solidFill>
                          <a:srgbClr val="475D73"/>
                        </a:solidFill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 err="1" smtClean="0">
                          <a:solidFill>
                            <a:srgbClr val="475D73"/>
                          </a:solidFill>
                        </a:rPr>
                        <a:t>ScientificNameID</a:t>
                      </a:r>
                      <a:r>
                        <a:rPr lang="en-GB" sz="1700" baseline="0" dirty="0" smtClean="0">
                          <a:solidFill>
                            <a:srgbClr val="475D73"/>
                          </a:solidFill>
                        </a:rPr>
                        <a:t> mapped to </a:t>
                      </a:r>
                      <a:r>
                        <a:rPr lang="en-GB" sz="1700" b="1" baseline="0" dirty="0" smtClean="0">
                          <a:solidFill>
                            <a:srgbClr val="FF0000"/>
                          </a:solidFill>
                        </a:rPr>
                        <a:t>SNAMID01</a:t>
                      </a:r>
                      <a:r>
                        <a:rPr lang="en-GB" sz="1700" baseline="0" dirty="0" smtClean="0">
                          <a:solidFill>
                            <a:srgbClr val="475D73"/>
                          </a:solidFill>
                        </a:rPr>
                        <a:t> instead of </a:t>
                      </a:r>
                      <a:r>
                        <a:rPr lang="en-GB" sz="1700" b="1" baseline="0" dirty="0" smtClean="0">
                          <a:solidFill>
                            <a:srgbClr val="00B050"/>
                          </a:solidFill>
                        </a:rPr>
                        <a:t>SNANID01</a:t>
                      </a:r>
                      <a:endParaRPr lang="en-GB" sz="17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6824"/>
                  </a:ext>
                </a:extLst>
              </a:tr>
              <a:tr h="432363">
                <a:tc>
                  <a:txBody>
                    <a:bodyPr/>
                    <a:lstStyle/>
                    <a:p>
                      <a:pPr algn="r"/>
                      <a:r>
                        <a:rPr lang="en-GB" sz="1700" dirty="0" smtClean="0">
                          <a:solidFill>
                            <a:srgbClr val="475D73"/>
                          </a:solidFill>
                        </a:rPr>
                        <a:t>114</a:t>
                      </a:r>
                      <a:endParaRPr lang="en-GB" sz="1700" dirty="0">
                        <a:solidFill>
                          <a:srgbClr val="475D73"/>
                        </a:solidFill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486</a:t>
                      </a:r>
                    </a:p>
                  </a:txBody>
                  <a:tcPr>
                    <a:solidFill>
                      <a:srgbClr val="D4D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Flag inconsistency: QC </a:t>
                      </a:r>
                      <a:r>
                        <a:rPr lang="en-GB" sz="1700" b="1" dirty="0" smtClean="0">
                          <a:solidFill>
                            <a:srgbClr val="FF0000"/>
                          </a:solidFill>
                        </a:rPr>
                        <a:t>Flag = 9</a:t>
                      </a:r>
                      <a:r>
                        <a:rPr lang="en-GB" sz="1700" b="1" baseline="0" dirty="0" smtClean="0">
                          <a:solidFill>
                            <a:srgbClr val="FF0000"/>
                          </a:solidFill>
                        </a:rPr>
                        <a:t> with non empty columns</a:t>
                      </a:r>
                      <a:endParaRPr lang="en-GB" sz="17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125589"/>
                  </a:ext>
                </a:extLst>
              </a:tr>
              <a:tr h="432363">
                <a:tc>
                  <a:txBody>
                    <a:bodyPr/>
                    <a:lstStyle/>
                    <a:p>
                      <a:pPr algn="r"/>
                      <a:r>
                        <a:rPr lang="en-GB" sz="1700" dirty="0" smtClean="0">
                          <a:solidFill>
                            <a:srgbClr val="475D73"/>
                          </a:solidFill>
                        </a:rPr>
                        <a:t>122</a:t>
                      </a:r>
                      <a:endParaRPr lang="en-GB" sz="1700" dirty="0">
                        <a:solidFill>
                          <a:srgbClr val="475D73"/>
                        </a:solidFill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193</a:t>
                      </a:r>
                      <a:endParaRPr lang="en-GB" sz="1700" kern="1200" dirty="0">
                        <a:solidFill>
                          <a:srgbClr val="475D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Flag inconsistency: </a:t>
                      </a:r>
                      <a:r>
                        <a:rPr lang="en-GB" sz="1700" b="1" dirty="0" smtClean="0">
                          <a:solidFill>
                            <a:srgbClr val="FF0000"/>
                          </a:solidFill>
                        </a:rPr>
                        <a:t>Empty columns with QC Flag !=</a:t>
                      </a:r>
                      <a:r>
                        <a:rPr lang="en-GB" sz="1700" b="1" baseline="0" dirty="0" smtClean="0">
                          <a:solidFill>
                            <a:srgbClr val="FF0000"/>
                          </a:solidFill>
                        </a:rPr>
                        <a:t> 9</a:t>
                      </a:r>
                      <a:endParaRPr lang="en-GB" sz="17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482781"/>
                  </a:ext>
                </a:extLst>
              </a:tr>
              <a:tr h="432363">
                <a:tc>
                  <a:txBody>
                    <a:bodyPr/>
                    <a:lstStyle/>
                    <a:p>
                      <a:pPr algn="r"/>
                      <a:r>
                        <a:rPr lang="en-GB" sz="1700" dirty="0" smtClean="0">
                          <a:solidFill>
                            <a:srgbClr val="475D73"/>
                          </a:solidFill>
                        </a:rPr>
                        <a:t>890</a:t>
                      </a:r>
                      <a:endParaRPr lang="en-GB" sz="1700" dirty="0">
                        <a:solidFill>
                          <a:srgbClr val="475D73"/>
                        </a:solidFill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7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193</a:t>
                      </a:r>
                      <a:endParaRPr lang="en-GB" sz="1700" kern="1200" dirty="0">
                        <a:solidFill>
                          <a:srgbClr val="475D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solidFill>
                            <a:srgbClr val="FF0000"/>
                          </a:solidFill>
                        </a:rPr>
                        <a:t>Unit Inconsistency </a:t>
                      </a:r>
                      <a:r>
                        <a:rPr lang="en-GB" sz="1700" baseline="0" dirty="0" smtClean="0">
                          <a:solidFill>
                            <a:srgbClr val="475D73"/>
                          </a:solidFill>
                        </a:rPr>
                        <a:t>between SDN mapping lines and column header </a:t>
                      </a:r>
                      <a:r>
                        <a:rPr lang="en-GB" sz="1700" b="1" baseline="0" dirty="0" smtClean="0">
                          <a:solidFill>
                            <a:srgbClr val="FF0000"/>
                          </a:solidFill>
                        </a:rPr>
                        <a:t>for</a:t>
                      </a:r>
                      <a:r>
                        <a:rPr lang="en-GB" sz="1700" baseline="0" dirty="0" smtClean="0">
                          <a:solidFill>
                            <a:srgbClr val="475D73"/>
                          </a:solidFill>
                        </a:rPr>
                        <a:t> </a:t>
                      </a:r>
                      <a:r>
                        <a:rPr lang="en-GB" sz="1700" b="1" baseline="0" dirty="0" smtClean="0">
                          <a:solidFill>
                            <a:srgbClr val="FF0000"/>
                          </a:solidFill>
                        </a:rPr>
                        <a:t>ABUNDANCE</a:t>
                      </a:r>
                      <a:endParaRPr lang="en-GB" sz="17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606436"/>
                  </a:ext>
                </a:extLst>
              </a:tr>
              <a:tr h="432363">
                <a:tc>
                  <a:txBody>
                    <a:bodyPr/>
                    <a:lstStyle/>
                    <a:p>
                      <a:pPr algn="r"/>
                      <a:r>
                        <a:rPr lang="en-GB" sz="1700" dirty="0" smtClean="0">
                          <a:solidFill>
                            <a:srgbClr val="475D73"/>
                          </a:solidFill>
                        </a:rPr>
                        <a:t>205</a:t>
                      </a:r>
                      <a:endParaRPr lang="en-GB" sz="1700" dirty="0">
                        <a:solidFill>
                          <a:srgbClr val="475D73"/>
                        </a:solidFill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kern="1200" dirty="0" smtClean="0">
                          <a:solidFill>
                            <a:srgbClr val="475D73"/>
                          </a:solidFill>
                          <a:latin typeface="+mn-lt"/>
                          <a:ea typeface="+mn-ea"/>
                          <a:cs typeface="+mn-cs"/>
                        </a:rPr>
                        <a:t>193</a:t>
                      </a:r>
                    </a:p>
                  </a:txBody>
                  <a:tcPr>
                    <a:solidFill>
                      <a:srgbClr val="D4D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dirty="0" smtClean="0">
                          <a:solidFill>
                            <a:srgbClr val="FF0000"/>
                          </a:solidFill>
                        </a:rPr>
                        <a:t>Unit Inconsistency </a:t>
                      </a:r>
                      <a:r>
                        <a:rPr lang="en-GB" sz="1700" baseline="0" dirty="0" smtClean="0">
                          <a:solidFill>
                            <a:srgbClr val="475D73"/>
                          </a:solidFill>
                        </a:rPr>
                        <a:t>between SDN mapping lines and column header </a:t>
                      </a:r>
                      <a:r>
                        <a:rPr lang="en-GB" sz="1700" b="1" baseline="0" dirty="0" smtClean="0">
                          <a:solidFill>
                            <a:srgbClr val="FF0000"/>
                          </a:solidFill>
                        </a:rPr>
                        <a:t>for</a:t>
                      </a:r>
                      <a:r>
                        <a:rPr lang="en-GB" sz="1700" baseline="0" dirty="0" smtClean="0">
                          <a:solidFill>
                            <a:srgbClr val="475D73"/>
                          </a:solidFill>
                        </a:rPr>
                        <a:t> </a:t>
                      </a:r>
                      <a:r>
                        <a:rPr lang="en-GB" sz="1700" b="1" baseline="0" dirty="0" smtClean="0">
                          <a:solidFill>
                            <a:srgbClr val="FF0000"/>
                          </a:solidFill>
                        </a:rPr>
                        <a:t>BIOMASS</a:t>
                      </a:r>
                      <a:endParaRPr lang="en-GB" sz="17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4D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423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Espace réservé du contenu 5" descr="Octopu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024"/>
            <a:ext cx="9252520" cy="699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1060859" y="2200328"/>
            <a:ext cx="8046269" cy="100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>
                <a:solidFill>
                  <a:srgbClr val="EB29C1"/>
                </a:solidFill>
              </a:rPr>
              <a:t>Can convert one file or one folder</a:t>
            </a:r>
          </a:p>
          <a:p>
            <a:pPr marL="0" indent="0">
              <a:buNone/>
            </a:pPr>
            <a:endParaRPr lang="en-GB" sz="2800" dirty="0">
              <a:solidFill>
                <a:srgbClr val="EB29C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2747" y="764703"/>
            <a:ext cx="1350901" cy="250403"/>
          </a:xfrm>
          <a:prstGeom prst="roundRect">
            <a:avLst/>
          </a:prstGeom>
          <a:noFill/>
          <a:ln w="76200">
            <a:solidFill>
              <a:srgbClr val="EB2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084" y="618851"/>
            <a:ext cx="870280" cy="7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9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Reminder on OCTOPUS, and all its functions</a:t>
            </a:r>
          </a:p>
          <a:p>
            <a:r>
              <a:rPr lang="en-GB" dirty="0" smtClean="0"/>
              <a:t>Releases of Octopus</a:t>
            </a:r>
          </a:p>
          <a:p>
            <a:r>
              <a:rPr lang="en-GB" dirty="0" smtClean="0"/>
              <a:t>New developments</a:t>
            </a:r>
          </a:p>
          <a:p>
            <a:r>
              <a:rPr lang="en-GB" dirty="0" smtClean="0"/>
              <a:t>Detailed presentations of the </a:t>
            </a:r>
            <a:r>
              <a:rPr lang="en-GB" dirty="0" smtClean="0"/>
              <a:t>functions</a:t>
            </a:r>
          </a:p>
          <a:p>
            <a:r>
              <a:rPr lang="en-GB" dirty="0" smtClean="0"/>
              <a:t>Some news about NEMO</a:t>
            </a:r>
          </a:p>
          <a:p>
            <a:r>
              <a:rPr lang="en-GB" dirty="0" smtClean="0"/>
              <a:t>Hands-on session</a:t>
            </a:r>
            <a:endParaRPr lang="en-GB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7841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  <p:pic>
        <p:nvPicPr>
          <p:cNvPr id="8" name="Espace réservé du contenu 5" descr="Octopu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024"/>
            <a:ext cx="9252520" cy="699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Octopu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2" t="14742" r="63769" b="81666"/>
          <a:stretch/>
        </p:blipFill>
        <p:spPr>
          <a:xfrm>
            <a:off x="1043608" y="2229074"/>
            <a:ext cx="4104457" cy="936104"/>
          </a:xfrm>
          <a:prstGeom prst="rect">
            <a:avLst/>
          </a:prstGeom>
          <a:ln w="38100">
            <a:solidFill>
              <a:srgbClr val="B361B2"/>
            </a:solidFill>
          </a:ln>
        </p:spPr>
      </p:pic>
      <p:sp>
        <p:nvSpPr>
          <p:cNvPr id="7" name="Flèche courbée vers la droite 6"/>
          <p:cNvSpPr/>
          <p:nvPr/>
        </p:nvSpPr>
        <p:spPr>
          <a:xfrm>
            <a:off x="2124398" y="1095375"/>
            <a:ext cx="360040" cy="1133699"/>
          </a:xfrm>
          <a:prstGeom prst="curvedRightArrow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1026199" y="5085184"/>
            <a:ext cx="6552728" cy="118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EB29C1"/>
                </a:solidFill>
              </a:rPr>
              <a:t>Check of the input format </a:t>
            </a:r>
          </a:p>
          <a:p>
            <a:r>
              <a:rPr lang="en-GB" sz="2400" dirty="0" smtClean="0">
                <a:solidFill>
                  <a:srgbClr val="EB29C1"/>
                </a:solidFill>
              </a:rPr>
              <a:t>The Input format automatically detected: </a:t>
            </a:r>
            <a:r>
              <a:rPr lang="en-GB" sz="2400" dirty="0" err="1" smtClean="0">
                <a:solidFill>
                  <a:srgbClr val="EB29C1"/>
                </a:solidFill>
              </a:rPr>
              <a:t>MedAtlas</a:t>
            </a:r>
            <a:r>
              <a:rPr lang="en-GB" sz="2400" dirty="0" smtClean="0">
                <a:solidFill>
                  <a:srgbClr val="EB29C1"/>
                </a:solidFill>
              </a:rPr>
              <a:t>, ODV, NetCDF or BIO variants</a:t>
            </a:r>
            <a:endParaRPr lang="en-GB" sz="2000" dirty="0">
              <a:solidFill>
                <a:srgbClr val="EB29C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084" y="618851"/>
            <a:ext cx="870280" cy="7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3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  <p:pic>
        <p:nvPicPr>
          <p:cNvPr id="6" name="Image 5" descr="Octopu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" y="0"/>
            <a:ext cx="9011880" cy="68580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2319660" y="980728"/>
            <a:ext cx="864096" cy="288032"/>
          </a:xfrm>
          <a:prstGeom prst="roundRect">
            <a:avLst/>
          </a:prstGeom>
          <a:noFill/>
          <a:ln w="76200">
            <a:solidFill>
              <a:srgbClr val="EB2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539552" y="5301208"/>
            <a:ext cx="8064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EB29C1"/>
                </a:solidFill>
              </a:rPr>
              <a:t>If format OK, green message</a:t>
            </a:r>
            <a:endParaRPr lang="en-GB" sz="2000" dirty="0">
              <a:solidFill>
                <a:srgbClr val="EB29C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084" y="618851"/>
            <a:ext cx="870280" cy="7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Espace réservé du contenu 7" descr="Octopu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8" y="923"/>
            <a:ext cx="9076871" cy="6857077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084" y="618851"/>
            <a:ext cx="870280" cy="792510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631652" y="5435932"/>
            <a:ext cx="80456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EB29C1"/>
                </a:solidFill>
              </a:rPr>
              <a:t>If format KO, red message and description of the error</a:t>
            </a:r>
            <a:endParaRPr lang="en-GB" sz="2000" dirty="0">
              <a:solidFill>
                <a:srgbClr val="EB29C1"/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79344" y="3823446"/>
            <a:ext cx="9128187" cy="2331292"/>
            <a:chOff x="79344" y="3823446"/>
            <a:chExt cx="9128187" cy="2331292"/>
          </a:xfrm>
        </p:grpSpPr>
        <p:pic>
          <p:nvPicPr>
            <p:cNvPr id="10" name="Espace réservé du contenu 7" descr="Octopu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31" t="59322" r="31270" b="23876"/>
            <a:stretch/>
          </p:blipFill>
          <p:spPr bwMode="auto">
            <a:xfrm>
              <a:off x="79344" y="3823446"/>
              <a:ext cx="9128187" cy="2331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à coins arrondis 10"/>
            <p:cNvSpPr/>
            <p:nvPr/>
          </p:nvSpPr>
          <p:spPr>
            <a:xfrm>
              <a:off x="5868144" y="3823446"/>
              <a:ext cx="1296144" cy="504752"/>
            </a:xfrm>
            <a:prstGeom prst="roundRect">
              <a:avLst/>
            </a:prstGeom>
            <a:noFill/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2833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 dirty="0"/>
          </a:p>
        </p:txBody>
      </p:sp>
      <p:pic>
        <p:nvPicPr>
          <p:cNvPr id="17" name="Espace réservé du contenu 5" descr="Octopus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0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084" y="618851"/>
            <a:ext cx="870280" cy="792510"/>
          </a:xfrm>
          <a:prstGeom prst="rect">
            <a:avLst/>
          </a:prstGeom>
        </p:spPr>
      </p:pic>
      <p:pic>
        <p:nvPicPr>
          <p:cNvPr id="13" name="Image 12" descr="Octopu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" t="18500" r="66199" b="78350"/>
          <a:stretch/>
        </p:blipFill>
        <p:spPr>
          <a:xfrm>
            <a:off x="318143" y="2554170"/>
            <a:ext cx="7709845" cy="564135"/>
          </a:xfrm>
          <a:prstGeom prst="rect">
            <a:avLst/>
          </a:prstGeom>
          <a:ln w="38100">
            <a:solidFill>
              <a:srgbClr val="EB29C1"/>
            </a:solidFill>
          </a:ln>
        </p:spPr>
      </p:pic>
      <p:sp>
        <p:nvSpPr>
          <p:cNvPr id="14" name="Flèche courbée vers la droite 13"/>
          <p:cNvSpPr/>
          <p:nvPr/>
        </p:nvSpPr>
        <p:spPr>
          <a:xfrm>
            <a:off x="1763688" y="1349263"/>
            <a:ext cx="360040" cy="1133699"/>
          </a:xfrm>
          <a:prstGeom prst="curvedRightArrow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697472" y="4839827"/>
            <a:ext cx="73305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rgbClr val="EB29C1"/>
                </a:solidFill>
              </a:rPr>
              <a:t>Choose to split Multistation file into Monostation files (no is the default value)</a:t>
            </a:r>
            <a:endParaRPr lang="en-GB" sz="2400" dirty="0">
              <a:solidFill>
                <a:srgbClr val="EB2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Espace réservé du contenu 7" descr="Octopu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  <p:pic>
        <p:nvPicPr>
          <p:cNvPr id="7" name="Image 6" descr="Octopu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7" t="30050" r="2214" b="54200"/>
          <a:stretch/>
        </p:blipFill>
        <p:spPr>
          <a:xfrm>
            <a:off x="6732239" y="2060847"/>
            <a:ext cx="2160241" cy="2700301"/>
          </a:xfrm>
          <a:prstGeom prst="rect">
            <a:avLst/>
          </a:prstGeom>
          <a:ln w="28575">
            <a:solidFill>
              <a:srgbClr val="B361B2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084" y="618851"/>
            <a:ext cx="870280" cy="7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Espace réservé du contenu 4" descr="Octopu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26"/>
            <a:ext cx="9124015" cy="6899626"/>
          </a:xfrm>
        </p:spPr>
      </p:pic>
      <p:sp>
        <p:nvSpPr>
          <p:cNvPr id="10" name="Rectangle 9"/>
          <p:cNvSpPr/>
          <p:nvPr/>
        </p:nvSpPr>
        <p:spPr>
          <a:xfrm>
            <a:off x="35496" y="2017017"/>
            <a:ext cx="935434" cy="257399"/>
          </a:xfrm>
          <a:prstGeom prst="rect">
            <a:avLst/>
          </a:prstGeom>
          <a:noFill/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èche courbée vers la droite 10"/>
          <p:cNvSpPr/>
          <p:nvPr/>
        </p:nvSpPr>
        <p:spPr>
          <a:xfrm>
            <a:off x="35496" y="2258864"/>
            <a:ext cx="360040" cy="966737"/>
          </a:xfrm>
          <a:prstGeom prst="curvedRightArrow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l="23522" t="31332" r="70722" b="63086"/>
          <a:stretch/>
        </p:blipFill>
        <p:spPr>
          <a:xfrm>
            <a:off x="398240" y="2363447"/>
            <a:ext cx="2877616" cy="1569609"/>
          </a:xfrm>
          <a:prstGeom prst="rect">
            <a:avLst/>
          </a:prstGeom>
          <a:ln w="57150">
            <a:solidFill>
              <a:srgbClr val="CC0099"/>
            </a:solidFill>
          </a:ln>
        </p:spPr>
      </p:pic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631652" y="5324474"/>
            <a:ext cx="804562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>
                <a:solidFill>
                  <a:srgbClr val="EB29C1"/>
                </a:solidFill>
              </a:rPr>
              <a:t>Extract CDIs from the input file</a:t>
            </a:r>
            <a:endParaRPr lang="en-GB" sz="2800" dirty="0">
              <a:solidFill>
                <a:srgbClr val="EB29C1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084" y="618851"/>
            <a:ext cx="870280" cy="7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5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Espace réservé du contenu 4" descr="Octopu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631652" y="5324474"/>
            <a:ext cx="804562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>
                <a:solidFill>
                  <a:srgbClr val="EB29C1"/>
                </a:solidFill>
              </a:rPr>
              <a:t>List all CDIs of the input file</a:t>
            </a:r>
            <a:endParaRPr lang="en-GB" sz="2800" dirty="0">
              <a:solidFill>
                <a:srgbClr val="EB29C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084" y="618851"/>
            <a:ext cx="870280" cy="792510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438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Espace réservé du contenu 4" descr="Octopu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444"/>
            <a:ext cx="9124015" cy="6893444"/>
          </a:xfrm>
        </p:spPr>
      </p:pic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631652" y="5324474"/>
            <a:ext cx="804562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>
                <a:solidFill>
                  <a:srgbClr val="EB29C1"/>
                </a:solidFill>
              </a:rPr>
              <a:t>Select the CDIs that you need to extract</a:t>
            </a:r>
            <a:endParaRPr lang="en-GB" sz="2800" dirty="0">
              <a:solidFill>
                <a:srgbClr val="EB29C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084" y="618851"/>
            <a:ext cx="870280" cy="7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Espace réservé du contenu 5" descr="Octopu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084" y="618851"/>
            <a:ext cx="870280" cy="79251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0" y="4725144"/>
            <a:ext cx="8884364" cy="504056"/>
          </a:xfrm>
          <a:prstGeom prst="roundRect">
            <a:avLst/>
          </a:prstGeom>
          <a:noFill/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631652" y="5723964"/>
            <a:ext cx="804562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>
                <a:solidFill>
                  <a:srgbClr val="EB29C1"/>
                </a:solidFill>
              </a:rPr>
              <a:t>Only the 2 stations selected are extracted</a:t>
            </a:r>
            <a:endParaRPr lang="en-GB" sz="2800" dirty="0">
              <a:solidFill>
                <a:srgbClr val="EB2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Octopu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1" y="0"/>
            <a:ext cx="8135278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084" y="618851"/>
            <a:ext cx="870280" cy="792510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611188" y="2275477"/>
            <a:ext cx="8064500" cy="100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>
                <a:solidFill>
                  <a:srgbClr val="EB29C1"/>
                </a:solidFill>
              </a:rPr>
              <a:t>Input file with old version of vocabulary</a:t>
            </a:r>
          </a:p>
          <a:p>
            <a:pPr lvl="1"/>
            <a:r>
              <a:rPr lang="en-GB" sz="2800" dirty="0" smtClean="0">
                <a:solidFill>
                  <a:srgbClr val="EB29C1"/>
                </a:solidFill>
              </a:rPr>
              <a:t>P011 and P061</a:t>
            </a:r>
            <a:endParaRPr lang="en-GB" sz="2800" dirty="0">
              <a:solidFill>
                <a:srgbClr val="EB29C1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467544" y="5445224"/>
            <a:ext cx="8064500" cy="94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rgbClr val="EB29C1"/>
                </a:solidFill>
              </a:rPr>
              <a:t>Warning send to the user (orange)</a:t>
            </a:r>
          </a:p>
          <a:p>
            <a:r>
              <a:rPr lang="en-GB" sz="2800" dirty="0" smtClean="0">
                <a:solidFill>
                  <a:srgbClr val="EB29C1"/>
                </a:solidFill>
              </a:rPr>
              <a:t>Conversion to V2 vocabulary done : P01 and P06</a:t>
            </a:r>
            <a:endParaRPr lang="en-GB" sz="2400" dirty="0">
              <a:solidFill>
                <a:srgbClr val="EB29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9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67544" y="6415088"/>
            <a:ext cx="3720778" cy="254272"/>
          </a:xfrm>
          <a:prstGeom prst="rect">
            <a:avLst/>
          </a:prstGeom>
          <a:solidFill>
            <a:srgbClr val="F2F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OCTOPUS, main functions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1916113"/>
            <a:ext cx="8064500" cy="4319587"/>
          </a:xfrm>
        </p:spPr>
        <p:txBody>
          <a:bodyPr/>
          <a:lstStyle/>
          <a:p>
            <a:r>
              <a:rPr lang="en-GB" dirty="0" smtClean="0"/>
              <a:t>for </a:t>
            </a:r>
            <a:r>
              <a:rPr lang="en-GB" dirty="0"/>
              <a:t>SeaDataNet data </a:t>
            </a:r>
            <a:r>
              <a:rPr lang="en-GB" dirty="0" smtClean="0"/>
              <a:t>files: checker, converter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  <p:sp>
        <p:nvSpPr>
          <p:cNvPr id="20" name="ZoneTexte 19"/>
          <p:cNvSpPr txBox="1"/>
          <p:nvPr/>
        </p:nvSpPr>
        <p:spPr>
          <a:xfrm>
            <a:off x="179512" y="5313402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475D73"/>
                </a:solidFill>
                <a:latin typeface="+mj-lt"/>
              </a:rPr>
              <a:t>Data files at one SDN format</a:t>
            </a:r>
          </a:p>
          <a:p>
            <a:pPr algn="ctr"/>
            <a:r>
              <a:rPr lang="en-GB" sz="2400" dirty="0" smtClean="0">
                <a:solidFill>
                  <a:srgbClr val="475D73"/>
                </a:solidFill>
                <a:latin typeface="+mj-lt"/>
              </a:rPr>
              <a:t>(multi and/or mono station)</a:t>
            </a:r>
            <a:endParaRPr lang="en-GB" sz="2400" dirty="0">
              <a:solidFill>
                <a:srgbClr val="475D73"/>
              </a:solidFill>
              <a:latin typeface="+mj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089624" y="5313402"/>
            <a:ext cx="3730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475D73"/>
                </a:solidFill>
                <a:latin typeface="+mj-lt"/>
              </a:rPr>
              <a:t>Data files at one SDN format</a:t>
            </a:r>
          </a:p>
          <a:p>
            <a:pPr algn="ctr"/>
            <a:r>
              <a:rPr lang="en-GB" sz="2400" dirty="0">
                <a:solidFill>
                  <a:srgbClr val="475D73"/>
                </a:solidFill>
                <a:latin typeface="+mj-lt"/>
              </a:rPr>
              <a:t>(multi and/or mono station</a:t>
            </a:r>
            <a:r>
              <a:rPr lang="en-GB" sz="2400" dirty="0" smtClean="0">
                <a:solidFill>
                  <a:srgbClr val="475D73"/>
                </a:solidFill>
                <a:latin typeface="+mj-lt"/>
              </a:rPr>
              <a:t>)</a:t>
            </a:r>
            <a:endParaRPr lang="en-GB" sz="2400" dirty="0">
              <a:solidFill>
                <a:srgbClr val="475D73"/>
              </a:solidFill>
              <a:latin typeface="+mj-lt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271" y="1009855"/>
            <a:ext cx="933582" cy="850155"/>
          </a:xfrm>
          <a:prstGeom prst="rect">
            <a:avLst/>
          </a:prstGeom>
        </p:spPr>
      </p:pic>
      <p:grpSp>
        <p:nvGrpSpPr>
          <p:cNvPr id="28" name="Groupe 27"/>
          <p:cNvGrpSpPr/>
          <p:nvPr/>
        </p:nvGrpSpPr>
        <p:grpSpPr>
          <a:xfrm>
            <a:off x="913710" y="2560772"/>
            <a:ext cx="7402706" cy="2621652"/>
            <a:chOff x="913710" y="2560772"/>
            <a:chExt cx="7402706" cy="2621652"/>
          </a:xfrm>
        </p:grpSpPr>
        <p:grpSp>
          <p:nvGrpSpPr>
            <p:cNvPr id="6" name="Groupe 5"/>
            <p:cNvGrpSpPr/>
            <p:nvPr/>
          </p:nvGrpSpPr>
          <p:grpSpPr>
            <a:xfrm>
              <a:off x="1114511" y="2560772"/>
              <a:ext cx="7201905" cy="2573242"/>
              <a:chOff x="1240151" y="3645024"/>
              <a:chExt cx="7097086" cy="2304256"/>
            </a:xfrm>
          </p:grpSpPr>
          <p:sp>
            <p:nvSpPr>
              <p:cNvPr id="7" name="Flèche droite 6"/>
              <p:cNvSpPr/>
              <p:nvPr/>
            </p:nvSpPr>
            <p:spPr>
              <a:xfrm>
                <a:off x="4139952" y="4240842"/>
                <a:ext cx="1412329" cy="504056"/>
              </a:xfrm>
              <a:prstGeom prst="rightArrow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Carré corné 7"/>
              <p:cNvSpPr/>
              <p:nvPr/>
            </p:nvSpPr>
            <p:spPr>
              <a:xfrm>
                <a:off x="1259632" y="3645024"/>
                <a:ext cx="720080" cy="864096"/>
              </a:xfrm>
              <a:prstGeom prst="foldedCorner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Carré corné 8"/>
              <p:cNvSpPr/>
              <p:nvPr/>
            </p:nvSpPr>
            <p:spPr>
              <a:xfrm>
                <a:off x="1240151" y="4653136"/>
                <a:ext cx="720080" cy="864096"/>
              </a:xfrm>
              <a:prstGeom prst="foldedCorner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Carré corné 9"/>
              <p:cNvSpPr/>
              <p:nvPr/>
            </p:nvSpPr>
            <p:spPr>
              <a:xfrm>
                <a:off x="2124398" y="4005064"/>
                <a:ext cx="720080" cy="864096"/>
              </a:xfrm>
              <a:prstGeom prst="foldedCorner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Carré corné 10"/>
              <p:cNvSpPr/>
              <p:nvPr/>
            </p:nvSpPr>
            <p:spPr>
              <a:xfrm>
                <a:off x="2151328" y="5085184"/>
                <a:ext cx="720080" cy="864096"/>
              </a:xfrm>
              <a:prstGeom prst="foldedCorner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Carré corné 11"/>
              <p:cNvSpPr/>
              <p:nvPr/>
            </p:nvSpPr>
            <p:spPr>
              <a:xfrm>
                <a:off x="2989164" y="3645024"/>
                <a:ext cx="720080" cy="864096"/>
              </a:xfrm>
              <a:prstGeom prst="foldedCorner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Carré corné 12"/>
              <p:cNvSpPr/>
              <p:nvPr/>
            </p:nvSpPr>
            <p:spPr>
              <a:xfrm>
                <a:off x="2989164" y="4672726"/>
                <a:ext cx="720080" cy="864096"/>
              </a:xfrm>
              <a:prstGeom prst="foldedCorner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Carré corné 13"/>
              <p:cNvSpPr/>
              <p:nvPr/>
            </p:nvSpPr>
            <p:spPr>
              <a:xfrm>
                <a:off x="5887625" y="3645024"/>
                <a:ext cx="720080" cy="864096"/>
              </a:xfrm>
              <a:prstGeom prst="foldedCorner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Carré corné 15"/>
              <p:cNvSpPr/>
              <p:nvPr/>
            </p:nvSpPr>
            <p:spPr>
              <a:xfrm>
                <a:off x="6752391" y="4005064"/>
                <a:ext cx="720080" cy="864096"/>
              </a:xfrm>
              <a:prstGeom prst="foldedCorner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Carré corné 16"/>
              <p:cNvSpPr/>
              <p:nvPr/>
            </p:nvSpPr>
            <p:spPr>
              <a:xfrm>
                <a:off x="6779321" y="5085184"/>
                <a:ext cx="720080" cy="864096"/>
              </a:xfrm>
              <a:prstGeom prst="foldedCorner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Carré corné 18"/>
              <p:cNvSpPr/>
              <p:nvPr/>
            </p:nvSpPr>
            <p:spPr>
              <a:xfrm>
                <a:off x="7617157" y="4672726"/>
                <a:ext cx="720080" cy="864096"/>
              </a:xfrm>
              <a:prstGeom prst="foldedCorner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026" name="Picture 2" descr="Check, Boretto, M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429" y="3189696"/>
              <a:ext cx="464243" cy="383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ZoneTexte 25"/>
            <p:cNvSpPr txBox="1"/>
            <p:nvPr/>
          </p:nvSpPr>
          <p:spPr>
            <a:xfrm>
              <a:off x="913710" y="4782314"/>
              <a:ext cx="10410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475D73"/>
                  </a:solidFill>
                  <a:latin typeface="+mj-lt"/>
                </a:rPr>
                <a:t>Checker</a:t>
              </a:r>
              <a:endParaRPr lang="en-GB" sz="2000" dirty="0">
                <a:solidFill>
                  <a:srgbClr val="475D73"/>
                </a:solidFill>
                <a:latin typeface="+mj-lt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937645" y="3760447"/>
              <a:ext cx="1433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rgbClr val="475D73"/>
                  </a:solidFill>
                  <a:latin typeface="+mj-lt"/>
                </a:rPr>
                <a:t>Converter</a:t>
              </a:r>
              <a:endParaRPr lang="en-GB" sz="2400" dirty="0">
                <a:solidFill>
                  <a:srgbClr val="475D73"/>
                </a:solidFill>
                <a:latin typeface="+mj-lt"/>
              </a:endParaRPr>
            </a:p>
          </p:txBody>
        </p: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3608" y="4269898"/>
              <a:ext cx="464143" cy="383238"/>
            </a:xfrm>
            <a:prstGeom prst="rect">
              <a:avLst/>
            </a:prstGeom>
          </p:spPr>
        </p:pic>
        <p:pic>
          <p:nvPicPr>
            <p:cNvPr id="29" name="Picture 2" descr="Check, Boretto, M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269816"/>
              <a:ext cx="464243" cy="383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heck, Boretto, M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525" y="3549736"/>
              <a:ext cx="464243" cy="383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Check, Boretto, M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725144"/>
              <a:ext cx="464243" cy="383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11713" y="3189778"/>
              <a:ext cx="464143" cy="383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8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6381328"/>
            <a:ext cx="4248472" cy="360040"/>
          </a:xfrm>
          <a:prstGeom prst="rect">
            <a:avLst/>
          </a:prstGeom>
          <a:solidFill>
            <a:srgbClr val="FC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GB" dirty="0" smtClean="0"/>
              <a:t>OCTOPUS in batch mode for check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916113"/>
            <a:ext cx="8784976" cy="1348061"/>
          </a:xfrm>
        </p:spPr>
        <p:txBody>
          <a:bodyPr/>
          <a:lstStyle/>
          <a:p>
            <a:r>
              <a:rPr lang="en-US" sz="2800" i="1" dirty="0" smtClean="0"/>
              <a:t>java </a:t>
            </a:r>
            <a:r>
              <a:rPr lang="en-US" sz="2800" i="1" dirty="0"/>
              <a:t>-jar octopus.jar </a:t>
            </a:r>
            <a:r>
              <a:rPr lang="en-US" sz="2800" b="1" dirty="0" smtClean="0">
                <a:solidFill>
                  <a:srgbClr val="659A2A"/>
                </a:solidFill>
              </a:rPr>
              <a:t>[-</a:t>
            </a:r>
            <a:r>
              <a:rPr lang="en-US" sz="2800" b="1" dirty="0" err="1" smtClean="0">
                <a:solidFill>
                  <a:srgbClr val="659A2A"/>
                </a:solidFill>
              </a:rPr>
              <a:t>i</a:t>
            </a:r>
            <a:r>
              <a:rPr lang="en-US" sz="2800" b="1" dirty="0" smtClean="0">
                <a:solidFill>
                  <a:srgbClr val="659A2A"/>
                </a:solidFill>
              </a:rPr>
              <a:t> </a:t>
            </a:r>
            <a:r>
              <a:rPr lang="en-US" sz="2800" b="1" dirty="0">
                <a:solidFill>
                  <a:srgbClr val="659A2A"/>
                </a:solidFill>
              </a:rPr>
              <a:t>&lt;</a:t>
            </a:r>
            <a:r>
              <a:rPr lang="en-US" sz="2800" b="1" dirty="0" err="1">
                <a:solidFill>
                  <a:srgbClr val="659A2A"/>
                </a:solidFill>
              </a:rPr>
              <a:t>arg</a:t>
            </a:r>
            <a:r>
              <a:rPr lang="en-US" sz="2800" b="1" dirty="0">
                <a:solidFill>
                  <a:srgbClr val="659A2A"/>
                </a:solidFill>
              </a:rPr>
              <a:t>&gt;] </a:t>
            </a:r>
            <a:r>
              <a:rPr lang="en-US" sz="2800" dirty="0" smtClean="0">
                <a:solidFill>
                  <a:srgbClr val="CC6600"/>
                </a:solidFill>
              </a:rPr>
              <a:t>-check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876778"/>
              </p:ext>
            </p:extLst>
          </p:nvPr>
        </p:nvGraphicFramePr>
        <p:xfrm>
          <a:off x="336326" y="2990995"/>
          <a:ext cx="8385399" cy="1280160"/>
        </p:xfrm>
        <a:graphic>
          <a:graphicData uri="http://schemas.openxmlformats.org/drawingml/2006/table">
            <a:tbl>
              <a:tblPr firstRow="1" firstCol="1" bandRow="1"/>
              <a:tblGrid>
                <a:gridCol w="1499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5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659A2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b="1" dirty="0" err="1">
                          <a:solidFill>
                            <a:srgbClr val="659A2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800" b="1" dirty="0">
                          <a:solidFill>
                            <a:srgbClr val="659A2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&lt;</a:t>
                      </a:r>
                      <a:r>
                        <a:rPr lang="en-US" sz="2800" b="1" dirty="0" err="1">
                          <a:solidFill>
                            <a:srgbClr val="659A2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</a:t>
                      </a:r>
                      <a:r>
                        <a:rPr lang="en-US" sz="2800" b="1" dirty="0">
                          <a:solidFill>
                            <a:srgbClr val="659A2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800" dirty="0">
                        <a:solidFill>
                          <a:srgbClr val="659A2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659A2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Mandatory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659A2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input path: &lt;/home/user/...&gt;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CC66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-check</a:t>
                      </a:r>
                      <a:endParaRPr lang="en-US" sz="2800" dirty="0">
                        <a:solidFill>
                          <a:srgbClr val="CC66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CC66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</a:t>
                      </a:r>
                      <a:endParaRPr lang="en-US" sz="2800" dirty="0">
                        <a:solidFill>
                          <a:srgbClr val="CC66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CC66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2800" baseline="0" dirty="0" smtClean="0">
                          <a:solidFill>
                            <a:srgbClr val="CC66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check the files without conversion</a:t>
                      </a:r>
                      <a:endParaRPr lang="en-US" sz="2800" dirty="0">
                        <a:solidFill>
                          <a:srgbClr val="CC66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08" y="856611"/>
            <a:ext cx="870280" cy="7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6381328"/>
            <a:ext cx="4248472" cy="360040"/>
          </a:xfrm>
          <a:prstGeom prst="rect">
            <a:avLst/>
          </a:prstGeom>
          <a:solidFill>
            <a:srgbClr val="FC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GB" dirty="0" smtClean="0"/>
              <a:t>OCTOPUS in batch mode for conversion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916113"/>
            <a:ext cx="8784976" cy="1348061"/>
          </a:xfrm>
        </p:spPr>
        <p:txBody>
          <a:bodyPr/>
          <a:lstStyle/>
          <a:p>
            <a:r>
              <a:rPr lang="en-US" sz="2800" i="1" dirty="0" smtClean="0"/>
              <a:t>java </a:t>
            </a:r>
            <a:r>
              <a:rPr lang="en-US" sz="2800" i="1" dirty="0"/>
              <a:t>-jar octopus.jar </a:t>
            </a:r>
            <a:r>
              <a:rPr lang="en-US" sz="2800" b="1" dirty="0">
                <a:solidFill>
                  <a:srgbClr val="CC00FF"/>
                </a:solidFill>
              </a:rPr>
              <a:t>[-c &lt;</a:t>
            </a:r>
            <a:r>
              <a:rPr lang="en-US" sz="2800" b="1" dirty="0" err="1">
                <a:solidFill>
                  <a:srgbClr val="CC00FF"/>
                </a:solidFill>
              </a:rPr>
              <a:t>arg</a:t>
            </a:r>
            <a:r>
              <a:rPr lang="en-US" sz="2800" b="1" dirty="0">
                <a:solidFill>
                  <a:srgbClr val="CC00FF"/>
                </a:solidFill>
              </a:rPr>
              <a:t>&gt;] </a:t>
            </a:r>
            <a:r>
              <a:rPr lang="en-US" sz="2800" b="1" dirty="0">
                <a:solidFill>
                  <a:srgbClr val="00B0F0"/>
                </a:solidFill>
              </a:rPr>
              <a:t>[-f &lt;</a:t>
            </a:r>
            <a:r>
              <a:rPr lang="en-US" sz="2800" b="1" dirty="0" err="1">
                <a:solidFill>
                  <a:srgbClr val="00B0F0"/>
                </a:solidFill>
              </a:rPr>
              <a:t>arg</a:t>
            </a:r>
            <a:r>
              <a:rPr lang="en-US" sz="2800" b="1" dirty="0">
                <a:solidFill>
                  <a:srgbClr val="00B0F0"/>
                </a:solidFill>
              </a:rPr>
              <a:t>&gt;] </a:t>
            </a:r>
            <a:r>
              <a:rPr lang="en-US" sz="2800" b="1" dirty="0">
                <a:solidFill>
                  <a:srgbClr val="92D050"/>
                </a:solidFill>
              </a:rPr>
              <a:t>[-</a:t>
            </a:r>
            <a:r>
              <a:rPr lang="en-US" sz="2800" b="1" dirty="0" err="1">
                <a:solidFill>
                  <a:srgbClr val="92D050"/>
                </a:solidFill>
              </a:rPr>
              <a:t>i</a:t>
            </a:r>
            <a:r>
              <a:rPr lang="en-US" sz="2800" b="1" dirty="0">
                <a:solidFill>
                  <a:srgbClr val="92D050"/>
                </a:solidFill>
              </a:rPr>
              <a:t> &lt;</a:t>
            </a:r>
            <a:r>
              <a:rPr lang="en-US" sz="2800" b="1" dirty="0" err="1">
                <a:solidFill>
                  <a:srgbClr val="92D050"/>
                </a:solidFill>
              </a:rPr>
              <a:t>arg</a:t>
            </a:r>
            <a:r>
              <a:rPr lang="en-US" sz="2800" b="1" dirty="0">
                <a:solidFill>
                  <a:srgbClr val="92D050"/>
                </a:solidFill>
              </a:rPr>
              <a:t>&gt;] </a:t>
            </a:r>
            <a:r>
              <a:rPr lang="en-US" sz="2800" dirty="0"/>
              <a:t>[-l &lt;</a:t>
            </a:r>
            <a:r>
              <a:rPr lang="en-US" sz="2800" dirty="0" err="1"/>
              <a:t>arg</a:t>
            </a:r>
            <a:r>
              <a:rPr lang="en-US" sz="2800" dirty="0"/>
              <a:t>&gt;] </a:t>
            </a:r>
            <a:r>
              <a:rPr lang="en-US" sz="2800" dirty="0">
                <a:solidFill>
                  <a:srgbClr val="3333FF"/>
                </a:solidFill>
              </a:rPr>
              <a:t>[-o &lt;</a:t>
            </a:r>
            <a:r>
              <a:rPr lang="en-US" sz="2800" dirty="0" err="1">
                <a:solidFill>
                  <a:srgbClr val="3333FF"/>
                </a:solidFill>
              </a:rPr>
              <a:t>arg</a:t>
            </a:r>
            <a:r>
              <a:rPr lang="en-US" sz="2800" dirty="0">
                <a:solidFill>
                  <a:srgbClr val="3333FF"/>
                </a:solidFill>
              </a:rPr>
              <a:t>&gt;] </a:t>
            </a:r>
            <a:r>
              <a:rPr lang="en-US" sz="2800" dirty="0">
                <a:solidFill>
                  <a:srgbClr val="FF0000"/>
                </a:solidFill>
              </a:rPr>
              <a:t>[-t &lt;</a:t>
            </a:r>
            <a:r>
              <a:rPr lang="en-US" sz="2800" dirty="0" err="1">
                <a:solidFill>
                  <a:srgbClr val="FF0000"/>
                </a:solidFill>
              </a:rPr>
              <a:t>arg</a:t>
            </a:r>
            <a:r>
              <a:rPr lang="en-US" sz="2800" dirty="0" smtClean="0">
                <a:solidFill>
                  <a:srgbClr val="FF0000"/>
                </a:solidFill>
              </a:rPr>
              <a:t>&gt;]</a:t>
            </a:r>
            <a:endParaRPr lang="en-US" sz="2800" dirty="0" smtClean="0">
              <a:solidFill>
                <a:srgbClr val="CC6600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514827"/>
              </p:ext>
            </p:extLst>
          </p:nvPr>
        </p:nvGraphicFramePr>
        <p:xfrm>
          <a:off x="336326" y="2990995"/>
          <a:ext cx="8385399" cy="3048000"/>
        </p:xfrm>
        <a:graphic>
          <a:graphicData uri="http://schemas.openxmlformats.org/drawingml/2006/table">
            <a:tbl>
              <a:tblPr firstRow="1" firstCol="1" bandRow="1"/>
              <a:tblGrid>
                <a:gridCol w="1139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9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68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C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-c &lt;</a:t>
                      </a:r>
                      <a:r>
                        <a:rPr lang="en-US" sz="2000" b="1" dirty="0" err="1">
                          <a:solidFill>
                            <a:srgbClr val="CC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</a:t>
                      </a:r>
                      <a:r>
                        <a:rPr lang="en-US" sz="2000" b="1" dirty="0">
                          <a:solidFill>
                            <a:srgbClr val="CC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dirty="0">
                        <a:solidFill>
                          <a:srgbClr val="5B75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C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Optional</a:t>
                      </a:r>
                      <a:endParaRPr lang="en-US" sz="2000" dirty="0">
                        <a:solidFill>
                          <a:srgbClr val="5B75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C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list of </a:t>
                      </a:r>
                      <a:r>
                        <a:rPr lang="en-US" sz="2000" b="1" dirty="0" err="1">
                          <a:solidFill>
                            <a:srgbClr val="CC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local_cdi_id</a:t>
                      </a:r>
                      <a:r>
                        <a:rPr lang="en-US" sz="2000" b="1" dirty="0">
                          <a:solidFill>
                            <a:srgbClr val="CC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solidFill>
                            <a:srgbClr val="CC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en-US" sz="2000" b="1" dirty="0">
                          <a:solidFill>
                            <a:srgbClr val="CC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&lt;FI35AAB, FI35AAC&gt;, all cdi are exported if this argument is omitted</a:t>
                      </a:r>
                      <a:endParaRPr lang="en-US" sz="2000" dirty="0">
                        <a:solidFill>
                          <a:srgbClr val="5B75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-f &lt;</a:t>
                      </a:r>
                      <a:r>
                        <a:rPr lang="en-US" sz="2000" b="1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</a:t>
                      </a:r>
                      <a:r>
                        <a:rPr lang="en-US" sz="2000" b="1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Mandatory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 format: &lt;</a:t>
                      </a:r>
                      <a:r>
                        <a:rPr lang="en-US" sz="2000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medatlas</a:t>
                      </a: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&gt;, &lt;</a:t>
                      </a:r>
                      <a:r>
                        <a:rPr lang="en-US" sz="2000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odv</a:t>
                      </a: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 or &lt;</a:t>
                      </a:r>
                      <a:r>
                        <a:rPr lang="en-US" sz="2000" dirty="0" err="1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cfpoint</a:t>
                      </a: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1" dirty="0" err="1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000" b="1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&lt;</a:t>
                      </a:r>
                      <a:r>
                        <a:rPr lang="en-US" sz="2000" b="1" dirty="0" err="1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</a:t>
                      </a:r>
                      <a:r>
                        <a:rPr lang="en-US" sz="2000" b="1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Mandatory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input path: &lt;/home/user/...&gt;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B759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-l &lt;</a:t>
                      </a:r>
                      <a:r>
                        <a:rPr lang="en-US" sz="2000" b="1" dirty="0" err="1">
                          <a:solidFill>
                            <a:srgbClr val="5B759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</a:t>
                      </a:r>
                      <a:r>
                        <a:rPr lang="en-US" sz="2000" b="1" dirty="0">
                          <a:solidFill>
                            <a:srgbClr val="5B759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dirty="0">
                        <a:solidFill>
                          <a:srgbClr val="5B75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5B759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Mandatory   if input is MGD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5B759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 CDI Id value if input is a file, mapping file is input is a directory (see §5.5)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-o &lt;</a:t>
                      </a:r>
                      <a:r>
                        <a:rPr lang="en-US" sz="2000" b="1" dirty="0" err="1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</a:t>
                      </a:r>
                      <a:r>
                        <a:rPr lang="en-US" sz="2000" b="1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Mandatory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 path (file or directory): &lt;/home/user/...&gt;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-t &lt;arg&gt;</a:t>
                      </a:r>
                      <a:endParaRPr lang="en-US" sz="2000">
                        <a:solidFill>
                          <a:srgbClr val="5B75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Mandatory except if input is MGD</a:t>
                      </a:r>
                      <a:endParaRPr lang="en-US" sz="2000">
                        <a:solidFill>
                          <a:srgbClr val="5B75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 type: &lt;split&gt; or &lt;keep&gt;</a:t>
                      </a:r>
                      <a:endParaRPr lang="en-US" sz="2000" dirty="0">
                        <a:solidFill>
                          <a:srgbClr val="5B75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5B759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408" y="856611"/>
            <a:ext cx="870280" cy="7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NEMO delivery since last training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Actual version 1.6.7, delivered 21/01/2019</a:t>
            </a:r>
          </a:p>
          <a:p>
            <a:pPr lvl="1"/>
            <a:r>
              <a:rPr lang="en-GB" sz="2400" dirty="0" smtClean="0"/>
              <a:t>Possibility </a:t>
            </a:r>
            <a:r>
              <a:rPr lang="en-GB" sz="2400" dirty="0"/>
              <a:t>to use a BSH CSR reference in a SDN reference: </a:t>
            </a:r>
          </a:p>
          <a:p>
            <a:pPr lvl="1"/>
            <a:r>
              <a:rPr lang="en-GB" sz="2400" dirty="0" smtClean="0"/>
              <a:t>Improve </a:t>
            </a:r>
            <a:r>
              <a:rPr lang="en-GB" sz="2400" dirty="0"/>
              <a:t>flags scales window in Nemo settings</a:t>
            </a:r>
          </a:p>
          <a:p>
            <a:pPr lvl="1"/>
            <a:r>
              <a:rPr lang="en-GB" sz="2400" dirty="0" smtClean="0"/>
              <a:t>New </a:t>
            </a:r>
            <a:r>
              <a:rPr lang="en-GB" sz="2400" dirty="0"/>
              <a:t>coordinates format in station folder: "decimal degrees for file with separators"</a:t>
            </a:r>
          </a:p>
          <a:p>
            <a:pPr lvl="1"/>
            <a:r>
              <a:rPr lang="en-GB" sz="2400" dirty="0" smtClean="0"/>
              <a:t>Use </a:t>
            </a:r>
            <a:r>
              <a:rPr lang="en-GB" sz="2400" dirty="0"/>
              <a:t>-99999 as fill value in SDN NetCDF output files</a:t>
            </a:r>
          </a:p>
          <a:p>
            <a:pPr lvl="1"/>
            <a:r>
              <a:rPr lang="en-GB" sz="2400" dirty="0" smtClean="0"/>
              <a:t>Add </a:t>
            </a:r>
            <a:r>
              <a:rPr lang="en-GB" sz="2400" dirty="0"/>
              <a:t>a new SDN QC flag: Q (value below limit of quantification)</a:t>
            </a:r>
          </a:p>
          <a:p>
            <a:pPr lvl="1"/>
            <a:r>
              <a:rPr lang="nn-NO" sz="2400" dirty="0" smtClean="0"/>
              <a:t>Update </a:t>
            </a:r>
            <a:r>
              <a:rPr lang="nn-NO" sz="2400" dirty="0"/>
              <a:t>SeaDataNet CSR XML Schema (4.0.0</a:t>
            </a:r>
            <a:r>
              <a:rPr lang="nn-NO" sz="2400" dirty="0" smtClean="0"/>
              <a:t>)</a:t>
            </a:r>
          </a:p>
          <a:p>
            <a:pPr lvl="1"/>
            <a:r>
              <a:rPr lang="nn-NO" sz="2400" dirty="0" smtClean="0"/>
              <a:t>Java &gt;= 9 compatibility</a:t>
            </a:r>
            <a:endParaRPr lang="en-GB" sz="24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985232"/>
            <a:ext cx="1326144" cy="10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9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Planned extra functions for NEMO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NEMO 1.7.0 </a:t>
            </a:r>
            <a:r>
              <a:rPr lang="en-GB" dirty="0" smtClean="0">
                <a:sym typeface="Wingdings" panose="05000000000000000000" pitchFamily="2" charset="2"/>
              </a:rPr>
              <a:t></a:t>
            </a:r>
            <a:r>
              <a:rPr lang="en-GB" dirty="0" smtClean="0"/>
              <a:t> planned before next plenary</a:t>
            </a:r>
          </a:p>
          <a:p>
            <a:pPr lvl="1"/>
            <a:r>
              <a:rPr lang="en-GB" dirty="0" smtClean="0"/>
              <a:t>Able to generate ODV variant formats for Biology, </a:t>
            </a:r>
            <a:r>
              <a:rPr lang="en-GB" dirty="0" err="1" smtClean="0"/>
              <a:t>Microlitter</a:t>
            </a:r>
            <a:r>
              <a:rPr lang="en-GB" dirty="0" smtClean="0"/>
              <a:t> and Flow cytometry</a:t>
            </a:r>
          </a:p>
          <a:p>
            <a:pPr lvl="1"/>
            <a:r>
              <a:rPr lang="en-GB" dirty="0" smtClean="0"/>
              <a:t>Update the vocab lists in batch mode</a:t>
            </a:r>
          </a:p>
          <a:p>
            <a:pPr lvl="1"/>
            <a:r>
              <a:rPr lang="en-GB" dirty="0" smtClean="0"/>
              <a:t>Able to read CSV metadata (not only measured parameters)</a:t>
            </a:r>
          </a:p>
          <a:p>
            <a:pPr lvl="1"/>
            <a:r>
              <a:rPr lang="en-GB" dirty="0" smtClean="0"/>
              <a:t>Able to accept 2 identical P01 codes in the parameter list in the Data tab</a:t>
            </a:r>
          </a:p>
          <a:p>
            <a:pPr lvl="1"/>
            <a:r>
              <a:rPr lang="en-GB" dirty="0" smtClean="0"/>
              <a:t>Provide a OS X version without installer</a:t>
            </a:r>
          </a:p>
          <a:p>
            <a:pPr lvl="1"/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985530"/>
            <a:ext cx="1326144" cy="10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5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Hands-on session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Run OCTOPUS on your SeaDataNet files </a:t>
            </a:r>
          </a:p>
          <a:p>
            <a:r>
              <a:rPr lang="en-GB" dirty="0" smtClean="0"/>
              <a:t>… and see what happens!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68603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  <p:pic>
        <p:nvPicPr>
          <p:cNvPr id="1026" name="Picture 2" descr="https://tse4.mm.bing.net/th?id=OIP.KMFJFuME6SZF2Qr1w1C7RgHaHa&amp;pid=A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84784"/>
            <a:ext cx="451485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611188" y="1255712"/>
            <a:ext cx="2376636" cy="3757463"/>
          </a:xfrm>
        </p:spPr>
        <p:txBody>
          <a:bodyPr/>
          <a:lstStyle/>
          <a:p>
            <a:r>
              <a:rPr lang="en-US" dirty="0" smtClean="0"/>
              <a:t>Thank you for your attention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5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67544" y="6415088"/>
            <a:ext cx="3720778" cy="254272"/>
          </a:xfrm>
          <a:prstGeom prst="rect">
            <a:avLst/>
          </a:prstGeom>
          <a:solidFill>
            <a:srgbClr val="F2F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OCTOPUS, additional functions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1916113"/>
            <a:ext cx="8064500" cy="4319587"/>
          </a:xfrm>
        </p:spPr>
        <p:txBody>
          <a:bodyPr/>
          <a:lstStyle/>
          <a:p>
            <a:r>
              <a:rPr lang="en-GB" dirty="0" smtClean="0"/>
              <a:t>Split multistation file in monostation ones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  <p:grpSp>
        <p:nvGrpSpPr>
          <p:cNvPr id="6" name="Groupe 5"/>
          <p:cNvGrpSpPr/>
          <p:nvPr/>
        </p:nvGrpSpPr>
        <p:grpSpPr>
          <a:xfrm>
            <a:off x="2467101" y="2442564"/>
            <a:ext cx="5125768" cy="2714446"/>
            <a:chOff x="2124397" y="3645024"/>
            <a:chExt cx="6212841" cy="2304256"/>
          </a:xfrm>
        </p:grpSpPr>
        <p:sp>
          <p:nvSpPr>
            <p:cNvPr id="7" name="Flèche droite 6"/>
            <p:cNvSpPr/>
            <p:nvPr/>
          </p:nvSpPr>
          <p:spPr>
            <a:xfrm>
              <a:off x="4139952" y="4293096"/>
              <a:ext cx="1412329" cy="504056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Carré corné 9"/>
            <p:cNvSpPr/>
            <p:nvPr/>
          </p:nvSpPr>
          <p:spPr>
            <a:xfrm>
              <a:off x="2124397" y="3645024"/>
              <a:ext cx="1483745" cy="1872208"/>
            </a:xfrm>
            <a:prstGeom prst="foldedCorner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Carré corné 13"/>
            <p:cNvSpPr/>
            <p:nvPr/>
          </p:nvSpPr>
          <p:spPr>
            <a:xfrm>
              <a:off x="5887625" y="3645024"/>
              <a:ext cx="720080" cy="864096"/>
            </a:xfrm>
            <a:prstGeom prst="foldedCorne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arré corné 14"/>
            <p:cNvSpPr/>
            <p:nvPr/>
          </p:nvSpPr>
          <p:spPr>
            <a:xfrm>
              <a:off x="5868143" y="4653136"/>
              <a:ext cx="720080" cy="864096"/>
            </a:xfrm>
            <a:prstGeom prst="foldedCorne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arré corné 15"/>
            <p:cNvSpPr/>
            <p:nvPr/>
          </p:nvSpPr>
          <p:spPr>
            <a:xfrm>
              <a:off x="6752391" y="4005064"/>
              <a:ext cx="720080" cy="864096"/>
            </a:xfrm>
            <a:prstGeom prst="foldedCorne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arré corné 16"/>
            <p:cNvSpPr/>
            <p:nvPr/>
          </p:nvSpPr>
          <p:spPr>
            <a:xfrm>
              <a:off x="6779321" y="5085184"/>
              <a:ext cx="720080" cy="864096"/>
            </a:xfrm>
            <a:prstGeom prst="foldedCorne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arré corné 17"/>
            <p:cNvSpPr/>
            <p:nvPr/>
          </p:nvSpPr>
          <p:spPr>
            <a:xfrm>
              <a:off x="7617158" y="3645024"/>
              <a:ext cx="720080" cy="864096"/>
            </a:xfrm>
            <a:prstGeom prst="foldedCorne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Carré corné 18"/>
            <p:cNvSpPr/>
            <p:nvPr/>
          </p:nvSpPr>
          <p:spPr>
            <a:xfrm>
              <a:off x="7617157" y="4672726"/>
              <a:ext cx="720080" cy="864096"/>
            </a:xfrm>
            <a:prstGeom prst="foldedCorne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1403648" y="5290444"/>
            <a:ext cx="2960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475D73"/>
                </a:solidFill>
                <a:latin typeface="+mj-lt"/>
              </a:rPr>
              <a:t>Multistation data file at one SDN format</a:t>
            </a:r>
            <a:endParaRPr lang="en-GB" sz="2400" dirty="0">
              <a:solidFill>
                <a:srgbClr val="475D73"/>
              </a:solidFill>
              <a:latin typeface="+mj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072519" y="5277748"/>
            <a:ext cx="365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dirty="0" smtClean="0">
                <a:solidFill>
                  <a:srgbClr val="475D73"/>
                </a:solidFill>
                <a:latin typeface="Calibri"/>
              </a:rPr>
              <a:t>Monostation </a:t>
            </a:r>
            <a:r>
              <a:rPr lang="en-GB" sz="2400" dirty="0">
                <a:solidFill>
                  <a:srgbClr val="475D73"/>
                </a:solidFill>
                <a:latin typeface="Calibri"/>
              </a:rPr>
              <a:t>data </a:t>
            </a:r>
            <a:r>
              <a:rPr lang="en-GB" sz="2400" dirty="0" smtClean="0">
                <a:solidFill>
                  <a:srgbClr val="475D73"/>
                </a:solidFill>
                <a:latin typeface="Calibri"/>
              </a:rPr>
              <a:t>files </a:t>
            </a:r>
            <a:r>
              <a:rPr lang="en-GB" sz="2400" dirty="0">
                <a:solidFill>
                  <a:srgbClr val="475D73"/>
                </a:solidFill>
                <a:latin typeface="Calibri"/>
              </a:rPr>
              <a:t>at one </a:t>
            </a:r>
            <a:r>
              <a:rPr lang="en-GB" sz="2400" dirty="0" smtClean="0">
                <a:solidFill>
                  <a:srgbClr val="475D73"/>
                </a:solidFill>
                <a:latin typeface="Calibri"/>
              </a:rPr>
              <a:t>SDN </a:t>
            </a:r>
            <a:r>
              <a:rPr lang="en-GB" sz="2400" dirty="0">
                <a:solidFill>
                  <a:srgbClr val="475D73"/>
                </a:solidFill>
                <a:latin typeface="Calibri"/>
              </a:rPr>
              <a:t>format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079" y="1193911"/>
            <a:ext cx="933582" cy="850155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4006576" y="3800798"/>
            <a:ext cx="122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475D73"/>
                </a:solidFill>
                <a:latin typeface="+mj-lt"/>
              </a:rPr>
              <a:t>Splitter</a:t>
            </a:r>
            <a:endParaRPr lang="en-GB" sz="2400" dirty="0">
              <a:solidFill>
                <a:srgbClr val="475D73"/>
              </a:solidFill>
              <a:latin typeface="+mj-lt"/>
            </a:endParaRPr>
          </a:p>
        </p:txBody>
      </p:sp>
      <p:pic>
        <p:nvPicPr>
          <p:cNvPr id="24" name="Picture 2" descr="Check, Boretto,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291034"/>
            <a:ext cx="464243" cy="3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67544" y="6415088"/>
            <a:ext cx="3720778" cy="254272"/>
          </a:xfrm>
          <a:prstGeom prst="rect">
            <a:avLst/>
          </a:prstGeom>
          <a:solidFill>
            <a:srgbClr val="F2F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OCTOPUS, additional functions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1916113"/>
            <a:ext cx="8064500" cy="4319587"/>
          </a:xfrm>
        </p:spPr>
        <p:txBody>
          <a:bodyPr/>
          <a:lstStyle/>
          <a:p>
            <a:r>
              <a:rPr lang="en-GB" dirty="0"/>
              <a:t>Selector of </a:t>
            </a:r>
            <a:r>
              <a:rPr lang="en-GB" dirty="0" smtClean="0"/>
              <a:t>LOCAL_CDI_ID(s)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  <p:sp>
        <p:nvSpPr>
          <p:cNvPr id="7" name="Flèche droite 6"/>
          <p:cNvSpPr/>
          <p:nvPr/>
        </p:nvSpPr>
        <p:spPr>
          <a:xfrm>
            <a:off x="4208635" y="2794782"/>
            <a:ext cx="1802528" cy="621489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rré corné 9"/>
          <p:cNvSpPr/>
          <p:nvPr/>
        </p:nvSpPr>
        <p:spPr>
          <a:xfrm>
            <a:off x="2524335" y="2560772"/>
            <a:ext cx="1511756" cy="2308388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arré corné 13"/>
          <p:cNvSpPr/>
          <p:nvPr/>
        </p:nvSpPr>
        <p:spPr>
          <a:xfrm>
            <a:off x="6242914" y="2420415"/>
            <a:ext cx="733674" cy="1065410"/>
          </a:xfrm>
          <a:prstGeom prst="foldedCorner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ZoneTexte 19"/>
          <p:cNvSpPr txBox="1"/>
          <p:nvPr/>
        </p:nvSpPr>
        <p:spPr>
          <a:xfrm>
            <a:off x="1403648" y="5411107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solidFill>
                  <a:srgbClr val="475D73"/>
                </a:solidFill>
                <a:latin typeface="+mj-lt"/>
              </a:rPr>
              <a:t>Multistation data file at one SDN format</a:t>
            </a:r>
            <a:endParaRPr lang="en-GB" sz="2200" dirty="0">
              <a:solidFill>
                <a:srgbClr val="475D73"/>
              </a:solidFill>
              <a:latin typeface="+mj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369347" y="5257219"/>
            <a:ext cx="3023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200" dirty="0" smtClean="0">
                <a:solidFill>
                  <a:srgbClr val="475D73"/>
                </a:solidFill>
                <a:latin typeface="Calibri"/>
              </a:rPr>
              <a:t>Multistation or Monostation data files at one SDN format with the selected LOCAL_CDI_IDs</a:t>
            </a:r>
            <a:endParaRPr lang="en-GB" sz="2200" dirty="0">
              <a:solidFill>
                <a:srgbClr val="475D73"/>
              </a:solidFill>
              <a:latin typeface="Calibri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079" y="1193911"/>
            <a:ext cx="933582" cy="850155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4359577" y="2513421"/>
            <a:ext cx="122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475D73"/>
                </a:solidFill>
                <a:latin typeface="+mj-lt"/>
              </a:rPr>
              <a:t>Selector</a:t>
            </a:r>
            <a:endParaRPr lang="en-GB" sz="2400" dirty="0">
              <a:solidFill>
                <a:srgbClr val="475D73"/>
              </a:solidFill>
              <a:latin typeface="+mj-lt"/>
            </a:endParaRPr>
          </a:p>
        </p:txBody>
      </p:sp>
      <p:pic>
        <p:nvPicPr>
          <p:cNvPr id="24" name="Picture 2" descr="Check, Boretto,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581" y="4485840"/>
            <a:ext cx="464243" cy="38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lèche droite 24"/>
          <p:cNvSpPr/>
          <p:nvPr/>
        </p:nvSpPr>
        <p:spPr>
          <a:xfrm>
            <a:off x="4211960" y="3887631"/>
            <a:ext cx="1802528" cy="621489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ZoneTexte 25"/>
          <p:cNvSpPr txBox="1"/>
          <p:nvPr/>
        </p:nvSpPr>
        <p:spPr>
          <a:xfrm>
            <a:off x="4362902" y="3606270"/>
            <a:ext cx="122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475D73"/>
                </a:solidFill>
                <a:latin typeface="+mj-lt"/>
              </a:rPr>
              <a:t>or</a:t>
            </a:r>
            <a:endParaRPr lang="en-GB" sz="2400" dirty="0">
              <a:solidFill>
                <a:srgbClr val="475D73"/>
              </a:solidFill>
              <a:latin typeface="+mj-lt"/>
            </a:endParaRPr>
          </a:p>
        </p:txBody>
      </p:sp>
      <p:sp>
        <p:nvSpPr>
          <p:cNvPr id="28" name="Carré corné 27"/>
          <p:cNvSpPr/>
          <p:nvPr/>
        </p:nvSpPr>
        <p:spPr>
          <a:xfrm>
            <a:off x="6242914" y="3701219"/>
            <a:ext cx="733674" cy="1065410"/>
          </a:xfrm>
          <a:prstGeom prst="foldedCorner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arré corné 28"/>
          <p:cNvSpPr/>
          <p:nvPr/>
        </p:nvSpPr>
        <p:spPr>
          <a:xfrm>
            <a:off x="7736920" y="3678656"/>
            <a:ext cx="733674" cy="1065410"/>
          </a:xfrm>
          <a:prstGeom prst="foldedCorner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ZoneTexte 29"/>
          <p:cNvSpPr txBox="1"/>
          <p:nvPr/>
        </p:nvSpPr>
        <p:spPr>
          <a:xfrm>
            <a:off x="6919275" y="2431969"/>
            <a:ext cx="1988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i="1" dirty="0" smtClean="0">
                <a:solidFill>
                  <a:srgbClr val="475D73"/>
                </a:solidFill>
                <a:latin typeface="+mj-lt"/>
              </a:rPr>
              <a:t>LOCAL_CDI_ID x</a:t>
            </a:r>
          </a:p>
          <a:p>
            <a:pPr algn="ctr"/>
            <a:r>
              <a:rPr lang="en-GB" sz="1800" b="1" i="1" dirty="0" smtClean="0">
                <a:solidFill>
                  <a:srgbClr val="475D73"/>
                </a:solidFill>
                <a:latin typeface="+mj-lt"/>
              </a:rPr>
              <a:t>+</a:t>
            </a:r>
          </a:p>
          <a:p>
            <a:pPr algn="ctr"/>
            <a:r>
              <a:rPr lang="en-GB" sz="1800" b="1" i="1" dirty="0">
                <a:solidFill>
                  <a:srgbClr val="475D73"/>
                </a:solidFill>
                <a:latin typeface="+mj-lt"/>
              </a:rPr>
              <a:t>LOCAL_CDI_ID y</a:t>
            </a:r>
          </a:p>
          <a:p>
            <a:pPr algn="ctr"/>
            <a:endParaRPr lang="en-GB" sz="1800" b="1" i="1" dirty="0">
              <a:solidFill>
                <a:srgbClr val="475D73"/>
              </a:solidFill>
              <a:latin typeface="+mj-lt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629563" y="4744066"/>
            <a:ext cx="1988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i="1" dirty="0" smtClean="0">
                <a:solidFill>
                  <a:srgbClr val="475D73"/>
                </a:solidFill>
                <a:latin typeface="+mj-lt"/>
              </a:rPr>
              <a:t>LOCAL_CDI_ID</a:t>
            </a:r>
            <a:r>
              <a:rPr lang="en-GB" sz="2000" b="1" i="1" dirty="0" smtClean="0">
                <a:solidFill>
                  <a:srgbClr val="475D73"/>
                </a:solidFill>
                <a:latin typeface="+mj-lt"/>
              </a:rPr>
              <a:t> x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264357" y="4757082"/>
            <a:ext cx="1988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i="1" dirty="0" smtClean="0">
                <a:solidFill>
                  <a:srgbClr val="475D73"/>
                </a:solidFill>
                <a:latin typeface="+mj-lt"/>
              </a:rPr>
              <a:t>LOCAL_CDI_ID</a:t>
            </a:r>
            <a:r>
              <a:rPr lang="en-GB" sz="2000" b="1" i="1" dirty="0" smtClean="0">
                <a:solidFill>
                  <a:srgbClr val="475D73"/>
                </a:solidFill>
                <a:latin typeface="+mj-lt"/>
              </a:rPr>
              <a:t> y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21372" y="3030263"/>
            <a:ext cx="1988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i="1" dirty="0" smtClean="0">
                <a:solidFill>
                  <a:srgbClr val="475D73"/>
                </a:solidFill>
                <a:latin typeface="+mj-lt"/>
              </a:rPr>
              <a:t>LOCAL_CDI_ID a</a:t>
            </a:r>
          </a:p>
          <a:p>
            <a:pPr algn="ctr"/>
            <a:r>
              <a:rPr lang="en-GB" sz="1800" b="1" i="1" dirty="0" smtClean="0">
                <a:solidFill>
                  <a:srgbClr val="475D73"/>
                </a:solidFill>
                <a:latin typeface="+mj-lt"/>
              </a:rPr>
              <a:t>to</a:t>
            </a:r>
          </a:p>
          <a:p>
            <a:pPr algn="ctr"/>
            <a:r>
              <a:rPr lang="en-GB" sz="1800" b="1" i="1" dirty="0">
                <a:solidFill>
                  <a:srgbClr val="475D73"/>
                </a:solidFill>
                <a:latin typeface="+mj-lt"/>
              </a:rPr>
              <a:t>LOCAL_CDI_ID </a:t>
            </a:r>
            <a:r>
              <a:rPr lang="en-GB" sz="1800" b="1" i="1" dirty="0" smtClean="0">
                <a:solidFill>
                  <a:srgbClr val="475D73"/>
                </a:solidFill>
                <a:latin typeface="+mj-lt"/>
              </a:rPr>
              <a:t>z</a:t>
            </a:r>
            <a:endParaRPr lang="en-GB" sz="1800" b="1" i="1" dirty="0">
              <a:solidFill>
                <a:srgbClr val="475D73"/>
              </a:solidFill>
              <a:latin typeface="+mj-lt"/>
            </a:endParaRPr>
          </a:p>
          <a:p>
            <a:pPr algn="ctr"/>
            <a:endParaRPr lang="en-GB" sz="1800" b="1" i="1" dirty="0">
              <a:solidFill>
                <a:srgbClr val="475D7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47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67544" y="6415088"/>
            <a:ext cx="3720778" cy="254272"/>
          </a:xfrm>
          <a:prstGeom prst="rect">
            <a:avLst/>
          </a:prstGeom>
          <a:solidFill>
            <a:srgbClr val="F2F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OCTOPUS, additional functions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1916113"/>
            <a:ext cx="8064500" cy="4498975"/>
          </a:xfrm>
        </p:spPr>
        <p:txBody>
          <a:bodyPr/>
          <a:lstStyle/>
          <a:p>
            <a:r>
              <a:rPr lang="en-GB" dirty="0"/>
              <a:t>Conversion of MGD files to </a:t>
            </a:r>
            <a:r>
              <a:rPr lang="en-GB" dirty="0" smtClean="0"/>
              <a:t>SDN </a:t>
            </a:r>
            <a:r>
              <a:rPr lang="en-GB" dirty="0"/>
              <a:t>ODV </a:t>
            </a:r>
            <a:r>
              <a:rPr lang="en-GB" dirty="0" smtClean="0"/>
              <a:t>format</a:t>
            </a:r>
          </a:p>
          <a:p>
            <a:pPr lvl="1"/>
            <a:r>
              <a:rPr lang="en-GB" dirty="0" smtClean="0"/>
              <a:t>Magnetism, Gravity and Depth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630" y="1108781"/>
            <a:ext cx="933582" cy="850155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1691680" y="3284984"/>
            <a:ext cx="5971961" cy="2419305"/>
            <a:chOff x="1691680" y="2560772"/>
            <a:chExt cx="5971961" cy="2419305"/>
          </a:xfrm>
        </p:grpSpPr>
        <p:sp>
          <p:nvSpPr>
            <p:cNvPr id="20" name="ZoneTexte 19"/>
            <p:cNvSpPr txBox="1"/>
            <p:nvPr/>
          </p:nvSpPr>
          <p:spPr>
            <a:xfrm>
              <a:off x="1691680" y="4149080"/>
              <a:ext cx="29523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rgbClr val="475D73"/>
                  </a:solidFill>
                  <a:latin typeface="+mj-lt"/>
                </a:rPr>
                <a:t>ASCII MGD </a:t>
              </a:r>
            </a:p>
            <a:p>
              <a:pPr algn="ctr"/>
              <a:r>
                <a:rPr lang="en-GB" sz="2400" dirty="0" smtClean="0">
                  <a:solidFill>
                    <a:srgbClr val="475D73"/>
                  </a:solidFill>
                  <a:latin typeface="+mj-lt"/>
                </a:rPr>
                <a:t>V81 and V98</a:t>
              </a:r>
              <a:endParaRPr lang="en-GB" sz="2400" dirty="0">
                <a:solidFill>
                  <a:srgbClr val="475D73"/>
                </a:solidFill>
                <a:latin typeface="+mj-lt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860032" y="4149080"/>
              <a:ext cx="28036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2400" dirty="0" smtClean="0">
                  <a:solidFill>
                    <a:srgbClr val="475D73"/>
                  </a:solidFill>
                  <a:latin typeface="Calibri"/>
                </a:rPr>
                <a:t>MGD file </a:t>
              </a:r>
              <a:r>
                <a:rPr lang="en-GB" sz="2400" dirty="0">
                  <a:solidFill>
                    <a:srgbClr val="475D73"/>
                  </a:solidFill>
                  <a:latin typeface="Calibri"/>
                </a:rPr>
                <a:t>at </a:t>
              </a:r>
              <a:r>
                <a:rPr lang="en-GB" sz="2400" dirty="0" smtClean="0">
                  <a:solidFill>
                    <a:srgbClr val="475D73"/>
                  </a:solidFill>
                  <a:latin typeface="Calibri"/>
                </a:rPr>
                <a:t>SDN </a:t>
              </a:r>
              <a:r>
                <a:rPr lang="en-GB" sz="2400" b="1" dirty="0" smtClean="0">
                  <a:solidFill>
                    <a:srgbClr val="475D73"/>
                  </a:solidFill>
                  <a:latin typeface="Calibri"/>
                </a:rPr>
                <a:t>ODV </a:t>
              </a:r>
              <a:r>
                <a:rPr lang="en-GB" sz="2400" dirty="0" smtClean="0">
                  <a:solidFill>
                    <a:srgbClr val="475D73"/>
                  </a:solidFill>
                  <a:latin typeface="Calibri"/>
                </a:rPr>
                <a:t>format</a:t>
              </a:r>
              <a:endParaRPr lang="en-GB" sz="2400" dirty="0">
                <a:solidFill>
                  <a:srgbClr val="475D73"/>
                </a:solidFill>
                <a:latin typeface="Calibri"/>
              </a:endParaRPr>
            </a:p>
          </p:txBody>
        </p:sp>
        <p:grpSp>
          <p:nvGrpSpPr>
            <p:cNvPr id="8" name="Groupe 7"/>
            <p:cNvGrpSpPr/>
            <p:nvPr/>
          </p:nvGrpSpPr>
          <p:grpSpPr>
            <a:xfrm>
              <a:off x="2524335" y="2560772"/>
              <a:ext cx="4279913" cy="1549775"/>
              <a:chOff x="2524335" y="2560772"/>
              <a:chExt cx="4279913" cy="1549775"/>
            </a:xfrm>
          </p:grpSpPr>
          <p:sp>
            <p:nvSpPr>
              <p:cNvPr id="7" name="Flèche droite 6"/>
              <p:cNvSpPr/>
              <p:nvPr/>
            </p:nvSpPr>
            <p:spPr>
              <a:xfrm>
                <a:off x="4188321" y="3095802"/>
                <a:ext cx="1165980" cy="416135"/>
              </a:xfrm>
              <a:prstGeom prst="rightArrow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Carré corné 9"/>
              <p:cNvSpPr/>
              <p:nvPr/>
            </p:nvSpPr>
            <p:spPr>
              <a:xfrm>
                <a:off x="2524335" y="2560772"/>
                <a:ext cx="1224939" cy="1545643"/>
              </a:xfrm>
              <a:prstGeom prst="foldedCorner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4" name="Picture 2" descr="Check, Boretto, Mark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6025" y="3709458"/>
                <a:ext cx="464243" cy="383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Carré corné 24"/>
              <p:cNvSpPr/>
              <p:nvPr/>
            </p:nvSpPr>
            <p:spPr>
              <a:xfrm>
                <a:off x="5579309" y="2564904"/>
                <a:ext cx="1224939" cy="1545643"/>
              </a:xfrm>
              <a:prstGeom prst="foldedCorner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0551A0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20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67544" y="6415088"/>
            <a:ext cx="3720778" cy="254272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OCTOPUS, additional functions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1916113"/>
            <a:ext cx="8064500" cy="4498975"/>
          </a:xfrm>
        </p:spPr>
        <p:txBody>
          <a:bodyPr/>
          <a:lstStyle/>
          <a:p>
            <a:r>
              <a:rPr lang="en-GB" dirty="0" smtClean="0"/>
              <a:t>While converting OCTOPUS can generate the </a:t>
            </a:r>
            <a:r>
              <a:rPr lang="en-GB" dirty="0" err="1" smtClean="0"/>
              <a:t>the</a:t>
            </a:r>
            <a:r>
              <a:rPr lang="en-GB" dirty="0" smtClean="0"/>
              <a:t> coupling table for SDN, on demand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630" y="1108781"/>
            <a:ext cx="933582" cy="850155"/>
          </a:xfrm>
          <a:prstGeom prst="rect">
            <a:avLst/>
          </a:prstGeom>
        </p:spPr>
      </p:pic>
      <p:sp>
        <p:nvSpPr>
          <p:cNvPr id="32" name="Flèche droite 31"/>
          <p:cNvSpPr/>
          <p:nvPr/>
        </p:nvSpPr>
        <p:spPr>
          <a:xfrm>
            <a:off x="2891295" y="3585158"/>
            <a:ext cx="1433188" cy="56289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arré corné 32"/>
          <p:cNvSpPr/>
          <p:nvPr/>
        </p:nvSpPr>
        <p:spPr>
          <a:xfrm>
            <a:off x="1052370" y="2966792"/>
            <a:ext cx="730715" cy="96496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Carré corné 34"/>
          <p:cNvSpPr/>
          <p:nvPr/>
        </p:nvSpPr>
        <p:spPr>
          <a:xfrm>
            <a:off x="1929908" y="2966792"/>
            <a:ext cx="730715" cy="96496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2" descr="Check, Boretto,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19" y="3565557"/>
            <a:ext cx="464243" cy="38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2771800" y="4119463"/>
            <a:ext cx="1433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475D73"/>
                </a:solidFill>
                <a:latin typeface="+mj-lt"/>
              </a:rPr>
              <a:t>Converter</a:t>
            </a:r>
            <a:endParaRPr lang="en-GB" sz="2400" dirty="0">
              <a:solidFill>
                <a:srgbClr val="475D73"/>
              </a:solidFill>
              <a:latin typeface="+mj-lt"/>
            </a:endParaRPr>
          </a:p>
        </p:txBody>
      </p:sp>
      <p:pic>
        <p:nvPicPr>
          <p:cNvPr id="29" name="Picture 2" descr="Check, Boretto,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15" y="3583847"/>
            <a:ext cx="464243" cy="38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arré corné 44"/>
          <p:cNvSpPr/>
          <p:nvPr/>
        </p:nvSpPr>
        <p:spPr>
          <a:xfrm>
            <a:off x="1043608" y="4120218"/>
            <a:ext cx="730715" cy="96496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Carré corné 45"/>
          <p:cNvSpPr/>
          <p:nvPr/>
        </p:nvSpPr>
        <p:spPr>
          <a:xfrm>
            <a:off x="1921146" y="4120218"/>
            <a:ext cx="730715" cy="964966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Picture 2" descr="Check, Boretto,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21" y="4683574"/>
            <a:ext cx="464243" cy="38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heck, Boretto,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517" y="4701864"/>
            <a:ext cx="464243" cy="38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rré corné 48"/>
          <p:cNvSpPr/>
          <p:nvPr/>
        </p:nvSpPr>
        <p:spPr>
          <a:xfrm>
            <a:off x="4475915" y="2966792"/>
            <a:ext cx="730715" cy="964966"/>
          </a:xfrm>
          <a:prstGeom prst="foldedCorner">
            <a:avLst/>
          </a:prstGeom>
          <a:solidFill>
            <a:schemeClr val="accent1">
              <a:lumMod val="75000"/>
            </a:schemeClr>
          </a:solidFill>
          <a:ln>
            <a:solidFill>
              <a:srgbClr val="0551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Carré corné 49"/>
          <p:cNvSpPr/>
          <p:nvPr/>
        </p:nvSpPr>
        <p:spPr>
          <a:xfrm>
            <a:off x="5353453" y="2966792"/>
            <a:ext cx="730715" cy="964966"/>
          </a:xfrm>
          <a:prstGeom prst="foldedCorner">
            <a:avLst/>
          </a:prstGeom>
          <a:solidFill>
            <a:schemeClr val="accent1">
              <a:lumMod val="75000"/>
            </a:schemeClr>
          </a:solidFill>
          <a:ln>
            <a:solidFill>
              <a:srgbClr val="0551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Carré corné 50"/>
          <p:cNvSpPr/>
          <p:nvPr/>
        </p:nvSpPr>
        <p:spPr>
          <a:xfrm>
            <a:off x="4467153" y="4120218"/>
            <a:ext cx="730715" cy="964966"/>
          </a:xfrm>
          <a:prstGeom prst="foldedCorner">
            <a:avLst/>
          </a:prstGeom>
          <a:solidFill>
            <a:schemeClr val="accent1">
              <a:lumMod val="75000"/>
            </a:schemeClr>
          </a:solidFill>
          <a:ln>
            <a:solidFill>
              <a:srgbClr val="0551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Carré corné 51"/>
          <p:cNvSpPr/>
          <p:nvPr/>
        </p:nvSpPr>
        <p:spPr>
          <a:xfrm>
            <a:off x="5344691" y="4120218"/>
            <a:ext cx="730715" cy="964966"/>
          </a:xfrm>
          <a:prstGeom prst="foldedCorner">
            <a:avLst/>
          </a:prstGeom>
          <a:solidFill>
            <a:schemeClr val="accent1">
              <a:lumMod val="75000"/>
            </a:schemeClr>
          </a:solidFill>
          <a:ln>
            <a:solidFill>
              <a:srgbClr val="0551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e 11"/>
          <p:cNvGrpSpPr/>
          <p:nvPr/>
        </p:nvGrpSpPr>
        <p:grpSpPr>
          <a:xfrm>
            <a:off x="527897" y="3429001"/>
            <a:ext cx="8764735" cy="3447290"/>
            <a:chOff x="527897" y="3429001"/>
            <a:chExt cx="8764735" cy="3447290"/>
          </a:xfrm>
        </p:grpSpPr>
        <p:pic>
          <p:nvPicPr>
            <p:cNvPr id="6" name="Image 5" descr="Octopu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6038" y="3429001"/>
              <a:ext cx="4156594" cy="3447290"/>
            </a:xfrm>
            <a:prstGeom prst="rect">
              <a:avLst/>
            </a:prstGeom>
          </p:spPr>
        </p:pic>
        <p:sp>
          <p:nvSpPr>
            <p:cNvPr id="11" name="Flèche courbée vers le haut 10"/>
            <p:cNvSpPr/>
            <p:nvPr/>
          </p:nvSpPr>
          <p:spPr>
            <a:xfrm>
              <a:off x="3359476" y="4581128"/>
              <a:ext cx="3006910" cy="1833960"/>
            </a:xfrm>
            <a:prstGeom prst="curvedUpArrow">
              <a:avLst/>
            </a:prstGeom>
            <a:solidFill>
              <a:srgbClr val="2D2D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527897" y="5541039"/>
              <a:ext cx="31621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rgbClr val="475D73"/>
                  </a:solidFill>
                  <a:latin typeface="+mj-lt"/>
                </a:rPr>
                <a:t>Creation of corresponding records in the coupling table</a:t>
              </a:r>
              <a:endParaRPr lang="en-GB" sz="2400" dirty="0">
                <a:solidFill>
                  <a:srgbClr val="475D73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177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OCTOPUS releases (1)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800" dirty="0"/>
              <a:t>OCTOPUS 1.2 in January 2017</a:t>
            </a:r>
            <a:endParaRPr lang="en-US" sz="2800" dirty="0"/>
          </a:p>
          <a:p>
            <a:pPr lvl="0"/>
            <a:r>
              <a:rPr lang="en-GB" sz="2800" dirty="0"/>
              <a:t>OCTOPUS 1.3.9 in July </a:t>
            </a:r>
            <a:r>
              <a:rPr lang="en-GB" sz="2800" dirty="0" smtClean="0"/>
              <a:t>2017</a:t>
            </a:r>
          </a:p>
          <a:p>
            <a:pPr lvl="0"/>
            <a:r>
              <a:rPr lang="en-GB" sz="2800" dirty="0" smtClean="0"/>
              <a:t>OCTOPUS 1.4.0 in March 2018, Major release, available for last training course</a:t>
            </a:r>
          </a:p>
          <a:p>
            <a:pPr lvl="1"/>
            <a:r>
              <a:rPr lang="en-US" sz="2000" dirty="0"/>
              <a:t>New format </a:t>
            </a:r>
            <a:r>
              <a:rPr lang="en-US" sz="2000" dirty="0" smtClean="0"/>
              <a:t>conversion </a:t>
            </a:r>
            <a:r>
              <a:rPr lang="en-US" sz="2000" dirty="0"/>
              <a:t>for : SDN </a:t>
            </a:r>
            <a:r>
              <a:rPr lang="en-US" sz="2000" dirty="0" err="1"/>
              <a:t>netCDF</a:t>
            </a:r>
            <a:r>
              <a:rPr lang="en-US" sz="2000" dirty="0"/>
              <a:t> to SDN ODV</a:t>
            </a:r>
          </a:p>
          <a:p>
            <a:pPr lvl="1"/>
            <a:r>
              <a:rPr lang="en-US" sz="2000" dirty="0"/>
              <a:t>New SDN </a:t>
            </a:r>
            <a:r>
              <a:rPr lang="en-US" sz="2000" dirty="0" err="1"/>
              <a:t>netCDF</a:t>
            </a:r>
            <a:r>
              <a:rPr lang="en-US" sz="2000" dirty="0"/>
              <a:t> format checker</a:t>
            </a:r>
          </a:p>
          <a:p>
            <a:pPr lvl="1"/>
            <a:r>
              <a:rPr lang="en-US" sz="2000" dirty="0"/>
              <a:t>Major improvement of SDN ODV format checker</a:t>
            </a:r>
          </a:p>
          <a:p>
            <a:pPr lvl="1"/>
            <a:r>
              <a:rPr lang="en-US" sz="2000" dirty="0"/>
              <a:t>Batch mode available for format </a:t>
            </a:r>
            <a:r>
              <a:rPr lang="en-US" sz="2000" dirty="0" smtClean="0"/>
              <a:t>checkers</a:t>
            </a:r>
            <a:endParaRPr lang="en-GB" sz="2400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112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OCTOPUS releases (2)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800" dirty="0"/>
              <a:t>OCTOPUS 1.4.1 in June </a:t>
            </a:r>
            <a:r>
              <a:rPr lang="en-GB" sz="2800" dirty="0" smtClean="0"/>
              <a:t>2018</a:t>
            </a:r>
          </a:p>
          <a:p>
            <a:pPr lvl="1"/>
            <a:r>
              <a:rPr lang="en-GB" sz="2400" dirty="0" smtClean="0"/>
              <a:t>Be able to check and convert the ODV files generated from MGD77</a:t>
            </a:r>
          </a:p>
          <a:p>
            <a:pPr lvl="1"/>
            <a:r>
              <a:rPr lang="en-GB" sz="2400" dirty="0" smtClean="0"/>
              <a:t>Detect extended SeaDataNet ODV formats: for biology, </a:t>
            </a:r>
            <a:r>
              <a:rPr lang="en-GB" sz="2400" dirty="0" err="1" smtClean="0"/>
              <a:t>microlitter</a:t>
            </a:r>
            <a:r>
              <a:rPr lang="en-GB" sz="2400" dirty="0" smtClean="0"/>
              <a:t> and flow cytometry : files are not rejected anymore, but not checked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233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Calibri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aDataCloud.pot [Mode de compatibilité]" id="{57FC6986-2BD0-43BB-ACEC-85D2971105F7}" vid="{5FF008A0-E6D8-418E-B2FC-C5FA7669FA00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SeaDataCloud</Template>
  <TotalTime>3589</TotalTime>
  <Words>1715</Words>
  <Application>Microsoft Office PowerPoint</Application>
  <PresentationFormat>Affichage à l'écran (4:3)</PresentationFormat>
  <Paragraphs>328</Paragraphs>
  <Slides>35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Modèle par défaut</vt:lpstr>
      <vt:lpstr>OCTOPUS, SDN formats conversion software</vt:lpstr>
      <vt:lpstr>Summary</vt:lpstr>
      <vt:lpstr>OCTOPUS, main functions</vt:lpstr>
      <vt:lpstr>OCTOPUS, additional functions</vt:lpstr>
      <vt:lpstr>OCTOPUS, additional functions</vt:lpstr>
      <vt:lpstr>OCTOPUS, additional functions</vt:lpstr>
      <vt:lpstr>OCTOPUS, additional functions</vt:lpstr>
      <vt:lpstr>OCTOPUS releases (1)</vt:lpstr>
      <vt:lpstr>OCTOPUS releases (2)</vt:lpstr>
      <vt:lpstr>OCTOPUS releases (3)</vt:lpstr>
      <vt:lpstr>OCTOPUS releases (4)</vt:lpstr>
      <vt:lpstr>OCTOPUS possible conversions</vt:lpstr>
      <vt:lpstr>OCTOPUS user manual</vt:lpstr>
      <vt:lpstr>New developments  1.5.0</vt:lpstr>
      <vt:lpstr>New developments  1.5.0</vt:lpstr>
      <vt:lpstr>Check of flow cytometry data files </vt:lpstr>
      <vt:lpstr>Check of microlitter data files </vt:lpstr>
      <vt:lpstr>Check of biological data files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OCTOPUS in batch mode for check</vt:lpstr>
      <vt:lpstr>OCTOPUS in batch mode for conversion</vt:lpstr>
      <vt:lpstr>NEMO delivery since last training</vt:lpstr>
      <vt:lpstr>Planned extra functions for NEMO</vt:lpstr>
      <vt:lpstr>Hands-on session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WP9.8 – Coordinate distributed DataCite DOI minting service</dc:title>
  <dc:creator>Michele FICHAUT, Ifremer Brest PDG-IMN-IDM-SISME</dc:creator>
  <cp:lastModifiedBy>Michele FICHAUT, Ifremer Brest PDG-IRSI-SISMER, </cp:lastModifiedBy>
  <cp:revision>149</cp:revision>
  <dcterms:created xsi:type="dcterms:W3CDTF">2018-04-04T12:24:54Z</dcterms:created>
  <dcterms:modified xsi:type="dcterms:W3CDTF">2019-06-24T12:14:10Z</dcterms:modified>
</cp:coreProperties>
</file>