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8" r:id="rId3"/>
    <p:sldId id="312" r:id="rId4"/>
    <p:sldId id="326" r:id="rId5"/>
    <p:sldId id="333" r:id="rId6"/>
    <p:sldId id="330" r:id="rId7"/>
    <p:sldId id="341" r:id="rId8"/>
    <p:sldId id="350" r:id="rId9"/>
    <p:sldId id="351" r:id="rId10"/>
    <p:sldId id="342" r:id="rId11"/>
    <p:sldId id="343" r:id="rId12"/>
    <p:sldId id="349" r:id="rId13"/>
    <p:sldId id="332" r:id="rId14"/>
    <p:sldId id="339" r:id="rId15"/>
    <p:sldId id="340" r:id="rId16"/>
    <p:sldId id="321" r:id="rId17"/>
    <p:sldId id="352" r:id="rId18"/>
    <p:sldId id="348" r:id="rId19"/>
    <p:sldId id="347" r:id="rId20"/>
    <p:sldId id="335" r:id="rId21"/>
    <p:sldId id="355" r:id="rId22"/>
    <p:sldId id="354" r:id="rId23"/>
    <p:sldId id="356" r:id="rId24"/>
    <p:sldId id="358" r:id="rId25"/>
    <p:sldId id="357" r:id="rId26"/>
    <p:sldId id="359" r:id="rId27"/>
    <p:sldId id="287" r:id="rId2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D73"/>
    <a:srgbClr val="FFFFFF"/>
    <a:srgbClr val="EB29C1"/>
    <a:srgbClr val="F8FDFF"/>
    <a:srgbClr val="FBFAFF"/>
    <a:srgbClr val="FDFEFF"/>
    <a:srgbClr val="D4D4E2"/>
    <a:srgbClr val="A1AEBA"/>
    <a:srgbClr val="FEFFFF"/>
    <a:srgbClr val="2D2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1" autoAdjust="0"/>
    <p:restoredTop sz="95316" autoAdjust="0"/>
  </p:normalViewPr>
  <p:slideViewPr>
    <p:cSldViewPr>
      <p:cViewPr varScale="1">
        <p:scale>
          <a:sx n="107" d="100"/>
          <a:sy n="107" d="100"/>
        </p:scale>
        <p:origin x="8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9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1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4B010-BF03-4A1F-826E-15BEEAB6A02A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DC74B-3F8E-4F11-BC31-A15E5AE073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886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noProof="0" smtClean="0"/>
              <a:t>Cliquez pour modifier les styles du texte du masque</a:t>
            </a:r>
          </a:p>
          <a:p>
            <a:pPr lvl="1"/>
            <a:r>
              <a:rPr lang="fr-FR" altLang="en-US" noProof="0" smtClean="0"/>
              <a:t>Deuxième niveau</a:t>
            </a:r>
          </a:p>
          <a:p>
            <a:pPr lvl="2"/>
            <a:r>
              <a:rPr lang="fr-FR" altLang="en-US" noProof="0" smtClean="0"/>
              <a:t>Troisième niveau</a:t>
            </a:r>
          </a:p>
          <a:p>
            <a:pPr lvl="3"/>
            <a:r>
              <a:rPr lang="fr-FR" altLang="en-US" noProof="0" smtClean="0"/>
              <a:t>Quatrième niveau</a:t>
            </a:r>
          </a:p>
          <a:p>
            <a:pPr lvl="4"/>
            <a:r>
              <a:rPr lang="fr-FR" altLang="en-US" noProof="0" smtClean="0"/>
              <a:t>Cinquième niveau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735B19-6A9D-411C-8EB0-8A8F456F6CB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71506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7978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ERDDAP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designed</a:t>
            </a:r>
            <a:r>
              <a:rPr lang="fr-FR" dirty="0" smtClean="0"/>
              <a:t> to </a:t>
            </a:r>
            <a:r>
              <a:rPr lang="fr-FR" dirty="0" err="1" smtClean="0"/>
              <a:t>provide</a:t>
            </a:r>
            <a:r>
              <a:rPr lang="fr-FR" dirty="0" smtClean="0"/>
              <a:t> </a:t>
            </a:r>
            <a:r>
              <a:rPr lang="fr-FR" dirty="0" err="1" smtClean="0"/>
              <a:t>easier</a:t>
            </a:r>
            <a:r>
              <a:rPr lang="fr-FR" dirty="0" smtClean="0"/>
              <a:t> </a:t>
            </a:r>
            <a:r>
              <a:rPr lang="fr-FR" dirty="0" err="1" smtClean="0"/>
              <a:t>access</a:t>
            </a:r>
            <a:r>
              <a:rPr lang="fr-FR" dirty="0" smtClean="0"/>
              <a:t> to </a:t>
            </a:r>
            <a:r>
              <a:rPr lang="fr-FR" dirty="0" err="1" smtClean="0"/>
              <a:t>datasets</a:t>
            </a:r>
            <a:r>
              <a:rPr lang="fr-FR" dirty="0" smtClean="0"/>
              <a:t> for </a:t>
            </a:r>
            <a:r>
              <a:rPr lang="fr-FR" b="1" dirty="0" smtClean="0"/>
              <a:t>web services </a:t>
            </a:r>
            <a:r>
              <a:rPr lang="fr-FR" dirty="0" smtClean="0"/>
              <a:t>by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b="1" dirty="0" err="1" smtClean="0"/>
              <a:t>RESTful</a:t>
            </a:r>
            <a:r>
              <a:rPr lang="fr-FR" b="1" dirty="0" smtClean="0"/>
              <a:t> services</a:t>
            </a:r>
            <a:r>
              <a:rPr lang="fr-FR" dirty="0" smtClean="0"/>
              <a:t> and </a:t>
            </a:r>
            <a:r>
              <a:rPr lang="fr-FR" b="1" dirty="0" smtClean="0"/>
              <a:t>JSON output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18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50678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19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06963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https://www.ifremer.fr/isi/sdc-subset-ifr/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20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32343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24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3889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I’ll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presentations</a:t>
            </a:r>
            <a:r>
              <a:rPr lang="fr-FR" dirty="0" smtClean="0"/>
              <a:t> of </a:t>
            </a:r>
            <a:r>
              <a:rPr lang="fr-FR" dirty="0" err="1" smtClean="0"/>
              <a:t>Oceanotron</a:t>
            </a:r>
            <a:r>
              <a:rPr lang="fr-FR" dirty="0" smtClean="0"/>
              <a:t> and </a:t>
            </a:r>
            <a:r>
              <a:rPr lang="fr-FR" dirty="0" err="1" smtClean="0"/>
              <a:t>Erddap</a:t>
            </a:r>
            <a:endParaRPr lang="fr-FR" dirty="0" smtClean="0"/>
          </a:p>
          <a:p>
            <a:r>
              <a:rPr lang="fr-FR" dirty="0" err="1" smtClean="0"/>
              <a:t>Then</a:t>
            </a:r>
            <a:r>
              <a:rPr lang="fr-FR" dirty="0" smtClean="0"/>
              <a:t> focus 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sub</a:t>
            </a:r>
            <a:r>
              <a:rPr lang="fr-FR" baseline="0" dirty="0" smtClean="0"/>
              <a:t>-setting on </a:t>
            </a:r>
            <a:r>
              <a:rPr lang="fr-FR" baseline="0" dirty="0" err="1" smtClean="0"/>
              <a:t>SeaDataNet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products</a:t>
            </a:r>
            <a:endParaRPr lang="fr-FR" dirty="0" smtClean="0"/>
          </a:p>
          <a:p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remind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the Grant Agreement content</a:t>
            </a:r>
          </a:p>
          <a:p>
            <a:r>
              <a:rPr lang="fr-FR" dirty="0" smtClean="0"/>
              <a:t>And at the end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we’ll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discuss</a:t>
            </a:r>
            <a:r>
              <a:rPr lang="fr-FR" baseline="0" dirty="0" smtClean="0"/>
              <a:t> about </a:t>
            </a:r>
            <a:r>
              <a:rPr lang="en-GB" baseline="0" dirty="0" smtClean="0"/>
              <a:t>h</a:t>
            </a:r>
            <a:r>
              <a:rPr lang="en-GB" dirty="0" smtClean="0"/>
              <a:t>ow can </a:t>
            </a:r>
            <a:r>
              <a:rPr lang="en-GB" dirty="0" err="1" smtClean="0"/>
              <a:t>Oceanotron</a:t>
            </a:r>
            <a:r>
              <a:rPr lang="en-GB" dirty="0" smtClean="0"/>
              <a:t> or </a:t>
            </a:r>
            <a:r>
              <a:rPr lang="en-GB" dirty="0" err="1" smtClean="0"/>
              <a:t>Erddap</a:t>
            </a:r>
            <a:r>
              <a:rPr lang="en-GB" dirty="0" smtClean="0"/>
              <a:t> </a:t>
            </a:r>
            <a:r>
              <a:rPr lang="fr-FR" dirty="0" err="1" smtClean="0"/>
              <a:t>meet</a:t>
            </a:r>
            <a:r>
              <a:rPr lang="fr-FR" dirty="0" smtClean="0"/>
              <a:t> the </a:t>
            </a:r>
            <a:r>
              <a:rPr lang="fr-FR" dirty="0" err="1" smtClean="0"/>
              <a:t>needs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8475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Erddap</a:t>
            </a:r>
            <a:r>
              <a:rPr lang="en-US" dirty="0" smtClean="0"/>
              <a:t> deals with </a:t>
            </a:r>
            <a:r>
              <a:rPr lang="en-US" b="1" dirty="0" smtClean="0"/>
              <a:t>gridded</a:t>
            </a:r>
            <a:r>
              <a:rPr lang="en-US" dirty="0" smtClean="0"/>
              <a:t> and </a:t>
            </a:r>
            <a:r>
              <a:rPr lang="en-US" b="1" dirty="0" smtClean="0"/>
              <a:t>in-situ</a:t>
            </a:r>
            <a:r>
              <a:rPr lang="en-US" dirty="0" smtClean="0"/>
              <a:t> data</a:t>
            </a:r>
          </a:p>
          <a:p>
            <a:r>
              <a:rPr lang="en-US" b="1" dirty="0" smtClean="0"/>
              <a:t>It allows temporal and spatial sub-setting</a:t>
            </a:r>
            <a:endParaRPr lang="en-US" dirty="0" smtClean="0"/>
          </a:p>
          <a:p>
            <a:r>
              <a:rPr lang="en-US" dirty="0" smtClean="0"/>
              <a:t>Users can download their data in </a:t>
            </a:r>
            <a:r>
              <a:rPr lang="en-US" b="1" dirty="0" smtClean="0"/>
              <a:t>many formats</a:t>
            </a:r>
          </a:p>
          <a:p>
            <a:r>
              <a:rPr lang="en-US" dirty="0" smtClean="0"/>
              <a:t>They don’t waste time in conversion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complements, if needed: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Erddap</a:t>
            </a:r>
            <a:r>
              <a:rPr lang="en-US" sz="1200" dirty="0" smtClean="0"/>
              <a:t> is </a:t>
            </a:r>
            <a:r>
              <a:rPr lang="en-US" sz="1200" b="1" dirty="0" smtClean="0"/>
              <a:t>free, reusable </a:t>
            </a:r>
            <a:r>
              <a:rPr lang="en-US" sz="1200" dirty="0" smtClean="0"/>
              <a:t>software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trike="noStrike" dirty="0" err="1" smtClean="0"/>
              <a:t>Erddap</a:t>
            </a:r>
            <a:r>
              <a:rPr lang="en-US" sz="1200" strike="noStrike" dirty="0" smtClean="0"/>
              <a:t> is designed to provide easier access to datasets for both people and machines</a:t>
            </a:r>
          </a:p>
          <a:p>
            <a:r>
              <a:rPr lang="en-US" sz="1200" dirty="0" smtClean="0"/>
              <a:t>( = a </a:t>
            </a:r>
            <a:r>
              <a:rPr lang="en-US" sz="1200" b="1" dirty="0" smtClean="0"/>
              <a:t>web application </a:t>
            </a:r>
            <a:r>
              <a:rPr lang="en-US" sz="1200" dirty="0" smtClean="0"/>
              <a:t>(for humans with browsers) and a </a:t>
            </a:r>
            <a:r>
              <a:rPr lang="en-US" sz="1200" b="1" dirty="0" smtClean="0"/>
              <a:t>web service </a:t>
            </a:r>
            <a:r>
              <a:rPr lang="en-US" sz="1200" dirty="0" smtClean="0"/>
              <a:t>(with services for computer programs))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trike="noStrike" dirty="0" smtClean="0"/>
              <a:t>ERDDAP is “</a:t>
            </a:r>
            <a:r>
              <a:rPr lang="en-US" sz="1200" b="1" strike="noStrike" dirty="0" smtClean="0"/>
              <a:t>RESTful</a:t>
            </a:r>
            <a:r>
              <a:rPr lang="en-US" sz="1200" strike="noStrike" dirty="0" smtClean="0"/>
              <a:t>”, meaning the URL completely defines the data you want, in the format you want.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5397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ERDDAP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middleman</a:t>
            </a:r>
            <a:endParaRPr lang="fr-FR" baseline="0" dirty="0" smtClean="0"/>
          </a:p>
          <a:p>
            <a:r>
              <a:rPr lang="fr-FR" baseline="0" dirty="0" err="1" smtClean="0"/>
              <a:t>Users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use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favorite client to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sources</a:t>
            </a:r>
          </a:p>
          <a:p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commons</a:t>
            </a:r>
            <a:r>
              <a:rPr lang="fr-FR" baseline="0" dirty="0" smtClean="0"/>
              <a:t> programs and file types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162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Correction </a:t>
            </a:r>
            <a:r>
              <a:rPr lang="fr-FR" dirty="0" err="1" smtClean="0">
                <a:solidFill>
                  <a:srgbClr val="FF0000"/>
                </a:solidFill>
              </a:rPr>
              <a:t>fillValue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done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b="1" dirty="0" err="1" smtClean="0">
                <a:solidFill>
                  <a:srgbClr val="FF0000"/>
                </a:solidFill>
              </a:rPr>
              <a:t>netcdf</a:t>
            </a:r>
            <a:r>
              <a:rPr lang="fr-FR" dirty="0" smtClean="0">
                <a:solidFill>
                  <a:srgbClr val="FF0000"/>
                </a:solidFill>
              </a:rPr>
              <a:t> files </a:t>
            </a:r>
            <a:r>
              <a:rPr lang="fr-FR" dirty="0" err="1" smtClean="0">
                <a:solidFill>
                  <a:srgbClr val="FF0000"/>
                </a:solidFill>
              </a:rPr>
              <a:t>need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P02 </a:t>
            </a:r>
            <a:r>
              <a:rPr lang="fr-FR" b="1" dirty="0" err="1" smtClean="0">
                <a:solidFill>
                  <a:srgbClr val="FF0000"/>
                </a:solidFill>
              </a:rPr>
              <a:t>enrichment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65421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accessible through marine-ID credentials and ERDDAP instance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be protected by a semi-static token or X.509 certificate(s) to validate the client-server connection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67292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 Dataset with 509</a:t>
            </a:r>
            <a:r>
              <a:rPr lang="en-GB" baseline="0" dirty="0" smtClean="0"/>
              <a:t> CDIs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00916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14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8657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Erddap</a:t>
            </a:r>
            <a:r>
              <a:rPr lang="fr-FR" baseline="0" dirty="0" smtClean="0"/>
              <a:t> interface for </a:t>
            </a:r>
            <a:r>
              <a:rPr lang="fr-FR" baseline="0" dirty="0" err="1" smtClean="0"/>
              <a:t>sub</a:t>
            </a:r>
            <a:r>
              <a:rPr lang="fr-FR" baseline="0" dirty="0" smtClean="0"/>
              <a:t>-setting by </a:t>
            </a:r>
            <a:r>
              <a:rPr lang="fr-FR" baseline="0" dirty="0" err="1" smtClean="0"/>
              <a:t>making</a:t>
            </a:r>
            <a:r>
              <a:rPr lang="fr-FR" baseline="0" dirty="0" smtClean="0"/>
              <a:t> graphs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735B19-6A9D-411C-8EB0-8A8F456F6CB0}" type="slidenum">
              <a:rPr lang="fr-FR" altLang="en-US" smtClean="0"/>
              <a:pPr>
                <a:defRPr/>
              </a:pPr>
              <a:t>16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1907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84713" y="6021388"/>
            <a:ext cx="3919537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fr-FR" altLang="en-US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sdn-userdesk@seadatanet.org – www.seadatanet.org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25" y="3295650"/>
            <a:ext cx="4775200" cy="365125"/>
          </a:xfrm>
        </p:spPr>
        <p:txBody>
          <a:bodyPr anchor="t">
            <a:spAutoFit/>
          </a:bodyPr>
          <a:lstStyle>
            <a:lvl1pPr>
              <a:defRPr sz="240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altLang="en-US" noProof="0" smtClean="0"/>
              <a:t>Modifiez le style du titre</a:t>
            </a:r>
            <a:endParaRPr lang="fr-FR" altLang="en-US" noProof="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4751387" cy="51752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700">
                <a:solidFill>
                  <a:srgbClr val="0551A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altLang="en-US" noProof="0" smtClean="0"/>
              <a:t>Modifiez le style des sous-titres du masque</a:t>
            </a:r>
            <a:endParaRPr lang="fr-FR" altLang="en-US" noProof="0" dirty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2268538" y="5808663"/>
            <a:ext cx="6351587" cy="2127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713ED-BAC4-4A37-BF28-A5C4EF33482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59563" y="1255713"/>
            <a:ext cx="2016125" cy="505301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1255713"/>
            <a:ext cx="5895975" cy="5053012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2F445-55D2-433E-BC81-9B7964E91EA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9F4DE-DE8D-46E1-9AEB-D13FB67AF32B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135EC-A6DB-4304-951C-07039F012BB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989138"/>
            <a:ext cx="3956050" cy="4319587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9638" y="1989138"/>
            <a:ext cx="3956050" cy="4319587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5F6CD-ECAE-404E-8244-13AC3623F56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34994-7689-4330-BD8F-51CFD1216F6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01D3D-C97D-4BA8-93E2-138A4B7E4AE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85A7F-ECD4-4D6A-962C-08EC8174D02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C8068-F5C6-4BAD-BDAC-6747E5907DC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22F20-F28A-4DB4-BA5D-B515914AD12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255713"/>
            <a:ext cx="80645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89138"/>
            <a:ext cx="80645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415088"/>
            <a:ext cx="693737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0551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F4A30D-1F12-4EC6-98E1-C42D3D0D45B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11188" y="6415088"/>
            <a:ext cx="3919537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fr-FR" altLang="en-US">
                <a:solidFill>
                  <a:srgbClr val="0551A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sdn-userdesk@seadatanet.org – www.seadatanet.org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20713"/>
            <a:ext cx="613568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 b="1">
                <a:solidFill>
                  <a:srgbClr val="0551A0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2" name="Picture 10" descr="SeaDatacloud2017logo_low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11188" y="455613"/>
            <a:ext cx="13684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kern="1200">
          <a:solidFill>
            <a:srgbClr val="0551A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 kern="1200">
          <a:solidFill>
            <a:srgbClr val="475D7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rgbClr val="475D73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475D73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475D73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475D7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hyperlink" Target="http://www.ifremer.fr/erddap/tabledap/SeaDataNet_inSitu.graph?longitude,latitude,temp&amp;time%3E=1995-05-16T00%3A15%3A00Z&amp;time%3C=2016-11-27T22%3A25%3A00Z&amp;longitude%3E=-41.9&amp;longitude%3C=66.1&amp;latitude%3E=-18&amp;latitude%3C=90&amp;.draw=markers&amp;.marker=5%7C5&amp;.color=0x000000&amp;.colorBar=%7C%7C%7C%7C%7C&amp;.bgColor=0xffccccff&amp;.zoom=in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hyperlink" Target="http://www.ifremer.fr/erddap/tabledap/SeaDataNet_inSitu.graph?longitude,latitude,psal&amp;time%3E=2016-11-21T00%3A00%3A00Z&amp;time%3C=2016-11-28T00%3A00%3A00Z&amp;.draw=markers&amp;.marker=5%7C5&amp;.color=0x000000&amp;.colorBar=%7C%7C%7C%7C%7C&amp;.bgColor=0xffccccff&amp;.zoom=out2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hyperlink" Target="http://www.ifremer.fr/erddap/tabledap/SeaDataNet_inSitu.graph?temp%2Cdepth&amp;sdn_local_cdi_id=%22FI35199701012_00430_H13%22&amp;.draw=markers&amp;.marker=5%7C5&amp;.color=0x000000&amp;.colorBar=%7C%7C%7C%7C%7C&amp;.yRange=%7C%7Cfalse&amp;.bgColor=0xffccccf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orca.dkrz.d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remer.fr/erddap/tabledap/SeaDataNet_inSitu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2268538" y="5808663"/>
            <a:ext cx="6351587" cy="215444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err="1">
                <a:cs typeface="Arial" charset="0"/>
              </a:rPr>
              <a:t>SeaDataCloud</a:t>
            </a:r>
            <a:r>
              <a:rPr lang="en-US" altLang="en-US" dirty="0">
                <a:cs typeface="Arial" charset="0"/>
              </a:rPr>
              <a:t> </a:t>
            </a:r>
            <a:r>
              <a:rPr lang="en-US" altLang="en-US" dirty="0" smtClean="0">
                <a:cs typeface="Arial" charset="0"/>
              </a:rPr>
              <a:t>2nd </a:t>
            </a:r>
            <a:r>
              <a:rPr lang="en-US" altLang="en-US" dirty="0">
                <a:cs typeface="Arial" charset="0"/>
              </a:rPr>
              <a:t>training session, </a:t>
            </a:r>
            <a:r>
              <a:rPr lang="en-US" altLang="en-US" dirty="0" err="1">
                <a:cs typeface="Arial" charset="0"/>
              </a:rPr>
              <a:t>Ostende</a:t>
            </a:r>
            <a:r>
              <a:rPr lang="en-US" altLang="en-US" dirty="0">
                <a:cs typeface="Arial" charset="0"/>
              </a:rPr>
              <a:t>, Belgium, </a:t>
            </a:r>
            <a:r>
              <a:rPr lang="en-US" altLang="en-US" dirty="0" smtClean="0">
                <a:cs typeface="Arial" charset="0"/>
              </a:rPr>
              <a:t>19-26 </a:t>
            </a:r>
            <a:r>
              <a:rPr lang="en-US" altLang="en-US" dirty="0">
                <a:cs typeface="Arial" charset="0"/>
              </a:rPr>
              <a:t>June </a:t>
            </a:r>
            <a:r>
              <a:rPr lang="sv-SE" altLang="en-US" dirty="0" smtClean="0">
                <a:cs typeface="Arial" charset="0"/>
              </a:rPr>
              <a:t>2019</a:t>
            </a:r>
            <a:endParaRPr lang="fr-FR" altLang="en-US" dirty="0" smtClean="0">
              <a:cs typeface="Arial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25" y="3295650"/>
            <a:ext cx="4775200" cy="369332"/>
          </a:xfrm>
        </p:spPr>
        <p:txBody>
          <a:bodyPr/>
          <a:lstStyle/>
          <a:p>
            <a:r>
              <a:rPr lang="en-US" altLang="en-US" dirty="0" smtClean="0"/>
              <a:t>Sub-setting Service using ERDDAP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4751387" cy="261610"/>
          </a:xfrm>
        </p:spPr>
        <p:txBody>
          <a:bodyPr/>
          <a:lstStyle/>
          <a:p>
            <a:r>
              <a:rPr lang="en-US" altLang="en-US" dirty="0" err="1" smtClean="0"/>
              <a:t>Michèle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Fichaut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Aurélie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Briand,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Léo</a:t>
            </a:r>
            <a:r>
              <a:rPr lang="en-US" altLang="en-US" dirty="0"/>
              <a:t> </a:t>
            </a:r>
            <a:r>
              <a:rPr lang="en-US" altLang="en-US" dirty="0" err="1" smtClean="0"/>
              <a:t>Bruvry-Lagadec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ERDDAP Sub-setting </a:t>
            </a:r>
            <a:r>
              <a:rPr lang="en-GB" dirty="0" smtClean="0"/>
              <a:t>: graph view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4" name="Image 3" descr="ERDDAP - SeaDataNet inSitu - Make A Graph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19551" r="2788" b="12200"/>
          <a:stretch/>
        </p:blipFill>
        <p:spPr>
          <a:xfrm>
            <a:off x="532191" y="1916832"/>
            <a:ext cx="7568201" cy="49193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77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ERDDAP Sub-setting </a:t>
            </a:r>
            <a:r>
              <a:rPr lang="en-GB" dirty="0"/>
              <a:t>: graph </a:t>
            </a:r>
            <a:r>
              <a:rPr lang="en-GB" dirty="0" smtClean="0"/>
              <a:t>view (2)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4" name="Image 3" descr="ERDDAP - SeaDataNet inSitu - Make A Graph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18500" r="2066" b="12201"/>
          <a:stretch/>
        </p:blipFill>
        <p:spPr>
          <a:xfrm>
            <a:off x="577579" y="1870199"/>
            <a:ext cx="7632848" cy="49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ERDDAP Sub-setting </a:t>
            </a:r>
            <a:r>
              <a:rPr lang="en-GB" dirty="0"/>
              <a:t>: graph </a:t>
            </a:r>
            <a:r>
              <a:rPr lang="en-GB" dirty="0" smtClean="0"/>
              <a:t>view (3)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4" name="Image 3" descr="ERDDAP - SeaDataNet inSitu - Make A Graph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19551" r="3024" b="12200"/>
          <a:stretch/>
        </p:blipFill>
        <p:spPr>
          <a:xfrm>
            <a:off x="611560" y="1844824"/>
            <a:ext cx="7602904" cy="49418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63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Configuration for SDN </a:t>
            </a:r>
            <a:r>
              <a:rPr lang="en-GB" dirty="0" smtClean="0"/>
              <a:t>products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ERDDAP </a:t>
            </a:r>
            <a:r>
              <a:rPr lang="en-US" dirty="0"/>
              <a:t>can also be used to give users access and </a:t>
            </a:r>
            <a:r>
              <a:rPr lang="en-US" dirty="0" err="1" smtClean="0"/>
              <a:t>visualisations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err="1"/>
              <a:t>SeaDataNet</a:t>
            </a:r>
            <a:r>
              <a:rPr lang="en-US" dirty="0"/>
              <a:t> </a:t>
            </a:r>
            <a:r>
              <a:rPr lang="en-US" dirty="0" smtClean="0"/>
              <a:t>products</a:t>
            </a:r>
          </a:p>
          <a:p>
            <a:pPr lvl="1"/>
            <a:r>
              <a:rPr lang="en-GB" dirty="0" err="1"/>
              <a:t>Climatologies</a:t>
            </a:r>
            <a:r>
              <a:rPr lang="en-GB" dirty="0"/>
              <a:t> </a:t>
            </a:r>
            <a:r>
              <a:rPr lang="en-US" dirty="0"/>
              <a:t>(</a:t>
            </a:r>
            <a:r>
              <a:rPr lang="en-US" dirty="0" err="1"/>
              <a:t>netcdf</a:t>
            </a:r>
            <a:r>
              <a:rPr lang="en-US" dirty="0"/>
              <a:t> DIVA files</a:t>
            </a:r>
            <a:r>
              <a:rPr lang="en-US" dirty="0" smtClean="0"/>
              <a:t>) </a:t>
            </a:r>
            <a:endParaRPr lang="en-GB" dirty="0"/>
          </a:p>
          <a:p>
            <a:pPr lvl="1"/>
            <a:r>
              <a:rPr lang="en-GB" dirty="0"/>
              <a:t>Aggregated </a:t>
            </a:r>
            <a:r>
              <a:rPr lang="en-GB" dirty="0" smtClean="0"/>
              <a:t>data collections </a:t>
            </a:r>
          </a:p>
          <a:p>
            <a:pPr lvl="2"/>
            <a:r>
              <a:rPr lang="en-GB" dirty="0" smtClean="0"/>
              <a:t>products will have </a:t>
            </a:r>
            <a:r>
              <a:rPr lang="en-GB" dirty="0"/>
              <a:t>to be </a:t>
            </a:r>
            <a:r>
              <a:rPr lang="en-GB" dirty="0" err="1"/>
              <a:t>splitted</a:t>
            </a:r>
            <a:r>
              <a:rPr lang="en-GB" dirty="0"/>
              <a:t> because of volume issue </a:t>
            </a:r>
            <a:endParaRPr lang="en-GB" dirty="0" smtClean="0"/>
          </a:p>
          <a:p>
            <a:pPr lvl="2"/>
            <a:r>
              <a:rPr lang="en-GB" dirty="0" err="1" smtClean="0"/>
              <a:t>NetCDF</a:t>
            </a:r>
            <a:r>
              <a:rPr lang="en-GB" dirty="0" smtClean="0"/>
              <a:t> </a:t>
            </a:r>
            <a:r>
              <a:rPr lang="en-GB" dirty="0"/>
              <a:t>export functionality offered by ODV software will have to be improved on variables </a:t>
            </a:r>
            <a:r>
              <a:rPr lang="en-GB" dirty="0" smtClean="0"/>
              <a:t>names</a:t>
            </a:r>
            <a:endParaRPr lang="en-GB" dirty="0"/>
          </a:p>
          <a:p>
            <a:endParaRPr lang="en-US" dirty="0"/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594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  <p:pic>
        <p:nvPicPr>
          <p:cNvPr id="7" name="Image 6" descr="Products - SeaDataNet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250" r="-2148"/>
          <a:stretch/>
        </p:blipFill>
        <p:spPr>
          <a:xfrm>
            <a:off x="18743" y="404664"/>
            <a:ext cx="9142170" cy="6120680"/>
          </a:xfrm>
          <a:prstGeom prst="rect">
            <a:avLst/>
          </a:prstGeom>
        </p:spPr>
      </p:pic>
      <p:pic>
        <p:nvPicPr>
          <p:cNvPr id="8" name="Image 7" descr="Products - SeaDataNet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4" t="73101" r="10267" b="19549"/>
          <a:stretch/>
        </p:blipFill>
        <p:spPr>
          <a:xfrm>
            <a:off x="3995936" y="4653136"/>
            <a:ext cx="4968555" cy="15121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16016" y="5265204"/>
            <a:ext cx="3456384" cy="288032"/>
          </a:xfrm>
          <a:prstGeom prst="rect">
            <a:avLst/>
          </a:prstGeom>
          <a:noFill/>
          <a:ln w="76200">
            <a:solidFill>
              <a:srgbClr val="EB2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380312" y="4293096"/>
            <a:ext cx="321750" cy="313928"/>
          </a:xfrm>
          <a:prstGeom prst="rect">
            <a:avLst/>
          </a:prstGeom>
          <a:noFill/>
          <a:ln w="76200">
            <a:solidFill>
              <a:srgbClr val="EB2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-98177"/>
            <a:ext cx="8620125" cy="6949147"/>
          </a:xfrm>
        </p:spPr>
      </p:pic>
      <p:sp>
        <p:nvSpPr>
          <p:cNvPr id="7" name="Rectangle 6"/>
          <p:cNvSpPr/>
          <p:nvPr/>
        </p:nvSpPr>
        <p:spPr>
          <a:xfrm>
            <a:off x="5364088" y="908720"/>
            <a:ext cx="936104" cy="288032"/>
          </a:xfrm>
          <a:prstGeom prst="rect">
            <a:avLst/>
          </a:prstGeom>
          <a:noFill/>
          <a:ln w="76200">
            <a:solidFill>
              <a:srgbClr val="EB2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7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4" y="367737"/>
            <a:ext cx="8999537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3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Configuration for SDN products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M</a:t>
            </a:r>
            <a:r>
              <a:rPr lang="en-GB" b="1" dirty="0" smtClean="0"/>
              <a:t>arine-ID authentication </a:t>
            </a:r>
            <a:r>
              <a:rPr lang="en-GB" dirty="0" smtClean="0"/>
              <a:t>: A special instance of ERDDAP protected by Marine-ID authentication will be set up as soon as possible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SeaDataCloud 2nd training session, </a:t>
            </a:r>
            <a:r>
              <a:rPr lang="en-GB" altLang="en-US" dirty="0" err="1" smtClean="0"/>
              <a:t>Ostende</a:t>
            </a:r>
            <a:r>
              <a:rPr lang="en-GB" altLang="en-US" dirty="0" smtClean="0"/>
              <a:t>, Belgium, 19-26 June 2019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754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RESTful</a:t>
            </a:r>
            <a:r>
              <a:rPr lang="en-GB" dirty="0"/>
              <a:t> services and JSON output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ERDDAP </a:t>
            </a:r>
            <a:r>
              <a:rPr lang="fr-FR" b="1" dirty="0" err="1" smtClean="0"/>
              <a:t>provides</a:t>
            </a:r>
            <a:r>
              <a:rPr lang="fr-FR" b="1" dirty="0" smtClean="0"/>
              <a:t> data </a:t>
            </a:r>
            <a:r>
              <a:rPr lang="fr-FR" b="1" dirty="0" err="1" smtClean="0"/>
              <a:t>access</a:t>
            </a:r>
            <a:r>
              <a:rPr lang="fr-FR" b="1" dirty="0" smtClean="0"/>
              <a:t> </a:t>
            </a:r>
            <a:r>
              <a:rPr lang="fr-FR" b="1" dirty="0" err="1" smtClean="0">
                <a:solidFill>
                  <a:srgbClr val="EB29C1"/>
                </a:solidFill>
              </a:rPr>
              <a:t>RESTful</a:t>
            </a:r>
            <a:r>
              <a:rPr lang="fr-FR" b="1" dirty="0" smtClean="0">
                <a:solidFill>
                  <a:srgbClr val="EB29C1"/>
                </a:solidFill>
              </a:rPr>
              <a:t> services</a:t>
            </a:r>
            <a:r>
              <a:rPr lang="fr-FR" b="1" dirty="0" smtClean="0"/>
              <a:t>: </a:t>
            </a:r>
            <a:r>
              <a:rPr lang="en-US" sz="2600" dirty="0"/>
              <a:t>meaning the URL completely defines the data you want, in the format you want</a:t>
            </a:r>
            <a:endParaRPr lang="fr-FR" sz="2600" dirty="0" smtClean="0"/>
          </a:p>
          <a:p>
            <a:r>
              <a:rPr lang="fr-FR" b="1" dirty="0" smtClean="0"/>
              <a:t>And </a:t>
            </a:r>
            <a:r>
              <a:rPr lang="fr-FR" b="1" dirty="0" err="1" smtClean="0">
                <a:solidFill>
                  <a:srgbClr val="EB29C1"/>
                </a:solidFill>
              </a:rPr>
              <a:t>GeoJSON</a:t>
            </a:r>
            <a:r>
              <a:rPr lang="fr-FR" b="1" dirty="0" smtClean="0">
                <a:solidFill>
                  <a:srgbClr val="EB29C1"/>
                </a:solidFill>
              </a:rPr>
              <a:t> output</a:t>
            </a:r>
            <a:r>
              <a:rPr lang="fr-FR" sz="2600" b="1" dirty="0" smtClean="0"/>
              <a:t>: </a:t>
            </a:r>
            <a:r>
              <a:rPr lang="fr-FR" sz="2600" dirty="0" err="1" smtClean="0"/>
              <a:t>used</a:t>
            </a:r>
            <a:r>
              <a:rPr lang="fr-FR" sz="2600" dirty="0" smtClean="0"/>
              <a:t> for visualisation</a:t>
            </a:r>
          </a:p>
          <a:p>
            <a:pPr marL="0" indent="0">
              <a:buNone/>
            </a:pPr>
            <a:r>
              <a:rPr lang="fr-FR" b="1" dirty="0" smtClean="0">
                <a:sym typeface="Wingdings" panose="05000000000000000000" pitchFamily="2" charset="2"/>
              </a:rPr>
              <a:t> </a:t>
            </a:r>
            <a:r>
              <a:rPr lang="fr-FR" b="1" dirty="0" smtClean="0"/>
              <a:t>To </a:t>
            </a:r>
            <a:r>
              <a:rPr lang="fr-FR" b="1" dirty="0" err="1" smtClean="0"/>
              <a:t>quickly</a:t>
            </a:r>
            <a:r>
              <a:rPr lang="fr-FR" b="1" dirty="0" smtClean="0"/>
              <a:t> plug the </a:t>
            </a:r>
            <a:r>
              <a:rPr lang="fr-FR" b="1" dirty="0" err="1" smtClean="0"/>
              <a:t>provided</a:t>
            </a:r>
            <a:r>
              <a:rPr lang="fr-FR" b="1" dirty="0" smtClean="0"/>
              <a:t> data sources in a web portal</a:t>
            </a:r>
            <a:r>
              <a:rPr lang="fr-FR" dirty="0" smtClean="0"/>
              <a:t> </a:t>
            </a:r>
            <a:r>
              <a:rPr lang="fr-FR" sz="2600" dirty="0" err="1" smtClean="0"/>
              <a:t>implementing</a:t>
            </a:r>
            <a:r>
              <a:rPr lang="fr-FR" sz="2600" dirty="0" smtClean="0"/>
              <a:t> </a:t>
            </a:r>
            <a:r>
              <a:rPr lang="fr-FR" sz="2600" dirty="0" err="1" smtClean="0"/>
              <a:t>OpenLayers</a:t>
            </a:r>
            <a:r>
              <a:rPr lang="fr-FR" sz="2600" dirty="0" smtClean="0"/>
              <a:t>, </a:t>
            </a:r>
            <a:r>
              <a:rPr lang="fr-FR" sz="2600" dirty="0" err="1" smtClean="0"/>
              <a:t>leaflet</a:t>
            </a:r>
            <a:r>
              <a:rPr lang="fr-FR" sz="2600" dirty="0" smtClean="0"/>
              <a:t> or </a:t>
            </a:r>
            <a:r>
              <a:rPr lang="fr-FR" sz="2600" dirty="0" err="1" smtClean="0"/>
              <a:t>google</a:t>
            </a:r>
            <a:r>
              <a:rPr lang="fr-FR" sz="2600" dirty="0" smtClean="0"/>
              <a:t> </a:t>
            </a:r>
            <a:r>
              <a:rPr lang="fr-FR" sz="2600" dirty="0" err="1" smtClean="0"/>
              <a:t>map</a:t>
            </a:r>
            <a:r>
              <a:rPr lang="fr-FR" sz="2600" dirty="0" smtClean="0"/>
              <a:t> GIS </a:t>
            </a:r>
            <a:r>
              <a:rPr lang="fr-FR" sz="2600" dirty="0" err="1" smtClean="0"/>
              <a:t>layers</a:t>
            </a:r>
            <a:r>
              <a:rPr lang="fr-FR" sz="2600" dirty="0" smtClean="0"/>
              <a:t>…</a:t>
            </a:r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123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Visualisation tool </a:t>
            </a:r>
            <a:r>
              <a:rPr lang="en-GB" b="1" dirty="0" smtClean="0"/>
              <a:t>prototype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xample of a web application </a:t>
            </a:r>
          </a:p>
          <a:p>
            <a:r>
              <a:rPr lang="en-US" dirty="0" smtClean="0"/>
              <a:t>using </a:t>
            </a:r>
            <a:r>
              <a:rPr lang="en-US" b="1" dirty="0"/>
              <a:t>ERDDAP RESTful services </a:t>
            </a:r>
            <a:r>
              <a:rPr lang="en-US" dirty="0"/>
              <a:t>based on JavaScript mapping library </a:t>
            </a:r>
            <a:r>
              <a:rPr lang="en-US" i="1" dirty="0" err="1"/>
              <a:t>Leafletjs</a:t>
            </a:r>
            <a:r>
              <a:rPr lang="en-US" i="1" dirty="0"/>
              <a:t> </a:t>
            </a:r>
            <a:endParaRPr lang="en-US" i="1" dirty="0" smtClean="0"/>
          </a:p>
          <a:p>
            <a:r>
              <a:rPr lang="en-US" dirty="0" smtClean="0"/>
              <a:t>and </a:t>
            </a:r>
            <a:r>
              <a:rPr lang="en-US" i="1" dirty="0" err="1"/>
              <a:t>Highcharts</a:t>
            </a:r>
            <a:r>
              <a:rPr lang="en-US" dirty="0"/>
              <a:t> to draw graphs with data from </a:t>
            </a:r>
            <a:r>
              <a:rPr lang="en-US" b="1" dirty="0"/>
              <a:t>ERDDAP </a:t>
            </a:r>
            <a:r>
              <a:rPr lang="en-US" b="1" dirty="0" err="1" smtClean="0"/>
              <a:t>GeoJSON</a:t>
            </a:r>
            <a:r>
              <a:rPr lang="en-US" b="1" dirty="0" smtClean="0"/>
              <a:t> output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236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General </a:t>
            </a:r>
            <a:r>
              <a:rPr lang="en-GB" dirty="0"/>
              <a:t>presentation </a:t>
            </a:r>
            <a:r>
              <a:rPr lang="en-GB" dirty="0" smtClean="0"/>
              <a:t>of ERDDAP</a:t>
            </a:r>
          </a:p>
          <a:p>
            <a:r>
              <a:rPr lang="en-GB" dirty="0" smtClean="0"/>
              <a:t>Configuration for SDN in-situ files</a:t>
            </a:r>
          </a:p>
          <a:p>
            <a:r>
              <a:rPr lang="en-GB" dirty="0" smtClean="0"/>
              <a:t>Configuration for SDN products</a:t>
            </a:r>
          </a:p>
          <a:p>
            <a:r>
              <a:rPr lang="en-GB" dirty="0" smtClean="0"/>
              <a:t>ERDDAP Sub-setting</a:t>
            </a:r>
          </a:p>
          <a:p>
            <a:r>
              <a:rPr lang="en-GB" dirty="0" smtClean="0"/>
              <a:t>Restful output </a:t>
            </a:r>
          </a:p>
          <a:p>
            <a:r>
              <a:rPr lang="en-GB" dirty="0"/>
              <a:t>JSON output and </a:t>
            </a:r>
            <a:r>
              <a:rPr lang="en-GB" dirty="0" smtClean="0"/>
              <a:t>visualisation </a:t>
            </a:r>
            <a:r>
              <a:rPr lang="en-GB" dirty="0"/>
              <a:t>tools </a:t>
            </a:r>
            <a:endParaRPr lang="en-GB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9784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en-GB" dirty="0" smtClean="0"/>
              <a:t>isualisation tool linked to ERDDAP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6" y="1916113"/>
            <a:ext cx="8859564" cy="4351338"/>
          </a:xfrm>
        </p:spPr>
      </p:pic>
      <p:sp>
        <p:nvSpPr>
          <p:cNvPr id="4" name="Rectangle 3"/>
          <p:cNvSpPr/>
          <p:nvPr/>
        </p:nvSpPr>
        <p:spPr>
          <a:xfrm>
            <a:off x="323528" y="3068960"/>
            <a:ext cx="1296144" cy="288032"/>
          </a:xfrm>
          <a:prstGeom prst="rect">
            <a:avLst/>
          </a:prstGeom>
          <a:noFill/>
          <a:ln w="76200">
            <a:solidFill>
              <a:srgbClr val="EB2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7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867"/>
            <a:ext cx="9303073" cy="5698133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5364088" y="1993199"/>
            <a:ext cx="359963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sz="2800" b="1" dirty="0" smtClean="0">
                <a:solidFill>
                  <a:srgbClr val="EB29C1"/>
                </a:solidFill>
                <a:cs typeface="Arial" charset="0"/>
              </a:rPr>
              <a:t>1 - Select </a:t>
            </a:r>
            <a:r>
              <a:rPr lang="en-US" sz="2800" b="1" dirty="0">
                <a:solidFill>
                  <a:srgbClr val="EB29C1"/>
                </a:solidFill>
                <a:cs typeface="Arial" charset="0"/>
              </a:rPr>
              <a:t>the options of your </a:t>
            </a:r>
            <a:r>
              <a:rPr lang="en-US" sz="2800" b="1" dirty="0" smtClean="0">
                <a:solidFill>
                  <a:srgbClr val="EB29C1"/>
                </a:solidFill>
                <a:cs typeface="Arial" charset="0"/>
              </a:rPr>
              <a:t>sub-setting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sz="2800" dirty="0" smtClean="0">
                <a:cs typeface="Arial" charset="0"/>
              </a:rPr>
              <a:t>Metadata:</a:t>
            </a:r>
          </a:p>
          <a:p>
            <a:pPr>
              <a:spcBef>
                <a:spcPct val="0"/>
              </a:spcBef>
            </a:pPr>
            <a:r>
              <a:rPr lang="en-US" sz="2800" dirty="0" smtClean="0">
                <a:cs typeface="Arial" charset="0"/>
              </a:rPr>
              <a:t>LOCAL_CDI_ID</a:t>
            </a:r>
          </a:p>
          <a:p>
            <a:pPr>
              <a:spcBef>
                <a:spcPct val="0"/>
              </a:spcBef>
            </a:pPr>
            <a:r>
              <a:rPr lang="en-US" sz="2800" dirty="0" smtClean="0">
                <a:cs typeface="Arial" charset="0"/>
              </a:rPr>
              <a:t>DEPTH or PRES</a:t>
            </a:r>
          </a:p>
          <a:p>
            <a:pPr>
              <a:spcBef>
                <a:spcPct val="0"/>
              </a:spcBef>
            </a:pPr>
            <a:r>
              <a:rPr lang="en-US" sz="2800" dirty="0" smtClean="0">
                <a:cs typeface="Arial" charset="0"/>
              </a:rPr>
              <a:t>Latitude</a:t>
            </a:r>
          </a:p>
          <a:p>
            <a:pPr>
              <a:spcBef>
                <a:spcPct val="0"/>
              </a:spcBef>
            </a:pPr>
            <a:r>
              <a:rPr lang="en-US" sz="2800" dirty="0" smtClean="0">
                <a:cs typeface="Arial" charset="0"/>
              </a:rPr>
              <a:t>Longitude</a:t>
            </a:r>
          </a:p>
          <a:p>
            <a:pPr>
              <a:spcBef>
                <a:spcPct val="0"/>
              </a:spcBef>
            </a:pPr>
            <a:r>
              <a:rPr lang="en-US" sz="2800" dirty="0" smtClean="0">
                <a:cs typeface="Arial" charset="0"/>
              </a:rPr>
              <a:t>Time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sz="2800" dirty="0">
                <a:cs typeface="Arial" charset="0"/>
              </a:rPr>
              <a:t>a</a:t>
            </a:r>
            <a:r>
              <a:rPr lang="en-US" sz="2800" dirty="0" smtClean="0">
                <a:cs typeface="Arial" charset="0"/>
              </a:rPr>
              <a:t>re mandatory</a:t>
            </a:r>
            <a:endParaRPr lang="en-US" sz="2800" dirty="0">
              <a:cs typeface="Arial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en-US" sz="2800" b="1" dirty="0">
              <a:solidFill>
                <a:srgbClr val="EB29C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044"/>
            <a:ext cx="9144000" cy="5743956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-13682" y="6385592"/>
            <a:ext cx="7278541" cy="584775"/>
            <a:chOff x="-13682" y="6385592"/>
            <a:chExt cx="7278541" cy="584775"/>
          </a:xfrm>
        </p:grpSpPr>
        <p:sp>
          <p:nvSpPr>
            <p:cNvPr id="10" name="Rectangle 9"/>
            <p:cNvSpPr/>
            <p:nvPr/>
          </p:nvSpPr>
          <p:spPr>
            <a:xfrm>
              <a:off x="-13682" y="6497960"/>
              <a:ext cx="769258" cy="360040"/>
            </a:xfrm>
            <a:prstGeom prst="rect">
              <a:avLst/>
            </a:prstGeom>
            <a:noFill/>
            <a:ln w="76200">
              <a:solidFill>
                <a:srgbClr val="EB2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827584" y="6385592"/>
              <a:ext cx="6437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EB29C1"/>
                  </a:solidFill>
                  <a:latin typeface="+mj-lt"/>
                </a:rPr>
                <a:t>4</a:t>
              </a:r>
              <a:r>
                <a:rPr lang="en-GB" sz="3200" b="1" dirty="0" smtClean="0">
                  <a:solidFill>
                    <a:srgbClr val="EB29C1"/>
                  </a:solidFill>
                  <a:latin typeface="+mj-lt"/>
                </a:rPr>
                <a:t> – Submit it to the visualisation tool</a:t>
              </a:r>
              <a:endParaRPr lang="en-GB" sz="1800" b="1" dirty="0">
                <a:solidFill>
                  <a:srgbClr val="EB29C1"/>
                </a:solidFill>
                <a:latin typeface="+mj-lt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8042" y="5323344"/>
            <a:ext cx="9100462" cy="1129992"/>
            <a:chOff x="8042" y="5323344"/>
            <a:chExt cx="9100462" cy="1129992"/>
          </a:xfrm>
        </p:grpSpPr>
        <p:sp>
          <p:nvSpPr>
            <p:cNvPr id="9" name="Rectangle 8"/>
            <p:cNvSpPr/>
            <p:nvPr/>
          </p:nvSpPr>
          <p:spPr>
            <a:xfrm>
              <a:off x="8042" y="5877272"/>
              <a:ext cx="9100462" cy="576064"/>
            </a:xfrm>
            <a:prstGeom prst="rect">
              <a:avLst/>
            </a:prstGeom>
            <a:noFill/>
            <a:ln w="76200">
              <a:solidFill>
                <a:srgbClr val="EB2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242840" y="5323344"/>
              <a:ext cx="5032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EB29C1"/>
                  </a:solidFill>
                  <a:latin typeface="+mj-lt"/>
                </a:rPr>
                <a:t>3</a:t>
              </a:r>
              <a:r>
                <a:rPr lang="en-GB" sz="3200" b="1" dirty="0" smtClean="0">
                  <a:solidFill>
                    <a:srgbClr val="EB29C1"/>
                  </a:solidFill>
                  <a:latin typeface="+mj-lt"/>
                </a:rPr>
                <a:t> – copy the URL in the field </a:t>
              </a:r>
              <a:endParaRPr lang="en-GB" sz="1800" b="1" dirty="0">
                <a:solidFill>
                  <a:srgbClr val="EB29C1"/>
                </a:solidFill>
                <a:latin typeface="+mj-lt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72008" y="3429000"/>
            <a:ext cx="8820472" cy="1815882"/>
            <a:chOff x="72008" y="3429000"/>
            <a:chExt cx="8820472" cy="1815882"/>
          </a:xfrm>
        </p:grpSpPr>
        <p:sp>
          <p:nvSpPr>
            <p:cNvPr id="8" name="Rectangle 7"/>
            <p:cNvSpPr/>
            <p:nvPr/>
          </p:nvSpPr>
          <p:spPr>
            <a:xfrm>
              <a:off x="72008" y="4149080"/>
              <a:ext cx="3563888" cy="360040"/>
            </a:xfrm>
            <a:prstGeom prst="rect">
              <a:avLst/>
            </a:prstGeom>
            <a:noFill/>
            <a:ln w="76200">
              <a:solidFill>
                <a:srgbClr val="EB2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779912" y="3429000"/>
              <a:ext cx="51125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EB29C1"/>
                  </a:solidFill>
                  <a:latin typeface="+mj-lt"/>
                </a:rPr>
                <a:t>2 – Select the JSON output format and generate the ERDDAP URL corresponding to your sub-setting</a:t>
              </a:r>
              <a:endParaRPr lang="en-GB" sz="1600" b="1" dirty="0">
                <a:solidFill>
                  <a:srgbClr val="EB29C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71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" y="2276872"/>
            <a:ext cx="9163376" cy="450055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11188" y="1255713"/>
            <a:ext cx="8064500" cy="660400"/>
          </a:xfrm>
        </p:spPr>
        <p:txBody>
          <a:bodyPr/>
          <a:lstStyle/>
          <a:p>
            <a:r>
              <a:rPr lang="en-GB" dirty="0" smtClean="0"/>
              <a:t>Sub-setting plotted in the visualisation tool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683568" y="4005064"/>
            <a:ext cx="8406468" cy="2722684"/>
            <a:chOff x="683568" y="4005064"/>
            <a:chExt cx="8406468" cy="2722684"/>
          </a:xfrm>
        </p:grpSpPr>
        <p:sp>
          <p:nvSpPr>
            <p:cNvPr id="7" name="ZoneTexte 6"/>
            <p:cNvSpPr txBox="1"/>
            <p:nvPr/>
          </p:nvSpPr>
          <p:spPr>
            <a:xfrm>
              <a:off x="683568" y="6142973"/>
              <a:ext cx="840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solidFill>
                    <a:srgbClr val="EB29C1"/>
                  </a:solidFill>
                  <a:latin typeface="+mj-lt"/>
                </a:rPr>
                <a:t>Visualisation of the profiles of one LOCAL-CDI-ID</a:t>
              </a:r>
              <a:endParaRPr lang="en-GB" sz="1800" b="1" dirty="0">
                <a:solidFill>
                  <a:srgbClr val="EB29C1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35696" y="4005064"/>
              <a:ext cx="1872208" cy="2088232"/>
            </a:xfrm>
            <a:prstGeom prst="rect">
              <a:avLst/>
            </a:prstGeom>
            <a:noFill/>
            <a:ln w="76200">
              <a:solidFill>
                <a:srgbClr val="EB2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546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6309320"/>
            <a:ext cx="4032448" cy="4293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Espace réservé du contenu 2" descr="sdc-subset-ifr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/>
          <a:stretch/>
        </p:blipFill>
        <p:spPr>
          <a:xfrm>
            <a:off x="-21851" y="2125038"/>
            <a:ext cx="9133871" cy="4112274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11188" y="1255713"/>
            <a:ext cx="8064500" cy="660400"/>
          </a:xfrm>
        </p:spPr>
        <p:txBody>
          <a:bodyPr/>
          <a:lstStyle/>
          <a:p>
            <a:r>
              <a:rPr lang="en-GB" dirty="0" smtClean="0"/>
              <a:t>Sub-setting plotted in the visualisation tool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341850" y="3284984"/>
            <a:ext cx="8893973" cy="3453640"/>
            <a:chOff x="602542" y="4005064"/>
            <a:chExt cx="8893973" cy="3453640"/>
          </a:xfrm>
        </p:grpSpPr>
        <p:sp>
          <p:nvSpPr>
            <p:cNvPr id="7" name="ZoneTexte 6"/>
            <p:cNvSpPr txBox="1"/>
            <p:nvPr/>
          </p:nvSpPr>
          <p:spPr>
            <a:xfrm>
              <a:off x="602542" y="6873929"/>
              <a:ext cx="8893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solidFill>
                    <a:srgbClr val="EB29C1"/>
                  </a:solidFill>
                  <a:latin typeface="+mj-lt"/>
                </a:rPr>
                <a:t>Visualisation of the </a:t>
              </a:r>
              <a:r>
                <a:rPr lang="en-GB" sz="3200" b="1" dirty="0" err="1" smtClean="0">
                  <a:solidFill>
                    <a:srgbClr val="EB29C1"/>
                  </a:solidFill>
                  <a:latin typeface="+mj-lt"/>
                </a:rPr>
                <a:t>timeseries</a:t>
              </a:r>
              <a:r>
                <a:rPr lang="en-GB" sz="3200" b="1" dirty="0" smtClean="0">
                  <a:solidFill>
                    <a:srgbClr val="EB29C1"/>
                  </a:solidFill>
                  <a:latin typeface="+mj-lt"/>
                </a:rPr>
                <a:t> of one LOCAL-CDI-ID</a:t>
              </a:r>
              <a:endParaRPr lang="en-GB" sz="1800" b="1" dirty="0">
                <a:solidFill>
                  <a:srgbClr val="EB29C1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35696" y="4005064"/>
              <a:ext cx="1872208" cy="2664296"/>
            </a:xfrm>
            <a:prstGeom prst="rect">
              <a:avLst/>
            </a:prstGeom>
            <a:noFill/>
            <a:ln w="76200">
              <a:solidFill>
                <a:srgbClr val="EB2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36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" y="2276872"/>
            <a:ext cx="9163376" cy="450055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11188" y="1400448"/>
            <a:ext cx="8532812" cy="660400"/>
          </a:xfrm>
        </p:spPr>
        <p:txBody>
          <a:bodyPr/>
          <a:lstStyle/>
          <a:p>
            <a:r>
              <a:rPr lang="en-GB" sz="2800" dirty="0" smtClean="0"/>
              <a:t>To come: the possibility to plug ERDDAP on a SDN dataset saved in the VRE workspace of the </a:t>
            </a:r>
            <a:r>
              <a:rPr lang="en-GB" sz="2800" dirty="0" smtClean="0"/>
              <a:t>user and make a corresponding configuration file for ERDDAP</a:t>
            </a:r>
            <a:endParaRPr lang="fr-FR" sz="2800" dirty="0"/>
          </a:p>
        </p:txBody>
      </p:sp>
      <p:grpSp>
        <p:nvGrpSpPr>
          <p:cNvPr id="9" name="Groupe 8"/>
          <p:cNvGrpSpPr/>
          <p:nvPr/>
        </p:nvGrpSpPr>
        <p:grpSpPr>
          <a:xfrm>
            <a:off x="35496" y="3933056"/>
            <a:ext cx="1512168" cy="2529572"/>
            <a:chOff x="35496" y="3933056"/>
            <a:chExt cx="1512168" cy="2529572"/>
          </a:xfrm>
        </p:grpSpPr>
        <p:sp>
          <p:nvSpPr>
            <p:cNvPr id="7" name="ZoneTexte 6"/>
            <p:cNvSpPr txBox="1"/>
            <p:nvPr/>
          </p:nvSpPr>
          <p:spPr>
            <a:xfrm>
              <a:off x="107504" y="609329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800" b="1" dirty="0">
                <a:solidFill>
                  <a:srgbClr val="EB29C1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496" y="3933056"/>
              <a:ext cx="1512168" cy="1152128"/>
            </a:xfrm>
            <a:prstGeom prst="rect">
              <a:avLst/>
            </a:prstGeom>
            <a:noFill/>
            <a:ln w="76200">
              <a:solidFill>
                <a:srgbClr val="EB29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4485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Hands-on in the VRE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 some ERDDAP functions on the example dataset of NetCDF SeaDataNet files</a:t>
            </a:r>
          </a:p>
          <a:p>
            <a:pPr lvl="1"/>
            <a:r>
              <a:rPr lang="en-GB" dirty="0" smtClean="0"/>
              <a:t>508 </a:t>
            </a:r>
            <a:r>
              <a:rPr lang="en-GB" dirty="0" smtClean="0"/>
              <a:t>LOCAL_CDI_ID</a:t>
            </a:r>
            <a:endParaRPr lang="en-GB" dirty="0" smtClean="0"/>
          </a:p>
          <a:p>
            <a:pPr lvl="2"/>
            <a:r>
              <a:rPr lang="en-GB" dirty="0" smtClean="0"/>
              <a:t>Tide Gauge</a:t>
            </a:r>
          </a:p>
          <a:p>
            <a:pPr lvl="2"/>
            <a:r>
              <a:rPr lang="en-GB" dirty="0" smtClean="0"/>
              <a:t>Current meters</a:t>
            </a:r>
          </a:p>
          <a:p>
            <a:pPr lvl="2"/>
            <a:r>
              <a:rPr lang="en-GB" dirty="0" smtClean="0"/>
              <a:t>XBTs</a:t>
            </a:r>
          </a:p>
          <a:p>
            <a:pPr lvl="2"/>
            <a:r>
              <a:rPr lang="en-GB" dirty="0" err="1" smtClean="0"/>
              <a:t>Thermosalinograph</a:t>
            </a:r>
            <a:endParaRPr lang="en-GB" dirty="0" smtClean="0"/>
          </a:p>
          <a:p>
            <a:pPr lvl="2"/>
            <a:r>
              <a:rPr lang="en-GB" dirty="0" smtClean="0"/>
              <a:t>Bottle</a:t>
            </a:r>
          </a:p>
          <a:p>
            <a:r>
              <a:rPr lang="en-GB" dirty="0" smtClean="0"/>
              <a:t>Click on </a:t>
            </a:r>
            <a:r>
              <a:rPr lang="en-GB" dirty="0" smtClean="0">
                <a:hlinkClick r:id="rId2"/>
              </a:rPr>
              <a:t>ERDDAP in the VRE</a:t>
            </a:r>
            <a:endParaRPr lang="en-GB" dirty="0"/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729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11188" y="1255712"/>
            <a:ext cx="7416800" cy="3757463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59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6415088"/>
            <a:ext cx="3672408" cy="254272"/>
          </a:xfrm>
          <a:prstGeom prst="rect">
            <a:avLst/>
          </a:prstGeom>
          <a:solidFill>
            <a:srgbClr val="F8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ERDDAP?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1917725"/>
            <a:ext cx="8209284" cy="4319587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ERDDAP is developed by </a:t>
            </a:r>
            <a:r>
              <a:rPr lang="en-US" sz="3200" b="1" dirty="0" smtClean="0"/>
              <a:t>Bob Simons from NOAA </a:t>
            </a:r>
          </a:p>
          <a:p>
            <a:pPr marL="0" indent="0">
              <a:buNone/>
            </a:pPr>
            <a:r>
              <a:rPr lang="en-US" sz="2400" b="1" i="1" dirty="0" smtClean="0"/>
              <a:t>Reference: </a:t>
            </a:r>
            <a:r>
              <a:rPr lang="en-GB" sz="2400" i="1" dirty="0" smtClean="0"/>
              <a:t>Simons</a:t>
            </a:r>
            <a:r>
              <a:rPr lang="en-GB" sz="2400" i="1" dirty="0"/>
              <a:t>, R.A. 2016. ERDDAP. https://</a:t>
            </a:r>
            <a:r>
              <a:rPr lang="en-GB" sz="2400" i="1" dirty="0" smtClean="0"/>
              <a:t>coastwatch.pfeg.noaa.gov/erddap</a:t>
            </a:r>
          </a:p>
          <a:p>
            <a:pPr marL="0" indent="0">
              <a:buNone/>
            </a:pPr>
            <a:r>
              <a:rPr lang="en-GB" sz="2400" i="1" dirty="0" smtClean="0"/>
              <a:t>Monterey</a:t>
            </a:r>
            <a:r>
              <a:rPr lang="en-GB" sz="2400" i="1" dirty="0"/>
              <a:t>, CA: </a:t>
            </a:r>
            <a:r>
              <a:rPr lang="en-GB" sz="2400" i="1" dirty="0" smtClean="0"/>
              <a:t>NOAA/NMFS/SWFSC/ERD</a:t>
            </a:r>
            <a:endParaRPr lang="en-US" sz="2400" b="1" i="1" dirty="0" smtClean="0"/>
          </a:p>
          <a:p>
            <a:r>
              <a:rPr lang="en-US" dirty="0"/>
              <a:t>Free &amp; reusable software</a:t>
            </a:r>
          </a:p>
          <a:p>
            <a:r>
              <a:rPr lang="en-US" dirty="0" smtClean="0"/>
              <a:t>ERDDAP </a:t>
            </a:r>
            <a:r>
              <a:rPr lang="en-US" dirty="0" smtClean="0"/>
              <a:t>handles </a:t>
            </a:r>
            <a:r>
              <a:rPr lang="en-US" b="1" dirty="0"/>
              <a:t>gridded</a:t>
            </a:r>
            <a:r>
              <a:rPr lang="en-US" dirty="0"/>
              <a:t> data and </a:t>
            </a:r>
            <a:r>
              <a:rPr lang="en-US" b="1" dirty="0"/>
              <a:t>in-situ</a:t>
            </a:r>
            <a:r>
              <a:rPr lang="en-US" dirty="0"/>
              <a:t> </a:t>
            </a:r>
            <a:r>
              <a:rPr lang="en-US" dirty="0" smtClean="0"/>
              <a:t>data</a:t>
            </a:r>
            <a:endParaRPr lang="en-US" dirty="0"/>
          </a:p>
          <a:p>
            <a:r>
              <a:rPr lang="en-US" b="1" dirty="0" smtClean="0"/>
              <a:t>It allows </a:t>
            </a:r>
            <a:r>
              <a:rPr lang="en-US" b="1" dirty="0"/>
              <a:t>temporal and spatial </a:t>
            </a:r>
            <a:r>
              <a:rPr lang="en-US" b="1" dirty="0" smtClean="0"/>
              <a:t>sub-setting</a:t>
            </a:r>
            <a:endParaRPr lang="en-US" dirty="0" smtClean="0"/>
          </a:p>
          <a:p>
            <a:r>
              <a:rPr lang="en-US" dirty="0" smtClean="0"/>
              <a:t>Users </a:t>
            </a:r>
            <a:r>
              <a:rPr lang="en-US" dirty="0"/>
              <a:t>can download their data in </a:t>
            </a:r>
            <a:r>
              <a:rPr lang="en-US" b="1" dirty="0"/>
              <a:t>many common files </a:t>
            </a:r>
            <a:r>
              <a:rPr lang="en-US" b="1" dirty="0" smtClean="0"/>
              <a:t>types</a:t>
            </a:r>
            <a:r>
              <a:rPr lang="en-US" dirty="0" smtClean="0"/>
              <a:t> and do </a:t>
            </a:r>
            <a:r>
              <a:rPr lang="en-US" dirty="0"/>
              <a:t>not waste time in </a:t>
            </a:r>
            <a:r>
              <a:rPr lang="en-US" dirty="0" smtClean="0"/>
              <a:t>conversion</a:t>
            </a:r>
          </a:p>
          <a:p>
            <a:r>
              <a:rPr lang="en-US" dirty="0" smtClean="0"/>
              <a:t>Designed </a:t>
            </a:r>
            <a:r>
              <a:rPr lang="en-US" dirty="0"/>
              <a:t>f</a:t>
            </a:r>
            <a:r>
              <a:rPr lang="en-US" dirty="0" smtClean="0"/>
              <a:t>or web applications &amp; web services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0115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ERDDAP? (2)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96" y="1989138"/>
            <a:ext cx="620148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6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ERDDAP </a:t>
            </a:r>
            <a:r>
              <a:rPr lang="en-GB" dirty="0" smtClean="0"/>
              <a:t>Sub-setting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data access functions </a:t>
            </a:r>
            <a:endParaRPr lang="en-GB" dirty="0" smtClean="0"/>
          </a:p>
          <a:p>
            <a:pPr lvl="1"/>
            <a:r>
              <a:rPr lang="en-GB" dirty="0" smtClean="0"/>
              <a:t>Discovery</a:t>
            </a:r>
          </a:p>
          <a:p>
            <a:pPr lvl="1"/>
            <a:r>
              <a:rPr lang="en-GB" dirty="0" smtClean="0"/>
              <a:t>sub-setting</a:t>
            </a:r>
          </a:p>
          <a:p>
            <a:pPr lvl="1"/>
            <a:r>
              <a:rPr lang="en-GB" dirty="0" smtClean="0"/>
              <a:t>Visualisation</a:t>
            </a:r>
          </a:p>
          <a:p>
            <a:pPr lvl="1"/>
            <a:r>
              <a:rPr lang="en-GB" dirty="0" smtClean="0"/>
              <a:t>download</a:t>
            </a:r>
          </a:p>
          <a:p>
            <a:r>
              <a:rPr lang="en-US" dirty="0" smtClean="0"/>
              <a:t>download data </a:t>
            </a:r>
            <a:r>
              <a:rPr lang="en-US" dirty="0"/>
              <a:t>in </a:t>
            </a:r>
            <a:r>
              <a:rPr lang="en-US" b="1" dirty="0"/>
              <a:t>many common files types</a:t>
            </a:r>
          </a:p>
          <a:p>
            <a:pPr lvl="1"/>
            <a:r>
              <a:rPr lang="en-GB" dirty="0"/>
              <a:t>data formats (</a:t>
            </a:r>
            <a:r>
              <a:rPr lang="en-GB" dirty="0" err="1" smtClean="0"/>
              <a:t>netCDF</a:t>
            </a:r>
            <a:r>
              <a:rPr lang="en-GB" dirty="0" smtClean="0"/>
              <a:t>, </a:t>
            </a:r>
            <a:r>
              <a:rPr lang="en-GB" dirty="0" err="1"/>
              <a:t>grib</a:t>
            </a:r>
            <a:r>
              <a:rPr lang="en-GB" dirty="0"/>
              <a:t>, csv, </a:t>
            </a:r>
            <a:r>
              <a:rPr lang="en-GB" dirty="0" err="1"/>
              <a:t>ESRicsv</a:t>
            </a:r>
            <a:r>
              <a:rPr lang="en-GB" dirty="0"/>
              <a:t>, JSON, </a:t>
            </a:r>
            <a:r>
              <a:rPr lang="en-GB" dirty="0" err="1"/>
              <a:t>ODVtxt</a:t>
            </a:r>
            <a:r>
              <a:rPr lang="en-GB" dirty="0"/>
              <a:t>, mat, R, etc…) </a:t>
            </a:r>
          </a:p>
          <a:p>
            <a:pPr lvl="1"/>
            <a:r>
              <a:rPr lang="en-GB" dirty="0"/>
              <a:t>image files formats (</a:t>
            </a:r>
            <a:r>
              <a:rPr lang="en-GB" dirty="0" err="1"/>
              <a:t>png</a:t>
            </a:r>
            <a:r>
              <a:rPr lang="en-GB" dirty="0"/>
              <a:t>, pdf, </a:t>
            </a:r>
            <a:r>
              <a:rPr lang="en-GB" dirty="0" err="1"/>
              <a:t>kml</a:t>
            </a:r>
            <a:r>
              <a:rPr lang="en-GB" dirty="0"/>
              <a:t>, etc…)</a:t>
            </a:r>
            <a:endParaRPr lang="en-US" b="1" dirty="0"/>
          </a:p>
          <a:p>
            <a:endParaRPr lang="en-GB" dirty="0"/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897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 for SDN in-situ files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ERDDAP is used as a sub-setting service on the VRE data pools to support VRE </a:t>
            </a:r>
            <a:r>
              <a:rPr lang="en-US" dirty="0" smtClean="0"/>
              <a:t>users</a:t>
            </a:r>
            <a:endParaRPr lang="fr-FR" dirty="0" smtClean="0"/>
          </a:p>
          <a:p>
            <a:r>
              <a:rPr lang="en-US" dirty="0" smtClean="0"/>
              <a:t>OCTOPUS </a:t>
            </a:r>
            <a:r>
              <a:rPr lang="en-US" dirty="0"/>
              <a:t>has been improved to manage the </a:t>
            </a:r>
            <a:r>
              <a:rPr lang="en-US" b="1" dirty="0" err="1" smtClean="0"/>
              <a:t>FillValue</a:t>
            </a:r>
            <a:r>
              <a:rPr lang="en-US" dirty="0" smtClean="0"/>
              <a:t> </a:t>
            </a:r>
            <a:r>
              <a:rPr lang="en-US" dirty="0"/>
              <a:t>in the same way in the different conversion flows (ODV to NetCDF, …) so that ERDDAP can gather all the files in one </a:t>
            </a:r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19996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Subsetting</a:t>
            </a:r>
            <a:r>
              <a:rPr lang="fr-FR" dirty="0" smtClean="0"/>
              <a:t> SDN in-situ files in VRE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ERDDAP will be provided in a </a:t>
            </a:r>
            <a:r>
              <a:rPr lang="en-GB" b="1" dirty="0" smtClean="0"/>
              <a:t>Docker container </a:t>
            </a:r>
            <a:r>
              <a:rPr lang="en-GB" dirty="0"/>
              <a:t>for an easy deployment in the </a:t>
            </a:r>
            <a:r>
              <a:rPr lang="en-GB" b="1" dirty="0"/>
              <a:t>VRE cloud </a:t>
            </a:r>
            <a:r>
              <a:rPr lang="en-GB" b="1" dirty="0" smtClean="0"/>
              <a:t>environment</a:t>
            </a:r>
          </a:p>
          <a:p>
            <a:pPr lvl="1"/>
            <a:r>
              <a:rPr lang="en-GB" dirty="0" smtClean="0"/>
              <a:t>with </a:t>
            </a:r>
            <a:r>
              <a:rPr lang="en-GB" dirty="0"/>
              <a:t>pre-installed </a:t>
            </a:r>
            <a:r>
              <a:rPr lang="en-GB" b="1" dirty="0"/>
              <a:t>instance of </a:t>
            </a:r>
            <a:r>
              <a:rPr lang="en-GB" b="1" dirty="0" smtClean="0"/>
              <a:t>ERDDAP </a:t>
            </a:r>
            <a:r>
              <a:rPr lang="en-GB" dirty="0"/>
              <a:t>software </a:t>
            </a:r>
            <a:endParaRPr lang="en-GB" dirty="0" smtClean="0"/>
          </a:p>
          <a:p>
            <a:pPr lvl="1"/>
            <a:r>
              <a:rPr lang="en-GB" dirty="0" smtClean="0"/>
              <a:t>preconfigured </a:t>
            </a:r>
            <a:r>
              <a:rPr lang="en-GB" dirty="0"/>
              <a:t>on </a:t>
            </a:r>
            <a:r>
              <a:rPr lang="en-GB" dirty="0" smtClean="0"/>
              <a:t>the </a:t>
            </a:r>
            <a:r>
              <a:rPr lang="en-GB" b="1" dirty="0" smtClean="0"/>
              <a:t>SeaDataCloud </a:t>
            </a:r>
            <a:r>
              <a:rPr lang="en-GB" b="1" dirty="0" err="1" smtClean="0"/>
              <a:t>inSitu</a:t>
            </a:r>
            <a:r>
              <a:rPr lang="en-GB" b="1" dirty="0" smtClean="0"/>
              <a:t> </a:t>
            </a:r>
            <a:r>
              <a:rPr lang="en-GB" b="1" dirty="0"/>
              <a:t>data </a:t>
            </a:r>
            <a:r>
              <a:rPr lang="en-GB" dirty="0" smtClean="0"/>
              <a:t>whole data set</a:t>
            </a:r>
            <a:endParaRPr lang="en-GB" b="1" dirty="0"/>
          </a:p>
          <a:p>
            <a:pPr lvl="1"/>
            <a:r>
              <a:rPr lang="en-GB" dirty="0" smtClean="0"/>
              <a:t>The user will work on his/her </a:t>
            </a:r>
            <a:r>
              <a:rPr lang="en-GB" b="1" dirty="0" smtClean="0"/>
              <a:t>selection</a:t>
            </a:r>
            <a:r>
              <a:rPr lang="en-GB" dirty="0" smtClean="0"/>
              <a:t> from the whole SDN dataset in his/her </a:t>
            </a:r>
            <a:r>
              <a:rPr lang="en-GB" b="1" dirty="0" smtClean="0"/>
              <a:t>workspace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6635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528" y="6453336"/>
            <a:ext cx="1512168" cy="240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ERDDAP </a:t>
            </a:r>
            <a:r>
              <a:rPr lang="en-GB" dirty="0" smtClean="0">
                <a:hlinkClick r:id="rId3"/>
              </a:rPr>
              <a:t>Sub-setting </a:t>
            </a:r>
            <a:r>
              <a:rPr lang="en-GB" dirty="0" smtClean="0"/>
              <a:t>: data access form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  <p:pic>
        <p:nvPicPr>
          <p:cNvPr id="4" name="Espace réservé du contenu 3" descr="ERDDAP - SeaDataNet inSitu - Data Access Form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11662" r="9638" b="26590"/>
          <a:stretch/>
        </p:blipFill>
        <p:spPr>
          <a:xfrm>
            <a:off x="990884" y="1925314"/>
            <a:ext cx="5957380" cy="3447902"/>
          </a:xfrm>
        </p:spPr>
      </p:pic>
      <p:pic>
        <p:nvPicPr>
          <p:cNvPr id="6" name="Image 5" descr="ERDDAP - SeaDataNet inSitu - Data Access Form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80844" r="26383" b="4093"/>
          <a:stretch/>
        </p:blipFill>
        <p:spPr>
          <a:xfrm>
            <a:off x="971600" y="5661248"/>
            <a:ext cx="5976664" cy="1033083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611188" y="5301208"/>
            <a:ext cx="5833020" cy="19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8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ERDDAP Sub-setting : data access </a:t>
            </a:r>
            <a:r>
              <a:rPr lang="en-GB" dirty="0" smtClean="0"/>
              <a:t>form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P02 search </a:t>
            </a:r>
            <a:r>
              <a:rPr lang="en-US" dirty="0" smtClean="0"/>
              <a:t>: Improvement of ERDDAP will be done in order to be able to make </a:t>
            </a:r>
            <a:r>
              <a:rPr lang="en-US" dirty="0"/>
              <a:t>a request </a:t>
            </a:r>
            <a:r>
              <a:rPr lang="en-US" dirty="0" smtClean="0"/>
              <a:t>on </a:t>
            </a:r>
            <a:r>
              <a:rPr lang="en-US" dirty="0"/>
              <a:t>a dataset and have the response </a:t>
            </a:r>
            <a:r>
              <a:rPr lang="en-US" dirty="0" smtClean="0"/>
              <a:t>including </a:t>
            </a:r>
            <a:r>
              <a:rPr lang="en-US" dirty="0"/>
              <a:t>all variables that have certain PO2 </a:t>
            </a:r>
            <a:r>
              <a:rPr lang="en-US" dirty="0" smtClean="0"/>
              <a:t>values </a:t>
            </a:r>
            <a:r>
              <a:rPr lang="en-US" dirty="0" smtClean="0">
                <a:sym typeface="Wingdings" panose="05000000000000000000" pitchFamily="2" charset="2"/>
              </a:rPr>
              <a:t> for example : select all temperature P01 codes in one request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This development is not yet available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SeaDataCloud 2nd training session, Ostende, Belgium, 19-26 June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270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alibri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aDataCloud.pot [Mode de compatibilité]" id="{57FC6986-2BD0-43BB-ACEC-85D2971105F7}" vid="{5FF008A0-E6D8-418E-B2FC-C5FA7669FA00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SeaDataCloud</Template>
  <TotalTime>8826</TotalTime>
  <Words>1220</Words>
  <Application>Microsoft Office PowerPoint</Application>
  <PresentationFormat>Affichage à l'écran (4:3)</PresentationFormat>
  <Paragraphs>151</Paragraphs>
  <Slides>27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Modèle par défaut</vt:lpstr>
      <vt:lpstr>Sub-setting Service using ERDDAP</vt:lpstr>
      <vt:lpstr>Summary</vt:lpstr>
      <vt:lpstr>What is ERDDAP?</vt:lpstr>
      <vt:lpstr>What is ERDDAP? (2)</vt:lpstr>
      <vt:lpstr>ERDDAP Sub-setting</vt:lpstr>
      <vt:lpstr>Configuration for SDN in-situ files</vt:lpstr>
      <vt:lpstr>Subsetting SDN in-situ files in VRE</vt:lpstr>
      <vt:lpstr>ERDDAP Sub-setting : data access form</vt:lpstr>
      <vt:lpstr>ERDDAP Sub-setting : data access form (2)</vt:lpstr>
      <vt:lpstr>ERDDAP Sub-setting : graph view</vt:lpstr>
      <vt:lpstr>ERDDAP Sub-setting : graph view (2)</vt:lpstr>
      <vt:lpstr>ERDDAP Sub-setting : graph view (3)</vt:lpstr>
      <vt:lpstr>Configuration for SDN products</vt:lpstr>
      <vt:lpstr>Présentation PowerPoint</vt:lpstr>
      <vt:lpstr>Présentation PowerPoint</vt:lpstr>
      <vt:lpstr>Présentation PowerPoint</vt:lpstr>
      <vt:lpstr>Configuration for SDN products</vt:lpstr>
      <vt:lpstr>RESTful services and JSON output</vt:lpstr>
      <vt:lpstr>Visualisation tool prototype</vt:lpstr>
      <vt:lpstr>Visualisation tool linked to ERDDAP</vt:lpstr>
      <vt:lpstr>Présentation PowerPoint</vt:lpstr>
      <vt:lpstr>Présentation PowerPoint</vt:lpstr>
      <vt:lpstr>Sub-setting plotted in the visualisation tool</vt:lpstr>
      <vt:lpstr>Sub-setting plotted in the visualisation tool</vt:lpstr>
      <vt:lpstr>To come: the possibility to plug ERDDAP on a SDN dataset saved in the VRE workspace of the user and make a corresponding configuration file for ERDDAP</vt:lpstr>
      <vt:lpstr>Hands-on in the VRE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WP10.2 – Subsetting service</dc:title>
  <dc:creator>Aurélie Briand, Ifremer Brest PDG-IMN-IDM-SISME</dc:creator>
  <cp:lastModifiedBy>Michele FICHAUT, Ifremer Brest PDG-IRSI-SISMER, </cp:lastModifiedBy>
  <cp:revision>485</cp:revision>
  <dcterms:created xsi:type="dcterms:W3CDTF">2018-04-04T12:24:54Z</dcterms:created>
  <dcterms:modified xsi:type="dcterms:W3CDTF">2019-06-24T13:46:40Z</dcterms:modified>
</cp:coreProperties>
</file>