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4" r:id="rId9"/>
    <p:sldId id="292" r:id="rId10"/>
    <p:sldId id="314" r:id="rId11"/>
    <p:sldId id="340" r:id="rId12"/>
    <p:sldId id="315" r:id="rId13"/>
    <p:sldId id="316" r:id="rId14"/>
    <p:sldId id="301" r:id="rId15"/>
    <p:sldId id="300" r:id="rId16"/>
    <p:sldId id="317" r:id="rId17"/>
    <p:sldId id="302" r:id="rId18"/>
    <p:sldId id="318" r:id="rId19"/>
    <p:sldId id="293" r:id="rId20"/>
    <p:sldId id="319" r:id="rId21"/>
    <p:sldId id="305" r:id="rId22"/>
    <p:sldId id="304" r:id="rId23"/>
    <p:sldId id="320" r:id="rId24"/>
    <p:sldId id="321" r:id="rId25"/>
    <p:sldId id="341" r:id="rId26"/>
    <p:sldId id="309" r:id="rId27"/>
    <p:sldId id="310" r:id="rId28"/>
    <p:sldId id="311" r:id="rId29"/>
    <p:sldId id="267" r:id="rId30"/>
    <p:sldId id="268" r:id="rId31"/>
    <p:sldId id="322" r:id="rId32"/>
    <p:sldId id="269" r:id="rId33"/>
    <p:sldId id="270" r:id="rId34"/>
    <p:sldId id="324" r:id="rId35"/>
    <p:sldId id="313" r:id="rId36"/>
    <p:sldId id="271" r:id="rId37"/>
    <p:sldId id="325" r:id="rId38"/>
    <p:sldId id="326" r:id="rId39"/>
    <p:sldId id="327" r:id="rId40"/>
    <p:sldId id="343" r:id="rId41"/>
    <p:sldId id="337" r:id="rId42"/>
    <p:sldId id="342" r:id="rId43"/>
    <p:sldId id="336" r:id="rId44"/>
    <p:sldId id="344" r:id="rId45"/>
    <p:sldId id="339" r:id="rId46"/>
    <p:sldId id="299" r:id="rId47"/>
    <p:sldId id="298" r:id="rId48"/>
    <p:sldId id="262" r:id="rId4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D73"/>
    <a:srgbClr val="055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93" autoAdjust="0"/>
  </p:normalViewPr>
  <p:slideViewPr>
    <p:cSldViewPr>
      <p:cViewPr varScale="1">
        <p:scale>
          <a:sx n="98" d="100"/>
          <a:sy n="98" d="100"/>
        </p:scale>
        <p:origin x="12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92ECED0-EF8C-4F67-A4F9-4F4A8BC4B36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CED0-EF8C-4F67-A4F9-4F4A8BC4B36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58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CED0-EF8C-4F67-A4F9-4F4A8BC4B36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08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CED0-EF8C-4F67-A4F9-4F4A8BC4B36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89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IM: http://importmanager.seadatanet.org/v_import_manager_v5_test/welcome.asp</a:t>
            </a:r>
          </a:p>
          <a:p>
            <a:r>
              <a:rPr lang="en-US" dirty="0"/>
              <a:t>RM MARIS: </a:t>
            </a:r>
            <a:r>
              <a:rPr lang="en-US" dirty="0" smtClean="0"/>
              <a:t>http://83.163.127.252:8080/ReplicationManager-rws-test/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CED0-EF8C-4F67-A4F9-4F4A8BC4B36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94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 b="-9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5" y="3295650"/>
            <a:ext cx="4775200" cy="365125"/>
          </a:xfrm>
        </p:spPr>
        <p:txBody>
          <a:bodyPr anchor="t"/>
          <a:lstStyle>
            <a:lvl1pPr>
              <a:defRPr sz="2400">
                <a:latin typeface="Calibri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4751387" cy="517525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0551A0"/>
                </a:solidFill>
                <a:latin typeface="Calibri Light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84713" y="6021388"/>
            <a:ext cx="391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fr-FR">
                <a:solidFill>
                  <a:srgbClr val="0551A0"/>
                </a:solidFill>
                <a:latin typeface="Calibri" pitchFamily="34" charset="0"/>
              </a:rPr>
              <a:t>sdn-userdesk@seadatanet.org – www.seadatanet.org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538" y="5808663"/>
            <a:ext cx="6351587" cy="212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DCC910-ADE2-44CF-BDD4-C5ED000776A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9563" y="1255713"/>
            <a:ext cx="2016125" cy="321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1255713"/>
            <a:ext cx="5895975" cy="321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BB7159-85E7-4443-ABCB-1DB2B4FDE402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D02C58-B8B4-4298-BD30-908A73B72E72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C08457-1EFF-4D4A-B430-1FA20BD09EE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916113"/>
            <a:ext cx="3956050" cy="255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916113"/>
            <a:ext cx="3956050" cy="255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27F6B2-6EF5-4A75-BC46-942CF81549D5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D15037-E95B-4405-93B6-3C454E756E0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1D2E8-D3EE-4983-A6FB-47EF4F053BBD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14FE76-07A0-498E-8034-533325E9DF4B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D0D5FA-7CEC-42B1-AA1B-E6B503FCA13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5463E5-88DF-44D8-96E5-A3DEFCEAEF1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9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55713"/>
            <a:ext cx="8064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16113"/>
            <a:ext cx="80645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15088"/>
            <a:ext cx="693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0551A0"/>
                </a:solidFill>
                <a:latin typeface="+mj-lt"/>
              </a:defRPr>
            </a:lvl1pPr>
          </a:lstStyle>
          <a:p>
            <a:fld id="{68192A19-BCEF-4703-9BDC-4EA3809EC34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1188" y="6415088"/>
            <a:ext cx="391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fr-FR">
                <a:solidFill>
                  <a:srgbClr val="0551A0"/>
                </a:solidFill>
                <a:latin typeface="Calibri" pitchFamily="34" charset="0"/>
              </a:rPr>
              <a:t>sdn-userdesk@seadatanet.org – www.seadatanet.org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0713"/>
            <a:ext cx="61356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solidFill>
                  <a:srgbClr val="0551A0"/>
                </a:solidFill>
                <a:latin typeface="Calibri Light" pitchFamily="34" charset="0"/>
              </a:defRPr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  <p:pic>
        <p:nvPicPr>
          <p:cNvPr id="1034" name="Picture 10" descr="SeaDatacloud2017logo_l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455613"/>
            <a:ext cx="1368425" cy="596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475D7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475D7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75D7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75D7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4" y="3295650"/>
            <a:ext cx="5299075" cy="369332"/>
          </a:xfrm>
        </p:spPr>
        <p:txBody>
          <a:bodyPr/>
          <a:lstStyle/>
          <a:p>
            <a:r>
              <a:rPr lang="fr-FR" dirty="0"/>
              <a:t>CDI </a:t>
            </a:r>
            <a:r>
              <a:rPr lang="fr-FR" dirty="0" err="1"/>
              <a:t>Replication</a:t>
            </a:r>
            <a:r>
              <a:rPr lang="fr-FR" dirty="0"/>
              <a:t>: The new ingestion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4751387" cy="784830"/>
          </a:xfrm>
        </p:spPr>
        <p:txBody>
          <a:bodyPr/>
          <a:lstStyle/>
          <a:p>
            <a:r>
              <a:rPr lang="fr-FR" u="sng" dirty="0"/>
              <a:t>Peter Thijsse</a:t>
            </a:r>
            <a:r>
              <a:rPr lang="fr-FR" dirty="0"/>
              <a:t>, Bert Broeren, Dick Schaap, </a:t>
            </a:r>
            <a:r>
              <a:rPr lang="fr-FR" dirty="0" smtClean="0"/>
              <a:t>Mattia D’Antonio, </a:t>
            </a:r>
            <a:r>
              <a:rPr lang="fr-FR" dirty="0"/>
              <a:t>Merret Buurman, </a:t>
            </a:r>
            <a:r>
              <a:rPr lang="fr-FR" dirty="0" err="1" smtClean="0"/>
              <a:t>Jani</a:t>
            </a:r>
            <a:r>
              <a:rPr lang="fr-FR" dirty="0" smtClean="0"/>
              <a:t> </a:t>
            </a:r>
            <a:r>
              <a:rPr lang="fr-FR" dirty="0" err="1" smtClean="0"/>
              <a:t>Heikkinen</a:t>
            </a:r>
            <a:r>
              <a:rPr lang="fr-FR" dirty="0" smtClean="0"/>
              <a:t>, and </a:t>
            </a:r>
            <a:r>
              <a:rPr lang="fr-FR" dirty="0" err="1"/>
              <a:t>others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8064500" cy="430887"/>
          </a:xfrm>
        </p:spPr>
        <p:txBody>
          <a:bodyPr/>
          <a:lstStyle/>
          <a:p>
            <a:r>
              <a:rPr lang="en-US" sz="2800" dirty="0"/>
              <a:t>Login to the Import Manager for process overview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632" y="1878687"/>
            <a:ext cx="8180231" cy="49422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17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 smtClean="0"/>
              <a:t>MARIS master overview of all RM’s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01" y="2498874"/>
            <a:ext cx="7015162" cy="42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7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View of RM </a:t>
            </a:r>
            <a:r>
              <a:rPr lang="en-US" dirty="0" smtClean="0"/>
              <a:t>dashboard in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8512"/>
            <a:ext cx="8104188" cy="489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16113"/>
            <a:ext cx="8081962" cy="4882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9673"/>
            <a:ext cx="8456612" cy="1046440"/>
          </a:xfrm>
        </p:spPr>
        <p:txBody>
          <a:bodyPr/>
          <a:lstStyle/>
          <a:p>
            <a:r>
              <a:rPr lang="en-US" dirty="0"/>
              <a:t>RM: Go to “batches </a:t>
            </a:r>
            <a:r>
              <a:rPr lang="en-US" dirty="0" smtClean="0"/>
              <a:t>in progress” </a:t>
            </a:r>
            <a:r>
              <a:rPr lang="en-US" dirty="0"/>
              <a:t>to </a:t>
            </a:r>
            <a:r>
              <a:rPr lang="en-US" dirty="0" smtClean="0"/>
              <a:t>select batch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5360988" y="3618213"/>
            <a:ext cx="5334000" cy="83099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you place batch in queue the CDI’s, and ODV’s are checked</a:t>
            </a:r>
          </a:p>
        </p:txBody>
      </p:sp>
    </p:spTree>
    <p:extLst>
      <p:ext uri="{BB962C8B-B14F-4D97-AF65-F5344CB8AC3E}">
        <p14:creationId xmlns:p14="http://schemas.microsoft.com/office/powerpoint/2010/main" val="113936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326178"/>
            <a:ext cx="8610600" cy="430887"/>
          </a:xfrm>
        </p:spPr>
        <p:txBody>
          <a:bodyPr/>
          <a:lstStyle/>
          <a:p>
            <a:r>
              <a:rPr lang="en-US" sz="2800" dirty="0"/>
              <a:t>RM dashboard: CDI Batch ready notification submitted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61665"/>
          </a:xfrm>
        </p:spPr>
        <p:txBody>
          <a:bodyPr/>
          <a:lstStyle/>
          <a:p>
            <a:r>
              <a:rPr lang="en-US" dirty="0"/>
              <a:t>Screenshots and specific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1916113"/>
            <a:ext cx="8027988" cy="48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1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85460"/>
            <a:ext cx="8158162" cy="4928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8F43D-9F16-4894-A07D-015D4EC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3000"/>
            <a:ext cx="8732520" cy="861774"/>
          </a:xfrm>
        </p:spPr>
        <p:txBody>
          <a:bodyPr/>
          <a:lstStyle/>
          <a:p>
            <a:r>
              <a:rPr lang="en-US" sz="2800" dirty="0"/>
              <a:t>IM: Notification of CDI batch received, waiting for download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5052DC-FE99-4C85-915B-17150ED1F0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Right Arrow 6"/>
          <p:cNvSpPr/>
          <p:nvPr/>
        </p:nvSpPr>
        <p:spPr>
          <a:xfrm>
            <a:off x="1981200" y="3876162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92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IM: View into the batch 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825321"/>
            <a:ext cx="7899027" cy="47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5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1D8F1-A077-45BC-A9AD-09DD829E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991256"/>
            <a:ext cx="8064500" cy="1046440"/>
          </a:xfrm>
        </p:spPr>
        <p:txBody>
          <a:bodyPr/>
          <a:lstStyle/>
          <a:p>
            <a:r>
              <a:rPr lang="en-US" dirty="0"/>
              <a:t>IM: Batch now received (downloaded by MARIS from RM), ready to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27F8B8-41C3-4745-A785-BA5A1177D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037696"/>
            <a:ext cx="7547510" cy="45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9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72" y="1828800"/>
            <a:ext cx="7346731" cy="443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073820"/>
            <a:ext cx="8151812" cy="861774"/>
          </a:xfrm>
        </p:spPr>
        <p:txBody>
          <a:bodyPr/>
          <a:lstStyle/>
          <a:p>
            <a:r>
              <a:rPr lang="en-US" sz="2800" dirty="0"/>
              <a:t>RM: Batch received by IM - Now indicates </a:t>
            </a:r>
            <a:r>
              <a:rPr lang="en-US" sz="2800" dirty="0" err="1"/>
              <a:t>batchnumber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Right Arrow 6"/>
          <p:cNvSpPr/>
          <p:nvPr/>
        </p:nvSpPr>
        <p:spPr>
          <a:xfrm>
            <a:off x="838200" y="5067424"/>
            <a:ext cx="762000" cy="32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95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2: </a:t>
            </a:r>
            <a:r>
              <a:rPr lang="en-US" dirty="0"/>
              <a:t>Checking the CDI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362200"/>
            <a:ext cx="6627812" cy="29361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</a:t>
            </a:r>
            <a:r>
              <a:rPr lang="en-US" sz="1800" dirty="0" smtClean="0"/>
              <a:t>system will now: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Unzip </a:t>
            </a:r>
            <a:r>
              <a:rPr lang="en-US" sz="1800" dirty="0"/>
              <a:t>the batch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Run sequence of checks (same as current)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All logs added to IM CMS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Metadata loaded to import database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RM notified visual check in import is needed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RM manager decides which files continue to next steps</a:t>
            </a:r>
          </a:p>
          <a:p>
            <a:pPr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71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5389" y="2319060"/>
            <a:ext cx="8064500" cy="2092881"/>
          </a:xfrm>
        </p:spPr>
        <p:txBody>
          <a:bodyPr/>
          <a:lstStyle/>
          <a:p>
            <a:pPr algn="ctr"/>
            <a:r>
              <a:rPr lang="en-US" dirty="0"/>
              <a:t>The data ingestion (to the cloud)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Demonstration </a:t>
            </a:r>
            <a:r>
              <a:rPr lang="en-US" dirty="0"/>
              <a:t>of process, live and via screens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919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53" y="1040074"/>
            <a:ext cx="8064500" cy="861774"/>
          </a:xfrm>
        </p:spPr>
        <p:txBody>
          <a:bodyPr/>
          <a:lstStyle/>
          <a:p>
            <a:r>
              <a:rPr lang="en-US" sz="2800" dirty="0"/>
              <a:t>IM: All ok, ready to load to </a:t>
            </a:r>
            <a:r>
              <a:rPr lang="en-US" sz="2800" dirty="0" err="1"/>
              <a:t>webinterface</a:t>
            </a:r>
            <a:r>
              <a:rPr lang="en-US" sz="2800" dirty="0"/>
              <a:t> (build up tables, elastic search,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91" y="1948481"/>
            <a:ext cx="7746162" cy="46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1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6D4AF-B3F6-4781-8A16-45252763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IM: History of steps in process passed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72F175-534B-4E87-BB98-4E8D9BDAF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CCCAE5-58D8-447C-ADB8-F424BA390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928486"/>
            <a:ext cx="7780823" cy="47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7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6D4AF-B3F6-4781-8A16-45252763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299032"/>
            <a:ext cx="8064500" cy="430887"/>
          </a:xfrm>
        </p:spPr>
        <p:txBody>
          <a:bodyPr/>
          <a:lstStyle/>
          <a:p>
            <a:r>
              <a:rPr lang="en-US" sz="2800" dirty="0"/>
              <a:t>IM: Status progress and logs XML validation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72F175-534B-4E87-BB98-4E8D9BDAF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CCCAE5-58D8-447C-ADB8-F424BA390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995488"/>
            <a:ext cx="7770812" cy="46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0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978415"/>
            <a:ext cx="8064500" cy="984885"/>
          </a:xfrm>
        </p:spPr>
        <p:txBody>
          <a:bodyPr/>
          <a:lstStyle/>
          <a:p>
            <a:r>
              <a:rPr lang="en-US" sz="3200" dirty="0"/>
              <a:t>IM: Ready to visually check logs and interface (only human action)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020550"/>
            <a:ext cx="7597356" cy="45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80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9" y="1816115"/>
            <a:ext cx="8291209" cy="5009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46929"/>
            <a:ext cx="8064500" cy="523220"/>
          </a:xfrm>
        </p:spPr>
        <p:txBody>
          <a:bodyPr/>
          <a:lstStyle/>
          <a:p>
            <a:r>
              <a:rPr lang="en-US" dirty="0"/>
              <a:t>RM: Notification calls </a:t>
            </a:r>
            <a:r>
              <a:rPr lang="en-US" dirty="0" err="1"/>
              <a:t>datamanager</a:t>
            </a:r>
            <a:r>
              <a:rPr lang="en-US" dirty="0"/>
              <a:t>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Right Arrow 6"/>
          <p:cNvSpPr/>
          <p:nvPr/>
        </p:nvSpPr>
        <p:spPr>
          <a:xfrm>
            <a:off x="1752600" y="5525656"/>
            <a:ext cx="990600" cy="24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 smtClean="0"/>
              <a:t>And an email to </a:t>
            </a:r>
            <a:r>
              <a:rPr lang="en-US" dirty="0" err="1" smtClean="0"/>
              <a:t>datamanager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777289"/>
            <a:ext cx="5839872" cy="48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6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A3B3F-8BC4-44E6-BFFD-0947F627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004851"/>
            <a:ext cx="8064500" cy="861774"/>
          </a:xfrm>
        </p:spPr>
        <p:txBody>
          <a:bodyPr/>
          <a:lstStyle/>
          <a:p>
            <a:r>
              <a:rPr lang="en-US" sz="2800" dirty="0"/>
              <a:t>IM: Visual check - Individual records can be removed (check live!)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BB254-4C00-4E3D-A94E-9471A77CF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F0A3FF-F607-4DE0-89E9-0C29971F0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90" y="1842412"/>
            <a:ext cx="8250677" cy="49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5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9E6EC-386D-44E2-90B8-5DA9488B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329809"/>
            <a:ext cx="8064500" cy="369332"/>
          </a:xfrm>
        </p:spPr>
        <p:txBody>
          <a:bodyPr/>
          <a:lstStyle/>
          <a:p>
            <a:r>
              <a:rPr lang="en-US" sz="2400" dirty="0"/>
              <a:t>IM: RM manager indicates check is done (go on or cancel batch)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285CCB-EBAC-4AE4-BD7C-DB0570AC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54775D-9BEF-4E38-8FC8-EB0B3D144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10" y="1874196"/>
            <a:ext cx="8249055" cy="49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57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2B341-D101-45B8-B1B2-DF43B56D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268255"/>
            <a:ext cx="8064500" cy="492443"/>
          </a:xfrm>
        </p:spPr>
        <p:txBody>
          <a:bodyPr/>
          <a:lstStyle/>
          <a:p>
            <a:r>
              <a:rPr lang="en-US" sz="3200" dirty="0"/>
              <a:t>IM: Confirmed and </a:t>
            </a:r>
            <a:r>
              <a:rPr lang="en-US" sz="3200" dirty="0" err="1"/>
              <a:t>programmes</a:t>
            </a:r>
            <a:r>
              <a:rPr lang="en-US" sz="3200" dirty="0"/>
              <a:t> take over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C8CB6A-ADE9-4198-A765-03A48431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9980D3-FB56-4965-BF8E-A39F0F07B0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60698"/>
            <a:ext cx="8305800" cy="50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00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3: </a:t>
            </a:r>
            <a:r>
              <a:rPr lang="en-US" dirty="0"/>
              <a:t>Publishing the </a:t>
            </a:r>
            <a:r>
              <a:rPr lang="en-US" dirty="0" err="1"/>
              <a:t>databatch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5943600" cy="21975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The datasets (unrestricted) belonging to the CDI metadata are now releases: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RM </a:t>
            </a:r>
            <a:r>
              <a:rPr lang="en-US" sz="1400" dirty="0"/>
              <a:t>holds files in a </a:t>
            </a:r>
            <a:r>
              <a:rPr lang="en-US" sz="1400" dirty="0" smtClean="0"/>
              <a:t>folder, created at the same time as the CDI files!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IM triggers cloud (HTTP-API) to </a:t>
            </a:r>
            <a:r>
              <a:rPr lang="en-US" sz="1400" b="1" dirty="0" smtClean="0"/>
              <a:t>download</a:t>
            </a:r>
            <a:r>
              <a:rPr lang="en-US" sz="1400" dirty="0" smtClean="0"/>
              <a:t> </a:t>
            </a:r>
            <a:r>
              <a:rPr lang="en-US" sz="1400" dirty="0"/>
              <a:t>the zip file to the folder in cloud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HTTP API confirms upload completed to RM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Cloud </a:t>
            </a:r>
            <a:r>
              <a:rPr lang="en-US" sz="1400" dirty="0"/>
              <a:t>notifies Import Manager that upload is ready.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39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Main components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2123658"/>
          </a:xfrm>
        </p:spPr>
        <p:txBody>
          <a:bodyPr/>
          <a:lstStyle/>
          <a:p>
            <a:r>
              <a:rPr lang="en-US" dirty="0"/>
              <a:t>Replication manager</a:t>
            </a:r>
          </a:p>
          <a:p>
            <a:r>
              <a:rPr lang="en-US" dirty="0"/>
              <a:t>Import manager</a:t>
            </a:r>
          </a:p>
          <a:p>
            <a:r>
              <a:rPr lang="en-US" dirty="0"/>
              <a:t>EUDATs HTTP API</a:t>
            </a:r>
          </a:p>
          <a:p>
            <a:r>
              <a:rPr lang="en-US" dirty="0"/>
              <a:t>B2SAFE (Cloud storage)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D2E8-D3EE-4983-A6FB-47EF4F053BB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561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1256"/>
            <a:ext cx="8839200" cy="1046440"/>
          </a:xfrm>
        </p:spPr>
        <p:txBody>
          <a:bodyPr/>
          <a:lstStyle/>
          <a:p>
            <a:r>
              <a:rPr lang="en-US" dirty="0"/>
              <a:t>IM: Import manager triggers Cloud to download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1015663"/>
          </a:xfrm>
        </p:spPr>
        <p:txBody>
          <a:bodyPr/>
          <a:lstStyle/>
          <a:p>
            <a:r>
              <a:rPr lang="en-US" dirty="0"/>
              <a:t>Screenshots and specific remarks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4" y="2051286"/>
            <a:ext cx="7860506" cy="47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89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12" y="1946917"/>
            <a:ext cx="7956550" cy="4807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RM: Datafiles downloaded by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7" name="Right Arrow 6"/>
          <p:cNvSpPr/>
          <p:nvPr/>
        </p:nvSpPr>
        <p:spPr>
          <a:xfrm>
            <a:off x="1981200" y="5506766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2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4: </a:t>
            </a:r>
            <a:r>
              <a:rPr lang="en-US" dirty="0"/>
              <a:t>Unzip and run </a:t>
            </a:r>
            <a:r>
              <a:rPr lang="en-US" dirty="0" err="1"/>
              <a:t>datachecks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6019800" cy="160659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Every uploaded batch is unzipped and checked: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Programme</a:t>
            </a:r>
            <a:r>
              <a:rPr lang="en-US" sz="1800" dirty="0" smtClean="0"/>
              <a:t> runs in Docker Container triggered by IM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dirty="0"/>
              <a:t>JSON output </a:t>
            </a:r>
            <a:r>
              <a:rPr lang="en-US" sz="1800" dirty="0" smtClean="0"/>
              <a:t>submitted to IM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Next action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93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Technical QC implementation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1200"/>
            <a:ext cx="8064500" cy="4087273"/>
          </a:xfrm>
        </p:spPr>
        <p:txBody>
          <a:bodyPr/>
          <a:lstStyle/>
          <a:p>
            <a:r>
              <a:rPr lang="nl-NL" sz="2000" dirty="0"/>
              <a:t>Checks implemented:</a:t>
            </a:r>
          </a:p>
          <a:p>
            <a:pPr lvl="1"/>
            <a:r>
              <a:rPr lang="nl-NL" sz="1800" dirty="0"/>
              <a:t>Compare checksum of file</a:t>
            </a:r>
          </a:p>
          <a:p>
            <a:pPr lvl="1"/>
            <a:r>
              <a:rPr lang="nl-NL" sz="1800" dirty="0"/>
              <a:t>Compare length of file</a:t>
            </a:r>
          </a:p>
          <a:p>
            <a:pPr lvl="1"/>
            <a:r>
              <a:rPr lang="nl-NL" sz="1800" dirty="0"/>
              <a:t>Unzip file</a:t>
            </a:r>
          </a:p>
          <a:p>
            <a:pPr lvl="1"/>
            <a:r>
              <a:rPr lang="nl-NL" sz="1800" dirty="0"/>
              <a:t>Compare nr of files</a:t>
            </a:r>
          </a:p>
          <a:p>
            <a:pPr lvl="1"/>
            <a:r>
              <a:rPr lang="nl-NL" sz="1800" dirty="0"/>
              <a:t>Check length of files &gt; 0</a:t>
            </a:r>
          </a:p>
          <a:p>
            <a:pPr lvl="1"/>
            <a:r>
              <a:rPr lang="nl-NL" sz="1800" dirty="0"/>
              <a:t>Check for each CDI_identifier if requested files and formats exist</a:t>
            </a:r>
          </a:p>
          <a:p>
            <a:r>
              <a:rPr lang="nl-NL" sz="2000" dirty="0"/>
              <a:t>All errors reported back to IM, logs are user and shown in CMS.</a:t>
            </a:r>
          </a:p>
          <a:p>
            <a:r>
              <a:rPr lang="nl-NL" sz="2000" dirty="0"/>
              <a:t>Erroneous records removed from batch, but batch moves forward as long as ok records exist.</a:t>
            </a:r>
          </a:p>
          <a:p>
            <a:r>
              <a:rPr lang="nl-NL" sz="2000" dirty="0"/>
              <a:t>No more records, or batch cancelled by data manager, start again.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40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11" y="1310640"/>
            <a:ext cx="8064500" cy="492443"/>
          </a:xfrm>
        </p:spPr>
        <p:txBody>
          <a:bodyPr/>
          <a:lstStyle/>
          <a:p>
            <a:r>
              <a:rPr lang="en-US" sz="3200" dirty="0"/>
              <a:t>Now </a:t>
            </a:r>
            <a:r>
              <a:rPr lang="en-US" sz="3200" dirty="0" smtClean="0"/>
              <a:t>additional </a:t>
            </a:r>
            <a:r>
              <a:rPr lang="en-US" sz="3200" dirty="0"/>
              <a:t>QC checks </a:t>
            </a:r>
            <a:r>
              <a:rPr lang="en-US" sz="3200" dirty="0" smtClean="0"/>
              <a:t>may </a:t>
            </a:r>
            <a:r>
              <a:rPr lang="en-US" sz="3200" dirty="0"/>
              <a:t>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117519"/>
            <a:ext cx="8064500" cy="3877985"/>
          </a:xfrm>
        </p:spPr>
        <p:txBody>
          <a:bodyPr/>
          <a:lstStyle/>
          <a:p>
            <a:r>
              <a:rPr lang="en-US" sz="2800" dirty="0"/>
              <a:t>ODV quality </a:t>
            </a:r>
            <a:r>
              <a:rPr lang="en-US" sz="2800" dirty="0" smtClean="0"/>
              <a:t>checks, conversion </a:t>
            </a:r>
            <a:r>
              <a:rPr lang="en-US" sz="2800" dirty="0"/>
              <a:t>to other </a:t>
            </a:r>
            <a:r>
              <a:rPr lang="en-US" sz="2800" dirty="0" smtClean="0"/>
              <a:t>formats (if not already present)</a:t>
            </a:r>
            <a:endParaRPr lang="en-US" sz="2800" dirty="0"/>
          </a:p>
          <a:p>
            <a:r>
              <a:rPr lang="en-US" sz="2800" dirty="0"/>
              <a:t>Validation</a:t>
            </a:r>
          </a:p>
          <a:p>
            <a:r>
              <a:rPr lang="en-US" sz="2800" dirty="0"/>
              <a:t>Etc. </a:t>
            </a:r>
          </a:p>
          <a:p>
            <a:r>
              <a:rPr lang="en-US" sz="2800" dirty="0"/>
              <a:t>Facilitated by Octopus, plus additional </a:t>
            </a:r>
            <a:r>
              <a:rPr lang="en-US" sz="2800" dirty="0" err="1"/>
              <a:t>programmes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121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6BFD3-18FA-4A88-B7D3-90393589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145143"/>
            <a:ext cx="8064500" cy="738664"/>
          </a:xfrm>
        </p:spPr>
        <p:txBody>
          <a:bodyPr/>
          <a:lstStyle/>
          <a:p>
            <a:r>
              <a:rPr lang="en-US" sz="2400" dirty="0"/>
              <a:t>IM: Unzip and checks are done, left-over files ready to be moved. RM manager should check logs and confirm (Live!)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61AA86-760D-45CA-BFDE-A222A3001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4E074A-B280-4B26-B5F7-544205F4B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057400"/>
            <a:ext cx="7770812" cy="46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8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5: </a:t>
            </a:r>
            <a:r>
              <a:rPr lang="en-US" dirty="0"/>
              <a:t>Move validated data in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086600" cy="480131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Import </a:t>
            </a:r>
            <a:r>
              <a:rPr lang="en-US" sz="1600" dirty="0"/>
              <a:t>manager has a matrix of Quality checks for the </a:t>
            </a:r>
            <a:r>
              <a:rPr lang="en-US" sz="1600" dirty="0" smtClean="0"/>
              <a:t>batch. All </a:t>
            </a:r>
            <a:r>
              <a:rPr lang="en-US" sz="1600" dirty="0"/>
              <a:t>batch records that passed all quality checks </a:t>
            </a:r>
            <a:r>
              <a:rPr lang="en-US" sz="1600" dirty="0" smtClean="0"/>
              <a:t>move to production.</a:t>
            </a:r>
          </a:p>
          <a:p>
            <a:pPr marL="0" indent="0">
              <a:buNone/>
            </a:pPr>
            <a:endParaRPr lang="en-US" sz="1600" dirty="0"/>
          </a:p>
          <a:p>
            <a:pPr>
              <a:buAutoNum type="arabicPeriod"/>
            </a:pPr>
            <a:r>
              <a:rPr lang="en-US" sz="1600" dirty="0" smtClean="0"/>
              <a:t>Human approval to continue for all valid files.</a:t>
            </a:r>
          </a:p>
          <a:p>
            <a:pPr>
              <a:buAutoNum type="arabicPeriod"/>
            </a:pPr>
            <a:r>
              <a:rPr lang="en-US" sz="1600" dirty="0" smtClean="0"/>
              <a:t>IM </a:t>
            </a:r>
            <a:r>
              <a:rPr lang="en-US" sz="1600" dirty="0"/>
              <a:t>calls HTTP API with the filename for each approved file 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HTTP API asynchronously triggers the ingestion process of IRODS </a:t>
            </a:r>
          </a:p>
          <a:p>
            <a:pPr>
              <a:buFont typeface="+mj-lt"/>
              <a:buAutoNum type="arabicPeriod"/>
            </a:pPr>
            <a:r>
              <a:rPr lang="en-US" sz="1600" dirty="0" err="1"/>
              <a:t>iRODS</a:t>
            </a:r>
            <a:r>
              <a:rPr lang="en-US" sz="1600" dirty="0"/>
              <a:t> moves the collection to Production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Automatic </a:t>
            </a:r>
            <a:r>
              <a:rPr lang="en-US" sz="1600" dirty="0" err="1"/>
              <a:t>irules</a:t>
            </a:r>
            <a:r>
              <a:rPr lang="en-US" sz="1600" dirty="0"/>
              <a:t> are triggered for each file to generate the </a:t>
            </a:r>
            <a:r>
              <a:rPr lang="en-US" sz="1600" dirty="0" smtClean="0"/>
              <a:t>PID (B2Handle)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HTTP API supplies IM a JSON with filenames and their PIDs (per format</a:t>
            </a:r>
            <a:r>
              <a:rPr lang="en-US" sz="16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PID’s and version shared by IM with RM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IM triggers system to update database, create tables, update Elastic index, etc.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Ready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4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IM: Human approval to move to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950160"/>
            <a:ext cx="7871074" cy="47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26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IM: Ready to go for final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6113"/>
            <a:ext cx="8027988" cy="48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18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991256"/>
            <a:ext cx="8380412" cy="1046440"/>
          </a:xfrm>
        </p:spPr>
        <p:txBody>
          <a:bodyPr/>
          <a:lstStyle/>
          <a:p>
            <a:r>
              <a:rPr lang="en-US" dirty="0"/>
              <a:t>IM: Extract metadata from ODV for CDI 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85950"/>
            <a:ext cx="82296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0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079828"/>
            <a:ext cx="8064500" cy="523220"/>
          </a:xfrm>
        </p:spPr>
        <p:txBody>
          <a:bodyPr/>
          <a:lstStyle/>
          <a:p>
            <a:r>
              <a:rPr lang="en-US" dirty="0"/>
              <a:t>Overview </a:t>
            </a:r>
            <a:r>
              <a:rPr lang="en-US" dirty="0">
                <a:solidFill>
                  <a:srgbClr val="FF0000"/>
                </a:solidFill>
              </a:rPr>
              <a:t>unrestricted</a:t>
            </a:r>
            <a:r>
              <a:rPr lang="en-US" dirty="0"/>
              <a:t> dataflow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08457-1EFF-4D4A-B430-1FA20BD09EE4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68387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22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3590"/>
            <a:ext cx="8064500" cy="1046440"/>
          </a:xfrm>
        </p:spPr>
        <p:txBody>
          <a:bodyPr/>
          <a:lstStyle/>
          <a:p>
            <a:r>
              <a:rPr lang="en-US" dirty="0" smtClean="0"/>
              <a:t>Some steps behind the screen to retrieve PID’s..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549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8255"/>
            <a:ext cx="8456612" cy="492443"/>
          </a:xfrm>
        </p:spPr>
        <p:txBody>
          <a:bodyPr/>
          <a:lstStyle/>
          <a:p>
            <a:r>
              <a:rPr lang="en-US" sz="3200" dirty="0"/>
              <a:t>RM: PID’s sent to RM, version assigned, archived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7" y="1916113"/>
            <a:ext cx="7748750" cy="4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48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064500" cy="523220"/>
          </a:xfrm>
        </p:spPr>
        <p:txBody>
          <a:bodyPr/>
          <a:lstStyle/>
          <a:p>
            <a:r>
              <a:rPr lang="en-US" dirty="0" smtClean="0"/>
              <a:t>More steps behind the screen… but then..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038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991256"/>
            <a:ext cx="8064500" cy="1046440"/>
          </a:xfrm>
        </p:spPr>
        <p:txBody>
          <a:bodyPr/>
          <a:lstStyle/>
          <a:p>
            <a:r>
              <a:rPr lang="en-US" dirty="0"/>
              <a:t>IM: Success! Ready for a new batch! (if next one in queue it automatically continues)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063750"/>
            <a:ext cx="7770812" cy="46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37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 smtClean="0"/>
              <a:t>Confirmation per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95936"/>
            <a:ext cx="6096000" cy="50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6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1256"/>
            <a:ext cx="8991600" cy="1046440"/>
          </a:xfrm>
        </p:spPr>
        <p:txBody>
          <a:bodyPr/>
          <a:lstStyle/>
          <a:p>
            <a:r>
              <a:rPr lang="en-US" dirty="0"/>
              <a:t>Batch active in interface (example record – in test)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1" y="1916113"/>
            <a:ext cx="8135007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81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2D0BC-CDBB-4703-ACCB-05CB1C12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Restricted </a:t>
            </a:r>
            <a:r>
              <a:rPr lang="en-US" dirty="0" smtClean="0"/>
              <a:t>data – much shorter!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F0CBF7-345D-4D50-BCDF-4BB26BCB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286000"/>
            <a:ext cx="8064500" cy="4708981"/>
          </a:xfrm>
        </p:spPr>
        <p:txBody>
          <a:bodyPr/>
          <a:lstStyle/>
          <a:p>
            <a:r>
              <a:rPr lang="en-US" dirty="0"/>
              <a:t>CDI metadata same </a:t>
            </a:r>
            <a:r>
              <a:rPr lang="en-US" dirty="0" smtClean="0"/>
              <a:t>flow</a:t>
            </a:r>
          </a:p>
          <a:p>
            <a:r>
              <a:rPr lang="en-US" dirty="0" smtClean="0"/>
              <a:t>After check immediately ready for publication </a:t>
            </a:r>
            <a:endParaRPr lang="en-US" dirty="0"/>
          </a:p>
          <a:p>
            <a:r>
              <a:rPr lang="en-US" dirty="0"/>
              <a:t>Data files extracted at same time as metadata. Copy stored (for each version)</a:t>
            </a:r>
          </a:p>
          <a:p>
            <a:r>
              <a:rPr lang="en-US" dirty="0"/>
              <a:t>Files will be temporarily released to cloud directory of user upon request RSM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8D3E75-34FB-4AF4-A6FE-39256E4F0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782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9F4DB-15E0-4D5D-A002-64976BB8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D2F4D3-C76F-4545-8978-833C9CF8D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209800"/>
            <a:ext cx="8064500" cy="2585323"/>
          </a:xfrm>
        </p:spPr>
        <p:txBody>
          <a:bodyPr/>
          <a:lstStyle/>
          <a:p>
            <a:r>
              <a:rPr lang="en-US" dirty="0" smtClean="0"/>
              <a:t>Replication manager being rolled-out now</a:t>
            </a:r>
          </a:p>
          <a:p>
            <a:r>
              <a:rPr lang="en-US" dirty="0" smtClean="0"/>
              <a:t>Support from MARIS CDI support and SDN user desk</a:t>
            </a:r>
          </a:p>
          <a:p>
            <a:r>
              <a:rPr lang="en-US" dirty="0" smtClean="0"/>
              <a:t>New system live =&gt; July 2019 </a:t>
            </a:r>
          </a:p>
          <a:p>
            <a:r>
              <a:rPr lang="en-US" dirty="0" smtClean="0"/>
              <a:t>More in implementation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231B74-02D2-4378-B0A2-B0101BD8F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771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5389" y="3103890"/>
            <a:ext cx="8064500" cy="523220"/>
          </a:xfrm>
        </p:spPr>
        <p:txBody>
          <a:bodyPr/>
          <a:lstStyle/>
          <a:p>
            <a:pPr algn="ctr"/>
            <a:r>
              <a:rPr lang="en-US" dirty="0"/>
              <a:t>- END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44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Remarks unrestricted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16112"/>
            <a:ext cx="8064500" cy="3722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400" dirty="0"/>
              <a:t>The main solution is designed for Unrestricted (UN/LS) data where the process of QA/QC and file format conversions in the cloud are involved. </a:t>
            </a:r>
          </a:p>
          <a:p>
            <a:pPr marL="0" indent="0">
              <a:buNone/>
            </a:pPr>
            <a:r>
              <a:rPr lang="en-US" sz="1400" dirty="0"/>
              <a:t>Important steps:</a:t>
            </a:r>
          </a:p>
          <a:p>
            <a:pPr lvl="0"/>
            <a:r>
              <a:rPr lang="en-US" sz="1400" dirty="0"/>
              <a:t>The CDI import manager is guiding the process of CDI and ODV release and QA/QC towards production.</a:t>
            </a:r>
          </a:p>
          <a:p>
            <a:pPr lvl="0"/>
            <a:r>
              <a:rPr lang="en-US" sz="1400" dirty="0"/>
              <a:t>At data center there is production of CDI and ODV (or one other accepted exchange data format) using the stack of tools produced at IFREMER: DB2ODV, Splitter, Mikado, Octopus etc.</a:t>
            </a:r>
          </a:p>
          <a:p>
            <a:pPr lvl="0"/>
            <a:r>
              <a:rPr lang="en-US" sz="1400" dirty="0"/>
              <a:t>Replication Manager at the Data Center is triggered by import manager to: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Move a batch of CDI files to CDI central server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Follow up requests to move a batch of ODV files triggered by import manager</a:t>
            </a:r>
            <a:r>
              <a:rPr lang="en-US" sz="1100" dirty="0"/>
              <a:t>. One batch at a time handled by the system.</a:t>
            </a:r>
          </a:p>
          <a:p>
            <a:r>
              <a:rPr lang="en-US" sz="1400" dirty="0"/>
              <a:t>After moving a batch it is archived by the RM (history of full situation).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The EUDAT cloud consists of a area for Import and an area of Production. During import QA/QC processes will be triggered by the CDI import manager after which reports flow back. After an ok the datasets will be made available in production. Again moved after a trigger from the import manager.</a:t>
            </a:r>
          </a:p>
          <a:p>
            <a:r>
              <a:rPr lang="en-US" sz="1400" dirty="0"/>
              <a:t>When a dataset moves to production the PID is reported back to import manager and DC (coupling table)</a:t>
            </a:r>
          </a:p>
          <a:p>
            <a:r>
              <a:rPr lang="en-US" sz="1400" dirty="0"/>
              <a:t>The DC data manager (and masters) can follow progress and if necessary take actions to get to a next stage, or e.g. discard the set and release a new updated batch.</a:t>
            </a:r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49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Overview </a:t>
            </a:r>
            <a:r>
              <a:rPr lang="en-US" dirty="0">
                <a:solidFill>
                  <a:srgbClr val="FF0000"/>
                </a:solidFill>
              </a:rPr>
              <a:t>restricted </a:t>
            </a:r>
            <a:r>
              <a:rPr lang="en-US" dirty="0"/>
              <a:t>dataflow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6086"/>
            <a:ext cx="6503941" cy="48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3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Remarks restricted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16112"/>
            <a:ext cx="8064500" cy="37988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Replication Manager at the Data Center is for restricted data triggered by RSM to: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Follow up requests for releasing and moving a set of restricted data </a:t>
            </a:r>
          </a:p>
          <a:p>
            <a:pPr lvl="2"/>
            <a:r>
              <a:rPr lang="en-US" dirty="0"/>
              <a:t>Only when allowed by the DC via confirmation in the RSM </a:t>
            </a:r>
          </a:p>
          <a:p>
            <a:pPr lvl="2"/>
            <a:r>
              <a:rPr lang="en-US" dirty="0"/>
              <a:t>Directly to a “user section” in a restricted part of the cloud where it will be available to the user to download it for limited time. </a:t>
            </a:r>
          </a:p>
          <a:p>
            <a:pPr lvl="2"/>
            <a:r>
              <a:rPr lang="en-US" dirty="0"/>
              <a:t>After download it will be removed. 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Replication of RS data is a sensitive step:</a:t>
            </a:r>
          </a:p>
          <a:p>
            <a:pPr lvl="1"/>
            <a:r>
              <a:rPr lang="en-US" dirty="0"/>
              <a:t>Trust is needed from the DC in the secure part of the cloud to temporarily store the data</a:t>
            </a:r>
          </a:p>
          <a:p>
            <a:pPr lvl="1"/>
            <a:r>
              <a:rPr lang="en-US" dirty="0"/>
              <a:t>But, working with the same “trigger and move” process/protocols for each release of data makes it simpler</a:t>
            </a:r>
          </a:p>
          <a:p>
            <a:pPr lvl="1"/>
            <a:r>
              <a:rPr lang="en-US" dirty="0"/>
              <a:t>The set will be removed in the cloud once downloaded, so it is ready for the next batch.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83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62274"/>
            <a:ext cx="8064500" cy="1046440"/>
          </a:xfrm>
        </p:spPr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steps in the unrestricted data ingestion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379732"/>
            <a:ext cx="8064500" cy="29300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Publishing </a:t>
            </a:r>
            <a:r>
              <a:rPr lang="en-US" sz="2800" dirty="0"/>
              <a:t>metadata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Checking metadata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Publishing </a:t>
            </a:r>
            <a:r>
              <a:rPr lang="en-US" sz="2800" dirty="0" err="1" smtClean="0"/>
              <a:t>databatch</a:t>
            </a:r>
            <a:r>
              <a:rPr lang="en-US" sz="2800" dirty="0" smtClean="0"/>
              <a:t> (download by cloud)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Unzip and run data checks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Move validated metadata and data in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4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1: </a:t>
            </a:r>
            <a:r>
              <a:rPr lang="en-US" dirty="0"/>
              <a:t>Publishing the CDI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16113"/>
            <a:ext cx="4951412" cy="361329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problem</a:t>
            </a:r>
          </a:p>
          <a:p>
            <a:pPr lvl="1"/>
            <a:r>
              <a:rPr lang="en-US" sz="1400" dirty="0"/>
              <a:t>RM needs to notify the Import Manager a new batch is ready (RM)</a:t>
            </a:r>
          </a:p>
          <a:p>
            <a:pPr lvl="1"/>
            <a:r>
              <a:rPr lang="en-US" sz="1400" dirty="0"/>
              <a:t>IM will download when ready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solution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DC manager puts one or more batches in publish-directory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RM triggers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IM downloads the CDI metadata batch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One batch at a time in the process</a:t>
            </a:r>
            <a:endParaRPr lang="en-US" sz="14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6770"/>
      </p:ext>
    </p:extLst>
  </p:cSld>
  <p:clrMapOvr>
    <a:masterClrMapping/>
  </p:clrMapOvr>
</p:sld>
</file>

<file path=ppt/theme/theme1.xml><?xml version="1.0" encoding="utf-8"?>
<a:theme xmlns:a="http://schemas.openxmlformats.org/drawingml/2006/main" name="SeaDataCloud3-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WP9_SDC_CDIreplicationstatus</Template>
  <TotalTime>6342</TotalTime>
  <Words>1290</Words>
  <Application>Microsoft Office PowerPoint</Application>
  <PresentationFormat>On-screen Show (4:3)</PresentationFormat>
  <Paragraphs>196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SeaDataCloud3-5</vt:lpstr>
      <vt:lpstr>CDI Replication: The new ingestion process</vt:lpstr>
      <vt:lpstr>The data ingestion (to the cloud)  Demonstration of process, live and via screens</vt:lpstr>
      <vt:lpstr>Main components</vt:lpstr>
      <vt:lpstr>Overview unrestricted dataflow</vt:lpstr>
      <vt:lpstr>Remarks unrestricted</vt:lpstr>
      <vt:lpstr>Overview restricted dataflow</vt:lpstr>
      <vt:lpstr>Remarks restricted</vt:lpstr>
      <vt:lpstr>Main steps in the unrestricted data ingestion process</vt:lpstr>
      <vt:lpstr>Step 1: Publishing the CDI metadata</vt:lpstr>
      <vt:lpstr>Login to the Import Manager for process overview</vt:lpstr>
      <vt:lpstr>MARIS master overview of all RM’s</vt:lpstr>
      <vt:lpstr>View of RM dashboard in Test</vt:lpstr>
      <vt:lpstr>RM: Go to “batches in progress” to select batch</vt:lpstr>
      <vt:lpstr>RM dashboard: CDI Batch ready notification submitted</vt:lpstr>
      <vt:lpstr>IM: Notification of CDI batch received, waiting for download</vt:lpstr>
      <vt:lpstr>IM: View into the batch specs</vt:lpstr>
      <vt:lpstr>IM: Batch now received (downloaded by MARIS from RM), ready to load</vt:lpstr>
      <vt:lpstr>RM: Batch received by IM - Now indicates batchnumber</vt:lpstr>
      <vt:lpstr>Step 2: Checking the CDI metadata</vt:lpstr>
      <vt:lpstr>IM: All ok, ready to load to webinterface (build up tables, elastic search, etc)</vt:lpstr>
      <vt:lpstr>IM: History of steps in process passed</vt:lpstr>
      <vt:lpstr>IM: Status progress and logs XML validation available</vt:lpstr>
      <vt:lpstr>IM: Ready to visually check logs and interface (only human action)</vt:lpstr>
      <vt:lpstr>RM: Notification calls datamanager to action</vt:lpstr>
      <vt:lpstr>And an email to datamanager</vt:lpstr>
      <vt:lpstr>IM: Visual check - Individual records can be removed (check live!)</vt:lpstr>
      <vt:lpstr>IM: RM manager indicates check is done (go on or cancel batch)</vt:lpstr>
      <vt:lpstr>IM: Confirmed and programmes take over again</vt:lpstr>
      <vt:lpstr>Step 3: Publishing the databatch</vt:lpstr>
      <vt:lpstr>IM: Import manager triggers Cloud to download data</vt:lpstr>
      <vt:lpstr>RM: Datafiles downloaded by cloud</vt:lpstr>
      <vt:lpstr>Step 4: Unzip and run datachecks</vt:lpstr>
      <vt:lpstr>Technical QC implementation status</vt:lpstr>
      <vt:lpstr>Now additional QC checks may run</vt:lpstr>
      <vt:lpstr>IM: Unzip and checks are done, left-over files ready to be moved. RM manager should check logs and confirm (Live!)</vt:lpstr>
      <vt:lpstr>Step 5: Move validated data in production</vt:lpstr>
      <vt:lpstr>IM: Human approval to move to production</vt:lpstr>
      <vt:lpstr>IM: Ready to go for final steps</vt:lpstr>
      <vt:lpstr>IM: Extract metadata from ODV for CDI search </vt:lpstr>
      <vt:lpstr>Some steps behind the screen to retrieve PID’s..</vt:lpstr>
      <vt:lpstr>RM: PID’s sent to RM, version assigned, archived</vt:lpstr>
      <vt:lpstr>More steps behind the screen… but then..</vt:lpstr>
      <vt:lpstr>IM: Success! Ready for a new batch! (if next one in queue it automatically continues)</vt:lpstr>
      <vt:lpstr>Confirmation per email</vt:lpstr>
      <vt:lpstr>Batch active in interface (example record – in test)</vt:lpstr>
      <vt:lpstr>Restricted data – much shorter!</vt:lpstr>
      <vt:lpstr>Next steps</vt:lpstr>
      <vt:lpstr>- END -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CDI Replication status: Ingestion and discovery &amp; downloading</dc:title>
  <dc:creator>petert</dc:creator>
  <cp:lastModifiedBy>petert</cp:lastModifiedBy>
  <cp:revision>102</cp:revision>
  <dcterms:created xsi:type="dcterms:W3CDTF">2018-04-16T13:45:42Z</dcterms:created>
  <dcterms:modified xsi:type="dcterms:W3CDTF">2019-06-18T12:38:01Z</dcterms:modified>
</cp:coreProperties>
</file>