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284" r:id="rId4"/>
    <p:sldId id="323" r:id="rId5"/>
    <p:sldId id="324" r:id="rId6"/>
    <p:sldId id="330" r:id="rId7"/>
    <p:sldId id="325" r:id="rId8"/>
    <p:sldId id="326" r:id="rId9"/>
    <p:sldId id="327" r:id="rId10"/>
    <p:sldId id="345" r:id="rId11"/>
    <p:sldId id="328" r:id="rId12"/>
    <p:sldId id="329" r:id="rId13"/>
    <p:sldId id="353" r:id="rId14"/>
    <p:sldId id="331" r:id="rId15"/>
    <p:sldId id="332" r:id="rId16"/>
    <p:sldId id="334" r:id="rId17"/>
    <p:sldId id="340" r:id="rId18"/>
    <p:sldId id="333" r:id="rId19"/>
    <p:sldId id="335" r:id="rId20"/>
    <p:sldId id="336" r:id="rId21"/>
    <p:sldId id="315" r:id="rId22"/>
    <p:sldId id="337" r:id="rId23"/>
    <p:sldId id="338" r:id="rId24"/>
    <p:sldId id="339" r:id="rId25"/>
    <p:sldId id="342" r:id="rId26"/>
    <p:sldId id="343" r:id="rId27"/>
    <p:sldId id="344" r:id="rId28"/>
    <p:sldId id="341" r:id="rId29"/>
    <p:sldId id="346" r:id="rId30"/>
    <p:sldId id="347" r:id="rId31"/>
    <p:sldId id="283" r:id="rId3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relie BRIAND, Ifremer Brest PDG-IRSI-ISI, 02 2" initials="ABIBP02" lastIdx="1" clrIdx="0">
    <p:extLst>
      <p:ext uri="{19B8F6BF-5375-455C-9EA6-DF929625EA0E}">
        <p15:presenceInfo xmlns:p15="http://schemas.microsoft.com/office/powerpoint/2012/main" userId="S-1-5-21-500109986-1412980772-1848903544-843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5312"/>
    <a:srgbClr val="F5EAA9"/>
    <a:srgbClr val="2B8567"/>
    <a:srgbClr val="FFCC00"/>
    <a:srgbClr val="A6A6A6"/>
    <a:srgbClr val="72BFC5"/>
    <a:srgbClr val="0551A0"/>
    <a:srgbClr val="FCFDFF"/>
    <a:srgbClr val="F8FDFF"/>
    <a:srgbClr val="EAF3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48" autoAdjust="0"/>
    <p:restoredTop sz="92372" autoAdjust="0"/>
  </p:normalViewPr>
  <p:slideViewPr>
    <p:cSldViewPr>
      <p:cViewPr varScale="1">
        <p:scale>
          <a:sx n="68" d="100"/>
          <a:sy n="68" d="100"/>
        </p:scale>
        <p:origin x="102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84"/>
    </p:cViewPr>
  </p:sorterViewPr>
  <p:notesViewPr>
    <p:cSldViewPr>
      <p:cViewPr varScale="1">
        <p:scale>
          <a:sx n="85" d="100"/>
          <a:sy n="85" d="100"/>
        </p:scale>
        <p:origin x="31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noProof="0" smtClean="0"/>
              <a:t>Cliquez pour modifier les styles du texte du masque</a:t>
            </a:r>
          </a:p>
          <a:p>
            <a:pPr lvl="1"/>
            <a:r>
              <a:rPr lang="fr-FR" altLang="en-US" noProof="0" smtClean="0"/>
              <a:t>Deuxième niveau</a:t>
            </a:r>
          </a:p>
          <a:p>
            <a:pPr lvl="2"/>
            <a:r>
              <a:rPr lang="fr-FR" altLang="en-US" noProof="0" smtClean="0"/>
              <a:t>Troisième niveau</a:t>
            </a:r>
          </a:p>
          <a:p>
            <a:pPr lvl="3"/>
            <a:r>
              <a:rPr lang="fr-FR" altLang="en-US" noProof="0" smtClean="0"/>
              <a:t>Quatrième niveau</a:t>
            </a:r>
          </a:p>
          <a:p>
            <a:pPr lvl="4"/>
            <a:r>
              <a:rPr lang="fr-FR" altLang="en-US" noProof="0" smtClean="0"/>
              <a:t>Cinquième niveau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735B19-6A9D-411C-8EB0-8A8F456F6CB0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596313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735B19-6A9D-411C-8EB0-8A8F456F6CB0}" type="slidenum">
              <a:rPr lang="fr-FR" altLang="en-US" smtClean="0"/>
              <a:pPr>
                <a:defRPr/>
              </a:pPr>
              <a:t>1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302883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err="1" smtClean="0"/>
              <a:t>Here</a:t>
            </a:r>
            <a:r>
              <a:rPr lang="fr-FR" smtClean="0"/>
              <a:t> are the</a:t>
            </a:r>
            <a:r>
              <a:rPr lang="fr-FR" baseline="0" smtClean="0"/>
              <a:t> directories </a:t>
            </a:r>
            <a:r>
              <a:rPr lang="fr-FR" baseline="0" err="1" smtClean="0"/>
              <a:t>used</a:t>
            </a:r>
            <a:r>
              <a:rPr lang="fr-FR" baseline="0" smtClean="0"/>
              <a:t> by RM.</a:t>
            </a:r>
          </a:p>
          <a:p>
            <a:r>
              <a:rPr lang="fr-FR" baseline="0" err="1" smtClean="0"/>
              <a:t>Some</a:t>
            </a:r>
            <a:r>
              <a:rPr lang="fr-FR" baseline="0" smtClean="0"/>
              <a:t> of </a:t>
            </a:r>
            <a:r>
              <a:rPr lang="fr-FR" baseline="0" err="1" smtClean="0"/>
              <a:t>them</a:t>
            </a:r>
            <a:r>
              <a:rPr lang="fr-FR" baseline="0" smtClean="0"/>
              <a:t> </a:t>
            </a:r>
            <a:r>
              <a:rPr lang="fr-FR" baseline="0" err="1" smtClean="0"/>
              <a:t>already</a:t>
            </a:r>
            <a:r>
              <a:rPr lang="fr-FR" baseline="0" smtClean="0"/>
              <a:t> </a:t>
            </a:r>
            <a:r>
              <a:rPr lang="fr-FR" baseline="0" err="1" smtClean="0"/>
              <a:t>exists</a:t>
            </a:r>
            <a:r>
              <a:rPr lang="fr-FR" baseline="0" smtClean="0"/>
              <a:t> for DM.</a:t>
            </a:r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735B19-6A9D-411C-8EB0-8A8F456F6CB0}" type="slidenum">
              <a:rPr lang="fr-FR" altLang="en-US" smtClean="0"/>
              <a:pPr>
                <a:defRPr/>
              </a:pPr>
              <a:t>21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362069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84713" y="6021388"/>
            <a:ext cx="3919537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fr-FR" altLang="en-US">
                <a:solidFill>
                  <a:srgbClr val="0551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sdn-userdesk@seadatanet.org – www.seadatanet.org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44725" y="3295650"/>
            <a:ext cx="4775200" cy="365125"/>
          </a:xfrm>
        </p:spPr>
        <p:txBody>
          <a:bodyPr anchor="t">
            <a:spAutoFit/>
          </a:bodyPr>
          <a:lstStyle>
            <a:lvl1pPr>
              <a:defRPr sz="240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fr-FR" altLang="en-US" noProof="0" smtClean="0"/>
              <a:t>Modifiez le style du titre</a:t>
            </a:r>
            <a:endParaRPr lang="fr-FR" altLang="en-US" noProof="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8538" y="4667250"/>
            <a:ext cx="4751387" cy="517525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700">
                <a:solidFill>
                  <a:srgbClr val="0551A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fr-FR" altLang="en-US" noProof="0" smtClean="0"/>
              <a:t>Modifiez le style des sous-titres du masque</a:t>
            </a:r>
            <a:endParaRPr lang="fr-FR" altLang="en-US" noProof="0" dirty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2268538" y="5808663"/>
            <a:ext cx="6351587" cy="2127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smtClean="0"/>
              <a:t>SeaDataCloud 1st training session, Ostende, Belgium, 20-27 June 2018</a:t>
            </a:r>
            <a:endParaRPr lang="fr-F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713ED-BAC4-4A37-BF28-A5C4EF334827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SeaDataCloud 1st training session, Ostende, Belgium, 20-27 June 2018</a:t>
            </a:r>
            <a:endParaRPr lang="fr-F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59563" y="1255713"/>
            <a:ext cx="2016125" cy="505301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11188" y="1255713"/>
            <a:ext cx="5895975" cy="5053012"/>
          </a:xfrm>
        </p:spPr>
        <p:txBody>
          <a:bodyPr vert="eaVert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2F445-55D2-433E-BC81-9B7964E91EAD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SeaDataCloud 1st training session, Ostende, Belgium, 20-27 June 2018</a:t>
            </a:r>
            <a:endParaRPr lang="fr-F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9F4DE-DE8D-46E1-9AEB-D13FB67AF32B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SeaDataCloud 1st training session, Ostende, Belgium, 20-27 June 2018</a:t>
            </a:r>
            <a:endParaRPr lang="fr-F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135EC-A6DB-4304-951C-07039F012BB8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SeaDataCloud 1st training session, Ostende, Belgium, 20-27 June 2018</a:t>
            </a:r>
            <a:endParaRPr lang="fr-F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11188" y="1989138"/>
            <a:ext cx="3956050" cy="4319587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19638" y="1989138"/>
            <a:ext cx="3956050" cy="4319587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5F6CD-ECAE-404E-8244-13AC3623F569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SeaDataCloud 1st training session, Ostende, Belgium, 20-27 June 2018</a:t>
            </a:r>
            <a:endParaRPr lang="fr-F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34994-7689-4330-BD8F-51CFD1216F69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SeaDataCloud 1st training session, Ostende, Belgium, 20-27 June 2018</a:t>
            </a:r>
            <a:endParaRPr lang="fr-F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01D3D-C97D-4BA8-93E2-138A4B7E4AED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SeaDataCloud 1st training session, Ostende, Belgium, 20-27 June 2018</a:t>
            </a:r>
            <a:endParaRPr lang="fr-F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85A7F-ECD4-4D6A-962C-08EC8174D020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SeaDataCloud 1st training session, Ostende, Belgium, 20-27 June 2018</a:t>
            </a:r>
            <a:endParaRPr lang="fr-F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C8068-F5C6-4BAD-BDAC-6747E5907DC9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SeaDataCloud 1st training session, Ostende, Belgium, 20-27 June 2018</a:t>
            </a:r>
            <a:endParaRPr lang="fr-F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22F20-F28A-4DB4-BA5D-B515914AD129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SeaDataCloud 1st training session, Ostende, Belgium, 20-27 June 2018</a:t>
            </a:r>
            <a:endParaRPr lang="fr-F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255713"/>
            <a:ext cx="80645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989138"/>
            <a:ext cx="80645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Cliquez pour modifier les styles du texte du masque</a:t>
            </a:r>
          </a:p>
          <a:p>
            <a:pPr lvl="1"/>
            <a:r>
              <a:rPr lang="fr-FR" altLang="en-US" smtClean="0"/>
              <a:t>Deuxième niveau</a:t>
            </a:r>
          </a:p>
          <a:p>
            <a:pPr lvl="2"/>
            <a:r>
              <a:rPr lang="fr-FR" altLang="en-US" smtClean="0"/>
              <a:t>Troisième niveau</a:t>
            </a:r>
          </a:p>
          <a:p>
            <a:pPr lvl="3"/>
            <a:r>
              <a:rPr lang="fr-FR" altLang="en-US" smtClean="0"/>
              <a:t>Quatrième niveau</a:t>
            </a:r>
          </a:p>
          <a:p>
            <a:pPr lvl="4"/>
            <a:r>
              <a:rPr lang="fr-FR" altLang="en-US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7988" y="6415088"/>
            <a:ext cx="693737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solidFill>
                  <a:srgbClr val="0551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F4A30D-1F12-4EC6-98E1-C42D3D0D45BD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11188" y="6415088"/>
            <a:ext cx="3919537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fr-FR" altLang="en-US">
                <a:solidFill>
                  <a:srgbClr val="0551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sdn-userdesk@seadatanet.org – www.seadatanet.org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4438" y="620713"/>
            <a:ext cx="6135687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400" b="1">
                <a:solidFill>
                  <a:srgbClr val="0551A0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 smtClean="0"/>
              <a:t>SeaDataCloud 1st training session, Ostende, Belgium, 20-27 June 2018</a:t>
            </a:r>
            <a:endParaRPr lang="fr-FR" altLang="en-US"/>
          </a:p>
        </p:txBody>
      </p:sp>
      <p:pic>
        <p:nvPicPr>
          <p:cNvPr id="2" name="Picture 10" descr="SeaDatacloud2017logo_low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611188" y="455613"/>
            <a:ext cx="1368425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kern="1200">
          <a:solidFill>
            <a:srgbClr val="0551A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0551A0"/>
          </a:solidFill>
          <a:latin typeface="Calibri" panose="020F050202020403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0551A0"/>
          </a:solidFill>
          <a:latin typeface="Calibri" panose="020F050202020403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0551A0"/>
          </a:solidFill>
          <a:latin typeface="Calibri" panose="020F050202020403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0551A0"/>
          </a:solidFill>
          <a:latin typeface="Calibri" panose="020F050202020403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0551A0"/>
          </a:solidFill>
          <a:latin typeface="Calibri" panose="020F050202020403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0551A0"/>
          </a:solidFill>
          <a:latin typeface="Calibri" panose="020F050202020403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0551A0"/>
          </a:solidFill>
          <a:latin typeface="Calibri" panose="020F050202020403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0551A0"/>
          </a:solidFill>
          <a:latin typeface="Calibri" panose="020F050202020403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000" kern="1200">
          <a:solidFill>
            <a:srgbClr val="475D7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600" kern="1200">
          <a:solidFill>
            <a:srgbClr val="475D73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rgbClr val="475D73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rgbClr val="475D73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rgbClr val="475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ebp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fr/imgres?imgurl=https://image.freepik.com/icones-gratuites/symbole-d-39-interface-de-fichier-de-feuille-de-papier-les-grandes-lignes-avec-le-coin-superieur-droit-plie_318-61036.jpg&amp;imgrefurl=http://fr.freepik.com/icones-gratuites/symbole-d-39-interface-de-fichier-de-feuille-de-papier-les-grandes-lignes-avec-le-coin-superieur-droit-plie_725040.htm&amp;docid=oU_ZGP1nn5AboM&amp;tbnid=XBVlM4Hyk1AqhM:&amp;vet=10ahUKEwjN0ZLGtefTAhVIfhoKHZ41DhgQMwg0KAAwAA..i&amp;w=626&amp;h=626&amp;bih=904&amp;biw=1280&amp;q=symbole%20fichier&amp;ved=0ahUKEwjN0ZLGtefTAhVIfhoKHZ41DhgQMwg0KAAwAA&amp;iact=mrc&amp;uact=8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10.1.97.14:8080/ReplicationManager/Summary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2268538" y="5808663"/>
            <a:ext cx="6351587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err="1" smtClean="0">
                <a:cs typeface="Arial" charset="0"/>
              </a:rPr>
              <a:t>SeaDataCloud</a:t>
            </a:r>
            <a:r>
              <a:rPr lang="en-US" altLang="en-US" smtClean="0">
                <a:cs typeface="Arial" charset="0"/>
              </a:rPr>
              <a:t> 2nd training session, </a:t>
            </a:r>
            <a:r>
              <a:rPr lang="en-US" altLang="en-US" err="1" smtClean="0">
                <a:cs typeface="Arial" charset="0"/>
              </a:rPr>
              <a:t>Ostende</a:t>
            </a:r>
            <a:r>
              <a:rPr lang="en-US" altLang="en-US" smtClean="0">
                <a:cs typeface="Arial" charset="0"/>
              </a:rPr>
              <a:t>, Belgium, 19-21 June 2019</a:t>
            </a:r>
            <a:endParaRPr lang="fr-FR" altLang="en-US" smtClean="0">
              <a:cs typeface="Arial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0912" y="3140968"/>
            <a:ext cx="4775200" cy="1107996"/>
          </a:xfrm>
        </p:spPr>
        <p:txBody>
          <a:bodyPr/>
          <a:lstStyle/>
          <a:p>
            <a:pPr algn="ctr"/>
            <a:r>
              <a:rPr lang="en-US" altLang="en-US" b="1"/>
              <a:t>Replication Manager </a:t>
            </a:r>
            <a:r>
              <a:rPr lang="en-US" altLang="en-US"/>
              <a:t>– </a:t>
            </a:r>
            <a:r>
              <a:rPr lang="en-US" altLang="en-US" smtClean="0"/>
              <a:t>Fun</a:t>
            </a:r>
            <a:r>
              <a:rPr lang="en-GB" err="1" smtClean="0"/>
              <a:t>ctionalities</a:t>
            </a:r>
            <a:r>
              <a:rPr lang="en-GB" smtClean="0"/>
              <a:t> </a:t>
            </a:r>
            <a:r>
              <a:rPr lang="en-GB"/>
              <a:t>and configuration of Replication Manager</a:t>
            </a:r>
            <a:r>
              <a:rPr lang="en-US" altLang="en-US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11760" y="4902504"/>
            <a:ext cx="4751387" cy="261610"/>
          </a:xfrm>
        </p:spPr>
        <p:txBody>
          <a:bodyPr/>
          <a:lstStyle/>
          <a:p>
            <a:r>
              <a:rPr lang="en-US" altLang="en-US" smtClean="0"/>
              <a:t>Sophie </a:t>
            </a:r>
            <a:r>
              <a:rPr lang="en-US" altLang="en-US" err="1" smtClean="0"/>
              <a:t>Brégent</a:t>
            </a:r>
            <a:r>
              <a:rPr lang="en-US" altLang="en-US"/>
              <a:t>,</a:t>
            </a:r>
            <a:r>
              <a:rPr lang="en-US" altLang="en-US" smtClean="0"/>
              <a:t> altran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err="1"/>
              <a:t>Preparation</a:t>
            </a:r>
            <a:r>
              <a:rPr lang="fr-FR"/>
              <a:t>: </a:t>
            </a:r>
            <a:r>
              <a:rPr lang="fr-FR" err="1" smtClean="0"/>
              <a:t>coupling</a:t>
            </a:r>
            <a:r>
              <a:rPr lang="fr-FR" smtClean="0"/>
              <a:t> and modus 2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No change for the </a:t>
            </a:r>
            <a:r>
              <a:rPr lang="fr-FR" err="1" smtClean="0"/>
              <a:t>coupling</a:t>
            </a:r>
            <a:r>
              <a:rPr lang="fr-FR" smtClean="0"/>
              <a:t> table, </a:t>
            </a:r>
            <a:r>
              <a:rPr lang="fr-FR" err="1" smtClean="0"/>
              <a:t>can</a:t>
            </a:r>
            <a:r>
              <a:rPr lang="fr-FR" smtClean="0"/>
              <a:t> </a:t>
            </a:r>
            <a:r>
              <a:rPr lang="fr-FR" err="1" smtClean="0"/>
              <a:t>be</a:t>
            </a:r>
            <a:r>
              <a:rPr lang="fr-FR" smtClean="0"/>
              <a:t>:</a:t>
            </a:r>
          </a:p>
          <a:p>
            <a:pPr lvl="1"/>
            <a:r>
              <a:rPr lang="fr-FR" smtClean="0"/>
              <a:t>a </a:t>
            </a:r>
            <a:r>
              <a:rPr lang="fr-FR"/>
              <a:t>file</a:t>
            </a:r>
          </a:p>
          <a:p>
            <a:pPr lvl="1"/>
            <a:r>
              <a:rPr lang="fr-FR" smtClean="0"/>
              <a:t>a </a:t>
            </a:r>
            <a:r>
              <a:rPr lang="fr-FR" err="1"/>
              <a:t>database</a:t>
            </a:r>
            <a:r>
              <a:rPr lang="fr-FR"/>
              <a:t> </a:t>
            </a:r>
            <a:r>
              <a:rPr lang="fr-FR" smtClean="0"/>
              <a:t>table</a:t>
            </a:r>
          </a:p>
          <a:p>
            <a:pPr marL="457200" lvl="1" indent="0">
              <a:buNone/>
            </a:pPr>
            <a:endParaRPr lang="fr-FR" smtClean="0"/>
          </a:p>
          <a:p>
            <a:r>
              <a:rPr lang="fr-FR" smtClean="0"/>
              <a:t>No change for modus 2:</a:t>
            </a:r>
          </a:p>
          <a:p>
            <a:pPr lvl="1"/>
            <a:r>
              <a:rPr lang="fr-FR"/>
              <a:t>data in </a:t>
            </a:r>
            <a:r>
              <a:rPr lang="fr-FR" err="1"/>
              <a:t>database</a:t>
            </a:r>
            <a:r>
              <a:rPr lang="fr-FR"/>
              <a:t> + </a:t>
            </a:r>
            <a:r>
              <a:rPr lang="fr-FR" err="1"/>
              <a:t>mapping</a:t>
            </a:r>
            <a:r>
              <a:rPr lang="fr-FR"/>
              <a:t> files</a:t>
            </a:r>
          </a:p>
          <a:p>
            <a:endParaRPr lang="en-GB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5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err="1" smtClean="0"/>
              <a:t>Preparation</a:t>
            </a:r>
            <a:r>
              <a:rPr lang="fr-FR" smtClean="0"/>
              <a:t> : modus </a:t>
            </a:r>
            <a:r>
              <a:rPr lang="fr-FR"/>
              <a:t>1 and </a:t>
            </a:r>
            <a:r>
              <a:rPr lang="fr-FR" smtClean="0"/>
              <a:t>3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smtClean="0"/>
              <a:t>Modus 1</a:t>
            </a:r>
            <a:r>
              <a:rPr lang="fr-FR" smtClean="0"/>
              <a:t> </a:t>
            </a:r>
            <a:r>
              <a:rPr lang="fr-FR" err="1" smtClean="0"/>
              <a:t>is</a:t>
            </a:r>
            <a:r>
              <a:rPr lang="fr-FR" smtClean="0"/>
              <a:t> for files « on the </a:t>
            </a:r>
            <a:r>
              <a:rPr lang="fr-FR" err="1" smtClean="0"/>
              <a:t>shelf</a:t>
            </a:r>
            <a:r>
              <a:rPr lang="fr-FR" smtClean="0"/>
              <a:t> »:</a:t>
            </a:r>
          </a:p>
          <a:p>
            <a:pPr lvl="1"/>
            <a:r>
              <a:rPr lang="fr-FR" smtClean="0"/>
              <a:t>The file </a:t>
            </a:r>
            <a:r>
              <a:rPr lang="fr-FR" err="1" smtClean="0"/>
              <a:t>is</a:t>
            </a:r>
            <a:r>
              <a:rPr lang="fr-FR" smtClean="0"/>
              <a:t> </a:t>
            </a:r>
            <a:r>
              <a:rPr lang="fr-FR" err="1" smtClean="0"/>
              <a:t>only</a:t>
            </a:r>
            <a:r>
              <a:rPr lang="fr-FR" smtClean="0"/>
              <a:t> </a:t>
            </a:r>
            <a:r>
              <a:rPr lang="fr-FR" err="1" smtClean="0"/>
              <a:t>copied</a:t>
            </a:r>
            <a:endParaRPr lang="fr-FR"/>
          </a:p>
          <a:p>
            <a:r>
              <a:rPr lang="fr-FR" b="1" smtClean="0"/>
              <a:t>Modus 3</a:t>
            </a:r>
            <a:r>
              <a:rPr lang="fr-FR" smtClean="0"/>
              <a:t> </a:t>
            </a:r>
            <a:r>
              <a:rPr lang="fr-FR" err="1" smtClean="0"/>
              <a:t>is</a:t>
            </a:r>
            <a:r>
              <a:rPr lang="fr-FR" smtClean="0"/>
              <a:t> (</a:t>
            </a:r>
            <a:r>
              <a:rPr lang="fr-FR" err="1" smtClean="0"/>
              <a:t>historically</a:t>
            </a:r>
            <a:r>
              <a:rPr lang="fr-FR" smtClean="0"/>
              <a:t>) for </a:t>
            </a:r>
            <a:r>
              <a:rPr lang="fr-FR" err="1" smtClean="0"/>
              <a:t>multistations</a:t>
            </a:r>
            <a:r>
              <a:rPr lang="fr-FR" smtClean="0"/>
              <a:t> files</a:t>
            </a:r>
          </a:p>
          <a:p>
            <a:pPr lvl="1"/>
            <a:r>
              <a:rPr lang="fr-FR" smtClean="0"/>
              <a:t>The RM uses </a:t>
            </a:r>
            <a:r>
              <a:rPr lang="fr-FR" b="1" err="1" smtClean="0"/>
              <a:t>Octopus</a:t>
            </a:r>
            <a:r>
              <a:rPr lang="fr-FR" smtClean="0"/>
              <a:t> to </a:t>
            </a:r>
            <a:r>
              <a:rPr lang="fr-FR" err="1" smtClean="0"/>
              <a:t>extract</a:t>
            </a:r>
            <a:r>
              <a:rPr lang="fr-FR" smtClean="0"/>
              <a:t> one station</a:t>
            </a:r>
            <a:endParaRPr lang="fr-FR"/>
          </a:p>
          <a:p>
            <a:pPr marL="457200" lvl="1" indent="0">
              <a:buNone/>
            </a:pPr>
            <a:r>
              <a:rPr lang="fr-FR" err="1" smtClean="0">
                <a:solidFill>
                  <a:srgbClr val="00B050"/>
                </a:solidFill>
              </a:rPr>
              <a:t>Octopus</a:t>
            </a:r>
            <a:r>
              <a:rPr lang="fr-FR" smtClean="0">
                <a:solidFill>
                  <a:srgbClr val="00B050"/>
                </a:solidFill>
              </a:rPr>
              <a:t> </a:t>
            </a:r>
            <a:r>
              <a:rPr lang="fr-FR" err="1" smtClean="0">
                <a:solidFill>
                  <a:srgbClr val="00B050"/>
                </a:solidFill>
              </a:rPr>
              <a:t>also</a:t>
            </a:r>
            <a:r>
              <a:rPr lang="fr-FR" smtClean="0">
                <a:solidFill>
                  <a:srgbClr val="00B050"/>
                </a:solidFill>
              </a:rPr>
              <a:t> updates the file (BODC </a:t>
            </a:r>
            <a:r>
              <a:rPr lang="fr-FR" err="1" smtClean="0">
                <a:solidFill>
                  <a:srgbClr val="00B050"/>
                </a:solidFill>
              </a:rPr>
              <a:t>deprecated</a:t>
            </a:r>
            <a:r>
              <a:rPr lang="fr-FR" smtClean="0">
                <a:solidFill>
                  <a:srgbClr val="00B050"/>
                </a:solidFill>
              </a:rPr>
              <a:t> </a:t>
            </a:r>
            <a:r>
              <a:rPr lang="fr-FR" err="1" smtClean="0">
                <a:solidFill>
                  <a:srgbClr val="00B050"/>
                </a:solidFill>
              </a:rPr>
              <a:t>vocabularies</a:t>
            </a:r>
            <a:r>
              <a:rPr lang="fr-FR" smtClean="0">
                <a:solidFill>
                  <a:srgbClr val="00B050"/>
                </a:solidFill>
              </a:rPr>
              <a:t>…)</a:t>
            </a:r>
          </a:p>
          <a:p>
            <a:pPr marL="457200" lvl="1" indent="0">
              <a:buNone/>
            </a:pPr>
            <a:r>
              <a:rPr lang="fr-FR" smtClean="0">
                <a:solidFill>
                  <a:srgbClr val="C85312"/>
                </a:solidFill>
                <a:sym typeface="Wingdings" panose="05000000000000000000" pitchFamily="2" charset="2"/>
              </a:rPr>
              <a:t> </a:t>
            </a:r>
            <a:r>
              <a:rPr lang="fr-FR" err="1" smtClean="0">
                <a:solidFill>
                  <a:srgbClr val="C85312"/>
                </a:solidFill>
              </a:rPr>
              <a:t>We</a:t>
            </a:r>
            <a:r>
              <a:rPr lang="fr-FR" smtClean="0">
                <a:solidFill>
                  <a:srgbClr val="C85312"/>
                </a:solidFill>
              </a:rPr>
              <a:t> </a:t>
            </a:r>
            <a:r>
              <a:rPr lang="fr-FR" err="1" smtClean="0">
                <a:solidFill>
                  <a:srgbClr val="C85312"/>
                </a:solidFill>
              </a:rPr>
              <a:t>strongly</a:t>
            </a:r>
            <a:r>
              <a:rPr lang="fr-FR" smtClean="0">
                <a:solidFill>
                  <a:srgbClr val="C85312"/>
                </a:solidFill>
              </a:rPr>
              <a:t> </a:t>
            </a:r>
            <a:r>
              <a:rPr lang="fr-FR" err="1" smtClean="0">
                <a:solidFill>
                  <a:srgbClr val="C85312"/>
                </a:solidFill>
              </a:rPr>
              <a:t>recommend</a:t>
            </a:r>
            <a:r>
              <a:rPr lang="fr-FR" smtClean="0">
                <a:solidFill>
                  <a:srgbClr val="C85312"/>
                </a:solidFill>
              </a:rPr>
              <a:t> to use modus 3 for SDN files, </a:t>
            </a:r>
            <a:r>
              <a:rPr lang="fr-FR" err="1" smtClean="0">
                <a:solidFill>
                  <a:srgbClr val="C85312"/>
                </a:solidFill>
              </a:rPr>
              <a:t>even</a:t>
            </a:r>
            <a:r>
              <a:rPr lang="fr-FR" smtClean="0">
                <a:solidFill>
                  <a:srgbClr val="C85312"/>
                </a:solidFill>
              </a:rPr>
              <a:t> if </a:t>
            </a:r>
            <a:r>
              <a:rPr lang="fr-FR" err="1" smtClean="0">
                <a:solidFill>
                  <a:srgbClr val="C85312"/>
                </a:solidFill>
              </a:rPr>
              <a:t>they</a:t>
            </a:r>
            <a:r>
              <a:rPr lang="fr-FR" smtClean="0">
                <a:solidFill>
                  <a:srgbClr val="C85312"/>
                </a:solidFill>
              </a:rPr>
              <a:t> </a:t>
            </a:r>
            <a:r>
              <a:rPr lang="fr-FR" err="1" smtClean="0">
                <a:solidFill>
                  <a:srgbClr val="C85312"/>
                </a:solidFill>
              </a:rPr>
              <a:t>contain</a:t>
            </a:r>
            <a:r>
              <a:rPr lang="fr-FR" smtClean="0">
                <a:solidFill>
                  <a:srgbClr val="C85312"/>
                </a:solidFill>
              </a:rPr>
              <a:t> </a:t>
            </a:r>
            <a:r>
              <a:rPr lang="fr-FR" err="1" smtClean="0">
                <a:solidFill>
                  <a:srgbClr val="C85312"/>
                </a:solidFill>
              </a:rPr>
              <a:t>only</a:t>
            </a:r>
            <a:r>
              <a:rPr lang="fr-FR" smtClean="0">
                <a:solidFill>
                  <a:srgbClr val="C85312"/>
                </a:solidFill>
              </a:rPr>
              <a:t> one station.</a:t>
            </a:r>
          </a:p>
          <a:p>
            <a:pPr lvl="1"/>
            <a:endParaRPr lang="fr-FR" smtClean="0"/>
          </a:p>
          <a:p>
            <a:endParaRPr lang="en-GB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2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err="1" smtClean="0"/>
              <a:t>Preparation</a:t>
            </a:r>
            <a:r>
              <a:rPr lang="fr-FR" smtClean="0"/>
              <a:t>: </a:t>
            </a:r>
            <a:r>
              <a:rPr lang="fr-FR" err="1" smtClean="0"/>
              <a:t>where</a:t>
            </a:r>
            <a:r>
              <a:rPr lang="fr-FR" smtClean="0"/>
              <a:t> to store the RM </a:t>
            </a:r>
            <a:r>
              <a:rPr lang="fr-FR" err="1" smtClean="0"/>
              <a:t>resources</a:t>
            </a:r>
            <a:r>
              <a:rPr lang="fr-FR" smtClean="0"/>
              <a:t> 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mtClean="0"/>
              <a:t>The RM </a:t>
            </a:r>
            <a:r>
              <a:rPr lang="fr-FR" err="1" smtClean="0"/>
              <a:t>will</a:t>
            </a:r>
            <a:r>
              <a:rPr lang="fr-FR" smtClean="0"/>
              <a:t> store </a:t>
            </a:r>
          </a:p>
          <a:p>
            <a:r>
              <a:rPr lang="fr-FR" b="1" smtClean="0"/>
              <a:t>ARCHIVES</a:t>
            </a:r>
            <a:r>
              <a:rPr lang="fr-FR" smtClean="0"/>
              <a:t>: </a:t>
            </a:r>
            <a:r>
              <a:rPr lang="fr-FR" err="1" smtClean="0"/>
              <a:t>submitted</a:t>
            </a:r>
            <a:r>
              <a:rPr lang="fr-FR" smtClean="0"/>
              <a:t> </a:t>
            </a:r>
            <a:r>
              <a:rPr lang="fr-FR" err="1" smtClean="0"/>
              <a:t>metadata</a:t>
            </a:r>
            <a:r>
              <a:rPr lang="fr-FR" smtClean="0"/>
              <a:t> and </a:t>
            </a:r>
            <a:r>
              <a:rPr lang="fr-FR" err="1" smtClean="0"/>
              <a:t>datafiles</a:t>
            </a:r>
            <a:endParaRPr lang="fr-FR" smtClean="0"/>
          </a:p>
          <a:p>
            <a:pPr lvl="1"/>
            <a:r>
              <a:rPr lang="fr-FR" err="1"/>
              <a:t>can</a:t>
            </a:r>
            <a:r>
              <a:rPr lang="fr-FR"/>
              <a:t> </a:t>
            </a:r>
            <a:r>
              <a:rPr lang="fr-FR" err="1"/>
              <a:t>be</a:t>
            </a:r>
            <a:r>
              <a:rPr lang="fr-FR"/>
              <a:t> </a:t>
            </a:r>
            <a:r>
              <a:rPr lang="fr-FR" err="1"/>
              <a:t>purged</a:t>
            </a:r>
            <a:r>
              <a:rPr lang="fr-FR"/>
              <a:t> </a:t>
            </a:r>
            <a:r>
              <a:rPr lang="fr-FR" err="1" smtClean="0"/>
              <a:t>regularly</a:t>
            </a:r>
            <a:endParaRPr lang="fr-FR" smtClean="0"/>
          </a:p>
          <a:p>
            <a:r>
              <a:rPr lang="fr-FR" b="1" smtClean="0"/>
              <a:t>PRODUCTION</a:t>
            </a:r>
            <a:r>
              <a:rPr lang="fr-FR" smtClean="0"/>
              <a:t> data : </a:t>
            </a:r>
            <a:r>
              <a:rPr lang="fr-FR" err="1" smtClean="0"/>
              <a:t>restricted</a:t>
            </a:r>
            <a:r>
              <a:rPr lang="fr-FR" smtClean="0"/>
              <a:t> data, in </a:t>
            </a:r>
            <a:r>
              <a:rPr lang="fr-FR" err="1" smtClean="0"/>
              <a:t>each</a:t>
            </a:r>
            <a:r>
              <a:rPr lang="fr-FR" smtClean="0"/>
              <a:t> version</a:t>
            </a:r>
          </a:p>
          <a:p>
            <a:pPr lvl="1"/>
            <a:r>
              <a:rPr lang="fr-FR" smtClean="0"/>
              <a:t>must </a:t>
            </a:r>
            <a:r>
              <a:rPr lang="fr-FR" err="1" smtClean="0"/>
              <a:t>be</a:t>
            </a:r>
            <a:r>
              <a:rPr lang="fr-FR" smtClean="0"/>
              <a:t> </a:t>
            </a:r>
            <a:r>
              <a:rPr lang="fr-FR" err="1" smtClean="0"/>
              <a:t>always</a:t>
            </a:r>
            <a:r>
              <a:rPr lang="fr-FR" smtClean="0"/>
              <a:t> </a:t>
            </a:r>
            <a:r>
              <a:rPr lang="fr-FR" err="1" smtClean="0"/>
              <a:t>available</a:t>
            </a:r>
            <a:endParaRPr lang="fr-FR" smtClean="0"/>
          </a:p>
          <a:p>
            <a:pPr marL="457200" lvl="1" indent="0">
              <a:buNone/>
            </a:pPr>
            <a:endParaRPr lang="fr-FR" smtClean="0"/>
          </a:p>
          <a:p>
            <a:pPr marL="0" indent="0">
              <a:buNone/>
            </a:pPr>
            <a:r>
              <a:rPr lang="fr-FR">
                <a:solidFill>
                  <a:srgbClr val="C85312"/>
                </a:solidFill>
                <a:sym typeface="Wingdings" panose="05000000000000000000" pitchFamily="2" charset="2"/>
              </a:rPr>
              <a:t> </a:t>
            </a:r>
            <a:r>
              <a:rPr lang="fr-FR" err="1" smtClean="0">
                <a:solidFill>
                  <a:srgbClr val="C85312"/>
                </a:solidFill>
              </a:rPr>
              <a:t>These</a:t>
            </a:r>
            <a:r>
              <a:rPr lang="fr-FR" smtClean="0">
                <a:solidFill>
                  <a:srgbClr val="C85312"/>
                </a:solidFill>
              </a:rPr>
              <a:t> </a:t>
            </a:r>
            <a:r>
              <a:rPr lang="fr-FR">
                <a:solidFill>
                  <a:srgbClr val="C85312"/>
                </a:solidFill>
              </a:rPr>
              <a:t>directories </a:t>
            </a:r>
            <a:r>
              <a:rPr lang="fr-FR" err="1">
                <a:solidFill>
                  <a:srgbClr val="C85312"/>
                </a:solidFill>
              </a:rPr>
              <a:t>can</a:t>
            </a:r>
            <a:r>
              <a:rPr lang="fr-FR">
                <a:solidFill>
                  <a:srgbClr val="C85312"/>
                </a:solidFill>
              </a:rPr>
              <a:t> </a:t>
            </a:r>
            <a:r>
              <a:rPr lang="fr-FR" err="1">
                <a:solidFill>
                  <a:srgbClr val="C85312"/>
                </a:solidFill>
              </a:rPr>
              <a:t>become</a:t>
            </a:r>
            <a:r>
              <a:rPr lang="fr-FR">
                <a:solidFill>
                  <a:srgbClr val="C85312"/>
                </a:solidFill>
              </a:rPr>
              <a:t> large</a:t>
            </a:r>
            <a:endParaRPr lang="en-GB">
              <a:solidFill>
                <a:srgbClr val="C85312"/>
              </a:solidFill>
            </a:endParaRP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80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Installation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The RM is a web application</a:t>
            </a:r>
          </a:p>
          <a:p>
            <a:r>
              <a:rPr lang="fr-FR"/>
              <a:t>Uses an embedded database</a:t>
            </a:r>
          </a:p>
          <a:p>
            <a:pPr lvl="1"/>
            <a:r>
              <a:rPr lang="fr-FR"/>
              <a:t>submissions history</a:t>
            </a:r>
          </a:p>
          <a:p>
            <a:pPr lvl="1"/>
            <a:r>
              <a:rPr lang="fr-FR"/>
              <a:t>restricted data management</a:t>
            </a:r>
          </a:p>
          <a:p>
            <a:endParaRPr lang="en-GB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79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Installation: </a:t>
            </a:r>
            <a:r>
              <a:rPr lang="fr-FR" err="1" smtClean="0"/>
              <a:t>requirements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OS: </a:t>
            </a:r>
            <a:r>
              <a:rPr lang="fr-FR" err="1" smtClean="0"/>
              <a:t>windows</a:t>
            </a:r>
            <a:r>
              <a:rPr lang="fr-FR" smtClean="0"/>
              <a:t> or linux</a:t>
            </a:r>
          </a:p>
          <a:p>
            <a:pPr marL="0" indent="0">
              <a:buNone/>
            </a:pPr>
            <a:endParaRPr lang="fr-FR" smtClean="0"/>
          </a:p>
          <a:p>
            <a:r>
              <a:rPr lang="fr-FR" err="1" smtClean="0"/>
              <a:t>Tomcat</a:t>
            </a:r>
            <a:r>
              <a:rPr lang="fr-FR" smtClean="0"/>
              <a:t> server &gt;= 8.5 , &lt;9</a:t>
            </a:r>
          </a:p>
          <a:p>
            <a:pPr marL="0" indent="0">
              <a:buNone/>
            </a:pPr>
            <a:endParaRPr lang="fr-FR" smtClean="0"/>
          </a:p>
          <a:p>
            <a:r>
              <a:rPr lang="fr-FR" smtClean="0"/>
              <a:t>Java Oracle </a:t>
            </a:r>
            <a:r>
              <a:rPr lang="fr-FR"/>
              <a:t>&gt;= </a:t>
            </a:r>
            <a:r>
              <a:rPr lang="fr-FR" smtClean="0"/>
              <a:t>8 </a:t>
            </a:r>
            <a:r>
              <a:rPr lang="fr-FR"/>
              <a:t>, &lt;9</a:t>
            </a:r>
          </a:p>
          <a:p>
            <a:endParaRPr lang="en-GB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996952"/>
            <a:ext cx="1006713" cy="67097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7" y="4077072"/>
            <a:ext cx="567392" cy="105629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883" y="1989138"/>
            <a:ext cx="558835" cy="55883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697126"/>
            <a:ext cx="864096" cy="886252"/>
          </a:xfrm>
          <a:prstGeom prst="rect">
            <a:avLst/>
          </a:prstGeom>
        </p:spPr>
      </p:pic>
      <p:sp>
        <p:nvSpPr>
          <p:cNvPr id="10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94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Installation: </a:t>
            </a:r>
            <a:r>
              <a:rPr lang="fr-FR" err="1" smtClean="0"/>
              <a:t>deployment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mtClean="0"/>
              <a:t>First installation: </a:t>
            </a:r>
          </a:p>
          <a:p>
            <a:pPr marL="0" indent="0">
              <a:buNone/>
            </a:pPr>
            <a:r>
              <a:rPr lang="fr-FR" err="1" smtClean="0"/>
              <a:t>just</a:t>
            </a:r>
            <a:r>
              <a:rPr lang="fr-FR" smtClean="0"/>
              <a:t> put the </a:t>
            </a:r>
            <a:r>
              <a:rPr lang="fr-FR" err="1" smtClean="0"/>
              <a:t>ReplicationManager.war</a:t>
            </a:r>
            <a:r>
              <a:rPr lang="fr-FR" smtClean="0"/>
              <a:t> file </a:t>
            </a:r>
            <a:r>
              <a:rPr lang="fr-FR" err="1" smtClean="0"/>
              <a:t>into</a:t>
            </a:r>
            <a:r>
              <a:rPr lang="fr-FR" smtClean="0"/>
              <a:t> the </a:t>
            </a:r>
            <a:r>
              <a:rPr lang="fr-FR" err="1" smtClean="0"/>
              <a:t>webapps</a:t>
            </a:r>
            <a:r>
              <a:rPr lang="fr-FR" smtClean="0"/>
              <a:t> </a:t>
            </a:r>
            <a:r>
              <a:rPr lang="fr-FR" err="1" smtClean="0"/>
              <a:t>tomcat</a:t>
            </a:r>
            <a:r>
              <a:rPr lang="fr-FR" smtClean="0"/>
              <a:t> directory</a:t>
            </a:r>
          </a:p>
          <a:p>
            <a:pPr marL="0" indent="0">
              <a:buNone/>
            </a:pPr>
            <a:endParaRPr lang="fr-FR"/>
          </a:p>
          <a:p>
            <a:pPr marL="0" indent="0">
              <a:buNone/>
            </a:pPr>
            <a:r>
              <a:rPr lang="fr-FR" smtClean="0"/>
              <a:t>You </a:t>
            </a:r>
            <a:r>
              <a:rPr lang="fr-FR" err="1" smtClean="0"/>
              <a:t>can</a:t>
            </a:r>
            <a:r>
              <a:rPr lang="fr-FR" smtClean="0"/>
              <a:t> </a:t>
            </a:r>
            <a:r>
              <a:rPr lang="fr-FR" err="1" smtClean="0"/>
              <a:t>see</a:t>
            </a:r>
            <a:r>
              <a:rPr lang="fr-FR" smtClean="0"/>
              <a:t> the About page in a web browser:</a:t>
            </a:r>
          </a:p>
          <a:p>
            <a:pPr marL="0" indent="0">
              <a:buNone/>
            </a:pPr>
            <a:r>
              <a:rPr lang="en-GB"/>
              <a:t>http://localhost:&lt;port&gt;/ReplicationManager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92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Installation: </a:t>
            </a:r>
            <a:r>
              <a:rPr lang="fr-FR" err="1"/>
              <a:t>deployment</a:t>
            </a:r>
            <a:endParaRPr lang="en-GB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188" y="2060848"/>
            <a:ext cx="8064500" cy="2510060"/>
          </a:xfrm>
          <a:prstGeom prst="rect">
            <a:avLst/>
          </a:prstGeom>
        </p:spPr>
      </p:pic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7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Configuration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mtClean="0"/>
              <a:t>The configuration </a:t>
            </a:r>
            <a:r>
              <a:rPr lang="fr-FR" err="1" smtClean="0"/>
              <a:t>is</a:t>
            </a:r>
            <a:r>
              <a:rPr lang="fr-FR" smtClean="0"/>
              <a:t> set in </a:t>
            </a:r>
            <a:r>
              <a:rPr lang="fr-FR" err="1" smtClean="0"/>
              <a:t>two</a:t>
            </a:r>
            <a:r>
              <a:rPr lang="fr-FR" smtClean="0"/>
              <a:t> distinct files:</a:t>
            </a:r>
          </a:p>
          <a:p>
            <a:r>
              <a:rPr lang="fr-FR" err="1" smtClean="0"/>
              <a:t>RMConfiguration.properties</a:t>
            </a:r>
            <a:endParaRPr lang="fr-FR" smtClean="0"/>
          </a:p>
          <a:p>
            <a:pPr lvl="1"/>
            <a:r>
              <a:rPr lang="fr-FR" smtClean="0"/>
              <a:t>data, workflow…</a:t>
            </a:r>
          </a:p>
          <a:p>
            <a:r>
              <a:rPr lang="fr-FR" smtClean="0"/>
              <a:t>web.xml file</a:t>
            </a:r>
          </a:p>
          <a:p>
            <a:pPr lvl="1"/>
            <a:r>
              <a:rPr lang="fr-FR" err="1" smtClean="0"/>
              <a:t>security</a:t>
            </a:r>
            <a:endParaRPr lang="en-GB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38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Configuration : RM </a:t>
            </a:r>
            <a:r>
              <a:rPr lang="fr-FR" err="1" smtClean="0"/>
              <a:t>properties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mtClean="0">
                <a:solidFill>
                  <a:srgbClr val="2B8567"/>
                </a:solidFill>
              </a:rPr>
              <a:t># TEST </a:t>
            </a:r>
            <a:r>
              <a:rPr lang="en-GB">
                <a:solidFill>
                  <a:srgbClr val="2B8567"/>
                </a:solidFill>
              </a:rPr>
              <a:t>MODE : 0 is production, 1 is </a:t>
            </a:r>
            <a:r>
              <a:rPr lang="en-GB" smtClean="0">
                <a:solidFill>
                  <a:srgbClr val="2B8567"/>
                </a:solidFill>
              </a:rPr>
              <a:t>test</a:t>
            </a:r>
          </a:p>
          <a:p>
            <a:pPr marL="0" indent="0">
              <a:buNone/>
            </a:pPr>
            <a:r>
              <a:rPr lang="en-GB" err="1" smtClean="0"/>
              <a:t>test_mode</a:t>
            </a:r>
            <a:r>
              <a:rPr lang="en-GB" smtClean="0"/>
              <a:t>=1</a:t>
            </a:r>
          </a:p>
          <a:p>
            <a:pPr marL="0" indent="0">
              <a:buNone/>
            </a:pPr>
            <a:r>
              <a:rPr lang="en-GB">
                <a:solidFill>
                  <a:srgbClr val="2B8567"/>
                </a:solidFill>
              </a:rPr>
              <a:t># EDMO CODE </a:t>
            </a:r>
          </a:p>
          <a:p>
            <a:pPr marL="0" indent="0">
              <a:buNone/>
            </a:pPr>
            <a:r>
              <a:rPr lang="en-GB" err="1" smtClean="0"/>
              <a:t>edmo_code</a:t>
            </a:r>
            <a:r>
              <a:rPr lang="en-GB" smtClean="0"/>
              <a:t>=486</a:t>
            </a:r>
            <a:endParaRPr lang="en-GB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14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 smtClean="0"/>
              <a:t>readyToSendCDIs_path</a:t>
            </a:r>
            <a:endParaRPr lang="en-GB" smtClean="0"/>
          </a:p>
          <a:p>
            <a:r>
              <a:rPr lang="en-GB" err="1" smtClean="0"/>
              <a:t>tmpDirectory_path</a:t>
            </a:r>
            <a:endParaRPr lang="en-GB" smtClean="0"/>
          </a:p>
          <a:p>
            <a:r>
              <a:rPr lang="en-GB" err="1" smtClean="0"/>
              <a:t>queueDirectory_path</a:t>
            </a:r>
            <a:endParaRPr lang="en-GB" smtClean="0"/>
          </a:p>
          <a:p>
            <a:r>
              <a:rPr lang="en-GB" err="1" smtClean="0"/>
              <a:t>archive_path</a:t>
            </a:r>
            <a:endParaRPr lang="en-GB" smtClean="0"/>
          </a:p>
          <a:p>
            <a:r>
              <a:rPr lang="en-GB" err="1" smtClean="0"/>
              <a:t>production_path</a:t>
            </a:r>
            <a:endParaRPr lang="en-GB" smtClean="0"/>
          </a:p>
          <a:p>
            <a:r>
              <a:rPr lang="en-GB" err="1" smtClean="0"/>
              <a:t>embeddedDatabase_path</a:t>
            </a:r>
            <a:endParaRPr lang="en-GB" smtClean="0"/>
          </a:p>
          <a:p>
            <a:r>
              <a:rPr lang="en-GB" err="1"/>
              <a:t>embeddedDatabase_backupDirectory_path</a:t>
            </a:r>
            <a:endParaRPr lang="en-GB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Configuration: workflow directories </a:t>
            </a:r>
            <a:r>
              <a:rPr lang="fr-FR" smtClean="0">
                <a:solidFill>
                  <a:srgbClr val="C85312"/>
                </a:solidFill>
              </a:rPr>
              <a:t>(new!)</a:t>
            </a:r>
            <a:endParaRPr lang="en-GB">
              <a:solidFill>
                <a:srgbClr val="C85312"/>
              </a:solidFill>
            </a:endParaRPr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2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236" y="6453336"/>
            <a:ext cx="3312692" cy="144016"/>
          </a:xfrm>
          <a:prstGeom prst="rect">
            <a:avLst/>
          </a:prstGeom>
          <a:solidFill>
            <a:srgbClr val="F8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575" y="857026"/>
            <a:ext cx="8064500" cy="523220"/>
          </a:xfrm>
        </p:spPr>
        <p:txBody>
          <a:bodyPr/>
          <a:lstStyle/>
          <a:p>
            <a:pPr algn="ctr"/>
            <a:r>
              <a:rPr lang="en-GB" smtClean="0"/>
              <a:t>Summary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0575" y="1268760"/>
            <a:ext cx="8064500" cy="4893647"/>
          </a:xfrm>
        </p:spPr>
        <p:txBody>
          <a:bodyPr/>
          <a:lstStyle/>
          <a:p>
            <a:pPr marL="114300" indent="0">
              <a:buNone/>
            </a:pPr>
            <a:endParaRPr lang="en-US" sz="2800" smtClean="0"/>
          </a:p>
          <a:p>
            <a:pPr marL="571500" indent="-457200"/>
            <a:r>
              <a:rPr lang="en-US" sz="2800"/>
              <a:t>i</a:t>
            </a:r>
            <a:r>
              <a:rPr lang="en-US" sz="2800" smtClean="0"/>
              <a:t>ntroduction</a:t>
            </a:r>
          </a:p>
          <a:p>
            <a:pPr marL="571500" indent="-457200"/>
            <a:r>
              <a:rPr lang="en-US" sz="2800" smtClean="0"/>
              <a:t>roles / functionalities</a:t>
            </a:r>
            <a:endParaRPr lang="en-US" sz="2800"/>
          </a:p>
          <a:p>
            <a:pPr marL="571500" indent="-457200"/>
            <a:r>
              <a:rPr lang="en-US" sz="2800" smtClean="0"/>
              <a:t>setup</a:t>
            </a:r>
          </a:p>
          <a:p>
            <a:pPr marL="571500" indent="-457200"/>
            <a:r>
              <a:rPr lang="en-US" sz="2800" smtClean="0"/>
              <a:t>usage</a:t>
            </a:r>
            <a:endParaRPr lang="en-US" sz="280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  <p:sp>
        <p:nvSpPr>
          <p:cNvPr id="6" name="AutoShape 2" descr="Résultat de recherche d'images pour &quot;symbole fichier&quot;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280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46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Configuration: data directories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 smtClean="0"/>
              <a:t>data_path</a:t>
            </a:r>
            <a:endParaRPr lang="en-GB" smtClean="0"/>
          </a:p>
          <a:p>
            <a:r>
              <a:rPr lang="en-GB" err="1" smtClean="0"/>
              <a:t>mapping_files_path</a:t>
            </a:r>
            <a:endParaRPr lang="en-GB" smtClean="0"/>
          </a:p>
          <a:p>
            <a:r>
              <a:rPr lang="en-GB" err="1" smtClean="0"/>
              <a:t>coupling_table_type</a:t>
            </a:r>
            <a:endParaRPr lang="en-GB" smtClean="0"/>
          </a:p>
          <a:p>
            <a:r>
              <a:rPr lang="en-GB" err="1" smtClean="0"/>
              <a:t>coupling_table_file_path</a:t>
            </a:r>
            <a:endParaRPr lang="en-GB" smtClean="0"/>
          </a:p>
          <a:p>
            <a:r>
              <a:rPr lang="en-GB" err="1" smtClean="0"/>
              <a:t>externalResources_path</a:t>
            </a:r>
            <a:endParaRPr lang="en-GB" smtClean="0"/>
          </a:p>
          <a:p>
            <a:r>
              <a:rPr lang="en-GB" err="1" smtClean="0"/>
              <a:t>unitsTranslationFile_path</a:t>
            </a:r>
            <a:r>
              <a:rPr lang="en-GB" smtClean="0"/>
              <a:t> (optional)</a:t>
            </a:r>
            <a:endParaRPr lang="en-GB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36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Configuration: </a:t>
            </a:r>
            <a:r>
              <a:rPr lang="fr-FR" err="1" smtClean="0"/>
              <a:t>tree</a:t>
            </a:r>
            <a:r>
              <a:rPr lang="fr-FR" smtClean="0"/>
              <a:t> </a:t>
            </a:r>
            <a:r>
              <a:rPr lang="fr-FR" err="1" smtClean="0"/>
              <a:t>example</a:t>
            </a:r>
            <a:endParaRPr lang="fr-FR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1988840"/>
            <a:ext cx="1886808" cy="4319587"/>
          </a:xfrm>
        </p:spPr>
      </p:pic>
      <p:sp>
        <p:nvSpPr>
          <p:cNvPr id="12" name="Rectangle à coins arrondis 11"/>
          <p:cNvSpPr/>
          <p:nvPr/>
        </p:nvSpPr>
        <p:spPr>
          <a:xfrm>
            <a:off x="5369029" y="5603913"/>
            <a:ext cx="3256801" cy="288032"/>
          </a:xfrm>
          <a:prstGeom prst="wedgeRoundRectCallout">
            <a:avLst>
              <a:gd name="adj1" fmla="val -160230"/>
              <a:gd name="adj2" fmla="val -38875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err="1">
                <a:solidFill>
                  <a:schemeClr val="accent6"/>
                </a:solidFill>
              </a:rPr>
              <a:t>readyToSendCDIs_path</a:t>
            </a:r>
            <a:endParaRPr lang="en-GB"/>
          </a:p>
        </p:txBody>
      </p:sp>
      <p:sp>
        <p:nvSpPr>
          <p:cNvPr id="13" name="Rectangle à coins arrondis 12"/>
          <p:cNvSpPr/>
          <p:nvPr/>
        </p:nvSpPr>
        <p:spPr>
          <a:xfrm>
            <a:off x="5369029" y="5955818"/>
            <a:ext cx="3237778" cy="288032"/>
          </a:xfrm>
          <a:prstGeom prst="wedgeRoundRectCallout">
            <a:avLst>
              <a:gd name="adj1" fmla="val -180922"/>
              <a:gd name="adj2" fmla="val -1526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err="1" smtClean="0">
                <a:solidFill>
                  <a:schemeClr val="accent6"/>
                </a:solidFill>
              </a:rPr>
              <a:t>tmpDirectory_path</a:t>
            </a:r>
            <a:endParaRPr lang="en-GB"/>
          </a:p>
        </p:txBody>
      </p:sp>
      <p:sp>
        <p:nvSpPr>
          <p:cNvPr id="14" name="Rectangle à coins arrondis 13"/>
          <p:cNvSpPr/>
          <p:nvPr/>
        </p:nvSpPr>
        <p:spPr>
          <a:xfrm>
            <a:off x="5369029" y="5272621"/>
            <a:ext cx="3256801" cy="288032"/>
          </a:xfrm>
          <a:prstGeom prst="wedgeRoundRectCallout">
            <a:avLst>
              <a:gd name="adj1" fmla="val -179528"/>
              <a:gd name="adj2" fmla="val -150921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err="1" smtClean="0">
                <a:solidFill>
                  <a:schemeClr val="accent6"/>
                </a:solidFill>
              </a:rPr>
              <a:t>queueDirectory_path</a:t>
            </a:r>
            <a:endParaRPr lang="en-GB"/>
          </a:p>
        </p:txBody>
      </p:sp>
      <p:sp>
        <p:nvSpPr>
          <p:cNvPr id="15" name="Rectangle à coins arrondis 14"/>
          <p:cNvSpPr/>
          <p:nvPr/>
        </p:nvSpPr>
        <p:spPr>
          <a:xfrm>
            <a:off x="5369029" y="1988840"/>
            <a:ext cx="3256801" cy="288032"/>
          </a:xfrm>
          <a:prstGeom prst="wedgeRoundRectCallout">
            <a:avLst>
              <a:gd name="adj1" fmla="val -177567"/>
              <a:gd name="adj2" fmla="val -10863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err="1" smtClean="0">
                <a:solidFill>
                  <a:schemeClr val="accent6"/>
                </a:solidFill>
              </a:rPr>
              <a:t>archive_path</a:t>
            </a:r>
            <a:endParaRPr lang="en-GB"/>
          </a:p>
        </p:txBody>
      </p:sp>
      <p:sp>
        <p:nvSpPr>
          <p:cNvPr id="16" name="Rectangle à coins arrondis 15"/>
          <p:cNvSpPr/>
          <p:nvPr/>
        </p:nvSpPr>
        <p:spPr>
          <a:xfrm>
            <a:off x="5369029" y="2311002"/>
            <a:ext cx="3256801" cy="288032"/>
          </a:xfrm>
          <a:prstGeom prst="wedgeRoundRectCallout">
            <a:avLst>
              <a:gd name="adj1" fmla="val -170221"/>
              <a:gd name="adj2" fmla="val 45161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err="1" smtClean="0">
                <a:solidFill>
                  <a:schemeClr val="accent6"/>
                </a:solidFill>
              </a:rPr>
              <a:t>production_path</a:t>
            </a:r>
            <a:endParaRPr lang="en-GB"/>
          </a:p>
        </p:txBody>
      </p:sp>
      <p:sp>
        <p:nvSpPr>
          <p:cNvPr id="17" name="Rectangle à coins arrondis 16"/>
          <p:cNvSpPr/>
          <p:nvPr/>
        </p:nvSpPr>
        <p:spPr>
          <a:xfrm>
            <a:off x="5369029" y="4936664"/>
            <a:ext cx="3237780" cy="288032"/>
          </a:xfrm>
          <a:prstGeom prst="wedgeRoundRectCallout">
            <a:avLst>
              <a:gd name="adj1" fmla="val -163521"/>
              <a:gd name="adj2" fmla="val -138471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err="1" smtClean="0">
                <a:solidFill>
                  <a:schemeClr val="accent6"/>
                </a:solidFill>
              </a:rPr>
              <a:t>embeddedDatabase_path</a:t>
            </a:r>
            <a:endParaRPr lang="en-GB"/>
          </a:p>
        </p:txBody>
      </p:sp>
      <p:sp>
        <p:nvSpPr>
          <p:cNvPr id="18" name="Rectangle à coins arrondis 17"/>
          <p:cNvSpPr/>
          <p:nvPr/>
        </p:nvSpPr>
        <p:spPr>
          <a:xfrm>
            <a:off x="5369029" y="4574390"/>
            <a:ext cx="3256801" cy="288032"/>
          </a:xfrm>
          <a:prstGeom prst="wedgeRoundRectCallout">
            <a:avLst>
              <a:gd name="adj1" fmla="val -174542"/>
              <a:gd name="adj2" fmla="val -76222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err="1" smtClean="0">
                <a:solidFill>
                  <a:schemeClr val="accent6"/>
                </a:solidFill>
              </a:rPr>
              <a:t>embeddedDatabase_backupDirectory_path</a:t>
            </a:r>
            <a:endParaRPr lang="en-GB"/>
          </a:p>
        </p:txBody>
      </p:sp>
      <p:sp>
        <p:nvSpPr>
          <p:cNvPr id="19" name="Rectangle à coins arrondis 18"/>
          <p:cNvSpPr/>
          <p:nvPr/>
        </p:nvSpPr>
        <p:spPr>
          <a:xfrm>
            <a:off x="5369029" y="3498216"/>
            <a:ext cx="3256800" cy="288032"/>
          </a:xfrm>
          <a:prstGeom prst="wedgeRoundRectCallout">
            <a:avLst>
              <a:gd name="adj1" fmla="val -179935"/>
              <a:gd name="adj2" fmla="val 73171"/>
              <a:gd name="adj3" fmla="val 16667"/>
            </a:avLst>
          </a:prstGeom>
          <a:solidFill>
            <a:srgbClr val="F5E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err="1" smtClean="0">
                <a:solidFill>
                  <a:schemeClr val="accent6"/>
                </a:solidFill>
              </a:rPr>
              <a:t>data_path</a:t>
            </a:r>
            <a:endParaRPr lang="en-GB"/>
          </a:p>
        </p:txBody>
      </p:sp>
      <p:sp>
        <p:nvSpPr>
          <p:cNvPr id="20" name="Rectangle à coins arrondis 19"/>
          <p:cNvSpPr/>
          <p:nvPr/>
        </p:nvSpPr>
        <p:spPr>
          <a:xfrm>
            <a:off x="5369029" y="3820378"/>
            <a:ext cx="3256800" cy="288032"/>
          </a:xfrm>
          <a:prstGeom prst="wedgeRoundRectCallout">
            <a:avLst>
              <a:gd name="adj1" fmla="val -174524"/>
              <a:gd name="adj2" fmla="val 7812"/>
              <a:gd name="adj3" fmla="val 16667"/>
            </a:avLst>
          </a:prstGeom>
          <a:solidFill>
            <a:srgbClr val="F5E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err="1">
                <a:solidFill>
                  <a:schemeClr val="accent6"/>
                </a:solidFill>
              </a:rPr>
              <a:t>m</a:t>
            </a:r>
            <a:r>
              <a:rPr lang="fr-FR" err="1" smtClean="0">
                <a:solidFill>
                  <a:schemeClr val="accent6"/>
                </a:solidFill>
              </a:rPr>
              <a:t>apping_files_path</a:t>
            </a:r>
            <a:endParaRPr lang="en-GB"/>
          </a:p>
        </p:txBody>
      </p:sp>
      <p:sp>
        <p:nvSpPr>
          <p:cNvPr id="21" name="Rectangle à coins arrondis 20"/>
          <p:cNvSpPr/>
          <p:nvPr/>
        </p:nvSpPr>
        <p:spPr>
          <a:xfrm>
            <a:off x="5369029" y="4162596"/>
            <a:ext cx="3256801" cy="288032"/>
          </a:xfrm>
          <a:prstGeom prst="wedgeRoundRectCallout">
            <a:avLst>
              <a:gd name="adj1" fmla="val -172047"/>
              <a:gd name="adj2" fmla="val -57548"/>
              <a:gd name="adj3" fmla="val 16667"/>
            </a:avLst>
          </a:prstGeom>
          <a:solidFill>
            <a:srgbClr val="F5E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err="1">
                <a:solidFill>
                  <a:schemeClr val="accent6"/>
                </a:solidFill>
              </a:rPr>
              <a:t>c</a:t>
            </a:r>
            <a:r>
              <a:rPr lang="fr-FR" err="1" smtClean="0">
                <a:solidFill>
                  <a:schemeClr val="accent6"/>
                </a:solidFill>
              </a:rPr>
              <a:t>oupling_table_file_path</a:t>
            </a:r>
            <a:endParaRPr lang="en-GB"/>
          </a:p>
        </p:txBody>
      </p:sp>
      <p:sp>
        <p:nvSpPr>
          <p:cNvPr id="22" name="Rectangle à coins arrondis 21"/>
          <p:cNvSpPr/>
          <p:nvPr/>
        </p:nvSpPr>
        <p:spPr>
          <a:xfrm>
            <a:off x="5369029" y="2676223"/>
            <a:ext cx="3256800" cy="288032"/>
          </a:xfrm>
          <a:prstGeom prst="wedgeRoundRectCallout">
            <a:avLst>
              <a:gd name="adj1" fmla="val -158464"/>
              <a:gd name="adj2" fmla="val 104296"/>
              <a:gd name="adj3" fmla="val 16667"/>
            </a:avLst>
          </a:prstGeom>
          <a:solidFill>
            <a:srgbClr val="F5E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err="1" smtClean="0">
                <a:solidFill>
                  <a:schemeClr val="accent6"/>
                </a:solidFill>
              </a:rPr>
              <a:t>externalResources_path</a:t>
            </a:r>
            <a:endParaRPr lang="en-GB"/>
          </a:p>
        </p:txBody>
      </p:sp>
      <p:sp>
        <p:nvSpPr>
          <p:cNvPr id="23" name="Rectangle à coins arrondis 22"/>
          <p:cNvSpPr/>
          <p:nvPr/>
        </p:nvSpPr>
        <p:spPr>
          <a:xfrm>
            <a:off x="5369029" y="3103455"/>
            <a:ext cx="3256800" cy="288032"/>
          </a:xfrm>
          <a:prstGeom prst="wedgeRoundRectCallout">
            <a:avLst>
              <a:gd name="adj1" fmla="val -149931"/>
              <a:gd name="adj2" fmla="val 107409"/>
              <a:gd name="adj3" fmla="val 16667"/>
            </a:avLst>
          </a:prstGeom>
          <a:solidFill>
            <a:srgbClr val="F5E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err="1" smtClean="0">
                <a:solidFill>
                  <a:schemeClr val="accent6"/>
                </a:solidFill>
              </a:rPr>
              <a:t>unitsTranslationFile_path</a:t>
            </a:r>
            <a:endParaRPr lang="en-GB"/>
          </a:p>
        </p:txBody>
      </p:sp>
      <p:sp>
        <p:nvSpPr>
          <p:cNvPr id="2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00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Configuration: network configuration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>
                <a:solidFill>
                  <a:srgbClr val="2B8567"/>
                </a:solidFill>
              </a:rPr>
              <a:t>PROXY: uncomment and set values if your server is behind a </a:t>
            </a:r>
            <a:r>
              <a:rPr lang="en-GB" smtClean="0">
                <a:solidFill>
                  <a:srgbClr val="2B8567"/>
                </a:solidFill>
              </a:rPr>
              <a:t>proxy</a:t>
            </a:r>
            <a:endParaRPr lang="en-GB">
              <a:solidFill>
                <a:srgbClr val="2B8567"/>
              </a:solidFill>
            </a:endParaRPr>
          </a:p>
          <a:p>
            <a:pPr marL="0" indent="0">
              <a:buNone/>
            </a:pPr>
            <a:r>
              <a:rPr lang="en-GB" smtClean="0"/>
              <a:t>#</a:t>
            </a:r>
            <a:r>
              <a:rPr lang="en-GB" err="1" smtClean="0"/>
              <a:t>proxy_host</a:t>
            </a:r>
            <a:r>
              <a:rPr lang="en-GB" smtClean="0"/>
              <a:t>=10.1.96.214</a:t>
            </a:r>
          </a:p>
          <a:p>
            <a:pPr marL="0" indent="0">
              <a:buNone/>
            </a:pPr>
            <a:r>
              <a:rPr lang="en-GB" smtClean="0"/>
              <a:t>#</a:t>
            </a:r>
            <a:r>
              <a:rPr lang="en-GB" err="1" smtClean="0"/>
              <a:t>proxy_port</a:t>
            </a:r>
            <a:r>
              <a:rPr lang="en-GB" smtClean="0"/>
              <a:t>=3128</a:t>
            </a:r>
            <a:endParaRPr lang="en-GB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17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Configuration: network connections </a:t>
            </a:r>
            <a:r>
              <a:rPr lang="fr-FR" smtClean="0">
                <a:solidFill>
                  <a:srgbClr val="C85312"/>
                </a:solidFill>
              </a:rPr>
              <a:t>(new)</a:t>
            </a:r>
            <a:endParaRPr lang="en-GB">
              <a:solidFill>
                <a:srgbClr val="C8531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>
                <a:solidFill>
                  <a:srgbClr val="C85312"/>
                </a:solidFill>
                <a:sym typeface="Wingdings" panose="05000000000000000000" pitchFamily="2" charset="2"/>
              </a:rPr>
              <a:t> </a:t>
            </a:r>
            <a:r>
              <a:rPr lang="fr-FR" smtClean="0">
                <a:solidFill>
                  <a:srgbClr val="C85312"/>
                </a:solidFill>
              </a:rPr>
              <a:t>DO </a:t>
            </a:r>
            <a:r>
              <a:rPr lang="fr-FR">
                <a:solidFill>
                  <a:srgbClr val="C85312"/>
                </a:solidFill>
              </a:rPr>
              <a:t>NOT MODIFY</a:t>
            </a:r>
            <a:endParaRPr lang="en-GB">
              <a:solidFill>
                <a:srgbClr val="C85312"/>
              </a:solidFill>
            </a:endParaRPr>
          </a:p>
          <a:p>
            <a:pPr marL="0" indent="0">
              <a:buNone/>
            </a:pPr>
            <a:r>
              <a:rPr lang="en-GB" sz="2000" err="1" smtClean="0"/>
              <a:t>maris_api_url_test</a:t>
            </a:r>
            <a:r>
              <a:rPr lang="en-GB" sz="2000" smtClean="0"/>
              <a:t>=https</a:t>
            </a:r>
            <a:r>
              <a:rPr lang="en-GB" sz="2000"/>
              <a:t>://</a:t>
            </a:r>
            <a:r>
              <a:rPr lang="en-GB" sz="2000" smtClean="0"/>
              <a:t>importmanager.seadatanet.org/api_v1</a:t>
            </a:r>
          </a:p>
          <a:p>
            <a:pPr marL="0" indent="0">
              <a:buNone/>
            </a:pPr>
            <a:r>
              <a:rPr lang="en-GB" sz="2000" err="1" smtClean="0"/>
              <a:t>maris_api_url_production</a:t>
            </a:r>
            <a:r>
              <a:rPr lang="en-GB" sz="2000" smtClean="0"/>
              <a:t>=https</a:t>
            </a:r>
            <a:r>
              <a:rPr lang="en-GB" sz="2000"/>
              <a:t>://</a:t>
            </a:r>
            <a:r>
              <a:rPr lang="en-GB" sz="2000" smtClean="0"/>
              <a:t>importmanager.seadatanet.org/api_v1</a:t>
            </a:r>
          </a:p>
          <a:p>
            <a:pPr marL="0" indent="0">
              <a:buNone/>
            </a:pPr>
            <a:r>
              <a:rPr lang="en-GB" sz="2000" err="1" smtClean="0"/>
              <a:t>maris_cms_url_test</a:t>
            </a:r>
            <a:r>
              <a:rPr lang="en-GB" sz="2000" smtClean="0"/>
              <a:t>=https</a:t>
            </a:r>
            <a:r>
              <a:rPr lang="en-GB" sz="2000"/>
              <a:t>://</a:t>
            </a:r>
            <a:r>
              <a:rPr lang="en-GB" sz="2000" smtClean="0"/>
              <a:t>importmanager.seadatanet.org/v_import_manager_v5_test/content.asp?screen=4</a:t>
            </a:r>
          </a:p>
          <a:p>
            <a:pPr marL="0" indent="0">
              <a:buNone/>
            </a:pPr>
            <a:r>
              <a:rPr lang="en-GB" sz="2000" err="1" smtClean="0"/>
              <a:t>maris_cms_url_production</a:t>
            </a:r>
            <a:r>
              <a:rPr lang="en-GB" sz="2000" smtClean="0"/>
              <a:t>=https</a:t>
            </a:r>
            <a:r>
              <a:rPr lang="en-GB" sz="2000"/>
              <a:t>://importmanager.seadatanet.org/v_import_manager_v5/content.asp?screen=4</a:t>
            </a: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22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Configuration: </a:t>
            </a:r>
            <a:r>
              <a:rPr lang="fr-FR" err="1" smtClean="0"/>
              <a:t>security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mtClean="0"/>
              <a:t>RM uses the default </a:t>
            </a:r>
            <a:r>
              <a:rPr lang="fr-FR" err="1" smtClean="0"/>
              <a:t>tomcat</a:t>
            </a:r>
            <a:r>
              <a:rPr lang="fr-FR" smtClean="0"/>
              <a:t> application configuration file web.xml.</a:t>
            </a:r>
          </a:p>
          <a:p>
            <a:pPr marL="0" indent="0">
              <a:buNone/>
            </a:pPr>
            <a:r>
              <a:rPr lang="fr-FR" smtClean="0"/>
              <a:t>It </a:t>
            </a:r>
            <a:r>
              <a:rPr lang="fr-FR" err="1" smtClean="0"/>
              <a:t>defines</a:t>
            </a:r>
            <a:endParaRPr lang="fr-FR" smtClean="0"/>
          </a:p>
          <a:p>
            <a:pPr lvl="1"/>
            <a:r>
              <a:rPr lang="fr-FR" err="1"/>
              <a:t>w</a:t>
            </a:r>
            <a:r>
              <a:rPr lang="fr-FR" err="1" smtClean="0"/>
              <a:t>hich</a:t>
            </a:r>
            <a:r>
              <a:rPr lang="fr-FR" smtClean="0"/>
              <a:t> </a:t>
            </a:r>
            <a:r>
              <a:rPr lang="fr-FR" err="1" smtClean="0"/>
              <a:t>filters</a:t>
            </a:r>
            <a:r>
              <a:rPr lang="fr-FR" smtClean="0"/>
              <a:t> are </a:t>
            </a:r>
            <a:r>
              <a:rPr lang="fr-FR" err="1" smtClean="0"/>
              <a:t>applied</a:t>
            </a:r>
            <a:r>
              <a:rPr lang="fr-FR" smtClean="0"/>
              <a:t> to </a:t>
            </a:r>
            <a:r>
              <a:rPr lang="fr-FR" err="1" smtClean="0"/>
              <a:t>URLs</a:t>
            </a:r>
            <a:endParaRPr lang="fr-FR" smtClean="0"/>
          </a:p>
          <a:p>
            <a:pPr lvl="1"/>
            <a:r>
              <a:rPr lang="fr-FR" err="1" smtClean="0"/>
              <a:t>who</a:t>
            </a:r>
            <a:r>
              <a:rPr lang="fr-FR" smtClean="0"/>
              <a:t> has </a:t>
            </a:r>
            <a:r>
              <a:rPr lang="fr-FR" err="1" smtClean="0"/>
              <a:t>access</a:t>
            </a:r>
            <a:endParaRPr lang="fr-FR" smtClean="0"/>
          </a:p>
          <a:p>
            <a:pPr lvl="1"/>
            <a:endParaRPr lang="fr-FR" smtClean="0"/>
          </a:p>
          <a:p>
            <a:pPr marL="457200" lvl="1" indent="0">
              <a:buNone/>
            </a:pPr>
            <a:r>
              <a:rPr lang="fr-FR">
                <a:solidFill>
                  <a:srgbClr val="C85312"/>
                </a:solidFill>
                <a:sym typeface="Wingdings" panose="05000000000000000000" pitchFamily="2" charset="2"/>
              </a:rPr>
              <a:t> </a:t>
            </a:r>
            <a:r>
              <a:rPr lang="fr-FR" err="1" smtClean="0">
                <a:solidFill>
                  <a:srgbClr val="C85312"/>
                </a:solidFill>
                <a:sym typeface="Wingdings" panose="05000000000000000000" pitchFamily="2" charset="2"/>
              </a:rPr>
              <a:t>Add</a:t>
            </a:r>
            <a:r>
              <a:rPr lang="fr-FR" smtClean="0">
                <a:solidFill>
                  <a:srgbClr val="C85312"/>
                </a:solidFill>
                <a:sym typeface="Wingdings" panose="05000000000000000000" pitchFamily="2" charset="2"/>
              </a:rPr>
              <a:t> the IP </a:t>
            </a:r>
            <a:r>
              <a:rPr lang="fr-FR" err="1" smtClean="0">
                <a:solidFill>
                  <a:srgbClr val="C85312"/>
                </a:solidFill>
                <a:sym typeface="Wingdings" panose="05000000000000000000" pitchFamily="2" charset="2"/>
              </a:rPr>
              <a:t>addresses</a:t>
            </a:r>
            <a:r>
              <a:rPr lang="fr-FR" smtClean="0">
                <a:solidFill>
                  <a:srgbClr val="C85312"/>
                </a:solidFill>
                <a:sym typeface="Wingdings" panose="05000000000000000000" pitchFamily="2" charset="2"/>
              </a:rPr>
              <a:t>/</a:t>
            </a:r>
            <a:r>
              <a:rPr lang="fr-FR" err="1" smtClean="0">
                <a:solidFill>
                  <a:srgbClr val="C85312"/>
                </a:solidFill>
                <a:sym typeface="Wingdings" panose="05000000000000000000" pitchFamily="2" charset="2"/>
              </a:rPr>
              <a:t>masks</a:t>
            </a:r>
            <a:r>
              <a:rPr lang="fr-FR" smtClean="0">
                <a:solidFill>
                  <a:srgbClr val="C85312"/>
                </a:solidFill>
                <a:sym typeface="Wingdings" panose="05000000000000000000" pitchFamily="2" charset="2"/>
              </a:rPr>
              <a:t> </a:t>
            </a:r>
            <a:r>
              <a:rPr lang="fr-FR" err="1" smtClean="0">
                <a:solidFill>
                  <a:srgbClr val="C85312"/>
                </a:solidFill>
                <a:sym typeface="Wingdings" panose="05000000000000000000" pitchFamily="2" charset="2"/>
              </a:rPr>
              <a:t>you</a:t>
            </a:r>
            <a:r>
              <a:rPr lang="fr-FR" smtClean="0">
                <a:solidFill>
                  <a:srgbClr val="C85312"/>
                </a:solidFill>
                <a:sym typeface="Wingdings" panose="05000000000000000000" pitchFamily="2" charset="2"/>
              </a:rPr>
              <a:t> </a:t>
            </a:r>
            <a:r>
              <a:rPr lang="fr-FR" err="1" smtClean="0">
                <a:solidFill>
                  <a:srgbClr val="C85312"/>
                </a:solidFill>
                <a:sym typeface="Wingdings" panose="05000000000000000000" pitchFamily="2" charset="2"/>
              </a:rPr>
              <a:t>want</a:t>
            </a:r>
            <a:r>
              <a:rPr lang="fr-FR" smtClean="0">
                <a:solidFill>
                  <a:srgbClr val="C85312"/>
                </a:solidFill>
                <a:sym typeface="Wingdings" panose="05000000000000000000" pitchFamily="2" charset="2"/>
              </a:rPr>
              <a:t> to </a:t>
            </a:r>
            <a:r>
              <a:rPr lang="fr-FR" err="1" smtClean="0">
                <a:solidFill>
                  <a:srgbClr val="C85312"/>
                </a:solidFill>
                <a:sym typeface="Wingdings" panose="05000000000000000000" pitchFamily="2" charset="2"/>
              </a:rPr>
              <a:t>allow</a:t>
            </a:r>
            <a:endParaRPr lang="fr-FR"/>
          </a:p>
          <a:p>
            <a:pPr lvl="1"/>
            <a:endParaRPr lang="fr-FR" smtClean="0"/>
          </a:p>
          <a:p>
            <a:endParaRPr lang="en-GB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2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Configuration: </a:t>
            </a:r>
            <a:r>
              <a:rPr lang="fr-FR" err="1"/>
              <a:t>summary</a:t>
            </a:r>
            <a:r>
              <a:rPr lang="fr-FR"/>
              <a:t> </a:t>
            </a:r>
            <a:r>
              <a:rPr lang="fr-FR" smtClean="0"/>
              <a:t>page 1/2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mtClean="0"/>
              <a:t>Once the configuration </a:t>
            </a:r>
            <a:r>
              <a:rPr lang="fr-FR" err="1" smtClean="0"/>
              <a:t>is</a:t>
            </a:r>
            <a:r>
              <a:rPr lang="fr-FR" smtClean="0"/>
              <a:t> </a:t>
            </a:r>
            <a:r>
              <a:rPr lang="fr-FR" err="1" smtClean="0"/>
              <a:t>done</a:t>
            </a:r>
            <a:r>
              <a:rPr lang="fr-FR" smtClean="0"/>
              <a:t>, </a:t>
            </a:r>
            <a:r>
              <a:rPr lang="fr-FR" err="1" smtClean="0"/>
              <a:t>you</a:t>
            </a:r>
            <a:r>
              <a:rPr lang="fr-FR" smtClean="0"/>
              <a:t> </a:t>
            </a:r>
            <a:r>
              <a:rPr lang="fr-FR" err="1" smtClean="0"/>
              <a:t>can</a:t>
            </a:r>
            <a:r>
              <a:rPr lang="fr-FR" smtClean="0"/>
              <a:t> check the </a:t>
            </a:r>
            <a:r>
              <a:rPr lang="fr-FR" err="1" smtClean="0"/>
              <a:t>results</a:t>
            </a:r>
            <a:r>
              <a:rPr lang="fr-FR"/>
              <a:t> </a:t>
            </a:r>
            <a:r>
              <a:rPr lang="fr-FR" smtClean="0"/>
              <a:t>in the </a:t>
            </a:r>
            <a:r>
              <a:rPr lang="fr-FR" err="1" smtClean="0"/>
              <a:t>Summary</a:t>
            </a:r>
            <a:r>
              <a:rPr lang="fr-FR" smtClean="0"/>
              <a:t> page:</a:t>
            </a:r>
          </a:p>
          <a:p>
            <a:pPr marL="0" indent="0">
              <a:buNone/>
            </a:pPr>
            <a:r>
              <a:rPr lang="en-GB">
                <a:hlinkClick r:id="rId2"/>
              </a:rPr>
              <a:t>http://</a:t>
            </a:r>
            <a:r>
              <a:rPr lang="en-GB" smtClean="0">
                <a:hlinkClick r:id="rId2"/>
              </a:rPr>
              <a:t>10.1.97.14:8080/ReplicationManager/Summary</a:t>
            </a:r>
            <a:endParaRPr lang="en-GB" smtClean="0"/>
          </a:p>
          <a:p>
            <a:pPr marL="0" indent="0">
              <a:buNone/>
            </a:pPr>
            <a:endParaRPr lang="en-GB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3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Configuration: </a:t>
            </a:r>
            <a:r>
              <a:rPr lang="fr-FR" err="1" smtClean="0"/>
              <a:t>summary</a:t>
            </a:r>
            <a:r>
              <a:rPr lang="fr-FR" smtClean="0"/>
              <a:t> page 2/2</a:t>
            </a:r>
            <a:endParaRPr lang="en-GB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" y="1844824"/>
            <a:ext cx="8696325" cy="80962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968" y="2773125"/>
            <a:ext cx="9144000" cy="3572439"/>
          </a:xfrm>
          <a:prstGeom prst="rect">
            <a:avLst/>
          </a:prstGeom>
        </p:spPr>
      </p:pic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62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Configuration: check</a:t>
            </a:r>
            <a:endParaRPr lang="en-GB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3140968"/>
            <a:ext cx="8048625" cy="2143125"/>
          </a:xfrm>
          <a:prstGeom prst="rect">
            <a:avLst/>
          </a:prstGeom>
        </p:spPr>
      </p:pic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2934425" y="2221991"/>
            <a:ext cx="3418026" cy="521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0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6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fr-FR" err="1"/>
              <a:t>p</a:t>
            </a:r>
            <a:r>
              <a:rPr lang="fr-FR" err="1" smtClean="0"/>
              <a:t>rocess</a:t>
            </a:r>
            <a:r>
              <a:rPr lang="fr-FR" smtClean="0"/>
              <a:t> a local check</a:t>
            </a:r>
          </a:p>
          <a:p>
            <a:endParaRPr lang="fr-FR" smtClean="0"/>
          </a:p>
          <a:p>
            <a:pPr lvl="1"/>
            <a:endParaRPr lang="fr-FR" smtClean="0"/>
          </a:p>
          <a:p>
            <a:endParaRPr lang="en-GB"/>
          </a:p>
        </p:txBody>
      </p:sp>
      <p:sp>
        <p:nvSpPr>
          <p:cNvPr id="8" name="Flèche vers le bas 7"/>
          <p:cNvSpPr/>
          <p:nvPr/>
        </p:nvSpPr>
        <p:spPr>
          <a:xfrm rot="3146780">
            <a:off x="2131157" y="2391446"/>
            <a:ext cx="348391" cy="1457910"/>
          </a:xfrm>
          <a:prstGeom prst="downArrow">
            <a:avLst>
              <a:gd name="adj1" fmla="val 3755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95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Usage: initial population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err="1" smtClean="0"/>
              <a:t>After</a:t>
            </a:r>
            <a:r>
              <a:rPr lang="fr-FR" smtClean="0"/>
              <a:t> the first installation, the system has to </a:t>
            </a:r>
            <a:r>
              <a:rPr lang="fr-FR" err="1" smtClean="0"/>
              <a:t>be</a:t>
            </a:r>
            <a:r>
              <a:rPr lang="fr-FR" smtClean="0"/>
              <a:t>  « </a:t>
            </a:r>
            <a:r>
              <a:rPr lang="fr-FR" err="1" smtClean="0"/>
              <a:t>populated</a:t>
            </a:r>
            <a:r>
              <a:rPr lang="fr-FR" smtClean="0"/>
              <a:t> » </a:t>
            </a:r>
            <a:r>
              <a:rPr lang="fr-FR" err="1" smtClean="0"/>
              <a:t>with</a:t>
            </a:r>
            <a:r>
              <a:rPr lang="fr-FR" smtClean="0"/>
              <a:t> </a:t>
            </a:r>
            <a:r>
              <a:rPr lang="fr-FR" err="1" smtClean="0"/>
              <a:t>existing</a:t>
            </a:r>
            <a:r>
              <a:rPr lang="fr-FR" smtClean="0"/>
              <a:t> </a:t>
            </a:r>
            <a:r>
              <a:rPr lang="fr-FR" err="1" smtClean="0"/>
              <a:t>metadata</a:t>
            </a:r>
            <a:r>
              <a:rPr lang="fr-FR" smtClean="0"/>
              <a:t> and data.</a:t>
            </a:r>
          </a:p>
          <a:p>
            <a:r>
              <a:rPr lang="fr-FR" err="1"/>
              <a:t>m</a:t>
            </a:r>
            <a:r>
              <a:rPr lang="fr-FR" err="1" smtClean="0"/>
              <a:t>etadata</a:t>
            </a:r>
            <a:r>
              <a:rPr lang="fr-FR" smtClean="0"/>
              <a:t> are </a:t>
            </a:r>
            <a:r>
              <a:rPr lang="fr-FR" err="1" smtClean="0"/>
              <a:t>already</a:t>
            </a:r>
            <a:r>
              <a:rPr lang="fr-FR" smtClean="0"/>
              <a:t> </a:t>
            </a:r>
            <a:r>
              <a:rPr lang="fr-FR" err="1" smtClean="0"/>
              <a:t>present</a:t>
            </a:r>
            <a:r>
              <a:rPr lang="fr-FR" smtClean="0"/>
              <a:t> in the IM (Maris)</a:t>
            </a:r>
          </a:p>
          <a:p>
            <a:r>
              <a:rPr lang="fr-FR" err="1"/>
              <a:t>u</a:t>
            </a:r>
            <a:r>
              <a:rPr lang="fr-FR" err="1" smtClean="0"/>
              <a:t>nrestricted</a:t>
            </a:r>
            <a:r>
              <a:rPr lang="fr-FR" smtClean="0"/>
              <a:t> data are </a:t>
            </a:r>
            <a:r>
              <a:rPr lang="fr-FR" err="1" smtClean="0"/>
              <a:t>harvested</a:t>
            </a:r>
            <a:r>
              <a:rPr lang="fr-FR" smtClean="0"/>
              <a:t> by Maris</a:t>
            </a:r>
          </a:p>
          <a:p>
            <a:pPr marL="0" indent="0">
              <a:buNone/>
            </a:pPr>
            <a:r>
              <a:rPr lang="fr-FR">
                <a:sym typeface="Wingdings" panose="05000000000000000000" pitchFamily="2" charset="2"/>
              </a:rPr>
              <a:t></a:t>
            </a:r>
            <a:r>
              <a:rPr lang="fr-FR">
                <a:solidFill>
                  <a:srgbClr val="C85312"/>
                </a:solidFill>
                <a:sym typeface="Wingdings" panose="05000000000000000000" pitchFamily="2" charset="2"/>
              </a:rPr>
              <a:t> </a:t>
            </a:r>
            <a:r>
              <a:rPr lang="fr-FR" smtClean="0"/>
              <a:t>RM job </a:t>
            </a:r>
            <a:r>
              <a:rPr lang="fr-FR" err="1" smtClean="0"/>
              <a:t>is</a:t>
            </a:r>
            <a:r>
              <a:rPr lang="fr-FR" smtClean="0"/>
              <a:t> to</a:t>
            </a:r>
          </a:p>
          <a:p>
            <a:pPr lvl="1"/>
            <a:r>
              <a:rPr lang="fr-FR" err="1" smtClean="0"/>
              <a:t>get</a:t>
            </a:r>
            <a:r>
              <a:rPr lang="fr-FR" smtClean="0"/>
              <a:t> the full </a:t>
            </a:r>
            <a:r>
              <a:rPr lang="fr-FR" err="1" smtClean="0"/>
              <a:t>CDIs</a:t>
            </a:r>
            <a:r>
              <a:rPr lang="fr-FR" smtClean="0"/>
              <a:t> </a:t>
            </a:r>
            <a:r>
              <a:rPr lang="fr-FR" err="1" smtClean="0"/>
              <a:t>catalog</a:t>
            </a:r>
            <a:r>
              <a:rPr lang="fr-FR" smtClean="0"/>
              <a:t> </a:t>
            </a:r>
            <a:r>
              <a:rPr lang="fr-FR" err="1" smtClean="0"/>
              <a:t>from</a:t>
            </a:r>
            <a:r>
              <a:rPr lang="fr-FR" smtClean="0"/>
              <a:t> Maris</a:t>
            </a:r>
          </a:p>
          <a:p>
            <a:pPr lvl="1"/>
            <a:r>
              <a:rPr lang="fr-FR" err="1" smtClean="0"/>
              <a:t>generate</a:t>
            </a:r>
            <a:r>
              <a:rPr lang="fr-FR" smtClean="0"/>
              <a:t> and store </a:t>
            </a:r>
            <a:r>
              <a:rPr lang="fr-FR" err="1" smtClean="0"/>
              <a:t>restricted</a:t>
            </a:r>
            <a:r>
              <a:rPr lang="fr-FR" smtClean="0"/>
              <a:t> data</a:t>
            </a:r>
          </a:p>
          <a:p>
            <a:pPr lvl="1"/>
            <a:r>
              <a:rPr lang="fr-FR" err="1"/>
              <a:t>p</a:t>
            </a:r>
            <a:r>
              <a:rPr lang="fr-FR" err="1" smtClean="0"/>
              <a:t>opulate</a:t>
            </a:r>
            <a:r>
              <a:rPr lang="fr-FR" smtClean="0"/>
              <a:t> the RM </a:t>
            </a:r>
            <a:r>
              <a:rPr lang="fr-FR" err="1" smtClean="0"/>
              <a:t>embedded</a:t>
            </a:r>
            <a:r>
              <a:rPr lang="fr-FR" smtClean="0"/>
              <a:t> </a:t>
            </a:r>
            <a:r>
              <a:rPr lang="fr-FR" err="1" smtClean="0"/>
              <a:t>database</a:t>
            </a:r>
            <a:endParaRPr lang="en-GB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09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Usage: synchronization</a:t>
            </a:r>
            <a:endParaRPr lang="en-GB"/>
          </a:p>
        </p:txBody>
      </p:sp>
      <p:pic>
        <p:nvPicPr>
          <p:cNvPr id="5" name="Espace réservé du contenu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1500" y="2072238"/>
            <a:ext cx="80486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1979712" y="5048861"/>
            <a:ext cx="3418026" cy="521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0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6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fr-FR" smtClean="0"/>
              <a:t>1 / </a:t>
            </a:r>
            <a:r>
              <a:rPr lang="fr-FR" err="1" smtClean="0"/>
              <a:t>populate</a:t>
            </a:r>
            <a:endParaRPr lang="fr-FR" smtClean="0"/>
          </a:p>
          <a:p>
            <a:endParaRPr lang="fr-FR" smtClean="0"/>
          </a:p>
          <a:p>
            <a:pPr lvl="1"/>
            <a:endParaRPr lang="fr-FR" smtClean="0"/>
          </a:p>
          <a:p>
            <a:endParaRPr lang="en-GB"/>
          </a:p>
        </p:txBody>
      </p:sp>
      <p:sp>
        <p:nvSpPr>
          <p:cNvPr id="7" name="Flèche vers le bas 6"/>
          <p:cNvSpPr/>
          <p:nvPr/>
        </p:nvSpPr>
        <p:spPr>
          <a:xfrm rot="8502319">
            <a:off x="6220333" y="2931413"/>
            <a:ext cx="348391" cy="2251748"/>
          </a:xfrm>
          <a:prstGeom prst="downArrow">
            <a:avLst>
              <a:gd name="adj1" fmla="val 3755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lèche vers le bas 7"/>
          <p:cNvSpPr/>
          <p:nvPr/>
        </p:nvSpPr>
        <p:spPr>
          <a:xfrm rot="8117802">
            <a:off x="1866036" y="3819699"/>
            <a:ext cx="348391" cy="1457910"/>
          </a:xfrm>
          <a:prstGeom prst="downArrow">
            <a:avLst>
              <a:gd name="adj1" fmla="val 3755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5560102" y="5048860"/>
            <a:ext cx="3418026" cy="521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0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6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rgbClr val="475D73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fr-FR"/>
              <a:t>2</a:t>
            </a:r>
            <a:r>
              <a:rPr lang="fr-FR" smtClean="0"/>
              <a:t> / </a:t>
            </a:r>
            <a:r>
              <a:rPr lang="fr-FR" err="1" smtClean="0"/>
              <a:t>synchronize</a:t>
            </a:r>
            <a:endParaRPr lang="fr-FR" smtClean="0"/>
          </a:p>
        </p:txBody>
      </p:sp>
      <p:sp>
        <p:nvSpPr>
          <p:cNvPr id="10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63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188" y="956247"/>
            <a:ext cx="8064500" cy="660400"/>
          </a:xfrm>
        </p:spPr>
        <p:txBody>
          <a:bodyPr/>
          <a:lstStyle/>
          <a:p>
            <a:r>
              <a:rPr lang="fr-FR" smtClean="0"/>
              <a:t>Introduction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188" y="1739456"/>
            <a:ext cx="8137276" cy="4319587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The </a:t>
            </a:r>
            <a:r>
              <a:rPr lang="en-US" b="1"/>
              <a:t>Replication Manager </a:t>
            </a:r>
            <a:r>
              <a:rPr lang="en-US" b="1" smtClean="0"/>
              <a:t>(RM) </a:t>
            </a:r>
            <a:r>
              <a:rPr lang="en-US"/>
              <a:t>:</a:t>
            </a:r>
            <a:endParaRPr lang="en-US" smtClean="0"/>
          </a:p>
          <a:p>
            <a:r>
              <a:rPr lang="en-US"/>
              <a:t>a</a:t>
            </a:r>
            <a:r>
              <a:rPr lang="en-US" smtClean="0"/>
              <a:t> new software </a:t>
            </a:r>
            <a:r>
              <a:rPr lang="en-US"/>
              <a:t>that will </a:t>
            </a:r>
            <a:r>
              <a:rPr lang="en-US" b="1"/>
              <a:t>replace the Download Manager</a:t>
            </a:r>
          </a:p>
          <a:p>
            <a:r>
              <a:rPr lang="en-US" smtClean="0"/>
              <a:t>will </a:t>
            </a:r>
            <a:r>
              <a:rPr lang="en-US"/>
              <a:t>be installed in </a:t>
            </a:r>
            <a:r>
              <a:rPr lang="en-US" b="1"/>
              <a:t>each Data Centre </a:t>
            </a:r>
            <a:r>
              <a:rPr lang="en-US"/>
              <a:t>as a part of the </a:t>
            </a:r>
            <a:r>
              <a:rPr lang="en-US" err="1"/>
              <a:t>SeaDataNet</a:t>
            </a:r>
            <a:r>
              <a:rPr lang="en-US"/>
              <a:t> infrastructure</a:t>
            </a:r>
          </a:p>
          <a:p>
            <a:r>
              <a:rPr lang="en-US" smtClean="0"/>
              <a:t>handles </a:t>
            </a:r>
            <a:r>
              <a:rPr lang="en-US"/>
              <a:t>all communications between the Data </a:t>
            </a:r>
            <a:r>
              <a:rPr lang="en-US" err="1"/>
              <a:t>Centres</a:t>
            </a:r>
            <a:r>
              <a:rPr lang="en-US"/>
              <a:t> and the MARIS CDI </a:t>
            </a:r>
            <a:r>
              <a:rPr lang="en-US" b="1"/>
              <a:t>Import Manager (IM) </a:t>
            </a:r>
            <a:r>
              <a:rPr lang="en-US"/>
              <a:t>and the </a:t>
            </a:r>
            <a:r>
              <a:rPr lang="en-US" b="1"/>
              <a:t>EUDAT Data Cloud</a:t>
            </a:r>
            <a:endParaRPr lang="fr-FR" b="1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24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Usage: batch submission</a:t>
            </a:r>
            <a:endParaRPr lang="en-GB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88" y="1988840"/>
            <a:ext cx="6698620" cy="3816424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73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re 32"/>
          <p:cNvSpPr>
            <a:spLocks noGrp="1"/>
          </p:cNvSpPr>
          <p:nvPr>
            <p:ph type="title"/>
          </p:nvPr>
        </p:nvSpPr>
        <p:spPr>
          <a:xfrm>
            <a:off x="611188" y="1252866"/>
            <a:ext cx="8064500" cy="4480390"/>
          </a:xfrm>
        </p:spPr>
        <p:txBody>
          <a:bodyPr/>
          <a:lstStyle/>
          <a:p>
            <a:r>
              <a:rPr lang="en-GB" sz="8000" smtClean="0"/>
              <a:t>Any questions</a:t>
            </a:r>
            <a:r>
              <a:rPr lang="en-GB" sz="23900" smtClean="0"/>
              <a:t>?</a:t>
            </a:r>
            <a:endParaRPr lang="en-GB" sz="8000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70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6082241" y="5088350"/>
            <a:ext cx="1080120" cy="64807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mtClean="0"/>
              <a:t>RM</a:t>
            </a:r>
            <a:endParaRPr lang="en-GB" sz="3600"/>
          </a:p>
        </p:txBody>
      </p:sp>
      <p:sp>
        <p:nvSpPr>
          <p:cNvPr id="13" name="Rectangle à coins arrondis 12"/>
          <p:cNvSpPr/>
          <p:nvPr/>
        </p:nvSpPr>
        <p:spPr>
          <a:xfrm>
            <a:off x="5246874" y="4868547"/>
            <a:ext cx="1080120" cy="64807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mtClean="0"/>
              <a:t>RM</a:t>
            </a:r>
            <a:endParaRPr lang="en-GB" sz="3600"/>
          </a:p>
        </p:txBody>
      </p:sp>
      <p:sp>
        <p:nvSpPr>
          <p:cNvPr id="15" name="Rectangle à coins arrondis 14"/>
          <p:cNvSpPr/>
          <p:nvPr/>
        </p:nvSpPr>
        <p:spPr>
          <a:xfrm>
            <a:off x="4454786" y="4617132"/>
            <a:ext cx="1080120" cy="64807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mtClean="0"/>
              <a:t>RM</a:t>
            </a:r>
            <a:endParaRPr lang="en-GB" sz="36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err="1" smtClean="0"/>
              <a:t>SeaDataNet</a:t>
            </a:r>
            <a:r>
              <a:rPr lang="fr-FR" smtClean="0"/>
              <a:t> infrastructure</a:t>
            </a:r>
            <a:endParaRPr lang="en-GB"/>
          </a:p>
        </p:txBody>
      </p:sp>
      <p:sp>
        <p:nvSpPr>
          <p:cNvPr id="9" name="Rectangle à coins arrondis 8"/>
          <p:cNvSpPr/>
          <p:nvPr/>
        </p:nvSpPr>
        <p:spPr>
          <a:xfrm>
            <a:off x="3779912" y="4293096"/>
            <a:ext cx="1080120" cy="64807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mtClean="0"/>
              <a:t>RM</a:t>
            </a:r>
            <a:endParaRPr lang="en-GB" sz="3600"/>
          </a:p>
        </p:txBody>
      </p:sp>
      <p:sp>
        <p:nvSpPr>
          <p:cNvPr id="11" name="Rectangle à coins arrondis 10"/>
          <p:cNvSpPr/>
          <p:nvPr/>
        </p:nvSpPr>
        <p:spPr>
          <a:xfrm>
            <a:off x="899592" y="2385533"/>
            <a:ext cx="1080120" cy="648072"/>
          </a:xfrm>
          <a:prstGeom prst="round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mtClean="0"/>
              <a:t>IM</a:t>
            </a:r>
            <a:endParaRPr lang="en-GB" sz="3600"/>
          </a:p>
        </p:txBody>
      </p:sp>
      <p:sp>
        <p:nvSpPr>
          <p:cNvPr id="12" name="Nuage 11"/>
          <p:cNvSpPr/>
          <p:nvPr/>
        </p:nvSpPr>
        <p:spPr>
          <a:xfrm>
            <a:off x="6368346" y="2151430"/>
            <a:ext cx="2198171" cy="1024779"/>
          </a:xfrm>
          <a:prstGeom prst="cloud">
            <a:avLst/>
          </a:prstGeom>
          <a:solidFill>
            <a:schemeClr val="accent3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mtClean="0"/>
              <a:t>cloud</a:t>
            </a:r>
            <a:endParaRPr lang="en-GB" sz="3600"/>
          </a:p>
        </p:txBody>
      </p:sp>
      <p:cxnSp>
        <p:nvCxnSpPr>
          <p:cNvPr id="21" name="Connecteur droit avec flèche 20"/>
          <p:cNvCxnSpPr>
            <a:stCxn id="11" idx="2"/>
            <a:endCxn id="9" idx="0"/>
          </p:cNvCxnSpPr>
          <p:nvPr/>
        </p:nvCxnSpPr>
        <p:spPr>
          <a:xfrm>
            <a:off x="1439652" y="3033605"/>
            <a:ext cx="2880320" cy="1259491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12" idx="1"/>
            <a:endCxn id="9" idx="0"/>
          </p:cNvCxnSpPr>
          <p:nvPr/>
        </p:nvCxnSpPr>
        <p:spPr>
          <a:xfrm flipH="1">
            <a:off x="4319972" y="3175118"/>
            <a:ext cx="3147460" cy="1117978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792544" y="334018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err="1" smtClean="0">
                <a:solidFill>
                  <a:srgbClr val="0551A0"/>
                </a:solidFill>
              </a:rPr>
              <a:t>submission</a:t>
            </a:r>
            <a:endParaRPr lang="en-GB" sz="3600">
              <a:solidFill>
                <a:srgbClr val="0551A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099731" y="334028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err="1" smtClean="0">
                <a:solidFill>
                  <a:srgbClr val="0551A0"/>
                </a:solidFill>
              </a:rPr>
              <a:t>download</a:t>
            </a:r>
            <a:endParaRPr lang="en-GB" sz="3600">
              <a:solidFill>
                <a:srgbClr val="0551A0"/>
              </a:solidFill>
            </a:endParaRPr>
          </a:p>
        </p:txBody>
      </p:sp>
      <p:cxnSp>
        <p:nvCxnSpPr>
          <p:cNvPr id="17" name="Connecteur droit avec flèche 16"/>
          <p:cNvCxnSpPr>
            <a:stCxn id="12" idx="2"/>
            <a:endCxn id="11" idx="3"/>
          </p:cNvCxnSpPr>
          <p:nvPr/>
        </p:nvCxnSpPr>
        <p:spPr>
          <a:xfrm flipH="1">
            <a:off x="1979712" y="2663820"/>
            <a:ext cx="4395452" cy="4574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5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5" grpId="0" animBg="1"/>
      <p:bldP spid="9" grpId="0" animBg="1"/>
      <p:bldP spid="11" grpId="0" animBg="1"/>
      <p:bldP spid="12" grpId="0" animBg="1"/>
      <p:bldP spid="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err="1" smtClean="0"/>
              <a:t>Replication</a:t>
            </a:r>
            <a:r>
              <a:rPr lang="fr-FR" smtClean="0"/>
              <a:t> Manager </a:t>
            </a:r>
            <a:r>
              <a:rPr lang="fr-FR" err="1" smtClean="0"/>
              <a:t>roles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err="1"/>
              <a:t>submission</a:t>
            </a:r>
            <a:r>
              <a:rPr lang="fr-FR"/>
              <a:t> </a:t>
            </a:r>
            <a:r>
              <a:rPr lang="fr-FR" smtClean="0"/>
              <a:t>of </a:t>
            </a:r>
            <a:r>
              <a:rPr lang="fr-FR" err="1" smtClean="0"/>
              <a:t>metadata</a:t>
            </a:r>
            <a:r>
              <a:rPr lang="fr-FR" smtClean="0"/>
              <a:t> and </a:t>
            </a:r>
            <a:r>
              <a:rPr lang="fr-FR" err="1" smtClean="0"/>
              <a:t>unrestricted</a:t>
            </a:r>
            <a:r>
              <a:rPr lang="fr-FR" smtClean="0"/>
              <a:t> data to the Import Manager</a:t>
            </a:r>
          </a:p>
          <a:p>
            <a:pPr marL="457200" lvl="1" indent="0">
              <a:buNone/>
            </a:pPr>
            <a:endParaRPr lang="fr-FR" smtClean="0"/>
          </a:p>
          <a:p>
            <a:r>
              <a:rPr lang="fr-FR" smtClean="0"/>
              <a:t>provision of </a:t>
            </a:r>
            <a:r>
              <a:rPr lang="fr-FR" err="1" smtClean="0"/>
              <a:t>restricted</a:t>
            </a:r>
            <a:r>
              <a:rPr lang="fr-FR" smtClean="0"/>
              <a:t> data</a:t>
            </a:r>
          </a:p>
          <a:p>
            <a:pPr marL="0" indent="0">
              <a:buNone/>
            </a:pPr>
            <a:endParaRPr lang="fr-FR" smtClean="0"/>
          </a:p>
          <a:p>
            <a:r>
              <a:rPr lang="fr-FR" err="1"/>
              <a:t>d</a:t>
            </a:r>
            <a:r>
              <a:rPr lang="fr-FR" err="1" smtClean="0"/>
              <a:t>ashboard</a:t>
            </a:r>
            <a:r>
              <a:rPr lang="fr-FR" smtClean="0"/>
              <a:t> </a:t>
            </a:r>
            <a:r>
              <a:rPr lang="fr-FR" err="1" smtClean="0"/>
              <a:t>with</a:t>
            </a:r>
            <a:r>
              <a:rPr lang="fr-FR" smtClean="0"/>
              <a:t> </a:t>
            </a:r>
            <a:r>
              <a:rPr lang="fr-FR" err="1" smtClean="0"/>
              <a:t>submission</a:t>
            </a:r>
            <a:r>
              <a:rPr lang="fr-FR" smtClean="0"/>
              <a:t> </a:t>
            </a:r>
            <a:r>
              <a:rPr lang="fr-FR" err="1" smtClean="0"/>
              <a:t>history</a:t>
            </a:r>
            <a:endParaRPr lang="en-GB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87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Replication Manager </a:t>
            </a:r>
            <a:r>
              <a:rPr lang="fr-FR" smtClean="0"/>
              <a:t>roles: workflow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mtClean="0"/>
              <a:t>Data are </a:t>
            </a:r>
            <a:r>
              <a:rPr lang="fr-FR" err="1" smtClean="0"/>
              <a:t>generated</a:t>
            </a:r>
            <a:r>
              <a:rPr lang="fr-FR" smtClean="0"/>
              <a:t> </a:t>
            </a:r>
            <a:r>
              <a:rPr lang="fr-FR" b="1" err="1" smtClean="0"/>
              <a:t>before</a:t>
            </a:r>
            <a:r>
              <a:rPr lang="fr-FR" smtClean="0"/>
              <a:t> </a:t>
            </a:r>
            <a:r>
              <a:rPr lang="fr-FR" err="1" smtClean="0"/>
              <a:t>metadata</a:t>
            </a:r>
            <a:r>
              <a:rPr lang="fr-FR" smtClean="0"/>
              <a:t> are </a:t>
            </a:r>
            <a:r>
              <a:rPr lang="fr-FR" err="1" smtClean="0"/>
              <a:t>submitted</a:t>
            </a:r>
            <a:r>
              <a:rPr lang="fr-FR" smtClean="0"/>
              <a:t> to the IM</a:t>
            </a:r>
          </a:p>
          <a:p>
            <a:pPr>
              <a:buFont typeface="Wingdings" panose="05000000000000000000" pitchFamily="2" charset="2"/>
              <a:buChar char="ð"/>
            </a:pPr>
            <a:r>
              <a:rPr lang="fr-FR" b="1" smtClean="0"/>
              <a:t>Nothing</a:t>
            </a:r>
            <a:r>
              <a:rPr lang="fr-FR" smtClean="0"/>
              <a:t> </a:t>
            </a:r>
            <a:r>
              <a:rPr lang="fr-FR" err="1" smtClean="0"/>
              <a:t>is</a:t>
            </a:r>
            <a:r>
              <a:rPr lang="fr-FR" smtClean="0"/>
              <a:t> </a:t>
            </a:r>
            <a:r>
              <a:rPr lang="fr-FR" err="1" smtClean="0"/>
              <a:t>submitted</a:t>
            </a:r>
            <a:r>
              <a:rPr lang="fr-FR" smtClean="0"/>
              <a:t> if </a:t>
            </a:r>
            <a:r>
              <a:rPr lang="fr-FR" b="1" err="1" smtClean="0"/>
              <a:t>errors</a:t>
            </a:r>
            <a:r>
              <a:rPr lang="fr-FR" smtClean="0"/>
              <a:t> are </a:t>
            </a:r>
            <a:r>
              <a:rPr lang="fr-FR" err="1" smtClean="0"/>
              <a:t>found</a:t>
            </a:r>
            <a:r>
              <a:rPr lang="fr-FR" smtClean="0"/>
              <a:t> </a:t>
            </a:r>
            <a:r>
              <a:rPr lang="fr-FR" err="1" smtClean="0"/>
              <a:t>during</a:t>
            </a:r>
            <a:r>
              <a:rPr lang="fr-FR" smtClean="0"/>
              <a:t> </a:t>
            </a:r>
            <a:r>
              <a:rPr lang="fr-FR" err="1" smtClean="0"/>
              <a:t>generation</a:t>
            </a:r>
            <a:r>
              <a:rPr lang="fr-FR" smtClean="0"/>
              <a:t> or check </a:t>
            </a:r>
            <a:r>
              <a:rPr lang="fr-FR" err="1" smtClean="0"/>
              <a:t>with</a:t>
            </a:r>
            <a:r>
              <a:rPr lang="fr-FR" smtClean="0"/>
              <a:t> </a:t>
            </a:r>
            <a:r>
              <a:rPr lang="fr-FR" err="1" smtClean="0"/>
              <a:t>Octopus</a:t>
            </a:r>
            <a:r>
              <a:rPr lang="fr-FR" smtClean="0"/>
              <a:t> </a:t>
            </a:r>
            <a:endParaRPr lang="fr-FR"/>
          </a:p>
          <a:p>
            <a:pPr>
              <a:buFont typeface="Wingdings" panose="05000000000000000000" pitchFamily="2" charset="2"/>
              <a:buChar char="ð"/>
            </a:pPr>
            <a:r>
              <a:rPr lang="fr-FR" b="1" err="1" smtClean="0"/>
              <a:t>Metadata</a:t>
            </a:r>
            <a:r>
              <a:rPr lang="fr-FR" b="1" smtClean="0"/>
              <a:t> and </a:t>
            </a:r>
            <a:r>
              <a:rPr lang="fr-FR" b="1" err="1" smtClean="0"/>
              <a:t>unrestricted</a:t>
            </a:r>
            <a:r>
              <a:rPr lang="fr-FR" b="1" smtClean="0"/>
              <a:t> data </a:t>
            </a:r>
            <a:r>
              <a:rPr lang="fr-FR" smtClean="0"/>
              <a:t>are </a:t>
            </a:r>
            <a:r>
              <a:rPr lang="fr-FR" err="1" smtClean="0"/>
              <a:t>archived</a:t>
            </a:r>
            <a:r>
              <a:rPr lang="fr-FR" smtClean="0"/>
              <a:t> </a:t>
            </a:r>
            <a:r>
              <a:rPr lang="fr-FR" err="1" smtClean="0"/>
              <a:t>locally</a:t>
            </a:r>
            <a:r>
              <a:rPr lang="fr-FR" smtClean="0"/>
              <a:t> in an </a:t>
            </a:r>
            <a:r>
              <a:rPr lang="fr-FR" b="1" smtClean="0"/>
              <a:t>ARCHIVE</a:t>
            </a:r>
            <a:r>
              <a:rPr lang="fr-FR" smtClean="0"/>
              <a:t> directory</a:t>
            </a:r>
          </a:p>
          <a:p>
            <a:pPr>
              <a:buFont typeface="Wingdings" panose="05000000000000000000" pitchFamily="2" charset="2"/>
              <a:buChar char="ð"/>
            </a:pPr>
            <a:r>
              <a:rPr lang="fr-FR" b="1" err="1" smtClean="0"/>
              <a:t>Restricted</a:t>
            </a:r>
            <a:r>
              <a:rPr lang="fr-FR" smtClean="0"/>
              <a:t> data are </a:t>
            </a:r>
            <a:r>
              <a:rPr lang="fr-FR" err="1" smtClean="0"/>
              <a:t>stored</a:t>
            </a:r>
            <a:r>
              <a:rPr lang="fr-FR" smtClean="0"/>
              <a:t> </a:t>
            </a:r>
            <a:r>
              <a:rPr lang="fr-FR" err="1"/>
              <a:t>locally</a:t>
            </a:r>
            <a:r>
              <a:rPr lang="fr-FR"/>
              <a:t> </a:t>
            </a:r>
            <a:r>
              <a:rPr lang="fr-FR" smtClean="0"/>
              <a:t>in a </a:t>
            </a:r>
            <a:r>
              <a:rPr lang="fr-FR" b="1" smtClean="0"/>
              <a:t>PRODUCTION</a:t>
            </a:r>
            <a:r>
              <a:rPr lang="fr-FR" smtClean="0"/>
              <a:t> directory</a:t>
            </a:r>
            <a:endParaRPr lang="en-GB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89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Replication Manager roles: </a:t>
            </a:r>
            <a:r>
              <a:rPr lang="fr-FR" smtClean="0"/>
              <a:t>data storage</a:t>
            </a:r>
            <a:endParaRPr lang="en-GB"/>
          </a:p>
        </p:txBody>
      </p:sp>
      <p:sp>
        <p:nvSpPr>
          <p:cNvPr id="5" name="Rectangle à coins arrondis 4"/>
          <p:cNvSpPr/>
          <p:nvPr/>
        </p:nvSpPr>
        <p:spPr>
          <a:xfrm>
            <a:off x="6082241" y="5088350"/>
            <a:ext cx="1080120" cy="64807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mtClean="0"/>
              <a:t>RM</a:t>
            </a:r>
            <a:endParaRPr lang="en-GB" sz="3600"/>
          </a:p>
        </p:txBody>
      </p:sp>
      <p:sp>
        <p:nvSpPr>
          <p:cNvPr id="6" name="Rectangle à coins arrondis 5"/>
          <p:cNvSpPr/>
          <p:nvPr/>
        </p:nvSpPr>
        <p:spPr>
          <a:xfrm>
            <a:off x="5246874" y="4868547"/>
            <a:ext cx="1080120" cy="64807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mtClean="0"/>
              <a:t>RM</a:t>
            </a:r>
            <a:endParaRPr lang="en-GB" sz="3600"/>
          </a:p>
        </p:txBody>
      </p:sp>
      <p:sp>
        <p:nvSpPr>
          <p:cNvPr id="7" name="Rectangle à coins arrondis 6"/>
          <p:cNvSpPr/>
          <p:nvPr/>
        </p:nvSpPr>
        <p:spPr>
          <a:xfrm>
            <a:off x="4454786" y="4617132"/>
            <a:ext cx="1080120" cy="64807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mtClean="0"/>
              <a:t>RM</a:t>
            </a:r>
            <a:endParaRPr lang="en-GB" sz="3600"/>
          </a:p>
        </p:txBody>
      </p:sp>
      <p:sp>
        <p:nvSpPr>
          <p:cNvPr id="8" name="Rectangle à coins arrondis 7"/>
          <p:cNvSpPr/>
          <p:nvPr/>
        </p:nvSpPr>
        <p:spPr>
          <a:xfrm>
            <a:off x="3779912" y="4293096"/>
            <a:ext cx="1080120" cy="64807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mtClean="0"/>
              <a:t>RM</a:t>
            </a:r>
            <a:endParaRPr lang="en-GB" sz="3600"/>
          </a:p>
        </p:txBody>
      </p:sp>
      <p:sp>
        <p:nvSpPr>
          <p:cNvPr id="9" name="Rectangle à coins arrondis 8"/>
          <p:cNvSpPr/>
          <p:nvPr/>
        </p:nvSpPr>
        <p:spPr>
          <a:xfrm>
            <a:off x="899592" y="2385533"/>
            <a:ext cx="1080120" cy="648072"/>
          </a:xfrm>
          <a:prstGeom prst="round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mtClean="0"/>
              <a:t>IM</a:t>
            </a:r>
            <a:endParaRPr lang="en-GB" sz="3600"/>
          </a:p>
        </p:txBody>
      </p:sp>
      <p:sp>
        <p:nvSpPr>
          <p:cNvPr id="10" name="Nuage 9"/>
          <p:cNvSpPr/>
          <p:nvPr/>
        </p:nvSpPr>
        <p:spPr>
          <a:xfrm>
            <a:off x="6368346" y="2151430"/>
            <a:ext cx="2198171" cy="1024779"/>
          </a:xfrm>
          <a:prstGeom prst="cloud">
            <a:avLst/>
          </a:prstGeom>
          <a:solidFill>
            <a:schemeClr val="accent3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mtClean="0"/>
              <a:t>cloud</a:t>
            </a:r>
            <a:endParaRPr lang="en-GB" sz="3600"/>
          </a:p>
        </p:txBody>
      </p:sp>
      <p:cxnSp>
        <p:nvCxnSpPr>
          <p:cNvPr id="11" name="Connecteur droit avec flèche 10"/>
          <p:cNvCxnSpPr>
            <a:stCxn id="9" idx="2"/>
            <a:endCxn id="8" idx="0"/>
          </p:cNvCxnSpPr>
          <p:nvPr/>
        </p:nvCxnSpPr>
        <p:spPr>
          <a:xfrm>
            <a:off x="1439652" y="3033605"/>
            <a:ext cx="2880320" cy="1259491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10" idx="1"/>
            <a:endCxn id="8" idx="0"/>
          </p:cNvCxnSpPr>
          <p:nvPr/>
        </p:nvCxnSpPr>
        <p:spPr>
          <a:xfrm flipH="1">
            <a:off x="4319972" y="3175118"/>
            <a:ext cx="3147460" cy="1117978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0" idx="2"/>
            <a:endCxn id="9" idx="3"/>
          </p:cNvCxnSpPr>
          <p:nvPr/>
        </p:nvCxnSpPr>
        <p:spPr>
          <a:xfrm flipH="1">
            <a:off x="1979712" y="2663820"/>
            <a:ext cx="4395452" cy="4574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be 14"/>
          <p:cNvSpPr/>
          <p:nvPr/>
        </p:nvSpPr>
        <p:spPr>
          <a:xfrm>
            <a:off x="2123728" y="5548141"/>
            <a:ext cx="3015134" cy="406029"/>
          </a:xfrm>
          <a:prstGeom prst="cube">
            <a:avLst>
              <a:gd name="adj" fmla="val 6326"/>
            </a:avLst>
          </a:prstGeom>
          <a:solidFill>
            <a:srgbClr val="72B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err="1"/>
              <a:t>r</a:t>
            </a:r>
            <a:r>
              <a:rPr lang="fr-FR" sz="3200" err="1" smtClean="0"/>
              <a:t>estricted</a:t>
            </a:r>
            <a:r>
              <a:rPr lang="fr-FR" sz="3200" smtClean="0"/>
              <a:t> data</a:t>
            </a:r>
            <a:endParaRPr lang="en-GB" sz="3200"/>
          </a:p>
        </p:txBody>
      </p:sp>
      <p:sp>
        <p:nvSpPr>
          <p:cNvPr id="16" name="Cube 15"/>
          <p:cNvSpPr/>
          <p:nvPr/>
        </p:nvSpPr>
        <p:spPr>
          <a:xfrm>
            <a:off x="5504019" y="3411526"/>
            <a:ext cx="3234161" cy="361408"/>
          </a:xfrm>
          <a:prstGeom prst="cube">
            <a:avLst>
              <a:gd name="adj" fmla="val 6326"/>
            </a:avLst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err="1" smtClean="0"/>
              <a:t>unrestricted</a:t>
            </a:r>
            <a:r>
              <a:rPr lang="fr-FR" sz="3200" smtClean="0"/>
              <a:t> data</a:t>
            </a:r>
            <a:endParaRPr lang="en-GB" sz="3200"/>
          </a:p>
        </p:txBody>
      </p:sp>
      <p:sp>
        <p:nvSpPr>
          <p:cNvPr id="17" name="Cube 16"/>
          <p:cNvSpPr/>
          <p:nvPr/>
        </p:nvSpPr>
        <p:spPr>
          <a:xfrm>
            <a:off x="755576" y="3325629"/>
            <a:ext cx="2060760" cy="399779"/>
          </a:xfrm>
          <a:prstGeom prst="cube">
            <a:avLst>
              <a:gd name="adj" fmla="val 6326"/>
            </a:avLst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err="1" smtClean="0"/>
              <a:t>metadata</a:t>
            </a:r>
            <a:endParaRPr lang="en-GB" sz="3200"/>
          </a:p>
        </p:txBody>
      </p:sp>
      <p:sp>
        <p:nvSpPr>
          <p:cNvPr id="1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44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err="1" smtClean="0"/>
              <a:t>Replication</a:t>
            </a:r>
            <a:r>
              <a:rPr lang="fr-FR" smtClean="0"/>
              <a:t> Manager setup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mtClean="0"/>
              <a:t>data preparation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/>
              <a:t>i</a:t>
            </a:r>
            <a:r>
              <a:rPr lang="fr-FR" smtClean="0"/>
              <a:t>nstallation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mtClean="0"/>
              <a:t>configuration</a:t>
            </a:r>
            <a:endParaRPr lang="en-GB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97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err="1" smtClean="0"/>
              <a:t>Preparation</a:t>
            </a:r>
            <a:r>
              <a:rPr lang="fr-FR" smtClean="0"/>
              <a:t>: </a:t>
            </a:r>
            <a:r>
              <a:rPr lang="fr-FR" err="1" smtClean="0"/>
              <a:t>where</a:t>
            </a:r>
            <a:r>
              <a:rPr lang="fr-FR" smtClean="0"/>
              <a:t> </a:t>
            </a:r>
            <a:r>
              <a:rPr lang="fr-FR"/>
              <a:t>are the data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mtClean="0"/>
              <a:t>As the DM, the RM </a:t>
            </a:r>
            <a:r>
              <a:rPr lang="fr-FR" err="1" smtClean="0"/>
              <a:t>will</a:t>
            </a:r>
            <a:r>
              <a:rPr lang="fr-FR" smtClean="0"/>
              <a:t> use</a:t>
            </a:r>
          </a:p>
          <a:p>
            <a:pPr lvl="1"/>
            <a:r>
              <a:rPr lang="fr-FR" smtClean="0"/>
              <a:t>a </a:t>
            </a:r>
            <a:r>
              <a:rPr lang="fr-FR" err="1" smtClean="0"/>
              <a:t>coupling</a:t>
            </a:r>
            <a:r>
              <a:rPr lang="fr-FR" smtClean="0"/>
              <a:t> table</a:t>
            </a:r>
          </a:p>
          <a:p>
            <a:pPr lvl="1"/>
            <a:r>
              <a:rPr lang="fr-FR" smtClean="0"/>
              <a:t>data files </a:t>
            </a:r>
          </a:p>
          <a:p>
            <a:pPr lvl="2"/>
            <a:r>
              <a:rPr lang="fr-FR" err="1" smtClean="0"/>
              <a:t>stored</a:t>
            </a:r>
            <a:r>
              <a:rPr lang="fr-FR" smtClean="0"/>
              <a:t> in directories or in web services</a:t>
            </a:r>
          </a:p>
          <a:p>
            <a:pPr lvl="2"/>
            <a:r>
              <a:rPr lang="fr-FR" err="1"/>
              <a:t>c</a:t>
            </a:r>
            <a:r>
              <a:rPr lang="fr-FR" err="1" smtClean="0"/>
              <a:t>ontaining</a:t>
            </a:r>
            <a:r>
              <a:rPr lang="fr-FR" smtClean="0"/>
              <a:t> one  (modus 1) or </a:t>
            </a:r>
            <a:r>
              <a:rPr lang="fr-FR" err="1" smtClean="0"/>
              <a:t>several</a:t>
            </a:r>
            <a:r>
              <a:rPr lang="fr-FR" smtClean="0"/>
              <a:t> </a:t>
            </a:r>
            <a:r>
              <a:rPr lang="fr-FR" err="1" smtClean="0"/>
              <a:t>local_cdi_ids</a:t>
            </a:r>
            <a:r>
              <a:rPr lang="fr-FR" smtClean="0"/>
              <a:t> (modus 3)</a:t>
            </a:r>
          </a:p>
          <a:p>
            <a:pPr lvl="1"/>
            <a:r>
              <a:rPr lang="fr-FR" smtClean="0"/>
              <a:t>data in </a:t>
            </a:r>
            <a:r>
              <a:rPr lang="fr-FR" err="1" smtClean="0"/>
              <a:t>database</a:t>
            </a:r>
            <a:r>
              <a:rPr lang="fr-FR" smtClean="0"/>
              <a:t> (modus 2)</a:t>
            </a: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84438" y="620713"/>
            <a:ext cx="6135687" cy="215444"/>
          </a:xfrm>
        </p:spPr>
        <p:txBody>
          <a:bodyPr/>
          <a:lstStyle/>
          <a:p>
            <a:r>
              <a:rPr lang="en-US" altLang="en-US" err="1">
                <a:cs typeface="Arial" charset="0"/>
              </a:rPr>
              <a:t>SeaDataCloud</a:t>
            </a:r>
            <a:r>
              <a:rPr lang="en-US" altLang="en-US">
                <a:cs typeface="Arial" charset="0"/>
              </a:rPr>
              <a:t> 2nd training session, </a:t>
            </a:r>
            <a:r>
              <a:rPr lang="en-US" altLang="en-US" err="1">
                <a:cs typeface="Arial" charset="0"/>
              </a:rPr>
              <a:t>Ostende</a:t>
            </a:r>
            <a:r>
              <a:rPr lang="en-US" altLang="en-US">
                <a:cs typeface="Arial" charset="0"/>
              </a:rPr>
              <a:t>, Belgium, 19-21 June 2019</a:t>
            </a:r>
            <a:endParaRPr lang="fr-FR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80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Calibri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eaDataCloud.pot [Mode de compatibilité]" id="{57FC6986-2BD0-43BB-ACEC-85D2971105F7}" vid="{5FF008A0-E6D8-418E-B2FC-C5FA7669FA00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SeaDataCloud</Template>
  <TotalTime>2750</TotalTime>
  <Words>998</Words>
  <Application>Microsoft Office PowerPoint</Application>
  <PresentationFormat>Affichage à l'écran (4:3)</PresentationFormat>
  <Paragraphs>206</Paragraphs>
  <Slides>31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Modèle par défaut</vt:lpstr>
      <vt:lpstr>Replication Manager – Functionalities and configuration of Replication Manager </vt:lpstr>
      <vt:lpstr>Summary</vt:lpstr>
      <vt:lpstr>Introduction</vt:lpstr>
      <vt:lpstr>SeaDataNet infrastructure</vt:lpstr>
      <vt:lpstr>Replication Manager roles</vt:lpstr>
      <vt:lpstr>Replication Manager roles: workflow</vt:lpstr>
      <vt:lpstr>Replication Manager roles: data storage</vt:lpstr>
      <vt:lpstr>Replication Manager setup</vt:lpstr>
      <vt:lpstr>Preparation: where are the data</vt:lpstr>
      <vt:lpstr>Preparation: coupling and modus 2</vt:lpstr>
      <vt:lpstr>Preparation : modus 1 and 3</vt:lpstr>
      <vt:lpstr>Preparation: where to store the RM resources </vt:lpstr>
      <vt:lpstr>Installation</vt:lpstr>
      <vt:lpstr>Installation: requirements</vt:lpstr>
      <vt:lpstr>Installation: deployment</vt:lpstr>
      <vt:lpstr>Installation: deployment</vt:lpstr>
      <vt:lpstr>Configuration</vt:lpstr>
      <vt:lpstr>Configuration : RM properties</vt:lpstr>
      <vt:lpstr>Configuration: workflow directories (new!)</vt:lpstr>
      <vt:lpstr>Configuration: data directories</vt:lpstr>
      <vt:lpstr>Configuration: tree example</vt:lpstr>
      <vt:lpstr>Configuration: network configuration</vt:lpstr>
      <vt:lpstr>Configuration: network connections (new)</vt:lpstr>
      <vt:lpstr>Configuration: security</vt:lpstr>
      <vt:lpstr>Configuration: summary page 1/2</vt:lpstr>
      <vt:lpstr>Configuration: summary page 2/2</vt:lpstr>
      <vt:lpstr>Configuration: check</vt:lpstr>
      <vt:lpstr>Usage: initial population</vt:lpstr>
      <vt:lpstr>Usage: synchronization</vt:lpstr>
      <vt:lpstr>Usage: batch submission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Michele FICHAUT, Ifremer Brest PDG-IMN-IDM-SISME</dc:creator>
  <cp:lastModifiedBy>Marine VERNET, Ifremer Brest PDG-IRSI-SISMER</cp:lastModifiedBy>
  <cp:revision>531</cp:revision>
  <dcterms:created xsi:type="dcterms:W3CDTF">2018-06-06T14:27:49Z</dcterms:created>
  <dcterms:modified xsi:type="dcterms:W3CDTF">2019-06-24T10:28:46Z</dcterms:modified>
</cp:coreProperties>
</file>