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jpeg" ContentType="image/jpeg"/>
  <Override PartName="/ppt/media/image28.png" ContentType="image/png"/>
  <Override PartName="/ppt/media/image1.jpeg" ContentType="image/jpeg"/>
  <Override PartName="/ppt/media/image2.png" ContentType="image/png"/>
  <Override PartName="/ppt/media/image3.jpeg" ContentType="image/jpeg"/>
  <Override PartName="/ppt/media/image4.png" ContentType="image/png"/>
  <Override PartName="/ppt/media/image7.png" ContentType="image/png"/>
  <Override PartName="/ppt/media/image11.png" ContentType="image/png"/>
  <Override PartName="/ppt/media/image5.jpeg" ContentType="image/jpeg"/>
  <Override PartName="/ppt/media/image8.jpeg" ContentType="image/jpeg"/>
  <Override PartName="/ppt/media/image6.png" ContentType="image/png"/>
  <Override PartName="/ppt/media/image10.wmf" ContentType="image/x-wmf"/>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50.gif" ContentType="image/gif"/>
  <Override PartName="/ppt/media/image19.png" ContentType="image/png"/>
  <Override PartName="/ppt/media/image20.png" ContentType="image/png"/>
  <Override PartName="/ppt/media/image42.gif" ContentType="image/gif"/>
  <Override PartName="/ppt/media/image21.png" ContentType="image/png"/>
  <Override PartName="/ppt/media/image22.png" ContentType="image/png"/>
  <Override PartName="/ppt/media/image23.png" ContentType="image/png"/>
  <Override PartName="/ppt/media/image24.png" ContentType="image/png"/>
  <Override PartName="/ppt/media/image36.jpeg" ContentType="image/jpeg"/>
  <Override PartName="/ppt/media/image25.png" ContentType="image/png"/>
  <Override PartName="/ppt/media/image26.png" ContentType="image/png"/>
  <Override PartName="/ppt/media/image27.jpeg" ContentType="image/jpeg"/>
  <Override PartName="/ppt/media/image29.jpeg" ContentType="image/jpeg"/>
  <Override PartName="/ppt/media/image41.jpeg" ContentType="image/jpeg"/>
  <Override PartName="/ppt/media/image30.png" ContentType="image/png"/>
  <Override PartName="/ppt/media/image31.png" ContentType="image/png"/>
  <Override PartName="/ppt/media/image32.png" ContentType="image/png"/>
  <Override PartName="/ppt/media/image33.png" ContentType="image/png"/>
  <Override PartName="/ppt/media/image46.wmf" ContentType="image/x-wmf"/>
  <Override PartName="/ppt/media/image34.png" ContentType="image/png"/>
  <Override PartName="/ppt/media/image47.wmf" ContentType="image/x-wmf"/>
  <Override PartName="/ppt/media/image35.png" ContentType="image/png"/>
  <Override PartName="/ppt/media/image37.png" ContentType="image/png"/>
  <Override PartName="/ppt/media/image45.png" ContentType="image/png"/>
  <Override PartName="/ppt/media/image38.jpeg" ContentType="image/jpeg"/>
  <Override PartName="/ppt/media/image39.png" ContentType="image/png"/>
  <Override PartName="/ppt/media/image40.png" ContentType="image/png"/>
  <Override PartName="/ppt/media/image49.jpeg" ContentType="image/jpeg"/>
  <Override PartName="/ppt/media/image43.png" ContentType="image/png"/>
  <Override PartName="/ppt/media/image44.png" ContentType="image/png"/>
  <Override PartName="/ppt/media/image48.wmf" ContentType="image/x-wmf"/>
  <Override PartName="/ppt/media/image51.jpeg" ContentType="image/jpe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Fai clic per spostare la diapositiva</a:t>
            </a:r>
            <a:endParaRPr b="0" lang="it-IT" sz="4400" spc="-1" strike="noStrike">
              <a:latin typeface="Arial"/>
            </a:endParaRPr>
          </a:p>
        </p:txBody>
      </p:sp>
      <p:sp>
        <p:nvSpPr>
          <p:cNvPr id="12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Fai clic per modificare il formato delle note</a:t>
            </a:r>
            <a:endParaRPr b="0" lang="it-IT" sz="2000" spc="-1" strike="noStrike">
              <a:latin typeface="Arial"/>
            </a:endParaRPr>
          </a:p>
        </p:txBody>
      </p:sp>
      <p:sp>
        <p:nvSpPr>
          <p:cNvPr id="123"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&lt;intestazione&gt;</a:t>
            </a:r>
            <a:endParaRPr b="0" lang="it-IT" sz="1400" spc="-1" strike="noStrike">
              <a:latin typeface="Times New Roman"/>
            </a:endParaRPr>
          </a:p>
        </p:txBody>
      </p:sp>
      <p:sp>
        <p:nvSpPr>
          <p:cNvPr id="124"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&lt;data/ora&gt;</a:t>
            </a:r>
            <a:endParaRPr b="0" lang="it-IT" sz="1400" spc="-1" strike="noStrike">
              <a:latin typeface="Times New Roman"/>
            </a:endParaRPr>
          </a:p>
        </p:txBody>
      </p:sp>
      <p:sp>
        <p:nvSpPr>
          <p:cNvPr id="125"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&lt;piè di pagina&gt;</a:t>
            </a:r>
            <a:endParaRPr b="0" lang="it-IT" sz="1400" spc="-1" strike="noStrike">
              <a:latin typeface="Times New Roman"/>
            </a:endParaRPr>
          </a:p>
        </p:txBody>
      </p:sp>
      <p:sp>
        <p:nvSpPr>
          <p:cNvPr id="126"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40ED3326-3869-4A15-8210-ACDD212BACED}"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hyperlink" Target="https://www.seadatanet.org/Software/DIVA" TargetMode="External"/><Relationship Id="rId2" Type="http://schemas.openxmlformats.org/officeDocument/2006/relationships/hyperlink" Target="https://www.seadatanet.org/Software/DIVA" TargetMode="External"/><Relationship Id="rId3" Type="http://schemas.openxmlformats.org/officeDocument/2006/relationships/hyperlink" Target="https://www.seadatanet.org/Software/DIVA" TargetMode="External"/><Relationship Id="rId4" Type="http://schemas.openxmlformats.org/officeDocument/2006/relationships/slide" Target="../slides/slide15.xml"/><Relationship Id="rId5"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DA35894-36BD-4DD9-8DDC-C2C68BA6AD69}" type="slidenum">
              <a:rPr b="0" lang="it-IT" sz="1200" spc="-1" strike="noStrike">
                <a:solidFill>
                  <a:srgbClr val="000000"/>
                </a:solidFill>
                <a:latin typeface="Arial"/>
              </a:rPr>
              <a:t>&lt;numero&gt;</a:t>
            </a:fld>
            <a:endParaRPr b="0" lang="it-IT" sz="1200" spc="-1" strike="noStrike">
              <a:latin typeface="Arial"/>
            </a:endParaRPr>
          </a:p>
        </p:txBody>
      </p:sp>
      <p:sp>
        <p:nvSpPr>
          <p:cNvPr id="343" name="PlaceHolder 2"/>
          <p:cNvSpPr>
            <a:spLocks noGrp="1"/>
          </p:cNvSpPr>
          <p:nvPr>
            <p:ph type="sldImg"/>
          </p:nvPr>
        </p:nvSpPr>
        <p:spPr>
          <a:xfrm>
            <a:off x="1143000" y="685800"/>
            <a:ext cx="4570560" cy="3427560"/>
          </a:xfrm>
          <a:prstGeom prst="rect">
            <a:avLst/>
          </a:prstGeom>
        </p:spPr>
      </p:sp>
      <p:sp>
        <p:nvSpPr>
          <p:cNvPr id="344" name="PlaceHolder 3"/>
          <p:cNvSpPr>
            <a:spLocks noGrp="1"/>
          </p:cNvSpPr>
          <p:nvPr>
            <p:ph type="body"/>
          </p:nvPr>
        </p:nvSpPr>
        <p:spPr>
          <a:xfrm>
            <a:off x="685800" y="4343400"/>
            <a:ext cx="5484960" cy="4113360"/>
          </a:xfrm>
          <a:prstGeom prst="rect">
            <a:avLst/>
          </a:prstGeom>
        </p:spPr>
        <p:txBody>
          <a:bodyPr lIns="0" rIns="0" tIns="0" bIns="0">
            <a:noAutofit/>
          </a:bodyPr>
          <a:p>
            <a:endParaRPr b="0" lang="it-IT" sz="2000" spc="-1" strike="noStrike">
              <a:latin typeface="Arial"/>
            </a:endParaRPr>
          </a:p>
        </p:txBody>
      </p:sp>
      <p:sp>
        <p:nvSpPr>
          <p:cNvPr id="345"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PlaceHolder 1"/>
          <p:cNvSpPr>
            <a:spLocks noGrp="1"/>
          </p:cNvSpPr>
          <p:nvPr>
            <p:ph type="sldImg"/>
          </p:nvPr>
        </p:nvSpPr>
        <p:spPr>
          <a:xfrm>
            <a:off x="1143000" y="685800"/>
            <a:ext cx="4570560" cy="3427560"/>
          </a:xfrm>
          <a:prstGeom prst="rect">
            <a:avLst/>
          </a:prstGeom>
        </p:spPr>
      </p:sp>
      <p:sp>
        <p:nvSpPr>
          <p:cNvPr id="379"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380"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03B0295-99E1-4F72-8AA9-1B92A8CC6CF8}" type="slidenum">
              <a:rPr b="0" lang="it-IT" sz="1200" spc="-1" strike="noStrike">
                <a:solidFill>
                  <a:srgbClr val="000000"/>
                </a:solidFill>
                <a:latin typeface="Arial"/>
                <a:ea typeface="+mn-ea"/>
              </a:rPr>
              <a:t>10</a:t>
            </a:fld>
            <a:endParaRPr b="0" lang="it-IT" sz="1200" spc="-1" strike="noStrike">
              <a:latin typeface="Arial"/>
            </a:endParaRPr>
          </a:p>
        </p:txBody>
      </p:sp>
      <p:sp>
        <p:nvSpPr>
          <p:cNvPr id="381"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sldImg"/>
          </p:nvPr>
        </p:nvSpPr>
        <p:spPr>
          <a:xfrm>
            <a:off x="1143000" y="685800"/>
            <a:ext cx="4570560" cy="3427560"/>
          </a:xfrm>
          <a:prstGeom prst="rect">
            <a:avLst/>
          </a:prstGeom>
        </p:spPr>
      </p:sp>
      <p:sp>
        <p:nvSpPr>
          <p:cNvPr id="383"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384"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CAD902C-E0BF-4ADB-BAE5-22BD848DB1AB}" type="slidenum">
              <a:rPr b="0" lang="it-IT" sz="1200" spc="-1" strike="noStrike">
                <a:solidFill>
                  <a:srgbClr val="000000"/>
                </a:solidFill>
                <a:latin typeface="Arial"/>
                <a:ea typeface="+mn-ea"/>
              </a:rPr>
              <a:t>11</a:t>
            </a:fld>
            <a:endParaRPr b="0" lang="it-IT" sz="1200" spc="-1" strike="noStrike">
              <a:latin typeface="Arial"/>
            </a:endParaRPr>
          </a:p>
        </p:txBody>
      </p:sp>
      <p:sp>
        <p:nvSpPr>
          <p:cNvPr id="385"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sldImg"/>
          </p:nvPr>
        </p:nvSpPr>
        <p:spPr>
          <a:xfrm>
            <a:off x="1143000" y="685800"/>
            <a:ext cx="4570560" cy="3427560"/>
          </a:xfrm>
          <a:prstGeom prst="rect">
            <a:avLst/>
          </a:prstGeom>
        </p:spPr>
      </p:sp>
      <p:sp>
        <p:nvSpPr>
          <p:cNvPr id="387"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388"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D47633B-5884-4939-98B9-8F43456B2F57}" type="slidenum">
              <a:rPr b="0" lang="it-IT" sz="1200" spc="-1" strike="noStrike">
                <a:solidFill>
                  <a:srgbClr val="000000"/>
                </a:solidFill>
                <a:latin typeface="Arial"/>
                <a:ea typeface="+mn-ea"/>
              </a:rPr>
              <a:t>12</a:t>
            </a:fld>
            <a:endParaRPr b="0" lang="it-IT" sz="1200" spc="-1" strike="noStrike">
              <a:latin typeface="Arial"/>
            </a:endParaRPr>
          </a:p>
        </p:txBody>
      </p:sp>
      <p:sp>
        <p:nvSpPr>
          <p:cNvPr id="389"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sldImg"/>
          </p:nvPr>
        </p:nvSpPr>
        <p:spPr>
          <a:xfrm>
            <a:off x="1143000" y="685800"/>
            <a:ext cx="4570560" cy="3427560"/>
          </a:xfrm>
          <a:prstGeom prst="rect">
            <a:avLst/>
          </a:prstGeom>
        </p:spPr>
      </p:sp>
      <p:sp>
        <p:nvSpPr>
          <p:cNvPr id="391"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392"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2A2FCA6-F2C2-4465-A666-C0F7BFA65E25}" type="slidenum">
              <a:rPr b="0" lang="it-IT" sz="1200" spc="-1" strike="noStrike">
                <a:solidFill>
                  <a:srgbClr val="000000"/>
                </a:solidFill>
                <a:latin typeface="Arial"/>
                <a:ea typeface="+mn-ea"/>
              </a:rPr>
              <a:t>13</a:t>
            </a:fld>
            <a:endParaRPr b="0" lang="it-IT" sz="1200" spc="-1" strike="noStrike">
              <a:latin typeface="Arial"/>
            </a:endParaRPr>
          </a:p>
        </p:txBody>
      </p:sp>
      <p:sp>
        <p:nvSpPr>
          <p:cNvPr id="393"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sldImg"/>
          </p:nvPr>
        </p:nvSpPr>
        <p:spPr>
          <a:xfrm>
            <a:off x="1143000" y="685800"/>
            <a:ext cx="4570560" cy="3427560"/>
          </a:xfrm>
          <a:prstGeom prst="rect">
            <a:avLst/>
          </a:prstGeom>
        </p:spPr>
      </p:sp>
      <p:sp>
        <p:nvSpPr>
          <p:cNvPr id="395"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396"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09F81DC-CDA9-46AB-81F1-406F54E1E196}" type="slidenum">
              <a:rPr b="0" lang="it-IT" sz="1200" spc="-1" strike="noStrike">
                <a:solidFill>
                  <a:srgbClr val="000000"/>
                </a:solidFill>
                <a:latin typeface="Arial"/>
                <a:ea typeface="+mn-ea"/>
              </a:rPr>
              <a:t>14</a:t>
            </a:fld>
            <a:endParaRPr b="0" lang="it-IT" sz="1200" spc="-1" strike="noStrike">
              <a:latin typeface="Arial"/>
            </a:endParaRPr>
          </a:p>
        </p:txBody>
      </p:sp>
      <p:sp>
        <p:nvSpPr>
          <p:cNvPr id="397"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sldImg"/>
          </p:nvPr>
        </p:nvSpPr>
        <p:spPr>
          <a:xfrm>
            <a:off x="1143000" y="685800"/>
            <a:ext cx="4570560" cy="3427560"/>
          </a:xfrm>
          <a:prstGeom prst="rect">
            <a:avLst/>
          </a:prstGeom>
        </p:spPr>
      </p:sp>
      <p:sp>
        <p:nvSpPr>
          <p:cNvPr id="399" name="PlaceHolder 2"/>
          <p:cNvSpPr>
            <a:spLocks noGrp="1"/>
          </p:cNvSpPr>
          <p:nvPr>
            <p:ph type="body"/>
          </p:nvPr>
        </p:nvSpPr>
        <p:spPr>
          <a:xfrm>
            <a:off x="685800" y="4343400"/>
            <a:ext cx="5484960" cy="4113360"/>
          </a:xfrm>
          <a:prstGeom prst="rect">
            <a:avLst/>
          </a:prstGeom>
        </p:spPr>
        <p:txBody>
          <a:bodyPr lIns="0" rIns="0" tIns="0" bIns="0">
            <a:normAutofit fontScale="76000"/>
          </a:bodyPr>
          <a:p>
            <a:pPr marL="216000" indent="-214920">
              <a:lnSpc>
                <a:spcPct val="100000"/>
              </a:lnSpc>
            </a:pPr>
            <a:r>
              <a:rPr b="0" lang="it-IT" sz="1200" spc="-1" strike="noStrike">
                <a:solidFill>
                  <a:srgbClr val="000000"/>
                </a:solidFill>
                <a:latin typeface="+mn-lt"/>
                <a:ea typeface="+mn-ea"/>
              </a:rPr>
              <a:t>NEMO reformat ASCII file of vertical profiles, time series and trajectories to SDN formats file.</a:t>
            </a:r>
            <a:endParaRPr b="0" lang="it-IT" sz="1200" spc="-1" strike="noStrike">
              <a:latin typeface="Arial"/>
            </a:endParaRPr>
          </a:p>
          <a:p>
            <a:pPr marL="216000" indent="-214920">
              <a:lnSpc>
                <a:spcPct val="100000"/>
              </a:lnSpc>
            </a:pPr>
            <a:r>
              <a:rPr b="0" lang="it-IT" sz="1200" spc="-1" strike="noStrike">
                <a:solidFill>
                  <a:srgbClr val="000000"/>
                </a:solidFill>
                <a:latin typeface="+mn-lt"/>
                <a:ea typeface="+mn-ea"/>
              </a:rPr>
              <a:t>NEMO generates the coupling table and a CSV file that is a summary of the data that can be used by Mikado to produce a CDI file for metadata.</a:t>
            </a:r>
            <a:endParaRPr b="0" lang="it-IT" sz="1200" spc="-1" strike="noStrike">
              <a:latin typeface="Arial"/>
            </a:endParaRPr>
          </a:p>
          <a:p>
            <a:pPr marL="216000" indent="-214920">
              <a:lnSpc>
                <a:spcPct val="100000"/>
              </a:lnSpc>
            </a:pPr>
            <a:r>
              <a:rPr b="0" lang="it-IT" sz="1200" spc="-1" strike="noStrike">
                <a:solidFill>
                  <a:srgbClr val="000000"/>
                </a:solidFill>
                <a:latin typeface="+mn-lt"/>
                <a:ea typeface="+mn-ea"/>
              </a:rPr>
              <a:t>The ODV software is also being used in SeaDataNet for producing generic data products for each of the regional seas for various variables. The DIVA software tool ( </a:t>
            </a:r>
            <a:r>
              <a:rPr b="1" lang="it-IT" sz="1200" spc="-1" strike="noStrike" u="sng">
                <a:solidFill>
                  <a:srgbClr val="000000"/>
                </a:solidFill>
                <a:uFillTx/>
                <a:latin typeface="+mn-lt"/>
                <a:ea typeface="+mn-ea"/>
                <a:hlinkClick r:id="rId1"/>
              </a:rPr>
              <a:t>Data-Interpolating </a:t>
            </a:r>
            <a:r>
              <a:rPr b="1" lang="it-IT" sz="1200" spc="-1" strike="noStrike" u="sng">
                <a:solidFill>
                  <a:srgbClr val="000000"/>
                </a:solidFill>
                <a:uFillTx/>
                <a:latin typeface="+mn-lt"/>
                <a:ea typeface="+mn-ea"/>
                <a:hlinkClick r:id="rId2"/>
              </a:rPr>
              <a:t>Variational</a:t>
            </a:r>
            <a:r>
              <a:rPr b="1" lang="it-IT" sz="1200" spc="-1" strike="noStrike" u="sng">
                <a:solidFill>
                  <a:srgbClr val="000000"/>
                </a:solidFill>
                <a:uFillTx/>
                <a:latin typeface="+mn-lt"/>
                <a:ea typeface="+mn-ea"/>
                <a:hlinkClick r:id="rId3"/>
              </a:rPr>
              <a:t> Analysis</a:t>
            </a:r>
            <a:r>
              <a:rPr b="0" lang="it-IT" sz="1200" spc="-1" strike="noStrike">
                <a:solidFill>
                  <a:srgbClr val="000000"/>
                </a:solidFill>
                <a:latin typeface="+mn-lt"/>
                <a:ea typeface="+mn-ea"/>
              </a:rPr>
              <a:t> ) allows to spatially interpolate (or analyse) those observations on a regular grid in an optimal way. As a part of SeaDataNet, the DIVA method has been integrated into ODV, and the integration greatly facilitates the usage of DIVA. </a:t>
            </a:r>
            <a:endParaRPr b="0" lang="it-IT" sz="1200" spc="-1" strike="noStrike">
              <a:latin typeface="Arial"/>
            </a:endParaRPr>
          </a:p>
          <a:p>
            <a:pPr marL="216000" indent="-214920">
              <a:lnSpc>
                <a:spcPct val="100000"/>
              </a:lnSpc>
            </a:pPr>
            <a:r>
              <a:rPr b="0" lang="it-IT" sz="2000" spc="-1" strike="noStrike">
                <a:solidFill>
                  <a:srgbClr val="000000"/>
                </a:solidFill>
                <a:latin typeface="+mn-lt"/>
                <a:ea typeface="+mn-ea"/>
              </a:rPr>
              <a:t>MIKADO: generator of XML descriptions of SeaDataNet catalogues</a:t>
            </a:r>
            <a:endParaRPr b="0" lang="it-IT" sz="2000" spc="-1" strike="noStrike">
              <a:latin typeface="Arial"/>
            </a:endParaRPr>
          </a:p>
          <a:p>
            <a:pPr marL="216000" indent="-214920">
              <a:lnSpc>
                <a:spcPct val="100000"/>
              </a:lnSpc>
            </a:pPr>
            <a:r>
              <a:rPr b="0" lang="it-IT" sz="2000" spc="-1" strike="noStrike">
                <a:solidFill>
                  <a:srgbClr val="000000"/>
                </a:solidFill>
                <a:latin typeface="+mn-lt"/>
                <a:ea typeface="+mn-ea"/>
              </a:rPr>
              <a:t>NEMO: reformatting software to SeaDataNet formats</a:t>
            </a:r>
            <a:endParaRPr b="0" lang="it-IT" sz="2000" spc="-1" strike="noStrike">
              <a:latin typeface="Arial"/>
            </a:endParaRPr>
          </a:p>
          <a:p>
            <a:pPr marL="216000" indent="-214920">
              <a:lnSpc>
                <a:spcPct val="100000"/>
              </a:lnSpc>
            </a:pPr>
            <a:r>
              <a:rPr b="0" lang="it-IT" sz="2000" spc="-1" strike="noStrike">
                <a:solidFill>
                  <a:srgbClr val="000000"/>
                </a:solidFill>
                <a:latin typeface="+mn-lt"/>
                <a:ea typeface="+mn-ea"/>
              </a:rPr>
              <a:t>Download Manager: downloading software</a:t>
            </a:r>
            <a:endParaRPr b="0" lang="it-IT" sz="2000" spc="-1" strike="noStrike">
              <a:latin typeface="Arial"/>
            </a:endParaRPr>
          </a:p>
          <a:p>
            <a:pPr marL="216000" indent="-214920">
              <a:lnSpc>
                <a:spcPct val="100000"/>
              </a:lnSpc>
            </a:pPr>
            <a:r>
              <a:rPr b="0" lang="it-IT" sz="2000" spc="-1" strike="noStrike">
                <a:solidFill>
                  <a:srgbClr val="000000"/>
                </a:solidFill>
                <a:latin typeface="+mn-lt"/>
                <a:ea typeface="+mn-ea"/>
              </a:rPr>
              <a:t>ODV: Ocean data view adapted to SeaDataNet needs</a:t>
            </a:r>
            <a:endParaRPr b="0" lang="it-IT" sz="2000" spc="-1" strike="noStrike">
              <a:latin typeface="Arial"/>
            </a:endParaRPr>
          </a:p>
          <a:p>
            <a:pPr marL="216000" indent="-214920">
              <a:lnSpc>
                <a:spcPct val="100000"/>
              </a:lnSpc>
            </a:pPr>
            <a:r>
              <a:rPr b="0" lang="it-IT" sz="2000" spc="-1" strike="noStrike">
                <a:solidFill>
                  <a:srgbClr val="000000"/>
                </a:solidFill>
                <a:latin typeface="+mn-lt"/>
                <a:ea typeface="+mn-ea"/>
              </a:rPr>
              <a:t>DIVA: for product generation adapted to SeaDataNet needs</a:t>
            </a:r>
            <a:endParaRPr b="0" lang="it-IT" sz="2000" spc="-1" strike="noStrike">
              <a:latin typeface="Arial"/>
            </a:endParaRPr>
          </a:p>
          <a:p>
            <a:pPr marL="216000" indent="-214920">
              <a:lnSpc>
                <a:spcPct val="100000"/>
              </a:lnSpc>
            </a:pPr>
            <a:endParaRPr b="0" lang="it-IT" sz="2000" spc="-1" strike="noStrike">
              <a:latin typeface="Arial"/>
            </a:endParaRPr>
          </a:p>
          <a:p>
            <a:pPr marL="216000" indent="-214920">
              <a:lnSpc>
                <a:spcPct val="100000"/>
              </a:lnSpc>
            </a:pPr>
            <a:endParaRPr b="0" lang="it-IT" sz="2000" spc="-1" strike="noStrike">
              <a:latin typeface="Arial"/>
            </a:endParaRPr>
          </a:p>
          <a:p>
            <a:pPr marL="216000" indent="-214920">
              <a:lnSpc>
                <a:spcPct val="100000"/>
              </a:lnSpc>
            </a:pPr>
            <a:endParaRPr b="0" lang="it-IT" sz="2000" spc="-1" strike="noStrike">
              <a:latin typeface="Arial"/>
            </a:endParaRPr>
          </a:p>
          <a:p>
            <a:pPr marL="216000" indent="-214920">
              <a:lnSpc>
                <a:spcPct val="100000"/>
              </a:lnSpc>
            </a:pPr>
            <a:endParaRPr b="0" lang="it-IT" sz="2000" spc="-1" strike="noStrike">
              <a:latin typeface="Arial"/>
            </a:endParaRPr>
          </a:p>
        </p:txBody>
      </p:sp>
      <p:sp>
        <p:nvSpPr>
          <p:cNvPr id="400"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957AE22-3517-47A6-8380-164D4D567F15}" type="slidenum">
              <a:rPr b="0" lang="it-IT" sz="1200" spc="-1" strike="noStrike">
                <a:solidFill>
                  <a:srgbClr val="000000"/>
                </a:solidFill>
                <a:latin typeface="Arial"/>
                <a:ea typeface="+mn-ea"/>
              </a:rPr>
              <a:t>15</a:t>
            </a:fld>
            <a:endParaRPr b="0" lang="it-IT" sz="1200" spc="-1" strike="noStrike">
              <a:latin typeface="Arial"/>
            </a:endParaRPr>
          </a:p>
        </p:txBody>
      </p:sp>
      <p:sp>
        <p:nvSpPr>
          <p:cNvPr id="401"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1143000" y="685800"/>
            <a:ext cx="4570560" cy="3427560"/>
          </a:xfrm>
          <a:prstGeom prst="rect">
            <a:avLst/>
          </a:prstGeom>
        </p:spPr>
      </p:sp>
      <p:sp>
        <p:nvSpPr>
          <p:cNvPr id="403" name="PlaceHolder 2"/>
          <p:cNvSpPr>
            <a:spLocks noGrp="1"/>
          </p:cNvSpPr>
          <p:nvPr>
            <p:ph type="body"/>
          </p:nvPr>
        </p:nvSpPr>
        <p:spPr>
          <a:xfrm>
            <a:off x="685800" y="4343400"/>
            <a:ext cx="5484960" cy="4113360"/>
          </a:xfrm>
          <a:prstGeom prst="rect">
            <a:avLst/>
          </a:prstGeom>
        </p:spPr>
        <p:txBody>
          <a:bodyPr lIns="0" rIns="0" tIns="0" bIns="0">
            <a:normAutofit/>
          </a:bodyPr>
          <a:p>
            <a:pPr marL="216000" indent="-215280">
              <a:lnSpc>
                <a:spcPct val="100000"/>
              </a:lnSpc>
              <a:spcBef>
                <a:spcPts val="360"/>
              </a:spcBef>
            </a:pPr>
            <a:r>
              <a:rPr b="0" lang="it-IT" sz="2000" spc="-1" strike="noStrike">
                <a:latin typeface="Arial"/>
              </a:rPr>
              <a:t>Innovation: </a:t>
            </a:r>
            <a:r>
              <a:rPr b="0" lang="it-IT" sz="2000" spc="-1" strike="noStrike">
                <a:solidFill>
                  <a:srgbClr val="000000"/>
                </a:solidFill>
                <a:latin typeface="Arial"/>
              </a:rPr>
              <a:t>The infrastructure is going to offer a virtual research environment that includes on line services for analysis, quality control, data sub-setting, visualisation of retrieved datasets, generation and publication of data products. </a:t>
            </a:r>
            <a:endParaRPr b="0" lang="it-IT" sz="2000" spc="-1" strike="noStrike">
              <a:latin typeface="Arial"/>
            </a:endParaRPr>
          </a:p>
        </p:txBody>
      </p:sp>
      <p:sp>
        <p:nvSpPr>
          <p:cNvPr id="404"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9CFA11F-5B6D-4322-910B-15A8649D6442}" type="slidenum">
              <a:rPr b="0" lang="it-IT" sz="1200" spc="-1" strike="noStrike">
                <a:solidFill>
                  <a:srgbClr val="000000"/>
                </a:solidFill>
                <a:latin typeface="Arial"/>
                <a:ea typeface="+mn-ea"/>
              </a:rPr>
              <a:t>16</a:t>
            </a:fld>
            <a:endParaRPr b="0" lang="it-IT" sz="1200" spc="-1" strike="noStrike">
              <a:latin typeface="Arial"/>
            </a:endParaRPr>
          </a:p>
        </p:txBody>
      </p:sp>
      <p:sp>
        <p:nvSpPr>
          <p:cNvPr id="405"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sldImg"/>
          </p:nvPr>
        </p:nvSpPr>
        <p:spPr>
          <a:xfrm>
            <a:off x="1143000" y="685800"/>
            <a:ext cx="4570560" cy="3427560"/>
          </a:xfrm>
          <a:prstGeom prst="rect">
            <a:avLst/>
          </a:prstGeom>
        </p:spPr>
      </p:sp>
      <p:sp>
        <p:nvSpPr>
          <p:cNvPr id="407"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408"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D87B63C-9093-4048-A563-07CBCF2BCD4F}" type="slidenum">
              <a:rPr b="0" lang="it-IT" sz="1200" spc="-1" strike="noStrike">
                <a:solidFill>
                  <a:srgbClr val="000000"/>
                </a:solidFill>
                <a:latin typeface="Arial"/>
                <a:ea typeface="+mn-ea"/>
              </a:rPr>
              <a:t>17</a:t>
            </a:fld>
            <a:endParaRPr b="0" lang="it-IT" sz="1200" spc="-1" strike="noStrike">
              <a:latin typeface="Arial"/>
            </a:endParaRPr>
          </a:p>
        </p:txBody>
      </p:sp>
      <p:sp>
        <p:nvSpPr>
          <p:cNvPr id="409"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sldImg"/>
          </p:nvPr>
        </p:nvSpPr>
        <p:spPr>
          <a:xfrm>
            <a:off x="1143000" y="685800"/>
            <a:ext cx="4570560" cy="3427560"/>
          </a:xfrm>
          <a:prstGeom prst="rect">
            <a:avLst/>
          </a:prstGeom>
        </p:spPr>
      </p:sp>
      <p:sp>
        <p:nvSpPr>
          <p:cNvPr id="411" name="PlaceHolder 2"/>
          <p:cNvSpPr>
            <a:spLocks noGrp="1"/>
          </p:cNvSpPr>
          <p:nvPr>
            <p:ph type="body"/>
          </p:nvPr>
        </p:nvSpPr>
        <p:spPr>
          <a:xfrm>
            <a:off x="685800" y="4343400"/>
            <a:ext cx="5484960" cy="4113360"/>
          </a:xfrm>
          <a:prstGeom prst="rect">
            <a:avLst/>
          </a:prstGeom>
        </p:spPr>
        <p:txBody>
          <a:bodyPr lIns="0" rIns="0" tIns="0" bIns="0">
            <a:normAutofit/>
          </a:bodyPr>
          <a:p>
            <a:pPr marL="216000" indent="-214920">
              <a:lnSpc>
                <a:spcPct val="100000"/>
              </a:lnSpc>
            </a:pPr>
            <a:r>
              <a:rPr b="0" lang="it-IT" sz="1200" spc="-1" strike="noStrike">
                <a:latin typeface="Arial"/>
              </a:rPr>
              <a:t>the Commission and the High Representative for Foreign Affairs and Security Policy to develop an integrated policy on Arctic matters, and to develop a more coherent framework for EU action and funding programmes. In response, an integrated EU Arctic policy is therefore proposed in three priority areas. B</a:t>
            </a:r>
            <a:r>
              <a:rPr b="0" lang="it-IT" sz="1200" spc="-1" strike="noStrike">
                <a:solidFill>
                  <a:srgbClr val="00519d"/>
                </a:solidFill>
                <a:latin typeface="Arial"/>
                <a:ea typeface="Calibri"/>
              </a:rPr>
              <a:t>asically, defining the aspects of EU presence in the Arctic:</a:t>
            </a:r>
            <a:endParaRPr b="0" lang="it-IT" sz="1200" spc="-1" strike="noStrike">
              <a:latin typeface="Arial"/>
            </a:endParaRPr>
          </a:p>
        </p:txBody>
      </p:sp>
      <p:sp>
        <p:nvSpPr>
          <p:cNvPr id="412"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D61C24E-32FB-4AB7-B235-0D63999C0811}" type="slidenum">
              <a:rPr b="0" lang="it-IT" sz="1200" spc="-1" strike="noStrike">
                <a:solidFill>
                  <a:srgbClr val="000000"/>
                </a:solidFill>
                <a:latin typeface="Arial"/>
                <a:ea typeface="+mn-ea"/>
              </a:rPr>
              <a:t>18</a:t>
            </a:fld>
            <a:endParaRPr b="0" lang="it-IT" sz="1200" spc="-1" strike="noStrike">
              <a:latin typeface="Arial"/>
            </a:endParaRPr>
          </a:p>
        </p:txBody>
      </p:sp>
      <p:sp>
        <p:nvSpPr>
          <p:cNvPr id="413"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Img"/>
          </p:nvPr>
        </p:nvSpPr>
        <p:spPr>
          <a:xfrm>
            <a:off x="1143000" y="685800"/>
            <a:ext cx="4570560" cy="3427560"/>
          </a:xfrm>
          <a:prstGeom prst="rect">
            <a:avLst/>
          </a:prstGeom>
        </p:spPr>
      </p:sp>
      <p:sp>
        <p:nvSpPr>
          <p:cNvPr id="415"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416"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0B2D183-13E1-41A2-93AF-84360DCD5398}" type="slidenum">
              <a:rPr b="0" lang="it-IT" sz="1200" spc="-1" strike="noStrike">
                <a:solidFill>
                  <a:srgbClr val="000000"/>
                </a:solidFill>
                <a:latin typeface="Arial"/>
                <a:ea typeface="+mn-ea"/>
              </a:rPr>
              <a:t>19</a:t>
            </a:fld>
            <a:endParaRPr b="0" lang="it-IT" sz="1200" spc="-1" strike="noStrike">
              <a:latin typeface="Arial"/>
            </a:endParaRPr>
          </a:p>
        </p:txBody>
      </p:sp>
      <p:sp>
        <p:nvSpPr>
          <p:cNvPr id="417"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sldImg"/>
          </p:nvPr>
        </p:nvSpPr>
        <p:spPr>
          <a:xfrm>
            <a:off x="1143000" y="685800"/>
            <a:ext cx="4570560" cy="3427560"/>
          </a:xfrm>
          <a:prstGeom prst="rect">
            <a:avLst/>
          </a:prstGeom>
        </p:spPr>
      </p:sp>
      <p:sp>
        <p:nvSpPr>
          <p:cNvPr id="347" name="PlaceHolder 2"/>
          <p:cNvSpPr>
            <a:spLocks noGrp="1"/>
          </p:cNvSpPr>
          <p:nvPr>
            <p:ph type="body"/>
          </p:nvPr>
        </p:nvSpPr>
        <p:spPr>
          <a:xfrm>
            <a:off x="685800" y="4343400"/>
            <a:ext cx="5484960" cy="4113360"/>
          </a:xfrm>
          <a:prstGeom prst="rect">
            <a:avLst/>
          </a:prstGeom>
        </p:spPr>
        <p:txBody>
          <a:bodyPr lIns="0" rIns="0" tIns="0" bIns="0">
            <a:noAutofit/>
          </a:bodyPr>
          <a:p>
            <a:endParaRPr b="0" lang="it-IT" sz="2000" spc="-1" strike="noStrike">
              <a:latin typeface="Arial"/>
            </a:endParaRPr>
          </a:p>
        </p:txBody>
      </p:sp>
      <p:sp>
        <p:nvSpPr>
          <p:cNvPr id="348"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924CB54-88E9-4E23-99E1-9A33D61DC6FC}" type="slidenum">
              <a:rPr b="0" lang="it-IT" sz="1200" spc="-1" strike="noStrike">
                <a:solidFill>
                  <a:srgbClr val="000000"/>
                </a:solidFill>
                <a:latin typeface="Arial"/>
                <a:ea typeface="+mn-ea"/>
              </a:rPr>
              <a:t>&lt;numero&gt;</a:t>
            </a:fld>
            <a:endParaRPr b="0" lang="it-IT" sz="1200" spc="-1" strike="noStrike">
              <a:latin typeface="Arial"/>
            </a:endParaRPr>
          </a:p>
        </p:txBody>
      </p:sp>
      <p:sp>
        <p:nvSpPr>
          <p:cNvPr id="349"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sldImg"/>
          </p:nvPr>
        </p:nvSpPr>
        <p:spPr>
          <a:xfrm>
            <a:off x="1143000" y="685800"/>
            <a:ext cx="4570560" cy="3427560"/>
          </a:xfrm>
          <a:prstGeom prst="rect">
            <a:avLst/>
          </a:prstGeom>
        </p:spPr>
      </p:sp>
      <p:sp>
        <p:nvSpPr>
          <p:cNvPr id="419"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420"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6A17C66-4FFC-42A5-B18A-2D40C0E14CC3}" type="slidenum">
              <a:rPr b="0" lang="it-IT" sz="1200" spc="-1" strike="noStrike">
                <a:solidFill>
                  <a:srgbClr val="000000"/>
                </a:solidFill>
                <a:latin typeface="Arial"/>
                <a:ea typeface="+mn-ea"/>
              </a:rPr>
              <a:t>20</a:t>
            </a:fld>
            <a:endParaRPr b="0" lang="it-IT" sz="1200" spc="-1" strike="noStrike">
              <a:latin typeface="Arial"/>
            </a:endParaRPr>
          </a:p>
        </p:txBody>
      </p:sp>
      <p:sp>
        <p:nvSpPr>
          <p:cNvPr id="421"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Img"/>
          </p:nvPr>
        </p:nvSpPr>
        <p:spPr>
          <a:xfrm>
            <a:off x="1143000" y="685800"/>
            <a:ext cx="4570560" cy="3427560"/>
          </a:xfrm>
          <a:prstGeom prst="rect">
            <a:avLst/>
          </a:prstGeom>
        </p:spPr>
      </p:sp>
      <p:sp>
        <p:nvSpPr>
          <p:cNvPr id="423"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424"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5C07F4F-097C-4914-B2D2-944B8204A1CB}" type="slidenum">
              <a:rPr b="0" lang="it-IT" sz="1200" spc="-1" strike="noStrike">
                <a:solidFill>
                  <a:srgbClr val="000000"/>
                </a:solidFill>
                <a:latin typeface="Arial"/>
                <a:ea typeface="+mn-ea"/>
              </a:rPr>
              <a:t>21</a:t>
            </a:fld>
            <a:endParaRPr b="0" lang="it-IT" sz="1200" spc="-1" strike="noStrike">
              <a:latin typeface="Arial"/>
            </a:endParaRPr>
          </a:p>
        </p:txBody>
      </p:sp>
      <p:sp>
        <p:nvSpPr>
          <p:cNvPr id="425"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sldImg"/>
          </p:nvPr>
        </p:nvSpPr>
        <p:spPr>
          <a:xfrm>
            <a:off x="1143000" y="685800"/>
            <a:ext cx="4570560" cy="3427560"/>
          </a:xfrm>
          <a:prstGeom prst="rect">
            <a:avLst/>
          </a:prstGeom>
        </p:spPr>
      </p:sp>
      <p:sp>
        <p:nvSpPr>
          <p:cNvPr id="427"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428"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36A5E80-3162-4471-A7CB-BD79B8318CEE}" type="slidenum">
              <a:rPr b="0" lang="it-IT" sz="1200" spc="-1" strike="noStrike">
                <a:solidFill>
                  <a:srgbClr val="000000"/>
                </a:solidFill>
                <a:latin typeface="Arial"/>
                <a:ea typeface="+mn-ea"/>
              </a:rPr>
              <a:t>22</a:t>
            </a:fld>
            <a:endParaRPr b="0" lang="it-IT" sz="1200" spc="-1" strike="noStrike">
              <a:latin typeface="Arial"/>
            </a:endParaRPr>
          </a:p>
        </p:txBody>
      </p:sp>
      <p:sp>
        <p:nvSpPr>
          <p:cNvPr id="429"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sldImg"/>
          </p:nvPr>
        </p:nvSpPr>
        <p:spPr>
          <a:xfrm>
            <a:off x="1143000" y="685800"/>
            <a:ext cx="4570560" cy="3427560"/>
          </a:xfrm>
          <a:prstGeom prst="rect">
            <a:avLst/>
          </a:prstGeom>
        </p:spPr>
      </p:sp>
      <p:sp>
        <p:nvSpPr>
          <p:cNvPr id="431" name="PlaceHolder 2"/>
          <p:cNvSpPr>
            <a:spLocks noGrp="1"/>
          </p:cNvSpPr>
          <p:nvPr>
            <p:ph type="body"/>
          </p:nvPr>
        </p:nvSpPr>
        <p:spPr>
          <a:xfrm>
            <a:off x="685800" y="4343400"/>
            <a:ext cx="5484960" cy="4113360"/>
          </a:xfrm>
          <a:prstGeom prst="rect">
            <a:avLst/>
          </a:prstGeom>
        </p:spPr>
        <p:txBody>
          <a:bodyPr lIns="0" rIns="0" tIns="0" bIns="0">
            <a:normAutofit/>
          </a:bodyPr>
          <a:p>
            <a:pPr marL="216000" indent="-214920">
              <a:lnSpc>
                <a:spcPct val="100000"/>
              </a:lnSpc>
            </a:pPr>
            <a:r>
              <a:rPr b="0" lang="it-IT" sz="2000" spc="-1" strike="noStrike">
                <a:latin typeface="Arial"/>
              </a:rPr>
              <a:t>These strategic collaborations to work towards the common goal of a better interoperability Best practices in data management in collaboration with international infrastructures of U.S., Australia and Canada. </a:t>
            </a:r>
            <a:endParaRPr b="0" lang="it-IT" sz="2000" spc="-1" strike="noStrike">
              <a:latin typeface="Arial"/>
            </a:endParaRPr>
          </a:p>
        </p:txBody>
      </p:sp>
      <p:sp>
        <p:nvSpPr>
          <p:cNvPr id="432"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CDF9A74-326E-4CE4-A9A7-3C6E0A20F401}" type="slidenum">
              <a:rPr b="0" lang="it-IT" sz="1200" spc="-1" strike="noStrike">
                <a:solidFill>
                  <a:srgbClr val="000000"/>
                </a:solidFill>
                <a:latin typeface="Arial"/>
                <a:ea typeface="+mn-ea"/>
              </a:rPr>
              <a:t>23</a:t>
            </a:fld>
            <a:endParaRPr b="0" lang="it-IT" sz="1200" spc="-1" strike="noStrike">
              <a:latin typeface="Arial"/>
            </a:endParaRPr>
          </a:p>
        </p:txBody>
      </p:sp>
      <p:sp>
        <p:nvSpPr>
          <p:cNvPr id="433"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sldImg"/>
          </p:nvPr>
        </p:nvSpPr>
        <p:spPr>
          <a:xfrm>
            <a:off x="1143000" y="685800"/>
            <a:ext cx="4570560" cy="3427560"/>
          </a:xfrm>
          <a:prstGeom prst="rect">
            <a:avLst/>
          </a:prstGeom>
        </p:spPr>
      </p:sp>
      <p:sp>
        <p:nvSpPr>
          <p:cNvPr id="435" name="PlaceHolder 2"/>
          <p:cNvSpPr>
            <a:spLocks noGrp="1"/>
          </p:cNvSpPr>
          <p:nvPr>
            <p:ph type="body"/>
          </p:nvPr>
        </p:nvSpPr>
        <p:spPr>
          <a:xfrm>
            <a:off x="685800" y="4343400"/>
            <a:ext cx="5484960" cy="4113360"/>
          </a:xfrm>
          <a:prstGeom prst="rect">
            <a:avLst/>
          </a:prstGeom>
        </p:spPr>
        <p:txBody>
          <a:bodyPr lIns="0" rIns="0" tIns="0" bIns="0">
            <a:normAutofit fontScale="40000"/>
          </a:bodyPr>
          <a:p>
            <a:pPr marL="216000" indent="-215280">
              <a:lnSpc>
                <a:spcPct val="100000"/>
              </a:lnSpc>
              <a:spcBef>
                <a:spcPts val="541"/>
              </a:spcBef>
            </a:pPr>
            <a:r>
              <a:rPr b="0" lang="it-IT" sz="1800" spc="-1" strike="noStrike">
                <a:latin typeface="Arial"/>
              </a:rPr>
              <a:t>Black Sea SCENE involving 6 NODCs and many other data holding institutes from the 6 Black Sea countries, to provide metadata and data access and to strengthen their national NODC networks. EU-funding 3.4 MEuro. </a:t>
            </a:r>
            <a:endParaRPr b="0" lang="it-IT" sz="1800" spc="-1" strike="noStrike">
              <a:latin typeface="Arial"/>
            </a:endParaRPr>
          </a:p>
          <a:p>
            <a:pPr marL="216000" indent="-215280">
              <a:lnSpc>
                <a:spcPct val="100000"/>
              </a:lnSpc>
              <a:spcBef>
                <a:spcPts val="360"/>
              </a:spcBef>
            </a:pPr>
            <a:r>
              <a:rPr b="0" lang="it-IT" sz="1200" spc="-1" strike="noStrike">
                <a:latin typeface="Arial"/>
              </a:rPr>
              <a:t>Caspinfo involving 12 institutes and private industry from the Caspian Sea region, to provide metadata and data access and to build their capacity for data management and user services. EU-funding 0.8 Meuro</a:t>
            </a:r>
            <a:endParaRPr b="0" lang="it-IT" sz="1200" spc="-1" strike="noStrike">
              <a:latin typeface="Arial"/>
            </a:endParaRPr>
          </a:p>
          <a:p>
            <a:pPr marL="216000" indent="-215280">
              <a:lnSpc>
                <a:spcPct val="100000"/>
              </a:lnSpc>
              <a:spcBef>
                <a:spcPts val="541"/>
              </a:spcBef>
            </a:pPr>
            <a:r>
              <a:rPr b="0" lang="it-IT" sz="1800" spc="-1" strike="noStrike">
                <a:latin typeface="Arial"/>
              </a:rPr>
              <a:t>Geoo seas involving 24 geological and geophysical data centres from 16 European countries (EuroGeoSurveys), to provide metadata and data access. EU-funding 4.9 MEuro. </a:t>
            </a:r>
            <a:endParaRPr b="0" lang="it-IT" sz="1800" spc="-1" strike="noStrike">
              <a:latin typeface="Arial"/>
            </a:endParaRPr>
          </a:p>
          <a:p>
            <a:pPr marL="216000" indent="-215280">
              <a:lnSpc>
                <a:spcPct val="100000"/>
              </a:lnSpc>
              <a:spcBef>
                <a:spcPts val="541"/>
              </a:spcBef>
            </a:pPr>
            <a:r>
              <a:rPr b="0" lang="it-IT" sz="1800" spc="-1" strike="noStrike">
                <a:latin typeface="Arial"/>
              </a:rPr>
              <a:t>EuroFleets involving 24 research institutes and data centres from 17 European countries, to optimise the management of research vessels and to streamline the flow of data from the research cruises to the data centre infrastructure. EU-funding 7.2 MEuro. </a:t>
            </a:r>
            <a:endParaRPr b="0" lang="it-IT" sz="1800" spc="-1" strike="noStrike">
              <a:latin typeface="Arial"/>
            </a:endParaRPr>
          </a:p>
          <a:p>
            <a:pPr marL="216000" indent="-215280">
              <a:lnSpc>
                <a:spcPct val="100000"/>
              </a:lnSpc>
              <a:spcBef>
                <a:spcPts val="541"/>
              </a:spcBef>
            </a:pPr>
            <a:r>
              <a:rPr b="0" lang="it-IT" sz="1800" spc="-1" strike="noStrike">
                <a:latin typeface="Arial"/>
              </a:rPr>
              <a:t>Jerico involving 27 institutes from 17 European countries, to develop better coordination between the coastal observatories responsible for physical and bio-chemistry parameters as well as to develop improved procedures for streamlining the flow of data from the monitoring stations to the data centre infrastructure. EU-funding 6.5 MEuro. </a:t>
            </a:r>
            <a:endParaRPr b="0" lang="it-IT" sz="1800" spc="-1" strike="noStrike">
              <a:latin typeface="Arial"/>
            </a:endParaRPr>
          </a:p>
          <a:p>
            <a:pPr marL="216000" indent="-215280">
              <a:lnSpc>
                <a:spcPct val="100000"/>
              </a:lnSpc>
              <a:spcBef>
                <a:spcPts val="541"/>
              </a:spcBef>
            </a:pPr>
            <a:r>
              <a:rPr b="0" lang="it-IT" sz="1800" spc="-1" strike="noStrike">
                <a:latin typeface="Arial"/>
              </a:rPr>
              <a:t>Emodnet Chemistry chemistry, hydrography, physics lots. SeaDataNet has qualified itself as leading infrastructure for the EMODNet data management component and is leading several preparatory EMODNet projects</a:t>
            </a:r>
            <a:endParaRPr b="0" lang="it-IT" sz="1800" spc="-1" strike="noStrike">
              <a:latin typeface="Arial"/>
            </a:endParaRPr>
          </a:p>
        </p:txBody>
      </p:sp>
      <p:sp>
        <p:nvSpPr>
          <p:cNvPr id="436"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E5080E4-70CE-450E-B994-390F9B7D9627}" type="slidenum">
              <a:rPr b="0" lang="it-IT" sz="1200" spc="-1" strike="noStrike">
                <a:solidFill>
                  <a:srgbClr val="000000"/>
                </a:solidFill>
                <a:latin typeface="Arial"/>
                <a:ea typeface="+mn-ea"/>
              </a:rPr>
              <a:t>24</a:t>
            </a:fld>
            <a:endParaRPr b="0" lang="it-IT" sz="1200" spc="-1" strike="noStrike">
              <a:latin typeface="Arial"/>
            </a:endParaRPr>
          </a:p>
        </p:txBody>
      </p:sp>
      <p:sp>
        <p:nvSpPr>
          <p:cNvPr id="437"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sldImg"/>
          </p:nvPr>
        </p:nvSpPr>
        <p:spPr>
          <a:xfrm>
            <a:off x="1143000" y="685800"/>
            <a:ext cx="4570560" cy="3427560"/>
          </a:xfrm>
          <a:prstGeom prst="rect">
            <a:avLst/>
          </a:prstGeom>
        </p:spPr>
      </p:sp>
      <p:sp>
        <p:nvSpPr>
          <p:cNvPr id="439" name="PlaceHolder 2"/>
          <p:cNvSpPr>
            <a:spLocks noGrp="1"/>
          </p:cNvSpPr>
          <p:nvPr>
            <p:ph type="body"/>
          </p:nvPr>
        </p:nvSpPr>
        <p:spPr>
          <a:xfrm>
            <a:off x="685800" y="4343400"/>
            <a:ext cx="5484960" cy="4113360"/>
          </a:xfrm>
          <a:prstGeom prst="rect">
            <a:avLst/>
          </a:prstGeom>
        </p:spPr>
        <p:txBody>
          <a:bodyPr lIns="0" rIns="0" tIns="0" bIns="0">
            <a:normAutofit fontScale="40000"/>
          </a:bodyPr>
          <a:p>
            <a:pPr marL="216000" indent="-215280">
              <a:lnSpc>
                <a:spcPct val="100000"/>
              </a:lnSpc>
              <a:spcBef>
                <a:spcPts val="541"/>
              </a:spcBef>
            </a:pPr>
            <a:r>
              <a:rPr b="0" lang="it-IT" sz="1800" spc="-1" strike="noStrike">
                <a:latin typeface="Arial"/>
              </a:rPr>
              <a:t>Black Sea SCENE involving 6 NODCs and many other data holding institutes from the 6 Black Sea countries, to provide metadata and data access and to strengthen their national NODC networks. EU-funding 3.4 MEuro. </a:t>
            </a:r>
            <a:endParaRPr b="0" lang="it-IT" sz="1800" spc="-1" strike="noStrike">
              <a:latin typeface="Arial"/>
            </a:endParaRPr>
          </a:p>
          <a:p>
            <a:pPr marL="216000" indent="-215280">
              <a:lnSpc>
                <a:spcPct val="100000"/>
              </a:lnSpc>
              <a:spcBef>
                <a:spcPts val="360"/>
              </a:spcBef>
            </a:pPr>
            <a:r>
              <a:rPr b="0" lang="it-IT" sz="1200" spc="-1" strike="noStrike">
                <a:latin typeface="Arial"/>
              </a:rPr>
              <a:t>Caspinfo involving 12 institutes and private industry from the Caspian Sea region, to provide metadata and data access and to build their capacity for data management and user services. EU-funding 0.8 Meuro</a:t>
            </a:r>
            <a:endParaRPr b="0" lang="it-IT" sz="1200" spc="-1" strike="noStrike">
              <a:latin typeface="Arial"/>
            </a:endParaRPr>
          </a:p>
          <a:p>
            <a:pPr marL="216000" indent="-215280">
              <a:lnSpc>
                <a:spcPct val="100000"/>
              </a:lnSpc>
              <a:spcBef>
                <a:spcPts val="541"/>
              </a:spcBef>
            </a:pPr>
            <a:r>
              <a:rPr b="0" lang="it-IT" sz="1800" spc="-1" strike="noStrike">
                <a:latin typeface="Arial"/>
              </a:rPr>
              <a:t>Geoo seas involving 24 geological and geophysical data centres from 16 European countries (EuroGeoSurveys), to provide metadata and data access. EU-funding 4.9 MEuro. </a:t>
            </a:r>
            <a:endParaRPr b="0" lang="it-IT" sz="1800" spc="-1" strike="noStrike">
              <a:latin typeface="Arial"/>
            </a:endParaRPr>
          </a:p>
          <a:p>
            <a:pPr marL="216000" indent="-215280">
              <a:lnSpc>
                <a:spcPct val="100000"/>
              </a:lnSpc>
              <a:spcBef>
                <a:spcPts val="541"/>
              </a:spcBef>
            </a:pPr>
            <a:r>
              <a:rPr b="0" lang="it-IT" sz="1800" spc="-1" strike="noStrike">
                <a:latin typeface="Arial"/>
              </a:rPr>
              <a:t>EuroFleets involving 24 research institutes and data centres from 17 European countries, to optimise the management of research vessels and to streamline the flow of data from the research cruises to the data centre infrastructure. EU-funding 7.2 MEuro. </a:t>
            </a:r>
            <a:endParaRPr b="0" lang="it-IT" sz="1800" spc="-1" strike="noStrike">
              <a:latin typeface="Arial"/>
            </a:endParaRPr>
          </a:p>
          <a:p>
            <a:pPr marL="216000" indent="-215280">
              <a:lnSpc>
                <a:spcPct val="100000"/>
              </a:lnSpc>
              <a:spcBef>
                <a:spcPts val="541"/>
              </a:spcBef>
            </a:pPr>
            <a:r>
              <a:rPr b="0" lang="it-IT" sz="1800" spc="-1" strike="noStrike">
                <a:latin typeface="Arial"/>
              </a:rPr>
              <a:t>Jerico involving 27 institutes from 17 European countries, to develop better coordination between the coastal observatories responsible for physical and bio-chemistry parameters as well as to develop improved procedures for streamlining the flow of data from the monitoring stations to the data centre infrastructure. EU-funding 6.5 MEuro. </a:t>
            </a:r>
            <a:endParaRPr b="0" lang="it-IT" sz="1800" spc="-1" strike="noStrike">
              <a:latin typeface="Arial"/>
            </a:endParaRPr>
          </a:p>
          <a:p>
            <a:pPr marL="216000" indent="-215280">
              <a:lnSpc>
                <a:spcPct val="100000"/>
              </a:lnSpc>
              <a:spcBef>
                <a:spcPts val="541"/>
              </a:spcBef>
            </a:pPr>
            <a:r>
              <a:rPr b="0" lang="it-IT" sz="1800" spc="-1" strike="noStrike">
                <a:latin typeface="Arial"/>
              </a:rPr>
              <a:t>Emodnet Chemistry chemistry, hydrography, physics lots. SeaDataNet has qualified itself as leading infrastructure for the EMODNet data management component and is leading several preparatory EMODNet projects</a:t>
            </a:r>
            <a:endParaRPr b="0" lang="it-IT" sz="1800" spc="-1" strike="noStrike">
              <a:latin typeface="Arial"/>
            </a:endParaRPr>
          </a:p>
        </p:txBody>
      </p:sp>
      <p:sp>
        <p:nvSpPr>
          <p:cNvPr id="440"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0384213-D788-4B2F-93D2-8E4BBE11ED95}" type="slidenum">
              <a:rPr b="0" lang="it-IT" sz="1200" spc="-1" strike="noStrike">
                <a:solidFill>
                  <a:srgbClr val="000000"/>
                </a:solidFill>
                <a:latin typeface="Arial"/>
                <a:ea typeface="+mn-ea"/>
              </a:rPr>
              <a:t>25</a:t>
            </a:fld>
            <a:endParaRPr b="0" lang="it-IT" sz="1200" spc="-1" strike="noStrike">
              <a:latin typeface="Arial"/>
            </a:endParaRPr>
          </a:p>
        </p:txBody>
      </p:sp>
      <p:sp>
        <p:nvSpPr>
          <p:cNvPr id="441"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PlaceHolder 1"/>
          <p:cNvSpPr>
            <a:spLocks noGrp="1"/>
          </p:cNvSpPr>
          <p:nvPr>
            <p:ph type="sldImg"/>
          </p:nvPr>
        </p:nvSpPr>
        <p:spPr>
          <a:xfrm>
            <a:off x="1143000" y="685800"/>
            <a:ext cx="4570560" cy="3427560"/>
          </a:xfrm>
          <a:prstGeom prst="rect">
            <a:avLst/>
          </a:prstGeom>
        </p:spPr>
      </p:sp>
      <p:sp>
        <p:nvSpPr>
          <p:cNvPr id="443" name="PlaceHolder 2"/>
          <p:cNvSpPr>
            <a:spLocks noGrp="1"/>
          </p:cNvSpPr>
          <p:nvPr>
            <p:ph type="body"/>
          </p:nvPr>
        </p:nvSpPr>
        <p:spPr>
          <a:xfrm>
            <a:off x="685800" y="4343400"/>
            <a:ext cx="5484960" cy="4113360"/>
          </a:xfrm>
          <a:prstGeom prst="rect">
            <a:avLst/>
          </a:prstGeom>
        </p:spPr>
        <p:txBody>
          <a:bodyPr lIns="0" rIns="0" tIns="0" bIns="0">
            <a:normAutofit fontScale="40000"/>
          </a:bodyPr>
          <a:p>
            <a:pPr marL="216000" indent="-215280">
              <a:lnSpc>
                <a:spcPct val="100000"/>
              </a:lnSpc>
              <a:spcBef>
                <a:spcPts val="541"/>
              </a:spcBef>
            </a:pPr>
            <a:r>
              <a:rPr b="0" lang="it-IT" sz="1800" spc="-1" strike="noStrike">
                <a:latin typeface="Arial"/>
              </a:rPr>
              <a:t>Black Sea SCENE involving 6 NODCs and many other data holding institutes from the 6 Black Sea countries, to provide metadata and data access and to strengthen their national NODC networks. EU-funding 3.4 MEuro. </a:t>
            </a:r>
            <a:endParaRPr b="0" lang="it-IT" sz="1800" spc="-1" strike="noStrike">
              <a:latin typeface="Arial"/>
            </a:endParaRPr>
          </a:p>
          <a:p>
            <a:pPr marL="216000" indent="-215280">
              <a:lnSpc>
                <a:spcPct val="100000"/>
              </a:lnSpc>
              <a:spcBef>
                <a:spcPts val="360"/>
              </a:spcBef>
            </a:pPr>
            <a:r>
              <a:rPr b="0" lang="it-IT" sz="1200" spc="-1" strike="noStrike">
                <a:latin typeface="Arial"/>
              </a:rPr>
              <a:t>Caspinfo involving 12 institutes and private industry from the Caspian Sea region, to provide metadata and data access and to build their capacity for data management and user services. EU-funding 0.8 Meuro</a:t>
            </a:r>
            <a:endParaRPr b="0" lang="it-IT" sz="1200" spc="-1" strike="noStrike">
              <a:latin typeface="Arial"/>
            </a:endParaRPr>
          </a:p>
          <a:p>
            <a:pPr marL="216000" indent="-215280">
              <a:lnSpc>
                <a:spcPct val="100000"/>
              </a:lnSpc>
              <a:spcBef>
                <a:spcPts val="541"/>
              </a:spcBef>
            </a:pPr>
            <a:r>
              <a:rPr b="0" lang="it-IT" sz="1800" spc="-1" strike="noStrike">
                <a:latin typeface="Arial"/>
              </a:rPr>
              <a:t>Geoo seas involving 24 geological and geophysical data centres from 16 European countries (EuroGeoSurveys), to provide metadata and data access. EU-funding 4.9 MEuro. </a:t>
            </a:r>
            <a:endParaRPr b="0" lang="it-IT" sz="1800" spc="-1" strike="noStrike">
              <a:latin typeface="Arial"/>
            </a:endParaRPr>
          </a:p>
          <a:p>
            <a:pPr marL="216000" indent="-215280">
              <a:lnSpc>
                <a:spcPct val="100000"/>
              </a:lnSpc>
              <a:spcBef>
                <a:spcPts val="541"/>
              </a:spcBef>
            </a:pPr>
            <a:r>
              <a:rPr b="0" lang="it-IT" sz="1800" spc="-1" strike="noStrike">
                <a:latin typeface="Arial"/>
              </a:rPr>
              <a:t>EuroFleets involving 24 research institutes and data centres from 17 European countries, to optimise the management of research vessels and to streamline the flow of data from the research cruises to the data centre infrastructure. EU-funding 7.2 MEuro. </a:t>
            </a:r>
            <a:endParaRPr b="0" lang="it-IT" sz="1800" spc="-1" strike="noStrike">
              <a:latin typeface="Arial"/>
            </a:endParaRPr>
          </a:p>
          <a:p>
            <a:pPr marL="216000" indent="-215280">
              <a:lnSpc>
                <a:spcPct val="100000"/>
              </a:lnSpc>
              <a:spcBef>
                <a:spcPts val="541"/>
              </a:spcBef>
            </a:pPr>
            <a:r>
              <a:rPr b="0" lang="it-IT" sz="1800" spc="-1" strike="noStrike">
                <a:latin typeface="Arial"/>
              </a:rPr>
              <a:t>Jerico involving 27 institutes from 17 European countries, to develop better coordination between the coastal observatories responsible for physical and bio-chemistry parameters as well as to develop improved procedures for streamlining the flow of data from the monitoring stations to the data centre infrastructure. EU-funding 6.5 MEuro. </a:t>
            </a:r>
            <a:endParaRPr b="0" lang="it-IT" sz="1800" spc="-1" strike="noStrike">
              <a:latin typeface="Arial"/>
            </a:endParaRPr>
          </a:p>
          <a:p>
            <a:pPr marL="216000" indent="-215280">
              <a:lnSpc>
                <a:spcPct val="100000"/>
              </a:lnSpc>
              <a:spcBef>
                <a:spcPts val="541"/>
              </a:spcBef>
            </a:pPr>
            <a:r>
              <a:rPr b="0" lang="it-IT" sz="1800" spc="-1" strike="noStrike">
                <a:latin typeface="Arial"/>
              </a:rPr>
              <a:t>Emodnet Chemistry chemistry, hydrography, physics lots. SeaDataNet has qualified itself as leading infrastructure for the EMODNet data management component and is leading several preparatory EMODNet projects</a:t>
            </a:r>
            <a:endParaRPr b="0" lang="it-IT" sz="1800" spc="-1" strike="noStrike">
              <a:latin typeface="Arial"/>
            </a:endParaRPr>
          </a:p>
        </p:txBody>
      </p:sp>
      <p:sp>
        <p:nvSpPr>
          <p:cNvPr id="444"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D942A9E-DF33-40E5-A793-FEB59AA502F1}" type="slidenum">
              <a:rPr b="0" lang="it-IT" sz="1200" spc="-1" strike="noStrike">
                <a:solidFill>
                  <a:srgbClr val="000000"/>
                </a:solidFill>
                <a:latin typeface="Arial"/>
                <a:ea typeface="+mn-ea"/>
              </a:rPr>
              <a:t>26</a:t>
            </a:fld>
            <a:endParaRPr b="0" lang="it-IT" sz="1200" spc="-1" strike="noStrike">
              <a:latin typeface="Arial"/>
            </a:endParaRPr>
          </a:p>
        </p:txBody>
      </p:sp>
      <p:sp>
        <p:nvSpPr>
          <p:cNvPr id="445"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sldImg"/>
          </p:nvPr>
        </p:nvSpPr>
        <p:spPr>
          <a:xfrm>
            <a:off x="1143000" y="685800"/>
            <a:ext cx="4570560" cy="3427560"/>
          </a:xfrm>
          <a:prstGeom prst="rect">
            <a:avLst/>
          </a:prstGeom>
        </p:spPr>
      </p:sp>
      <p:sp>
        <p:nvSpPr>
          <p:cNvPr id="351"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352"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7F27CFB-6083-462F-84F6-ED13C2AE6869}" type="slidenum">
              <a:rPr b="0" lang="it-IT" sz="1200" spc="-1" strike="noStrike">
                <a:solidFill>
                  <a:srgbClr val="000000"/>
                </a:solidFill>
                <a:latin typeface="Arial"/>
                <a:ea typeface="+mn-ea"/>
              </a:rPr>
              <a:t>3</a:t>
            </a:fld>
            <a:endParaRPr b="0" lang="it-IT" sz="1200" spc="-1" strike="noStrike">
              <a:latin typeface="Arial"/>
            </a:endParaRPr>
          </a:p>
        </p:txBody>
      </p:sp>
      <p:sp>
        <p:nvSpPr>
          <p:cNvPr id="353"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sldImg"/>
          </p:nvPr>
        </p:nvSpPr>
        <p:spPr>
          <a:xfrm>
            <a:off x="1143000" y="685800"/>
            <a:ext cx="4570560" cy="3427560"/>
          </a:xfrm>
          <a:prstGeom prst="rect">
            <a:avLst/>
          </a:prstGeom>
        </p:spPr>
      </p:sp>
      <p:sp>
        <p:nvSpPr>
          <p:cNvPr id="355" name="PlaceHolder 2"/>
          <p:cNvSpPr>
            <a:spLocks noGrp="1"/>
          </p:cNvSpPr>
          <p:nvPr>
            <p:ph type="body"/>
          </p:nvPr>
        </p:nvSpPr>
        <p:spPr>
          <a:xfrm>
            <a:off x="685800" y="4343400"/>
            <a:ext cx="5484960" cy="4113360"/>
          </a:xfrm>
          <a:prstGeom prst="rect">
            <a:avLst/>
          </a:prstGeom>
        </p:spPr>
        <p:txBody>
          <a:bodyPr lIns="0" rIns="0" tIns="0" bIns="0">
            <a:normAutofit/>
          </a:bodyPr>
          <a:p>
            <a:pPr marL="216000" indent="-214920">
              <a:lnSpc>
                <a:spcPct val="100000"/>
              </a:lnSpc>
            </a:pPr>
            <a:r>
              <a:rPr b="0" lang="it-IT" sz="2000" spc="-1" strike="noStrike">
                <a:latin typeface="Arial"/>
              </a:rPr>
              <a:t>SeaDataNet was a EU project funded by FP7 (seventh Programme for Research) started in his first phase in 2006 to 2011. </a:t>
            </a:r>
            <a:endParaRPr b="0" lang="it-IT" sz="2000" spc="-1" strike="noStrike">
              <a:latin typeface="Arial"/>
            </a:endParaRPr>
          </a:p>
          <a:p>
            <a:pPr marL="216000" indent="-214920">
              <a:lnSpc>
                <a:spcPct val="100000"/>
              </a:lnSpc>
            </a:pPr>
            <a:r>
              <a:rPr b="0" lang="it-IT" sz="2000" spc="-1" strike="noStrike">
                <a:latin typeface="Arial"/>
              </a:rPr>
              <a:t>SeaDataNet is the result of the joint efforts of several marine institutes around the European and the Mediterranean seas.</a:t>
            </a:r>
            <a:endParaRPr b="0" lang="it-IT" sz="2000" spc="-1" strike="noStrike">
              <a:latin typeface="Arial"/>
            </a:endParaRPr>
          </a:p>
        </p:txBody>
      </p:sp>
      <p:sp>
        <p:nvSpPr>
          <p:cNvPr id="356"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2A1EABF-F9CD-4839-85A4-D18BFA01E078}" type="slidenum">
              <a:rPr b="0" lang="it-IT" sz="1200" spc="-1" strike="noStrike">
                <a:solidFill>
                  <a:srgbClr val="000000"/>
                </a:solidFill>
                <a:latin typeface="Arial"/>
                <a:ea typeface="+mn-ea"/>
              </a:rPr>
              <a:t>4</a:t>
            </a:fld>
            <a:endParaRPr b="0" lang="it-IT" sz="1200" spc="-1" strike="noStrike">
              <a:latin typeface="Arial"/>
            </a:endParaRPr>
          </a:p>
        </p:txBody>
      </p:sp>
      <p:sp>
        <p:nvSpPr>
          <p:cNvPr id="357"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1143000" y="685800"/>
            <a:ext cx="4570560" cy="3427560"/>
          </a:xfrm>
          <a:prstGeom prst="rect">
            <a:avLst/>
          </a:prstGeom>
        </p:spPr>
      </p:sp>
      <p:sp>
        <p:nvSpPr>
          <p:cNvPr id="359" name="PlaceHolder 2"/>
          <p:cNvSpPr>
            <a:spLocks noGrp="1"/>
          </p:cNvSpPr>
          <p:nvPr>
            <p:ph type="body"/>
          </p:nvPr>
        </p:nvSpPr>
        <p:spPr>
          <a:xfrm>
            <a:off x="685800" y="4343400"/>
            <a:ext cx="5484960" cy="4113360"/>
          </a:xfrm>
          <a:prstGeom prst="rect">
            <a:avLst/>
          </a:prstGeom>
        </p:spPr>
        <p:txBody>
          <a:bodyPr lIns="0" rIns="0" tIns="0" bIns="0">
            <a:normAutofit fontScale="85000"/>
          </a:bodyPr>
          <a:p>
            <a:pPr marL="216000" indent="-215280">
              <a:lnSpc>
                <a:spcPct val="100000"/>
              </a:lnSpc>
            </a:pPr>
            <a:r>
              <a:rPr b="0" lang="it-IT" sz="2000" spc="-1" strike="noStrike">
                <a:latin typeface="Arial"/>
              </a:rPr>
              <a:t>The infrastructure provides a unique point of access to discover and download data residing in remote data centres (or repositories). The CDI service (Common Data Index service) provides a catalogue of global data availability. </a:t>
            </a:r>
            <a:endParaRPr b="0" lang="it-IT" sz="2000" spc="-1" strike="noStrike">
              <a:latin typeface="Arial"/>
            </a:endParaRPr>
          </a:p>
          <a:p>
            <a:pPr marL="216000" indent="-215280">
              <a:lnSpc>
                <a:spcPct val="100000"/>
              </a:lnSpc>
            </a:pPr>
            <a:endParaRPr b="0" lang="it-IT" sz="2000" spc="-1" strike="noStrike">
              <a:latin typeface="Arial"/>
            </a:endParaRPr>
          </a:p>
          <a:p>
            <a:pPr marL="216000" indent="-215280">
              <a:lnSpc>
                <a:spcPct val="100000"/>
              </a:lnSpc>
            </a:pPr>
            <a:r>
              <a:rPr b="0" lang="it-IT" sz="2000" spc="-1" strike="noStrike">
                <a:latin typeface="Arial"/>
              </a:rPr>
              <a:t>1.  The user connects to the portal and sends a data request to the central portal.</a:t>
            </a:r>
            <a:br/>
            <a:r>
              <a:rPr b="0" lang="it-IT" sz="2000" spc="-1" strike="noStrike">
                <a:latin typeface="Arial"/>
              </a:rPr>
              <a:t>2.  The portal first checks if the data is available and whether the user has the necessary permissions.</a:t>
            </a:r>
            <a:br/>
            <a:r>
              <a:rPr b="0" lang="it-IT" sz="2000" spc="-1" strike="noStrike">
                <a:latin typeface="Arial"/>
              </a:rPr>
              <a:t>3.  If so, the portal  forwards the request to the data centre(s) that own the data.</a:t>
            </a:r>
            <a:br/>
            <a:r>
              <a:rPr b="0" lang="it-IT" sz="2000" spc="-1" strike="noStrike">
                <a:latin typeface="Arial"/>
              </a:rPr>
              <a:t>4.  The user will then receive the data directly from each data centre.</a:t>
            </a:r>
            <a:endParaRPr b="0" lang="it-IT" sz="2000" spc="-1" strike="noStrike">
              <a:latin typeface="Arial"/>
            </a:endParaRPr>
          </a:p>
        </p:txBody>
      </p:sp>
      <p:sp>
        <p:nvSpPr>
          <p:cNvPr id="360"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901365A-31C8-44B5-A111-DBC45AD74A7C}" type="slidenum">
              <a:rPr b="0" lang="it-IT" sz="1200" spc="-1" strike="noStrike">
                <a:solidFill>
                  <a:srgbClr val="000000"/>
                </a:solidFill>
                <a:latin typeface="Arial"/>
                <a:ea typeface="+mn-ea"/>
              </a:rPr>
              <a:t>5</a:t>
            </a:fld>
            <a:endParaRPr b="0" lang="it-IT" sz="1200" spc="-1" strike="noStrike">
              <a:latin typeface="Arial"/>
            </a:endParaRPr>
          </a:p>
        </p:txBody>
      </p:sp>
      <p:sp>
        <p:nvSpPr>
          <p:cNvPr id="361"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sldImg"/>
          </p:nvPr>
        </p:nvSpPr>
        <p:spPr>
          <a:xfrm>
            <a:off x="1143000" y="685800"/>
            <a:ext cx="4570560" cy="3427560"/>
          </a:xfrm>
          <a:prstGeom prst="rect">
            <a:avLst/>
          </a:prstGeom>
        </p:spPr>
      </p:sp>
      <p:sp>
        <p:nvSpPr>
          <p:cNvPr id="363" name="PlaceHolder 2"/>
          <p:cNvSpPr>
            <a:spLocks noGrp="1"/>
          </p:cNvSpPr>
          <p:nvPr>
            <p:ph type="body"/>
          </p:nvPr>
        </p:nvSpPr>
        <p:spPr>
          <a:xfrm>
            <a:off x="685800" y="4343400"/>
            <a:ext cx="5484960" cy="4113360"/>
          </a:xfrm>
          <a:prstGeom prst="rect">
            <a:avLst/>
          </a:prstGeom>
        </p:spPr>
        <p:txBody>
          <a:bodyPr lIns="0" rIns="0" tIns="0" bIns="0">
            <a:normAutofit fontScale="61000"/>
          </a:bodyPr>
          <a:p>
            <a:pPr marL="216000" indent="-214920">
              <a:lnSpc>
                <a:spcPct val="100000"/>
              </a:lnSpc>
            </a:pPr>
            <a:r>
              <a:rPr b="0" lang="it-IT" sz="2000" spc="-1" strike="noStrike">
                <a:latin typeface="Arial"/>
              </a:rPr>
              <a:t>The SeaDataNet portal offers different services: discovery, visualisation, access and data downloading. The data discovery is freely available, without registration and allows to access metadata. The discovery interface allows searching for data and visualising the results through an interactive map and/or by searching for specific properties.</a:t>
            </a:r>
            <a:endParaRPr b="0" lang="it-IT" sz="2000" spc="-1" strike="noStrike">
              <a:latin typeface="Arial"/>
            </a:endParaRPr>
          </a:p>
          <a:p>
            <a:pPr marL="216000" indent="-214920">
              <a:lnSpc>
                <a:spcPct val="100000"/>
              </a:lnSpc>
            </a:pPr>
            <a:r>
              <a:rPr b="0" lang="it-IT" sz="2000" spc="-1" strike="noStrike">
                <a:latin typeface="Arial"/>
              </a:rPr>
              <a:t>How to download the data: Data discovery, data selection, Add to the shopping basket and user registration</a:t>
            </a:r>
            <a:endParaRPr b="0" lang="it-IT" sz="2000" spc="-1" strike="noStrike">
              <a:latin typeface="Arial"/>
            </a:endParaRPr>
          </a:p>
          <a:p>
            <a:pPr marL="216000" indent="-214920">
              <a:lnSpc>
                <a:spcPct val="100000"/>
              </a:lnSpc>
            </a:pPr>
            <a:r>
              <a:rPr b="0" lang="it-IT" sz="2000" spc="-1" strike="noStrike">
                <a:latin typeface="Arial"/>
              </a:rPr>
              <a:t>Data policy: All metadata services are public domain. User registration is required to download data, in order to accept the SeaDataNet license.</a:t>
            </a:r>
            <a:endParaRPr b="0" lang="it-IT" sz="2000" spc="-1" strike="noStrike">
              <a:latin typeface="Arial"/>
            </a:endParaRPr>
          </a:p>
          <a:p>
            <a:pPr marL="216000" indent="-214920">
              <a:lnSpc>
                <a:spcPct val="100000"/>
              </a:lnSpc>
            </a:pPr>
            <a:r>
              <a:rPr b="0" lang="it-IT" sz="2000" spc="-1" strike="noStrike">
                <a:latin typeface="Arial"/>
              </a:rPr>
              <a:t>The major part of data is freely available (85%). The remaining data have access estrictions and the user has to make arrengements with the data producers to negotiate access for downloading. </a:t>
            </a:r>
            <a:endParaRPr b="0" lang="it-IT" sz="2000" spc="-1" strike="noStrike">
              <a:latin typeface="Arial"/>
            </a:endParaRPr>
          </a:p>
          <a:p>
            <a:pPr marL="216000" indent="-214920">
              <a:lnSpc>
                <a:spcPct val="100000"/>
              </a:lnSpc>
            </a:pPr>
            <a:endParaRPr b="0" lang="it-IT" sz="2000" spc="-1" strike="noStrike">
              <a:latin typeface="Arial"/>
            </a:endParaRPr>
          </a:p>
          <a:p>
            <a:pPr marL="216000" indent="-214920">
              <a:lnSpc>
                <a:spcPct val="100000"/>
              </a:lnSpc>
            </a:pPr>
            <a:endParaRPr b="0" lang="it-IT" sz="2000" spc="-1" strike="noStrike">
              <a:latin typeface="Arial"/>
            </a:endParaRPr>
          </a:p>
        </p:txBody>
      </p:sp>
      <p:sp>
        <p:nvSpPr>
          <p:cNvPr id="364"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0F80404-44AC-4449-BB4B-83114AA94BCB}" type="slidenum">
              <a:rPr b="0" lang="it-IT" sz="1200" spc="-1" strike="noStrike">
                <a:solidFill>
                  <a:srgbClr val="000000"/>
                </a:solidFill>
                <a:latin typeface="Arial"/>
                <a:ea typeface="+mn-ea"/>
              </a:rPr>
              <a:t>6</a:t>
            </a:fld>
            <a:endParaRPr b="0" lang="it-IT" sz="1200" spc="-1" strike="noStrike">
              <a:latin typeface="Arial"/>
            </a:endParaRPr>
          </a:p>
        </p:txBody>
      </p:sp>
      <p:sp>
        <p:nvSpPr>
          <p:cNvPr id="365"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PlaceHolder 1"/>
          <p:cNvSpPr>
            <a:spLocks noGrp="1"/>
          </p:cNvSpPr>
          <p:nvPr>
            <p:ph type="sldImg"/>
          </p:nvPr>
        </p:nvSpPr>
        <p:spPr>
          <a:xfrm>
            <a:off x="1143000" y="685800"/>
            <a:ext cx="4570560" cy="3427560"/>
          </a:xfrm>
          <a:prstGeom prst="rect">
            <a:avLst/>
          </a:prstGeom>
        </p:spPr>
      </p:sp>
      <p:sp>
        <p:nvSpPr>
          <p:cNvPr id="367" name="PlaceHolder 2"/>
          <p:cNvSpPr>
            <a:spLocks noGrp="1"/>
          </p:cNvSpPr>
          <p:nvPr>
            <p:ph type="body"/>
          </p:nvPr>
        </p:nvSpPr>
        <p:spPr>
          <a:xfrm>
            <a:off x="685800" y="4343400"/>
            <a:ext cx="5484960" cy="4113360"/>
          </a:xfrm>
          <a:prstGeom prst="rect">
            <a:avLst/>
          </a:prstGeom>
        </p:spPr>
        <p:txBody>
          <a:bodyPr lIns="0" rIns="0" tIns="0" bIns="0">
            <a:normAutofit fontScale="85000"/>
          </a:bodyPr>
          <a:p>
            <a:pPr marL="216000" indent="-214920">
              <a:lnSpc>
                <a:spcPct val="100000"/>
              </a:lnSpc>
            </a:pPr>
            <a:r>
              <a:rPr b="0" lang="it-IT" sz="2000" spc="-1" strike="noStrike">
                <a:latin typeface="Arial"/>
              </a:rPr>
              <a:t>The discovery interface allows searching for data and visualising the results through an interactive map and/or by searching for specific properties.</a:t>
            </a:r>
            <a:endParaRPr b="0" lang="it-IT" sz="2000" spc="-1" strike="noStrike">
              <a:latin typeface="Arial"/>
            </a:endParaRPr>
          </a:p>
          <a:p>
            <a:pPr marL="216000" indent="-214920">
              <a:lnSpc>
                <a:spcPct val="100000"/>
              </a:lnSpc>
            </a:pPr>
            <a:r>
              <a:rPr b="0" lang="it-IT" sz="2000" spc="-1" strike="noStrike">
                <a:latin typeface="Arial"/>
              </a:rPr>
              <a:t>How to download the data: Data discovery, data selection, Add to the shopping basket and user registration</a:t>
            </a:r>
            <a:endParaRPr b="0" lang="it-IT" sz="2000" spc="-1" strike="noStrike">
              <a:latin typeface="Arial"/>
            </a:endParaRPr>
          </a:p>
          <a:p>
            <a:pPr marL="216000" indent="-214920">
              <a:lnSpc>
                <a:spcPct val="100000"/>
              </a:lnSpc>
            </a:pPr>
            <a:r>
              <a:rPr b="0" lang="it-IT" sz="2000" spc="-1" strike="noStrike">
                <a:latin typeface="Arial"/>
              </a:rPr>
              <a:t>Data policy: All metadata services are public domain. User registration is required to download data, in order to accept the SeaDataNet license.</a:t>
            </a:r>
            <a:endParaRPr b="0" lang="it-IT" sz="2000" spc="-1" strike="noStrike">
              <a:latin typeface="Arial"/>
            </a:endParaRPr>
          </a:p>
          <a:p>
            <a:pPr marL="216000" indent="-214920">
              <a:lnSpc>
                <a:spcPct val="100000"/>
              </a:lnSpc>
            </a:pPr>
            <a:r>
              <a:rPr b="0" lang="it-IT" sz="2000" spc="-1" strike="noStrike">
                <a:latin typeface="Arial"/>
              </a:rPr>
              <a:t>The major part of data is freely available (85%). The remaining data have access estrictions and the user has to make arrengements with the data producers to negotiate access for downloading. </a:t>
            </a:r>
            <a:endParaRPr b="0" lang="it-IT" sz="2000" spc="-1" strike="noStrike">
              <a:latin typeface="Arial"/>
            </a:endParaRPr>
          </a:p>
          <a:p>
            <a:pPr marL="216000" indent="-214920">
              <a:lnSpc>
                <a:spcPct val="100000"/>
              </a:lnSpc>
            </a:pPr>
            <a:endParaRPr b="0" lang="it-IT" sz="2000" spc="-1" strike="noStrike">
              <a:latin typeface="Arial"/>
            </a:endParaRPr>
          </a:p>
        </p:txBody>
      </p:sp>
      <p:sp>
        <p:nvSpPr>
          <p:cNvPr id="368"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84EFB0C-1ECF-460D-B59A-C63BCBBAEE49}" type="slidenum">
              <a:rPr b="0" lang="it-IT" sz="1200" spc="-1" strike="noStrike">
                <a:solidFill>
                  <a:srgbClr val="000000"/>
                </a:solidFill>
                <a:latin typeface="Arial"/>
                <a:ea typeface="+mn-ea"/>
              </a:rPr>
              <a:t>7</a:t>
            </a:fld>
            <a:endParaRPr b="0" lang="it-IT" sz="1200" spc="-1" strike="noStrike">
              <a:latin typeface="Arial"/>
            </a:endParaRPr>
          </a:p>
        </p:txBody>
      </p:sp>
      <p:sp>
        <p:nvSpPr>
          <p:cNvPr id="369"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sldImg"/>
          </p:nvPr>
        </p:nvSpPr>
        <p:spPr>
          <a:xfrm>
            <a:off x="1143000" y="685800"/>
            <a:ext cx="4570560" cy="3427560"/>
          </a:xfrm>
          <a:prstGeom prst="rect">
            <a:avLst/>
          </a:prstGeom>
        </p:spPr>
      </p:sp>
      <p:sp>
        <p:nvSpPr>
          <p:cNvPr id="371" name="PlaceHolder 2"/>
          <p:cNvSpPr>
            <a:spLocks noGrp="1"/>
          </p:cNvSpPr>
          <p:nvPr>
            <p:ph type="body"/>
          </p:nvPr>
        </p:nvSpPr>
        <p:spPr>
          <a:xfrm>
            <a:off x="685800" y="4343400"/>
            <a:ext cx="5484960" cy="4113360"/>
          </a:xfrm>
          <a:prstGeom prst="rect">
            <a:avLst/>
          </a:prstGeom>
        </p:spPr>
        <p:txBody>
          <a:bodyPr lIns="0" rIns="0" tIns="0" bIns="0">
            <a:normAutofit/>
          </a:bodyPr>
          <a:p>
            <a:endParaRPr b="0" lang="it-IT" sz="2000" spc="-1" strike="noStrike">
              <a:latin typeface="Arial"/>
            </a:endParaRPr>
          </a:p>
        </p:txBody>
      </p:sp>
      <p:sp>
        <p:nvSpPr>
          <p:cNvPr id="372"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17513F8-628D-4CB3-ABC6-EC653A611087}" type="slidenum">
              <a:rPr b="0" lang="it-IT" sz="1200" spc="-1" strike="noStrike">
                <a:solidFill>
                  <a:srgbClr val="000000"/>
                </a:solidFill>
                <a:latin typeface="Arial"/>
                <a:ea typeface="+mn-ea"/>
              </a:rPr>
              <a:t>8</a:t>
            </a:fld>
            <a:endParaRPr b="0" lang="it-IT" sz="1200" spc="-1" strike="noStrike">
              <a:latin typeface="Arial"/>
            </a:endParaRPr>
          </a:p>
        </p:txBody>
      </p:sp>
      <p:sp>
        <p:nvSpPr>
          <p:cNvPr id="373"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sldImg"/>
          </p:nvPr>
        </p:nvSpPr>
        <p:spPr>
          <a:xfrm>
            <a:off x="1143000" y="685800"/>
            <a:ext cx="4570560" cy="3427560"/>
          </a:xfrm>
          <a:prstGeom prst="rect">
            <a:avLst/>
          </a:prstGeom>
        </p:spPr>
      </p:sp>
      <p:sp>
        <p:nvSpPr>
          <p:cNvPr id="375" name="PlaceHolder 2"/>
          <p:cNvSpPr>
            <a:spLocks noGrp="1"/>
          </p:cNvSpPr>
          <p:nvPr>
            <p:ph type="body"/>
          </p:nvPr>
        </p:nvSpPr>
        <p:spPr>
          <a:xfrm>
            <a:off x="685800" y="4343400"/>
            <a:ext cx="5484960" cy="4113360"/>
          </a:xfrm>
          <a:prstGeom prst="rect">
            <a:avLst/>
          </a:prstGeom>
        </p:spPr>
        <p:txBody>
          <a:bodyPr lIns="0" rIns="0" tIns="0" bIns="0">
            <a:normAutofit/>
          </a:bodyPr>
          <a:p>
            <a:pPr marL="216000" indent="-215280">
              <a:lnSpc>
                <a:spcPct val="100000"/>
              </a:lnSpc>
            </a:pPr>
            <a:r>
              <a:rPr b="1" lang="it-IT" sz="1200" spc="-1" strike="noStrike">
                <a:latin typeface="Arial"/>
                <a:ea typeface="+mn-ea"/>
              </a:rPr>
              <a:t>SeaDataNet portal provides an overview of the Marine organisations in Europe and their involvement in scientific cruises, data collection,  marine projects</a:t>
            </a:r>
            <a:endParaRPr b="0" lang="it-IT" sz="1200" spc="-1" strike="noStrike">
              <a:latin typeface="Arial"/>
            </a:endParaRPr>
          </a:p>
          <a:p>
            <a:pPr marL="216000" indent="-215280">
              <a:lnSpc>
                <a:spcPct val="100000"/>
              </a:lnSpc>
            </a:pPr>
            <a:r>
              <a:rPr b="1" lang="it-IT" sz="1200" spc="-1" strike="noStrike">
                <a:latin typeface="Arial"/>
                <a:ea typeface="+mn-ea"/>
              </a:rPr>
              <a:t>EDMO : </a:t>
            </a:r>
            <a:r>
              <a:rPr b="0" lang="it-IT" sz="1200" spc="-1" strike="noStrike">
                <a:latin typeface="Arial"/>
                <a:ea typeface="+mn-ea"/>
              </a:rPr>
              <a:t>European Directory  of Marine Organisations (</a:t>
            </a:r>
            <a:endParaRPr b="0" lang="it-IT" sz="1200" spc="-1" strike="noStrike">
              <a:latin typeface="Arial"/>
            </a:endParaRPr>
          </a:p>
          <a:p>
            <a:pPr marL="216000" indent="-215280">
              <a:lnSpc>
                <a:spcPct val="100000"/>
              </a:lnSpc>
            </a:pPr>
            <a:r>
              <a:rPr b="1" lang="it-IT" sz="1200" spc="-1" strike="noStrike">
                <a:latin typeface="Arial"/>
                <a:ea typeface="+mn-ea"/>
              </a:rPr>
              <a:t>CSR</a:t>
            </a:r>
            <a:r>
              <a:rPr b="0" lang="it-IT" sz="1200" spc="-1" strike="noStrike">
                <a:latin typeface="Arial"/>
                <a:ea typeface="+mn-ea"/>
              </a:rPr>
              <a:t> : Cruise Summary Reports (</a:t>
            </a:r>
            <a:endParaRPr b="0" lang="it-IT" sz="1200" spc="-1" strike="noStrike">
              <a:latin typeface="Arial"/>
            </a:endParaRPr>
          </a:p>
          <a:p>
            <a:pPr marL="216000" indent="-215280">
              <a:lnSpc>
                <a:spcPct val="100000"/>
              </a:lnSpc>
            </a:pPr>
            <a:r>
              <a:rPr b="1" lang="it-IT" sz="1200" spc="-1" strike="noStrike">
                <a:latin typeface="Arial"/>
                <a:ea typeface="+mn-ea"/>
              </a:rPr>
              <a:t>EDMED</a:t>
            </a:r>
            <a:r>
              <a:rPr b="0" lang="it-IT" sz="1200" spc="-1" strike="noStrike">
                <a:latin typeface="Arial"/>
                <a:ea typeface="+mn-ea"/>
              </a:rPr>
              <a:t> : European Directory of Marine Environmental Datasets (</a:t>
            </a:r>
            <a:endParaRPr b="0" lang="it-IT" sz="1200" spc="-1" strike="noStrike">
              <a:latin typeface="Arial"/>
            </a:endParaRPr>
          </a:p>
          <a:p>
            <a:pPr marL="216000" indent="-215280">
              <a:lnSpc>
                <a:spcPct val="100000"/>
              </a:lnSpc>
            </a:pPr>
            <a:r>
              <a:rPr b="1" lang="it-IT" sz="1200" spc="-1" strike="noStrike">
                <a:latin typeface="Arial"/>
                <a:ea typeface="+mn-ea"/>
              </a:rPr>
              <a:t>EDMERP</a:t>
            </a:r>
            <a:r>
              <a:rPr b="0" lang="it-IT" sz="1200" spc="-1" strike="noStrike">
                <a:latin typeface="Arial"/>
                <a:ea typeface="+mn-ea"/>
              </a:rPr>
              <a:t> : European Directory of Marine Environmental Research projects</a:t>
            </a:r>
            <a:endParaRPr b="0" lang="it-IT" sz="1200" spc="-1" strike="noStrike">
              <a:latin typeface="Arial"/>
            </a:endParaRPr>
          </a:p>
          <a:p>
            <a:pPr marL="216000" indent="-215280">
              <a:lnSpc>
                <a:spcPct val="100000"/>
              </a:lnSpc>
            </a:pPr>
            <a:r>
              <a:rPr b="1" lang="it-IT" sz="1200" spc="-1" strike="noStrike">
                <a:latin typeface="Arial"/>
                <a:ea typeface="+mn-ea"/>
              </a:rPr>
              <a:t>EDIOS</a:t>
            </a:r>
            <a:r>
              <a:rPr b="0" lang="it-IT" sz="1200" spc="-1" strike="noStrike">
                <a:latin typeface="Arial"/>
                <a:ea typeface="+mn-ea"/>
              </a:rPr>
              <a:t> : European Directory of Ocean Observing Systems ()</a:t>
            </a:r>
            <a:endParaRPr b="0" lang="it-IT" sz="1200" spc="-1" strike="noStrike">
              <a:latin typeface="Arial"/>
            </a:endParaRPr>
          </a:p>
          <a:p>
            <a:pPr marL="216000" indent="-215280">
              <a:lnSpc>
                <a:spcPct val="100000"/>
              </a:lnSpc>
              <a:spcBef>
                <a:spcPts val="241"/>
              </a:spcBef>
            </a:pPr>
            <a:r>
              <a:rPr b="1" lang="it-IT" sz="1200" spc="-1" strike="noStrike">
                <a:latin typeface="Arial"/>
                <a:ea typeface="+mn-ea"/>
              </a:rPr>
              <a:t>CDI</a:t>
            </a:r>
            <a:r>
              <a:rPr b="0" lang="it-IT" sz="1200" spc="-1" strike="noStrike">
                <a:latin typeface="Arial"/>
                <a:ea typeface="+mn-ea"/>
              </a:rPr>
              <a:t> : Common Data Index () </a:t>
            </a:r>
            <a:r>
              <a:rPr b="1" lang="it-IT" sz="1200" spc="-1" strike="noStrike">
                <a:solidFill>
                  <a:srgbClr val="00a7e5"/>
                </a:solidFill>
                <a:latin typeface="Calibri"/>
                <a:ea typeface="+mn-ea"/>
              </a:rPr>
              <a:t>All SeaDataNet catalogues have been harmonised and tuned in format, syntax and semantics (common vocabularies). </a:t>
            </a:r>
            <a:endParaRPr b="0" lang="it-IT" sz="1200" spc="-1" strike="noStrike">
              <a:latin typeface="Arial"/>
            </a:endParaRPr>
          </a:p>
          <a:p>
            <a:pPr marL="216000" indent="-215280">
              <a:lnSpc>
                <a:spcPct val="100000"/>
              </a:lnSpc>
              <a:spcBef>
                <a:spcPts val="241"/>
              </a:spcBef>
            </a:pPr>
            <a:r>
              <a:rPr b="1" lang="it-IT" sz="1200" spc="-1" strike="noStrike">
                <a:solidFill>
                  <a:srgbClr val="00a7e5"/>
                </a:solidFill>
                <a:latin typeface="Calibri"/>
                <a:ea typeface="+mn-ea"/>
              </a:rPr>
              <a:t>They have a common editor (MIKADO) and online CMS and online query interfaces</a:t>
            </a:r>
            <a:endParaRPr b="0" lang="it-IT" sz="1200" spc="-1" strike="noStrike">
              <a:latin typeface="Arial"/>
            </a:endParaRPr>
          </a:p>
          <a:p>
            <a:pPr marL="216000" indent="-215280">
              <a:lnSpc>
                <a:spcPct val="100000"/>
              </a:lnSpc>
            </a:pPr>
            <a:endParaRPr b="0" lang="it-IT" sz="1200" spc="-1" strike="noStrike">
              <a:latin typeface="Arial"/>
            </a:endParaRPr>
          </a:p>
        </p:txBody>
      </p:sp>
      <p:sp>
        <p:nvSpPr>
          <p:cNvPr id="376" name="CustomShape 3"/>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42A3AF4-A245-4BFF-8069-83F891BC14F0}" type="slidenum">
              <a:rPr b="0" lang="it-IT" sz="1200" spc="-1" strike="noStrike">
                <a:solidFill>
                  <a:srgbClr val="000000"/>
                </a:solidFill>
                <a:latin typeface="Arial"/>
                <a:ea typeface="+mn-ea"/>
              </a:rPr>
              <a:t>9</a:t>
            </a:fld>
            <a:endParaRPr b="0" lang="it-IT" sz="1200" spc="-1" strike="noStrike">
              <a:latin typeface="Arial"/>
            </a:endParaRPr>
          </a:p>
        </p:txBody>
      </p:sp>
      <p:sp>
        <p:nvSpPr>
          <p:cNvPr id="377" name="CustomShape 4"/>
          <p:cNvSpPr/>
          <p:nvPr/>
        </p:nvSpPr>
        <p:spPr>
          <a:xfrm>
            <a:off x="0" y="0"/>
            <a:ext cx="2970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it-IT" sz="1200" spc="-1" strike="noStrike">
                <a:solidFill>
                  <a:srgbClr val="000000"/>
                </a:solidFill>
                <a:latin typeface="Arial"/>
                <a:ea typeface="+mn-ea"/>
              </a:rPr>
              <a:t>EGU Conference, Vienna, Austria, 8-13April 2018</a:t>
            </a:r>
            <a:endParaRPr b="0" lang="it-IT"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46"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48"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5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5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57"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61"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65"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67"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68"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72"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73"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75"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76"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77"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78"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79"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80"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86"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88"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9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91"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9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9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97"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9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01"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05"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107"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108"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1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13"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115"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116"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117"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118"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119"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120"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it-IT" sz="4400" spc="-1" strike="noStrike">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hidden="1"/>
          <p:cNvSpPr/>
          <p:nvPr/>
        </p:nvSpPr>
        <p:spPr>
          <a:xfrm>
            <a:off x="611280" y="6415200"/>
            <a:ext cx="3918240" cy="182160"/>
          </a:xfrm>
          <a:prstGeom prst="rect">
            <a:avLst/>
          </a:prstGeom>
          <a:noFill/>
          <a:ln>
            <a:noFill/>
          </a:ln>
        </p:spPr>
        <p:style>
          <a:lnRef idx="0"/>
          <a:fillRef idx="0"/>
          <a:effectRef idx="0"/>
          <a:fontRef idx="minor"/>
        </p:style>
        <p:txBody>
          <a:bodyPr lIns="0" rIns="0" tIns="0" bIns="0">
            <a:spAutoFit/>
          </a:bodyPr>
          <a:p>
            <a:pPr>
              <a:lnSpc>
                <a:spcPct val="100000"/>
              </a:lnSpc>
            </a:pPr>
            <a:r>
              <a:rPr b="0" lang="it-IT" sz="1200" spc="-1" strike="noStrike">
                <a:solidFill>
                  <a:srgbClr val="0551a0"/>
                </a:solidFill>
                <a:latin typeface="Calibri"/>
                <a:ea typeface="DejaVu Sans"/>
              </a:rPr>
              <a:t>sdn-userdesk@seadatanet.org – www.seadatanet.org</a:t>
            </a:r>
            <a:endParaRPr b="0" lang="it-IT" sz="1200" spc="-1" strike="noStrike">
              <a:latin typeface="Arial"/>
            </a:endParaRPr>
          </a:p>
        </p:txBody>
      </p:sp>
      <p:pic>
        <p:nvPicPr>
          <p:cNvPr id="1" name="Picture 10" descr=""/>
          <p:cNvPicPr/>
          <p:nvPr/>
        </p:nvPicPr>
        <p:blipFill>
          <a:blip r:embed="rId3"/>
          <a:stretch/>
        </p:blipFill>
        <p:spPr>
          <a:xfrm>
            <a:off x="611280" y="476280"/>
            <a:ext cx="1295640" cy="588960"/>
          </a:xfrm>
          <a:prstGeom prst="rect">
            <a:avLst/>
          </a:prstGeom>
          <a:ln w="9360">
            <a:noFill/>
          </a:ln>
        </p:spPr>
      </p:pic>
      <p:sp>
        <p:nvSpPr>
          <p:cNvPr id="2" name="CustomShape 2"/>
          <p:cNvSpPr/>
          <p:nvPr/>
        </p:nvSpPr>
        <p:spPr>
          <a:xfrm>
            <a:off x="4684680" y="6021360"/>
            <a:ext cx="3918240" cy="182160"/>
          </a:xfrm>
          <a:prstGeom prst="rect">
            <a:avLst/>
          </a:prstGeom>
          <a:noFill/>
          <a:ln>
            <a:noFill/>
          </a:ln>
        </p:spPr>
        <p:style>
          <a:lnRef idx="0"/>
          <a:fillRef idx="0"/>
          <a:effectRef idx="0"/>
          <a:fontRef idx="minor"/>
        </p:style>
        <p:txBody>
          <a:bodyPr lIns="0" rIns="0" tIns="0" bIns="0">
            <a:spAutoFit/>
          </a:bodyPr>
          <a:p>
            <a:pPr algn="r">
              <a:lnSpc>
                <a:spcPct val="100000"/>
              </a:lnSpc>
            </a:pPr>
            <a:r>
              <a:rPr b="0" lang="it-IT" sz="1200" spc="-1" strike="noStrike">
                <a:solidFill>
                  <a:srgbClr val="0551a0"/>
                </a:solidFill>
                <a:latin typeface="Calibri"/>
                <a:ea typeface="DejaVu Sans"/>
              </a:rPr>
              <a:t>sdn-userdesk@seadatanet.org – www.seadatanet.org</a:t>
            </a:r>
            <a:endParaRPr b="0" lang="it-IT" sz="1200" spc="-1" strike="noStrike">
              <a:latin typeface="Arial"/>
            </a:endParaRPr>
          </a:p>
        </p:txBody>
      </p:sp>
      <p:sp>
        <p:nvSpPr>
          <p:cNvPr id="3" name="PlaceHolder 3"/>
          <p:cNvSpPr>
            <a:spLocks noGrp="1"/>
          </p:cNvSpPr>
          <p:nvPr>
            <p:ph type="title"/>
          </p:nvPr>
        </p:nvSpPr>
        <p:spPr>
          <a:xfrm>
            <a:off x="457200" y="273600"/>
            <a:ext cx="82292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4"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CustomShape 1"/>
          <p:cNvSpPr/>
          <p:nvPr/>
        </p:nvSpPr>
        <p:spPr>
          <a:xfrm>
            <a:off x="611280" y="6415200"/>
            <a:ext cx="3918240" cy="182160"/>
          </a:xfrm>
          <a:prstGeom prst="rect">
            <a:avLst/>
          </a:prstGeom>
          <a:noFill/>
          <a:ln>
            <a:noFill/>
          </a:ln>
        </p:spPr>
        <p:style>
          <a:lnRef idx="0"/>
          <a:fillRef idx="0"/>
          <a:effectRef idx="0"/>
          <a:fontRef idx="minor"/>
        </p:style>
        <p:txBody>
          <a:bodyPr lIns="0" rIns="0" tIns="0" bIns="0">
            <a:spAutoFit/>
          </a:bodyPr>
          <a:p>
            <a:pPr>
              <a:lnSpc>
                <a:spcPct val="100000"/>
              </a:lnSpc>
            </a:pPr>
            <a:r>
              <a:rPr b="0" lang="it-IT" sz="1200" spc="-1" strike="noStrike">
                <a:solidFill>
                  <a:srgbClr val="0551a0"/>
                </a:solidFill>
                <a:latin typeface="Calibri"/>
                <a:ea typeface="DejaVu Sans"/>
              </a:rPr>
              <a:t>sdn-userdesk@seadatanet.org – www.seadatanet.org</a:t>
            </a:r>
            <a:endParaRPr b="0" lang="it-IT" sz="1200" spc="-1" strike="noStrike">
              <a:latin typeface="Arial"/>
            </a:endParaRPr>
          </a:p>
        </p:txBody>
      </p:sp>
      <p:pic>
        <p:nvPicPr>
          <p:cNvPr id="42" name="Picture 10" descr=""/>
          <p:cNvPicPr/>
          <p:nvPr/>
        </p:nvPicPr>
        <p:blipFill>
          <a:blip r:embed="rId3"/>
          <a:stretch/>
        </p:blipFill>
        <p:spPr>
          <a:xfrm>
            <a:off x="611280" y="476280"/>
            <a:ext cx="1295640" cy="588960"/>
          </a:xfrm>
          <a:prstGeom prst="rect">
            <a:avLst/>
          </a:prstGeom>
          <a:ln w="9360">
            <a:noFill/>
          </a:ln>
        </p:spPr>
      </p:pic>
      <p:sp>
        <p:nvSpPr>
          <p:cNvPr id="43" name="PlaceHolder 2"/>
          <p:cNvSpPr>
            <a:spLocks noGrp="1"/>
          </p:cNvSpPr>
          <p:nvPr>
            <p:ph type="title"/>
          </p:nvPr>
        </p:nvSpPr>
        <p:spPr>
          <a:xfrm>
            <a:off x="457200" y="273600"/>
            <a:ext cx="82292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44"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81" name="CustomShape 1"/>
          <p:cNvSpPr/>
          <p:nvPr/>
        </p:nvSpPr>
        <p:spPr>
          <a:xfrm>
            <a:off x="611280" y="6415200"/>
            <a:ext cx="3918240" cy="182160"/>
          </a:xfrm>
          <a:prstGeom prst="rect">
            <a:avLst/>
          </a:prstGeom>
          <a:noFill/>
          <a:ln>
            <a:noFill/>
          </a:ln>
        </p:spPr>
        <p:style>
          <a:lnRef idx="0"/>
          <a:fillRef idx="0"/>
          <a:effectRef idx="0"/>
          <a:fontRef idx="minor"/>
        </p:style>
        <p:txBody>
          <a:bodyPr lIns="0" rIns="0" tIns="0" bIns="0">
            <a:spAutoFit/>
          </a:bodyPr>
          <a:p>
            <a:pPr>
              <a:lnSpc>
                <a:spcPct val="100000"/>
              </a:lnSpc>
            </a:pPr>
            <a:r>
              <a:rPr b="0" lang="it-IT" sz="1200" spc="-1" strike="noStrike">
                <a:solidFill>
                  <a:srgbClr val="0551a0"/>
                </a:solidFill>
                <a:latin typeface="Calibri"/>
                <a:ea typeface="DejaVu Sans"/>
              </a:rPr>
              <a:t>sdn-userdesk@seadatanet.org – www.seadatanet.org</a:t>
            </a:r>
            <a:endParaRPr b="0" lang="it-IT" sz="1200" spc="-1" strike="noStrike">
              <a:latin typeface="Arial"/>
            </a:endParaRPr>
          </a:p>
        </p:txBody>
      </p:sp>
      <p:pic>
        <p:nvPicPr>
          <p:cNvPr id="82" name="Picture 10" descr=""/>
          <p:cNvPicPr/>
          <p:nvPr/>
        </p:nvPicPr>
        <p:blipFill>
          <a:blip r:embed="rId3"/>
          <a:stretch/>
        </p:blipFill>
        <p:spPr>
          <a:xfrm>
            <a:off x="611280" y="476280"/>
            <a:ext cx="1295640" cy="588960"/>
          </a:xfrm>
          <a:prstGeom prst="rect">
            <a:avLst/>
          </a:prstGeom>
          <a:ln w="9360">
            <a:noFill/>
          </a:ln>
        </p:spPr>
      </p:pic>
      <p:sp>
        <p:nvSpPr>
          <p:cNvPr id="83" name="PlaceHolder 2"/>
          <p:cNvSpPr>
            <a:spLocks noGrp="1"/>
          </p:cNvSpPr>
          <p:nvPr>
            <p:ph type="title"/>
          </p:nvPr>
        </p:nvSpPr>
        <p:spPr>
          <a:xfrm>
            <a:off x="457200" y="273600"/>
            <a:ext cx="82292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84"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png"/><Relationship Id="rId3" Type="http://schemas.openxmlformats.org/officeDocument/2006/relationships/image" Target="../media/image38.jpeg"/><Relationship Id="rId4" Type="http://schemas.openxmlformats.org/officeDocument/2006/relationships/slideLayout" Target="../slideLayouts/slideLayout25.xml"/><Relationship Id="rId5"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5.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5.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2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5.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jpeg"/><Relationship Id="rId5" Type="http://schemas.openxmlformats.org/officeDocument/2006/relationships/image" Target="../media/image50.gif"/><Relationship Id="rId6" Type="http://schemas.openxmlformats.org/officeDocument/2006/relationships/slideLayout" Target="../slideLayouts/slideLayout13.xml"/><Relationship Id="rId7"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hyperlink" Target="https://mail.enea.it/SRedirect/6467E317/meetingorganizer.copernicus.org/EGU2019/session/33706&quot; /t &quot;_blank" TargetMode="External"/><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25.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slideLayout" Target="../slideLayouts/slideLayout2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5.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jpeg"/><Relationship Id="rId14" Type="http://schemas.openxmlformats.org/officeDocument/2006/relationships/image" Target="../media/image28.png"/><Relationship Id="rId15" Type="http://schemas.openxmlformats.org/officeDocument/2006/relationships/image" Target="../media/image29.jpeg"/><Relationship Id="rId16" Type="http://schemas.openxmlformats.org/officeDocument/2006/relationships/slideLayout" Target="../slideLayouts/slideLayout25.xml"/><Relationship Id="rId17"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2244600" y="3295800"/>
            <a:ext cx="4773600" cy="363600"/>
          </a:xfrm>
          <a:prstGeom prst="rect">
            <a:avLst/>
          </a:prstGeom>
          <a:noFill/>
          <a:ln w="9360">
            <a:noFill/>
          </a:ln>
        </p:spPr>
        <p:style>
          <a:lnRef idx="0"/>
          <a:fillRef idx="0"/>
          <a:effectRef idx="0"/>
          <a:fontRef idx="minor"/>
        </p:style>
        <p:txBody>
          <a:bodyPr lIns="0" rIns="0" tIns="0" bIns="0">
            <a:noAutofit/>
          </a:bodyPr>
          <a:p>
            <a:pPr>
              <a:lnSpc>
                <a:spcPct val="100000"/>
              </a:lnSpc>
            </a:pPr>
            <a:r>
              <a:rPr b="0" lang="it-IT" sz="2400" spc="-1" strike="noStrike">
                <a:solidFill>
                  <a:srgbClr val="0551a0"/>
                </a:solidFill>
                <a:latin typeface="Calibri"/>
                <a:ea typeface="DejaVu Sans"/>
              </a:rPr>
              <a:t>The contribution of the SeaDataNet infrastructure in the  Arctic  studies </a:t>
            </a:r>
            <a:endParaRPr b="0" lang="it-IT" sz="2400" spc="-1" strike="noStrike">
              <a:latin typeface="Arial"/>
            </a:endParaRPr>
          </a:p>
        </p:txBody>
      </p:sp>
      <p:sp>
        <p:nvSpPr>
          <p:cNvPr id="128" name="CustomShape 2"/>
          <p:cNvSpPr/>
          <p:nvPr/>
        </p:nvSpPr>
        <p:spPr>
          <a:xfrm>
            <a:off x="6732360" y="5085360"/>
            <a:ext cx="2194560" cy="260280"/>
          </a:xfrm>
          <a:prstGeom prst="rect">
            <a:avLst/>
          </a:prstGeom>
          <a:noFill/>
          <a:ln w="9360">
            <a:noFill/>
          </a:ln>
        </p:spPr>
        <p:style>
          <a:lnRef idx="0"/>
          <a:fillRef idx="0"/>
          <a:effectRef idx="0"/>
          <a:fontRef idx="minor"/>
        </p:style>
        <p:txBody>
          <a:bodyPr lIns="0" rIns="0" tIns="0" bIns="0">
            <a:noAutofit/>
          </a:bodyPr>
          <a:p>
            <a:pPr>
              <a:lnSpc>
                <a:spcPct val="100000"/>
              </a:lnSpc>
              <a:spcBef>
                <a:spcPts val="340"/>
              </a:spcBef>
            </a:pPr>
            <a:r>
              <a:rPr b="0" lang="it-IT" sz="1700" spc="-1" strike="noStrike">
                <a:solidFill>
                  <a:srgbClr val="0551a0"/>
                </a:solidFill>
                <a:latin typeface="Calibri Light"/>
                <a:ea typeface="DejaVu Sans"/>
              </a:rPr>
              <a:t>Leda Pecci – ENEA (Italy)</a:t>
            </a:r>
            <a:endParaRPr b="0" lang="it-IT" sz="1700" spc="-1" strike="noStrike">
              <a:latin typeface="Arial"/>
            </a:endParaRPr>
          </a:p>
        </p:txBody>
      </p:sp>
      <p:sp>
        <p:nvSpPr>
          <p:cNvPr id="129" name="CustomShape 3"/>
          <p:cNvSpPr/>
          <p:nvPr/>
        </p:nvSpPr>
        <p:spPr>
          <a:xfrm>
            <a:off x="2268360" y="5808600"/>
            <a:ext cx="635004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6084000" y="407520"/>
            <a:ext cx="2914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Data Products</a:t>
            </a:r>
            <a:endParaRPr b="0" lang="it-IT" sz="3600" spc="-1" strike="noStrike">
              <a:latin typeface="Arial"/>
            </a:endParaRPr>
          </a:p>
        </p:txBody>
      </p:sp>
      <p:sp>
        <p:nvSpPr>
          <p:cNvPr id="241" name="CustomShape 2"/>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pic>
        <p:nvPicPr>
          <p:cNvPr id="242" name="" descr=""/>
          <p:cNvPicPr/>
          <p:nvPr/>
        </p:nvPicPr>
        <p:blipFill>
          <a:blip r:embed="rId1"/>
          <a:srcRect l="0" t="5596" r="0" b="0"/>
          <a:stretch/>
        </p:blipFill>
        <p:spPr>
          <a:xfrm>
            <a:off x="0" y="1512000"/>
            <a:ext cx="9142560" cy="48538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6156360" y="407520"/>
            <a:ext cx="2878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Data Products</a:t>
            </a:r>
            <a:endParaRPr b="0" lang="it-IT" sz="3600" spc="-1" strike="noStrike">
              <a:latin typeface="Arial"/>
            </a:endParaRPr>
          </a:p>
        </p:txBody>
      </p:sp>
      <p:pic>
        <p:nvPicPr>
          <p:cNvPr id="244" name="Picture 14" descr=""/>
          <p:cNvPicPr/>
          <p:nvPr/>
        </p:nvPicPr>
        <p:blipFill>
          <a:blip r:embed="rId1"/>
          <a:stretch/>
        </p:blipFill>
        <p:spPr>
          <a:xfrm>
            <a:off x="25200" y="1412640"/>
            <a:ext cx="9142560" cy="2246040"/>
          </a:xfrm>
          <a:prstGeom prst="rect">
            <a:avLst/>
          </a:prstGeom>
          <a:ln>
            <a:noFill/>
          </a:ln>
        </p:spPr>
      </p:pic>
      <p:sp>
        <p:nvSpPr>
          <p:cNvPr id="245" name="CustomShape 2"/>
          <p:cNvSpPr/>
          <p:nvPr/>
        </p:nvSpPr>
        <p:spPr>
          <a:xfrm flipV="1">
            <a:off x="971640" y="3427560"/>
            <a:ext cx="360" cy="502560"/>
          </a:xfrm>
          <a:custGeom>
            <a:avLst/>
            <a:gdLst/>
            <a:ahLst/>
            <a:rect l="l" t="t" r="r" b="b"/>
            <a:pathLst>
              <a:path w="21600" h="21600">
                <a:moveTo>
                  <a:pt x="0" y="0"/>
                </a:moveTo>
                <a:lnTo>
                  <a:pt x="21600" y="21600"/>
                </a:lnTo>
              </a:path>
            </a:pathLst>
          </a:custGeom>
          <a:noFill/>
          <a:ln w="3816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46" name="CustomShape 3"/>
          <p:cNvSpPr/>
          <p:nvPr/>
        </p:nvSpPr>
        <p:spPr>
          <a:xfrm>
            <a:off x="190800" y="4005000"/>
            <a:ext cx="1566720" cy="455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2400" spc="-1" strike="noStrike">
                <a:solidFill>
                  <a:srgbClr val="000000"/>
                </a:solidFill>
                <a:latin typeface="Arial"/>
                <a:ea typeface="DejaVu Sans"/>
              </a:rPr>
              <a:t>Catalogue</a:t>
            </a:r>
            <a:endParaRPr b="0" lang="it-IT" sz="2400" spc="-1" strike="noStrike">
              <a:latin typeface="Arial"/>
            </a:endParaRPr>
          </a:p>
        </p:txBody>
      </p:sp>
      <p:sp>
        <p:nvSpPr>
          <p:cNvPr id="247" name="CustomShape 4"/>
          <p:cNvSpPr/>
          <p:nvPr/>
        </p:nvSpPr>
        <p:spPr>
          <a:xfrm flipV="1">
            <a:off x="2843640" y="2707200"/>
            <a:ext cx="360" cy="790560"/>
          </a:xfrm>
          <a:custGeom>
            <a:avLst/>
            <a:gdLst/>
            <a:ahLst/>
            <a:rect l="l" t="t" r="r" b="b"/>
            <a:pathLst>
              <a:path w="21600" h="21600">
                <a:moveTo>
                  <a:pt x="0" y="0"/>
                </a:moveTo>
                <a:lnTo>
                  <a:pt x="21600" y="21600"/>
                </a:lnTo>
              </a:path>
            </a:pathLst>
          </a:custGeom>
          <a:noFill/>
          <a:ln w="3816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48" name="CustomShape 5"/>
          <p:cNvSpPr/>
          <p:nvPr/>
        </p:nvSpPr>
        <p:spPr>
          <a:xfrm>
            <a:off x="1763640" y="3618720"/>
            <a:ext cx="2590920" cy="1735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1800" spc="-1" strike="noStrike">
                <a:solidFill>
                  <a:srgbClr val="000000"/>
                </a:solidFill>
                <a:latin typeface="Arial"/>
                <a:ea typeface="DejaVu Sans"/>
              </a:rPr>
              <a:t>Historical data collections of all T and S measurements within SeaDataNet covering all EU sea basins </a:t>
            </a:r>
            <a:r>
              <a:rPr b="0" lang="it-IT" sz="1800" spc="-1" strike="noStrike">
                <a:solidFill>
                  <a:srgbClr val="000000"/>
                </a:solidFill>
                <a:latin typeface="Arial"/>
                <a:ea typeface="DejaVu Sans"/>
              </a:rPr>
              <a:t>(DOI)</a:t>
            </a:r>
            <a:endParaRPr b="0" lang="it-IT" sz="1800" spc="-1" strike="noStrike">
              <a:latin typeface="Arial"/>
            </a:endParaRPr>
          </a:p>
        </p:txBody>
      </p:sp>
      <p:sp>
        <p:nvSpPr>
          <p:cNvPr id="249" name="CustomShape 6"/>
          <p:cNvSpPr/>
          <p:nvPr/>
        </p:nvSpPr>
        <p:spPr>
          <a:xfrm>
            <a:off x="4101120" y="3111120"/>
            <a:ext cx="2080800" cy="1004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2000" spc="-1" strike="noStrike">
                <a:solidFill>
                  <a:srgbClr val="000000"/>
                </a:solidFill>
                <a:latin typeface="Arial"/>
                <a:ea typeface="DejaVu Sans"/>
              </a:rPr>
              <a:t>gridded climatologies </a:t>
            </a:r>
            <a:r>
              <a:rPr b="0" lang="it-IT" sz="2000" spc="-1" strike="noStrike">
                <a:solidFill>
                  <a:srgbClr val="000000"/>
                </a:solidFill>
                <a:latin typeface="Arial"/>
                <a:ea typeface="DejaVu Sans"/>
              </a:rPr>
              <a:t>(DOI)</a:t>
            </a:r>
            <a:endParaRPr b="0" lang="it-IT" sz="2000" spc="-1" strike="noStrike">
              <a:latin typeface="Arial"/>
            </a:endParaRPr>
          </a:p>
        </p:txBody>
      </p:sp>
      <p:sp>
        <p:nvSpPr>
          <p:cNvPr id="250" name="CustomShape 7"/>
          <p:cNvSpPr/>
          <p:nvPr/>
        </p:nvSpPr>
        <p:spPr>
          <a:xfrm flipV="1">
            <a:off x="5148000" y="2563200"/>
            <a:ext cx="360" cy="585360"/>
          </a:xfrm>
          <a:custGeom>
            <a:avLst/>
            <a:gdLst/>
            <a:ahLst/>
            <a:rect l="l" t="t" r="r" b="b"/>
            <a:pathLst>
              <a:path w="21600" h="21600">
                <a:moveTo>
                  <a:pt x="0" y="0"/>
                </a:moveTo>
                <a:lnTo>
                  <a:pt x="21600" y="21600"/>
                </a:lnTo>
              </a:path>
            </a:pathLst>
          </a:custGeom>
          <a:noFill/>
          <a:ln w="3816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51" name="CustomShape 8"/>
          <p:cNvSpPr/>
          <p:nvPr/>
        </p:nvSpPr>
        <p:spPr>
          <a:xfrm flipV="1">
            <a:off x="7596360" y="2635560"/>
            <a:ext cx="360" cy="513360"/>
          </a:xfrm>
          <a:custGeom>
            <a:avLst/>
            <a:gdLst/>
            <a:ahLst/>
            <a:rect l="l" t="t" r="r" b="b"/>
            <a:pathLst>
              <a:path w="21600" h="21600">
                <a:moveTo>
                  <a:pt x="0" y="0"/>
                </a:moveTo>
                <a:lnTo>
                  <a:pt x="21600" y="21600"/>
                </a:lnTo>
              </a:path>
            </a:pathLst>
          </a:custGeom>
          <a:noFill/>
          <a:ln w="3816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52" name="CustomShape 9"/>
          <p:cNvSpPr/>
          <p:nvPr/>
        </p:nvSpPr>
        <p:spPr>
          <a:xfrm>
            <a:off x="6372720" y="3150000"/>
            <a:ext cx="2518200" cy="1309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it-IT" sz="2000" spc="-1" strike="noStrike">
                <a:solidFill>
                  <a:srgbClr val="000000"/>
                </a:solidFill>
                <a:latin typeface="Arial"/>
                <a:ea typeface="DejaVu Sans"/>
              </a:rPr>
              <a:t>reports describing products’ characteristics and quality (DOI)</a:t>
            </a:r>
            <a:endParaRPr b="0" lang="it-IT" sz="2000" spc="-1" strike="noStrike">
              <a:latin typeface="Arial"/>
            </a:endParaRPr>
          </a:p>
        </p:txBody>
      </p:sp>
      <p:sp>
        <p:nvSpPr>
          <p:cNvPr id="253" name="CustomShape 10"/>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5364360" y="553320"/>
            <a:ext cx="3670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Product Catalogue</a:t>
            </a:r>
            <a:endParaRPr b="0" lang="it-IT" sz="3600" spc="-1" strike="noStrike">
              <a:latin typeface="Arial"/>
            </a:endParaRPr>
          </a:p>
        </p:txBody>
      </p:sp>
      <p:pic>
        <p:nvPicPr>
          <p:cNvPr id="255" name="Picture 12" descr=""/>
          <p:cNvPicPr/>
          <p:nvPr/>
        </p:nvPicPr>
        <p:blipFill>
          <a:blip r:embed="rId1"/>
          <a:srcRect l="0" t="0" r="0" b="30578"/>
          <a:stretch/>
        </p:blipFill>
        <p:spPr>
          <a:xfrm>
            <a:off x="522720" y="1359000"/>
            <a:ext cx="8368200" cy="4627080"/>
          </a:xfrm>
          <a:prstGeom prst="rect">
            <a:avLst/>
          </a:prstGeom>
          <a:ln>
            <a:noFill/>
          </a:ln>
        </p:spPr>
      </p:pic>
      <p:sp>
        <p:nvSpPr>
          <p:cNvPr id="256" name="CustomShape 2"/>
          <p:cNvSpPr/>
          <p:nvPr/>
        </p:nvSpPr>
        <p:spPr>
          <a:xfrm>
            <a:off x="8028000" y="6415200"/>
            <a:ext cx="692280" cy="181080"/>
          </a:xfrm>
          <a:prstGeom prst="rect">
            <a:avLst/>
          </a:prstGeom>
          <a:noFill/>
          <a:ln>
            <a:noFill/>
          </a:ln>
        </p:spPr>
        <p:style>
          <a:lnRef idx="0"/>
          <a:fillRef idx="0"/>
          <a:effectRef idx="0"/>
          <a:fontRef idx="minor"/>
        </p:style>
        <p:txBody>
          <a:bodyPr lIns="90000" rIns="90000" tIns="45000" bIns="45000">
            <a:noAutofit/>
          </a:bodyPr>
          <a:p>
            <a:pPr algn="ctr">
              <a:lnSpc>
                <a:spcPct val="100000"/>
              </a:lnSpc>
            </a:pPr>
            <a:fld id="{A2FCF7C7-6F21-43EF-993B-9A4504A2A70F}" type="slidenum">
              <a:rPr b="0" lang="it-IT" sz="1100" spc="-1" strike="noStrike">
                <a:solidFill>
                  <a:srgbClr val="808080"/>
                </a:solidFill>
                <a:latin typeface="Calibri"/>
                <a:ea typeface="DejaVu Sans"/>
              </a:rPr>
              <a:t>&lt;numero&gt;</a:t>
            </a:fld>
            <a:endParaRPr b="0" lang="it-IT" sz="1100" spc="-1" strike="noStrike">
              <a:latin typeface="Arial"/>
            </a:endParaRPr>
          </a:p>
        </p:txBody>
      </p:sp>
      <p:sp>
        <p:nvSpPr>
          <p:cNvPr id="257" name="CustomShape 3"/>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CustomShape 1"/>
          <p:cNvSpPr/>
          <p:nvPr/>
        </p:nvSpPr>
        <p:spPr>
          <a:xfrm>
            <a:off x="5220000" y="625320"/>
            <a:ext cx="3778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Product Catalogue</a:t>
            </a:r>
            <a:endParaRPr b="0" lang="it-IT" sz="3600" spc="-1" strike="noStrike">
              <a:latin typeface="Arial"/>
            </a:endParaRPr>
          </a:p>
        </p:txBody>
      </p:sp>
      <p:sp>
        <p:nvSpPr>
          <p:cNvPr id="259" name="CustomShape 2"/>
          <p:cNvSpPr/>
          <p:nvPr/>
        </p:nvSpPr>
        <p:spPr>
          <a:xfrm>
            <a:off x="8028000" y="6415200"/>
            <a:ext cx="692280" cy="181080"/>
          </a:xfrm>
          <a:prstGeom prst="rect">
            <a:avLst/>
          </a:prstGeom>
          <a:noFill/>
          <a:ln>
            <a:noFill/>
          </a:ln>
        </p:spPr>
        <p:style>
          <a:lnRef idx="0"/>
          <a:fillRef idx="0"/>
          <a:effectRef idx="0"/>
          <a:fontRef idx="minor"/>
        </p:style>
        <p:txBody>
          <a:bodyPr lIns="90000" rIns="90000" tIns="45000" bIns="45000">
            <a:noAutofit/>
          </a:bodyPr>
          <a:p>
            <a:pPr algn="ctr">
              <a:lnSpc>
                <a:spcPct val="100000"/>
              </a:lnSpc>
            </a:pPr>
            <a:fld id="{DA394C54-C3B2-48A0-BF0E-DCADCBD7DD3E}" type="slidenum">
              <a:rPr b="0" lang="it-IT" sz="1100" spc="-1" strike="noStrike">
                <a:solidFill>
                  <a:srgbClr val="808080"/>
                </a:solidFill>
                <a:latin typeface="Calibri"/>
                <a:ea typeface="DejaVu Sans"/>
              </a:rPr>
              <a:t>&lt;numero&gt;</a:t>
            </a:fld>
            <a:endParaRPr b="0" lang="it-IT" sz="1100" spc="-1" strike="noStrike">
              <a:latin typeface="Arial"/>
            </a:endParaRPr>
          </a:p>
        </p:txBody>
      </p:sp>
      <p:sp>
        <p:nvSpPr>
          <p:cNvPr id="260" name="CustomShape 3"/>
          <p:cNvSpPr/>
          <p:nvPr/>
        </p:nvSpPr>
        <p:spPr>
          <a:xfrm>
            <a:off x="8028000" y="6415200"/>
            <a:ext cx="692280" cy="181080"/>
          </a:xfrm>
          <a:prstGeom prst="rect">
            <a:avLst/>
          </a:prstGeom>
          <a:noFill/>
          <a:ln>
            <a:noFill/>
          </a:ln>
        </p:spPr>
        <p:style>
          <a:lnRef idx="0"/>
          <a:fillRef idx="0"/>
          <a:effectRef idx="0"/>
          <a:fontRef idx="minor"/>
        </p:style>
        <p:txBody>
          <a:bodyPr lIns="90000" rIns="90000" tIns="45000" bIns="45000">
            <a:noAutofit/>
          </a:bodyPr>
          <a:p>
            <a:pPr algn="ctr">
              <a:lnSpc>
                <a:spcPct val="100000"/>
              </a:lnSpc>
            </a:pPr>
            <a:fld id="{282B258A-6AAE-49FA-8442-9F756EA0FC89}" type="slidenum">
              <a:rPr b="0" lang="it-IT" sz="1100" spc="-1" strike="noStrike">
                <a:solidFill>
                  <a:srgbClr val="808080"/>
                </a:solidFill>
                <a:latin typeface="Calibri"/>
                <a:ea typeface="DejaVu Sans"/>
              </a:rPr>
              <a:t>&lt;numero&gt;</a:t>
            </a:fld>
            <a:endParaRPr b="0" lang="it-IT" sz="1100" spc="-1" strike="noStrike">
              <a:latin typeface="Arial"/>
            </a:endParaRPr>
          </a:p>
        </p:txBody>
      </p:sp>
      <p:pic>
        <p:nvPicPr>
          <p:cNvPr id="261" name="Picture 13" descr=""/>
          <p:cNvPicPr/>
          <p:nvPr/>
        </p:nvPicPr>
        <p:blipFill>
          <a:blip r:embed="rId1"/>
          <a:stretch/>
        </p:blipFill>
        <p:spPr>
          <a:xfrm>
            <a:off x="659880" y="1332360"/>
            <a:ext cx="3886560" cy="2937600"/>
          </a:xfrm>
          <a:prstGeom prst="rect">
            <a:avLst/>
          </a:prstGeom>
          <a:ln>
            <a:noFill/>
          </a:ln>
        </p:spPr>
      </p:pic>
      <p:sp>
        <p:nvSpPr>
          <p:cNvPr id="262" name="CustomShape 4"/>
          <p:cNvSpPr/>
          <p:nvPr/>
        </p:nvSpPr>
        <p:spPr>
          <a:xfrm flipV="1">
            <a:off x="3060000" y="4249440"/>
            <a:ext cx="360" cy="1913040"/>
          </a:xfrm>
          <a:custGeom>
            <a:avLst/>
            <a:gdLst/>
            <a:ahLst/>
            <a:rect l="l" t="t" r="r" b="b"/>
            <a:pathLst>
              <a:path w="21600" h="21600">
                <a:moveTo>
                  <a:pt x="0" y="0"/>
                </a:moveTo>
                <a:lnTo>
                  <a:pt x="21600" y="21600"/>
                </a:lnTo>
              </a:path>
            </a:pathLst>
          </a:custGeom>
          <a:noFill/>
          <a:ln w="3816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63" name="CustomShape 5"/>
          <p:cNvSpPr/>
          <p:nvPr/>
        </p:nvSpPr>
        <p:spPr>
          <a:xfrm>
            <a:off x="3123360" y="5733360"/>
            <a:ext cx="3232440" cy="455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2400" spc="-1" strike="noStrike">
                <a:solidFill>
                  <a:srgbClr val="000000"/>
                </a:solidFill>
                <a:latin typeface="Arial"/>
                <a:ea typeface="DejaVu Sans"/>
              </a:rPr>
              <a:t>Metadata record (DOI)</a:t>
            </a:r>
            <a:endParaRPr b="0" lang="it-IT" sz="2400" spc="-1" strike="noStrike">
              <a:latin typeface="Arial"/>
            </a:endParaRPr>
          </a:p>
        </p:txBody>
      </p:sp>
      <p:sp>
        <p:nvSpPr>
          <p:cNvPr id="264" name="CustomShape 6"/>
          <p:cNvSpPr/>
          <p:nvPr/>
        </p:nvSpPr>
        <p:spPr>
          <a:xfrm flipV="1">
            <a:off x="3636000" y="4249440"/>
            <a:ext cx="360" cy="955800"/>
          </a:xfrm>
          <a:custGeom>
            <a:avLst/>
            <a:gdLst/>
            <a:ahLst/>
            <a:rect l="l" t="t" r="r" b="b"/>
            <a:pathLst>
              <a:path w="21600" h="21600">
                <a:moveTo>
                  <a:pt x="0" y="0"/>
                </a:moveTo>
                <a:lnTo>
                  <a:pt x="21600" y="21600"/>
                </a:lnTo>
              </a:path>
            </a:pathLst>
          </a:custGeom>
          <a:noFill/>
          <a:ln w="3816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65" name="CustomShape 7"/>
          <p:cNvSpPr/>
          <p:nvPr/>
        </p:nvSpPr>
        <p:spPr>
          <a:xfrm>
            <a:off x="3641760" y="4797000"/>
            <a:ext cx="4288680" cy="8211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2400" spc="-1" strike="noStrike">
                <a:solidFill>
                  <a:srgbClr val="000000"/>
                </a:solidFill>
                <a:latin typeface="Arial"/>
                <a:ea typeface="DejaVu Sans"/>
              </a:rPr>
              <a:t>Viewing tools </a:t>
            </a:r>
            <a:r>
              <a:rPr b="1" lang="it-IT" sz="2400" spc="-1" strike="noStrike">
                <a:solidFill>
                  <a:srgbClr val="000000"/>
                </a:solidFill>
                <a:latin typeface="Arial"/>
                <a:ea typeface="DejaVu Sans"/>
              </a:rPr>
              <a:t>Ocean Browser</a:t>
            </a:r>
            <a:endParaRPr b="0" lang="it-IT" sz="2400" spc="-1" strike="noStrike">
              <a:latin typeface="Arial"/>
            </a:endParaRPr>
          </a:p>
          <a:p>
            <a:pPr>
              <a:lnSpc>
                <a:spcPct val="100000"/>
              </a:lnSpc>
            </a:pPr>
            <a:r>
              <a:rPr b="0" lang="it-IT" sz="2400" spc="-1" strike="noStrike">
                <a:solidFill>
                  <a:srgbClr val="000000"/>
                </a:solidFill>
                <a:latin typeface="Arial"/>
                <a:ea typeface="DejaVu Sans"/>
              </a:rPr>
              <a:t>and </a:t>
            </a:r>
            <a:r>
              <a:rPr b="1" lang="it-IT" sz="2400" spc="-1" strike="noStrike">
                <a:solidFill>
                  <a:srgbClr val="000000"/>
                </a:solidFill>
                <a:latin typeface="Arial"/>
                <a:ea typeface="DejaVu Sans"/>
              </a:rPr>
              <a:t>Oceanotron</a:t>
            </a:r>
            <a:endParaRPr b="0" lang="it-IT" sz="2400" spc="-1" strike="noStrike">
              <a:latin typeface="Arial"/>
            </a:endParaRPr>
          </a:p>
        </p:txBody>
      </p:sp>
      <p:sp>
        <p:nvSpPr>
          <p:cNvPr id="266" name="CustomShape 8"/>
          <p:cNvSpPr/>
          <p:nvPr/>
        </p:nvSpPr>
        <p:spPr>
          <a:xfrm flipV="1">
            <a:off x="4140000" y="4249440"/>
            <a:ext cx="360" cy="502560"/>
          </a:xfrm>
          <a:custGeom>
            <a:avLst/>
            <a:gdLst/>
            <a:ahLst/>
            <a:rect l="l" t="t" r="r" b="b"/>
            <a:pathLst>
              <a:path w="21600" h="21600">
                <a:moveTo>
                  <a:pt x="0" y="0"/>
                </a:moveTo>
                <a:lnTo>
                  <a:pt x="21600" y="21600"/>
                </a:lnTo>
              </a:path>
            </a:pathLst>
          </a:custGeom>
          <a:noFill/>
          <a:ln w="3816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67" name="CustomShape 9"/>
          <p:cNvSpPr/>
          <p:nvPr/>
        </p:nvSpPr>
        <p:spPr>
          <a:xfrm>
            <a:off x="4107240" y="4365000"/>
            <a:ext cx="1531800" cy="455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2400" spc="-1" strike="noStrike">
                <a:solidFill>
                  <a:srgbClr val="000000"/>
                </a:solidFill>
                <a:latin typeface="Arial"/>
                <a:ea typeface="DejaVu Sans"/>
              </a:rPr>
              <a:t>Download</a:t>
            </a:r>
            <a:endParaRPr b="0" lang="it-IT" sz="2400" spc="-1" strike="noStrike">
              <a:latin typeface="Arial"/>
            </a:endParaRPr>
          </a:p>
        </p:txBody>
      </p:sp>
      <p:sp>
        <p:nvSpPr>
          <p:cNvPr id="268" name="CustomShape 10"/>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5184000" y="625320"/>
            <a:ext cx="3958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DejaVu Sans"/>
              </a:rPr>
              <a:t>Vocabulary services</a:t>
            </a:r>
            <a:endParaRPr b="0" lang="it-IT" sz="3600" spc="-1" strike="noStrike">
              <a:latin typeface="Arial"/>
            </a:endParaRPr>
          </a:p>
        </p:txBody>
      </p:sp>
      <p:pic>
        <p:nvPicPr>
          <p:cNvPr id="270" name="Picture 2" descr=""/>
          <p:cNvPicPr/>
          <p:nvPr/>
        </p:nvPicPr>
        <p:blipFill>
          <a:blip r:embed="rId1"/>
          <a:srcRect l="17738" t="9530" r="17983" b="24493"/>
          <a:stretch/>
        </p:blipFill>
        <p:spPr>
          <a:xfrm>
            <a:off x="395640" y="2037240"/>
            <a:ext cx="8351640" cy="4819320"/>
          </a:xfrm>
          <a:prstGeom prst="rect">
            <a:avLst/>
          </a:prstGeom>
          <a:ln w="9360">
            <a:noFill/>
          </a:ln>
        </p:spPr>
      </p:pic>
      <p:sp>
        <p:nvSpPr>
          <p:cNvPr id="271" name="CustomShape 2"/>
          <p:cNvSpPr/>
          <p:nvPr/>
        </p:nvSpPr>
        <p:spPr>
          <a:xfrm>
            <a:off x="107640" y="1628640"/>
            <a:ext cx="8890920" cy="1186920"/>
          </a:xfrm>
          <a:prstGeom prst="rect">
            <a:avLst/>
          </a:prstGeom>
          <a:solidFill>
            <a:schemeClr val="bg1"/>
          </a:solidFill>
          <a:ln w="38160">
            <a:noFill/>
          </a:ln>
        </p:spPr>
        <p:style>
          <a:lnRef idx="0"/>
          <a:fillRef idx="0"/>
          <a:effectRef idx="0"/>
          <a:fontRef idx="minor"/>
        </p:style>
        <p:txBody>
          <a:bodyPr lIns="90000" rIns="90000" tIns="45000" bIns="45000">
            <a:spAutoFit/>
          </a:bodyPr>
          <a:p>
            <a:pPr algn="just">
              <a:lnSpc>
                <a:spcPct val="100000"/>
              </a:lnSpc>
              <a:spcBef>
                <a:spcPts val="1199"/>
              </a:spcBef>
            </a:pPr>
            <a:r>
              <a:rPr b="1" lang="it-IT" sz="2400" spc="-1" strike="noStrike">
                <a:solidFill>
                  <a:srgbClr val="000099"/>
                </a:solidFill>
                <a:latin typeface="Arial"/>
                <a:ea typeface="DejaVu Sans"/>
              </a:rPr>
              <a:t>Controlled vocabularies used in all metadatabases and data formats (interoperability) organised with international governance, user interfaces and web services</a:t>
            </a:r>
            <a:endParaRPr b="0" lang="it-IT" sz="2400" spc="-1" strike="noStrike">
              <a:latin typeface="Arial"/>
            </a:endParaRPr>
          </a:p>
        </p:txBody>
      </p:sp>
      <p:sp>
        <p:nvSpPr>
          <p:cNvPr id="272" name="CustomShape 3"/>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2" presetSubtype="4">
                                  <p:stCondLst>
                                    <p:cond delay="0"/>
                                  </p:stCondLst>
                                  <p:childTnLst>
                                    <p:set>
                                      <p:cBhvr>
                                        <p:cTn id="52" dur="1" fill="hold">
                                          <p:stCondLst>
                                            <p:cond delay="0"/>
                                          </p:stCondLst>
                                        </p:cTn>
                                        <p:tgtEl>
                                          <p:spTgt spid="271"/>
                                        </p:tgtEl>
                                        <p:attrNameLst>
                                          <p:attrName>style.visibility</p:attrName>
                                        </p:attrNameLst>
                                      </p:cBhvr>
                                      <p:to>
                                        <p:strVal val="visible"/>
                                      </p:to>
                                    </p:set>
                                    <p:anim calcmode="lin" valueType="num">
                                      <p:cBhvr additive="repl">
                                        <p:cTn id="53" dur="500" fill="hold"/>
                                        <p:tgtEl>
                                          <p:spTgt spid="271"/>
                                        </p:tgtEl>
                                        <p:attrNameLst>
                                          <p:attrName>ppt_x</p:attrName>
                                        </p:attrNameLst>
                                      </p:cBhvr>
                                      <p:tavLst>
                                        <p:tav tm="0">
                                          <p:val>
                                            <p:strVal val="#ppt_x"/>
                                          </p:val>
                                        </p:tav>
                                        <p:tav tm="100000">
                                          <p:val>
                                            <p:strVal val="#ppt_x"/>
                                          </p:val>
                                        </p:tav>
                                      </p:tavLst>
                                    </p:anim>
                                    <p:anim calcmode="lin" valueType="num">
                                      <p:cBhvr additive="repl">
                                        <p:cTn id="54"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Picture 2" descr=""/>
          <p:cNvPicPr/>
          <p:nvPr/>
        </p:nvPicPr>
        <p:blipFill>
          <a:blip r:embed="rId1"/>
          <a:srcRect l="3042" t="32110" r="36082" b="6688"/>
          <a:stretch/>
        </p:blipFill>
        <p:spPr>
          <a:xfrm>
            <a:off x="-360" y="1484640"/>
            <a:ext cx="9107280" cy="5399280"/>
          </a:xfrm>
          <a:prstGeom prst="rect">
            <a:avLst/>
          </a:prstGeom>
          <a:ln w="9360">
            <a:noFill/>
          </a:ln>
        </p:spPr>
      </p:pic>
      <p:sp>
        <p:nvSpPr>
          <p:cNvPr id="274" name="CustomShape 1"/>
          <p:cNvSpPr/>
          <p:nvPr/>
        </p:nvSpPr>
        <p:spPr>
          <a:xfrm>
            <a:off x="179640" y="3141000"/>
            <a:ext cx="5722560" cy="39456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Calibri"/>
                <a:ea typeface="DejaVu Sans"/>
              </a:rPr>
              <a:t>To present and analyse data</a:t>
            </a:r>
            <a:endParaRPr b="0" lang="it-IT" sz="2000" spc="-1" strike="noStrike">
              <a:latin typeface="Arial"/>
            </a:endParaRPr>
          </a:p>
        </p:txBody>
      </p:sp>
      <p:sp>
        <p:nvSpPr>
          <p:cNvPr id="275" name="CustomShape 2"/>
          <p:cNvSpPr/>
          <p:nvPr/>
        </p:nvSpPr>
        <p:spPr>
          <a:xfrm>
            <a:off x="6192360" y="3081240"/>
            <a:ext cx="2842560" cy="69948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Calibri"/>
                <a:ea typeface="DejaVu Sans"/>
              </a:rPr>
              <a:t>To make available data in data centres</a:t>
            </a:r>
            <a:endParaRPr b="0" lang="it-IT" sz="2000" spc="-1" strike="noStrike">
              <a:latin typeface="Arial"/>
            </a:endParaRPr>
          </a:p>
        </p:txBody>
      </p:sp>
      <p:sp>
        <p:nvSpPr>
          <p:cNvPr id="276" name="CustomShape 3"/>
          <p:cNvSpPr/>
          <p:nvPr/>
        </p:nvSpPr>
        <p:spPr>
          <a:xfrm>
            <a:off x="179640" y="5013000"/>
            <a:ext cx="2950920" cy="69948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Calibri"/>
                <a:ea typeface="DejaVu Sans"/>
              </a:rPr>
              <a:t>To generate the spatial objects for CDI files</a:t>
            </a:r>
            <a:endParaRPr b="0" lang="it-IT" sz="2000" spc="-1" strike="noStrike">
              <a:latin typeface="Arial"/>
            </a:endParaRPr>
          </a:p>
        </p:txBody>
      </p:sp>
      <p:sp>
        <p:nvSpPr>
          <p:cNvPr id="277" name="CustomShape 4"/>
          <p:cNvSpPr/>
          <p:nvPr/>
        </p:nvSpPr>
        <p:spPr>
          <a:xfrm>
            <a:off x="0" y="-27360"/>
            <a:ext cx="9142560" cy="1654920"/>
          </a:xfrm>
          <a:prstGeom prst="rect">
            <a:avLst/>
          </a:prstGeom>
          <a:solidFill>
            <a:schemeClr val="accent3"/>
          </a:solidFill>
          <a:ln>
            <a:round/>
          </a:ln>
        </p:spPr>
        <p:style>
          <a:lnRef idx="2">
            <a:schemeClr val="accent1">
              <a:shade val="50000"/>
            </a:schemeClr>
          </a:lnRef>
          <a:fillRef idx="1">
            <a:schemeClr val="accent1"/>
          </a:fillRef>
          <a:effectRef idx="0">
            <a:schemeClr val="accent1"/>
          </a:effectRef>
          <a:fontRef idx="minor"/>
        </p:style>
      </p:sp>
      <p:sp>
        <p:nvSpPr>
          <p:cNvPr id="278" name="CustomShape 5"/>
          <p:cNvSpPr/>
          <p:nvPr/>
        </p:nvSpPr>
        <p:spPr>
          <a:xfrm>
            <a:off x="5436000" y="2880"/>
            <a:ext cx="3598920" cy="638640"/>
          </a:xfrm>
          <a:prstGeom prst="rect">
            <a:avLst/>
          </a:prstGeom>
          <a:solidFill>
            <a:schemeClr val="bg1"/>
          </a:solid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Software Tools </a:t>
            </a:r>
            <a:endParaRPr b="0" lang="it-IT" sz="3600" spc="-1" strike="noStrike">
              <a:latin typeface="Arial"/>
            </a:endParaRPr>
          </a:p>
        </p:txBody>
      </p:sp>
      <p:sp>
        <p:nvSpPr>
          <p:cNvPr id="279" name="CustomShape 6"/>
          <p:cNvSpPr/>
          <p:nvPr/>
        </p:nvSpPr>
        <p:spPr>
          <a:xfrm>
            <a:off x="6192360" y="856440"/>
            <a:ext cx="2842560" cy="69948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Calibri"/>
                <a:ea typeface="DejaVu Sans"/>
              </a:rPr>
              <a:t>To convert to the internal formats</a:t>
            </a:r>
            <a:endParaRPr b="0" lang="it-IT" sz="2000" spc="-1" strike="noStrike">
              <a:latin typeface="Arial"/>
            </a:endParaRPr>
          </a:p>
        </p:txBody>
      </p:sp>
      <p:sp>
        <p:nvSpPr>
          <p:cNvPr id="280" name="CustomShape 7"/>
          <p:cNvSpPr/>
          <p:nvPr/>
        </p:nvSpPr>
        <p:spPr>
          <a:xfrm>
            <a:off x="3132000" y="952200"/>
            <a:ext cx="2698560" cy="82656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Calibri"/>
                <a:ea typeface="DejaVu Sans"/>
              </a:rPr>
              <a:t>To convert data file </a:t>
            </a:r>
            <a:endParaRPr b="0" lang="it-IT" sz="2000" spc="-1" strike="noStrike">
              <a:latin typeface="Arial"/>
            </a:endParaRPr>
          </a:p>
          <a:p>
            <a:pPr algn="ctr">
              <a:lnSpc>
                <a:spcPct val="100000"/>
              </a:lnSpc>
              <a:spcBef>
                <a:spcPts val="1001"/>
              </a:spcBef>
            </a:pPr>
            <a:endParaRPr b="0" lang="it-IT" sz="2000" spc="-1" strike="noStrike">
              <a:latin typeface="Arial"/>
            </a:endParaRPr>
          </a:p>
        </p:txBody>
      </p:sp>
      <p:sp>
        <p:nvSpPr>
          <p:cNvPr id="281" name="CustomShape 8"/>
          <p:cNvSpPr/>
          <p:nvPr/>
        </p:nvSpPr>
        <p:spPr>
          <a:xfrm>
            <a:off x="180000" y="548640"/>
            <a:ext cx="2806560" cy="100440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Calibri"/>
                <a:ea typeface="DejaVu Sans"/>
              </a:rPr>
              <a:t>To create metadata CDI, CSR, EDMO, EDIOS, EDMERP </a:t>
            </a:r>
            <a:endParaRPr b="0" lang="it-IT" sz="2000" spc="-1" strike="noStrike">
              <a:latin typeface="Arial"/>
            </a:endParaRPr>
          </a:p>
        </p:txBody>
      </p:sp>
      <p:sp>
        <p:nvSpPr>
          <p:cNvPr id="282" name="CustomShape 9"/>
          <p:cNvSpPr/>
          <p:nvPr/>
        </p:nvSpPr>
        <p:spPr>
          <a:xfrm>
            <a:off x="1763640" y="16128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55" dur="indefinite" restart="never" nodeType="tmRoot">
          <p:childTnLst>
            <p:seq>
              <p:cTn id="56" dur="indefinite" nodeType="mainSeq">
                <p:childTnLst>
                  <p:par>
                    <p:cTn id="57" fill="hold">
                      <p:stCondLst>
                        <p:cond delay="indefinite"/>
                      </p:stCondLst>
                      <p:childTnLst>
                        <p:par>
                          <p:cTn id="58" fill="hold">
                            <p:stCondLst>
                              <p:cond delay="0"/>
                            </p:stCondLst>
                            <p:childTnLst>
                              <p:par>
                                <p:cTn id="59" nodeType="clickEffect" fill="hold" presetClass="entr" presetID="2" presetSubtype="4">
                                  <p:stCondLst>
                                    <p:cond delay="0"/>
                                  </p:stCondLst>
                                  <p:childTnLst>
                                    <p:set>
                                      <p:cBhvr>
                                        <p:cTn id="60" dur="1" fill="hold">
                                          <p:stCondLst>
                                            <p:cond delay="0"/>
                                          </p:stCondLst>
                                        </p:cTn>
                                        <p:tgtEl>
                                          <p:spTgt spid="281"/>
                                        </p:tgtEl>
                                        <p:attrNameLst>
                                          <p:attrName>style.visibility</p:attrName>
                                        </p:attrNameLst>
                                      </p:cBhvr>
                                      <p:to>
                                        <p:strVal val="visible"/>
                                      </p:to>
                                    </p:set>
                                    <p:anim calcmode="lin" valueType="num">
                                      <p:cBhvr additive="repl">
                                        <p:cTn id="61" dur="500" fill="hold"/>
                                        <p:tgtEl>
                                          <p:spTgt spid="281"/>
                                        </p:tgtEl>
                                        <p:attrNameLst>
                                          <p:attrName>ppt_x</p:attrName>
                                        </p:attrNameLst>
                                      </p:cBhvr>
                                      <p:tavLst>
                                        <p:tav tm="0">
                                          <p:val>
                                            <p:strVal val="#ppt_x"/>
                                          </p:val>
                                        </p:tav>
                                        <p:tav tm="100000">
                                          <p:val>
                                            <p:strVal val="#ppt_x"/>
                                          </p:val>
                                        </p:tav>
                                      </p:tavLst>
                                    </p:anim>
                                    <p:anim calcmode="lin" valueType="num">
                                      <p:cBhvr additive="repl">
                                        <p:cTn id="62" dur="500" fill="hold"/>
                                        <p:tgtEl>
                                          <p:spTgt spid="28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2" presetSubtype="4">
                                  <p:stCondLst>
                                    <p:cond delay="0"/>
                                  </p:stCondLst>
                                  <p:childTnLst>
                                    <p:set>
                                      <p:cBhvr>
                                        <p:cTn id="66" dur="1" fill="hold">
                                          <p:stCondLst>
                                            <p:cond delay="0"/>
                                          </p:stCondLst>
                                        </p:cTn>
                                        <p:tgtEl>
                                          <p:spTgt spid="280"/>
                                        </p:tgtEl>
                                        <p:attrNameLst>
                                          <p:attrName>style.visibility</p:attrName>
                                        </p:attrNameLst>
                                      </p:cBhvr>
                                      <p:to>
                                        <p:strVal val="visible"/>
                                      </p:to>
                                    </p:set>
                                    <p:anim calcmode="lin" valueType="num">
                                      <p:cBhvr additive="repl">
                                        <p:cTn id="67" dur="500" fill="hold"/>
                                        <p:tgtEl>
                                          <p:spTgt spid="280"/>
                                        </p:tgtEl>
                                        <p:attrNameLst>
                                          <p:attrName>ppt_x</p:attrName>
                                        </p:attrNameLst>
                                      </p:cBhvr>
                                      <p:tavLst>
                                        <p:tav tm="0">
                                          <p:val>
                                            <p:strVal val="#ppt_x"/>
                                          </p:val>
                                        </p:tav>
                                        <p:tav tm="100000">
                                          <p:val>
                                            <p:strVal val="#ppt_x"/>
                                          </p:val>
                                        </p:tav>
                                      </p:tavLst>
                                    </p:anim>
                                    <p:anim calcmode="lin" valueType="num">
                                      <p:cBhvr additive="repl">
                                        <p:cTn id="68"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279"/>
                                        </p:tgtEl>
                                        <p:attrNameLst>
                                          <p:attrName>style.visibility</p:attrName>
                                        </p:attrNameLst>
                                      </p:cBhvr>
                                      <p:to>
                                        <p:strVal val="visible"/>
                                      </p:to>
                                    </p:set>
                                    <p:anim calcmode="lin" valueType="num">
                                      <p:cBhvr additive="repl">
                                        <p:cTn id="73" dur="500" fill="hold"/>
                                        <p:tgtEl>
                                          <p:spTgt spid="279"/>
                                        </p:tgtEl>
                                        <p:attrNameLst>
                                          <p:attrName>ppt_x</p:attrName>
                                        </p:attrNameLst>
                                      </p:cBhvr>
                                      <p:tavLst>
                                        <p:tav tm="0">
                                          <p:val>
                                            <p:strVal val="#ppt_x"/>
                                          </p:val>
                                        </p:tav>
                                        <p:tav tm="100000">
                                          <p:val>
                                            <p:strVal val="#ppt_x"/>
                                          </p:val>
                                        </p:tav>
                                      </p:tavLst>
                                    </p:anim>
                                    <p:anim calcmode="lin" valueType="num">
                                      <p:cBhvr additive="repl">
                                        <p:cTn id="74" dur="500" fill="hold"/>
                                        <p:tgtEl>
                                          <p:spTgt spid="27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2" presetSubtype="4">
                                  <p:stCondLst>
                                    <p:cond delay="0"/>
                                  </p:stCondLst>
                                  <p:childTnLst>
                                    <p:set>
                                      <p:cBhvr>
                                        <p:cTn id="78" dur="1" fill="hold">
                                          <p:stCondLst>
                                            <p:cond delay="0"/>
                                          </p:stCondLst>
                                        </p:cTn>
                                        <p:tgtEl>
                                          <p:spTgt spid="274"/>
                                        </p:tgtEl>
                                        <p:attrNameLst>
                                          <p:attrName>style.visibility</p:attrName>
                                        </p:attrNameLst>
                                      </p:cBhvr>
                                      <p:to>
                                        <p:strVal val="visible"/>
                                      </p:to>
                                    </p:set>
                                    <p:anim calcmode="lin" valueType="num">
                                      <p:cBhvr additive="repl">
                                        <p:cTn id="79" dur="500" fill="hold"/>
                                        <p:tgtEl>
                                          <p:spTgt spid="274"/>
                                        </p:tgtEl>
                                        <p:attrNameLst>
                                          <p:attrName>ppt_x</p:attrName>
                                        </p:attrNameLst>
                                      </p:cBhvr>
                                      <p:tavLst>
                                        <p:tav tm="0">
                                          <p:val>
                                            <p:strVal val="#ppt_x"/>
                                          </p:val>
                                        </p:tav>
                                        <p:tav tm="100000">
                                          <p:val>
                                            <p:strVal val="#ppt_x"/>
                                          </p:val>
                                        </p:tav>
                                      </p:tavLst>
                                    </p:anim>
                                    <p:anim calcmode="lin" valueType="num">
                                      <p:cBhvr additive="repl">
                                        <p:cTn id="80" dur="500" fill="hold"/>
                                        <p:tgtEl>
                                          <p:spTgt spid="274"/>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nodeType="afterEffect" fill="hold" presetClass="entr" presetID="2" presetSubtype="4">
                                  <p:stCondLst>
                                    <p:cond delay="0"/>
                                  </p:stCondLst>
                                  <p:childTnLst>
                                    <p:set>
                                      <p:cBhvr>
                                        <p:cTn id="83" dur="1" fill="hold">
                                          <p:stCondLst>
                                            <p:cond delay="0"/>
                                          </p:stCondLst>
                                        </p:cTn>
                                        <p:tgtEl>
                                          <p:spTgt spid="275"/>
                                        </p:tgtEl>
                                        <p:attrNameLst>
                                          <p:attrName>style.visibility</p:attrName>
                                        </p:attrNameLst>
                                      </p:cBhvr>
                                      <p:to>
                                        <p:strVal val="visible"/>
                                      </p:to>
                                    </p:set>
                                    <p:anim calcmode="lin" valueType="num">
                                      <p:cBhvr additive="repl">
                                        <p:cTn id="84" dur="500" fill="hold"/>
                                        <p:tgtEl>
                                          <p:spTgt spid="275"/>
                                        </p:tgtEl>
                                        <p:attrNameLst>
                                          <p:attrName>ppt_x</p:attrName>
                                        </p:attrNameLst>
                                      </p:cBhvr>
                                      <p:tavLst>
                                        <p:tav tm="0">
                                          <p:val>
                                            <p:strVal val="#ppt_x"/>
                                          </p:val>
                                        </p:tav>
                                        <p:tav tm="100000">
                                          <p:val>
                                            <p:strVal val="#ppt_x"/>
                                          </p:val>
                                        </p:tav>
                                      </p:tavLst>
                                    </p:anim>
                                    <p:anim calcmode="lin" valueType="num">
                                      <p:cBhvr additive="repl">
                                        <p:cTn id="85"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nodeType="clickEffect" fill="hold" presetClass="entr" presetID="2" presetSubtype="4">
                                  <p:stCondLst>
                                    <p:cond delay="0"/>
                                  </p:stCondLst>
                                  <p:childTnLst>
                                    <p:set>
                                      <p:cBhvr>
                                        <p:cTn id="89" dur="1" fill="hold">
                                          <p:stCondLst>
                                            <p:cond delay="0"/>
                                          </p:stCondLst>
                                        </p:cTn>
                                        <p:tgtEl>
                                          <p:spTgt spid="276"/>
                                        </p:tgtEl>
                                        <p:attrNameLst>
                                          <p:attrName>style.visibility</p:attrName>
                                        </p:attrNameLst>
                                      </p:cBhvr>
                                      <p:to>
                                        <p:strVal val="visible"/>
                                      </p:to>
                                    </p:set>
                                    <p:anim calcmode="lin" valueType="num">
                                      <p:cBhvr additive="repl">
                                        <p:cTn id="90" dur="500" fill="hold"/>
                                        <p:tgtEl>
                                          <p:spTgt spid="276"/>
                                        </p:tgtEl>
                                        <p:attrNameLst>
                                          <p:attrName>ppt_x</p:attrName>
                                        </p:attrNameLst>
                                      </p:cBhvr>
                                      <p:tavLst>
                                        <p:tav tm="0">
                                          <p:val>
                                            <p:strVal val="#ppt_x"/>
                                          </p:val>
                                        </p:tav>
                                        <p:tav tm="100000">
                                          <p:val>
                                            <p:strVal val="#ppt_x"/>
                                          </p:val>
                                        </p:tav>
                                      </p:tavLst>
                                    </p:anim>
                                    <p:anim calcmode="lin" valueType="num">
                                      <p:cBhvr additive="repl">
                                        <p:cTn id="91" dur="500" fill="hold"/>
                                        <p:tgtEl>
                                          <p:spTgt spid="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0" y="0"/>
            <a:ext cx="3634560" cy="1195200"/>
          </a:xfrm>
          <a:prstGeom prst="rect">
            <a:avLst/>
          </a:prstGeom>
          <a:solidFill>
            <a:schemeClr val="accent3"/>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284" name="Picture 5" descr=""/>
          <p:cNvPicPr/>
          <p:nvPr/>
        </p:nvPicPr>
        <p:blipFill>
          <a:blip r:embed="rId1"/>
          <a:stretch/>
        </p:blipFill>
        <p:spPr>
          <a:xfrm>
            <a:off x="1526400" y="260640"/>
            <a:ext cx="2036160" cy="884520"/>
          </a:xfrm>
          <a:prstGeom prst="rect">
            <a:avLst/>
          </a:prstGeom>
          <a:ln>
            <a:noFill/>
          </a:ln>
        </p:spPr>
      </p:pic>
      <p:sp>
        <p:nvSpPr>
          <p:cNvPr id="285" name="CustomShape 2"/>
          <p:cNvSpPr/>
          <p:nvPr/>
        </p:nvSpPr>
        <p:spPr>
          <a:xfrm>
            <a:off x="251640" y="1628640"/>
            <a:ext cx="8639640" cy="1942920"/>
          </a:xfrm>
          <a:prstGeom prst="rect">
            <a:avLst/>
          </a:prstGeom>
          <a:noFill/>
          <a:ln>
            <a:noFill/>
          </a:ln>
        </p:spPr>
        <p:style>
          <a:lnRef idx="0"/>
          <a:fillRef idx="0"/>
          <a:effectRef idx="0"/>
          <a:fontRef idx="minor"/>
        </p:style>
        <p:txBody>
          <a:bodyPr lIns="90000" rIns="90000" tIns="45000" bIns="45000">
            <a:noAutofit/>
          </a:bodyPr>
          <a:p>
            <a:pPr marL="171360" indent="-169920">
              <a:lnSpc>
                <a:spcPct val="100000"/>
              </a:lnSpc>
            </a:pPr>
            <a:endParaRPr b="0" lang="it-IT" sz="1800" spc="-1" strike="noStrike">
              <a:latin typeface="Arial"/>
            </a:endParaRPr>
          </a:p>
          <a:p>
            <a:pPr marL="171360" indent="-169920">
              <a:lnSpc>
                <a:spcPct val="100000"/>
              </a:lnSpc>
            </a:pPr>
            <a:endParaRPr b="0" lang="it-IT" sz="1800" spc="-1" strike="noStrike">
              <a:latin typeface="Arial"/>
            </a:endParaRPr>
          </a:p>
          <a:p>
            <a:pPr marL="171360" indent="-169920">
              <a:lnSpc>
                <a:spcPct val="100000"/>
              </a:lnSpc>
            </a:pPr>
            <a:endParaRPr b="0" lang="it-IT" sz="1800" spc="-1" strike="noStrike">
              <a:latin typeface="Arial"/>
            </a:endParaRPr>
          </a:p>
          <a:p>
            <a:pPr marL="171360" indent="-169920">
              <a:lnSpc>
                <a:spcPct val="100000"/>
              </a:lnSpc>
            </a:pPr>
            <a:endParaRPr b="0" lang="it-IT" sz="1800" spc="-1" strike="noStrike">
              <a:latin typeface="Arial"/>
            </a:endParaRPr>
          </a:p>
        </p:txBody>
      </p:sp>
      <p:sp>
        <p:nvSpPr>
          <p:cNvPr id="286" name="CustomShape 3"/>
          <p:cNvSpPr/>
          <p:nvPr/>
        </p:nvSpPr>
        <p:spPr>
          <a:xfrm>
            <a:off x="0" y="1196640"/>
            <a:ext cx="4462920" cy="63720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pPr>
            <a:r>
              <a:rPr b="1" lang="it-IT" sz="1200" spc="-1" strike="noStrike">
                <a:solidFill>
                  <a:srgbClr val="00529e"/>
                </a:solidFill>
                <a:latin typeface="Arial"/>
                <a:ea typeface="DejaVu Sans"/>
              </a:rPr>
              <a:t>This project has received funding from the European Union’s Horizon 2020 Research Infrastructures programme, </a:t>
            </a:r>
            <a:endParaRPr b="0" lang="it-IT" sz="1200" spc="-1" strike="noStrike">
              <a:latin typeface="Arial"/>
            </a:endParaRPr>
          </a:p>
          <a:p>
            <a:pPr algn="just">
              <a:lnSpc>
                <a:spcPct val="100000"/>
              </a:lnSpc>
            </a:pPr>
            <a:r>
              <a:rPr b="1" lang="it-IT" sz="1200" spc="-1" strike="noStrike">
                <a:solidFill>
                  <a:srgbClr val="00529e"/>
                </a:solidFill>
                <a:latin typeface="Arial"/>
                <a:ea typeface="DejaVu Sans"/>
              </a:rPr>
              <a:t>under the grant agreement No 730960”.</a:t>
            </a:r>
            <a:endParaRPr b="0" lang="it-IT" sz="1200" spc="-1" strike="noStrike">
              <a:latin typeface="Arial"/>
            </a:endParaRPr>
          </a:p>
        </p:txBody>
      </p:sp>
      <p:grpSp>
        <p:nvGrpSpPr>
          <p:cNvPr id="287" name="Group 4"/>
          <p:cNvGrpSpPr/>
          <p:nvPr/>
        </p:nvGrpSpPr>
        <p:grpSpPr>
          <a:xfrm>
            <a:off x="7488720" y="2073600"/>
            <a:ext cx="1834200" cy="1509840"/>
            <a:chOff x="7488720" y="2073600"/>
            <a:chExt cx="1834200" cy="1509840"/>
          </a:xfrm>
        </p:grpSpPr>
        <p:pic>
          <p:nvPicPr>
            <p:cNvPr id="288" name="Immagine 13" descr=""/>
            <p:cNvPicPr/>
            <p:nvPr/>
          </p:nvPicPr>
          <p:blipFill>
            <a:blip r:embed="rId2"/>
            <a:stretch/>
          </p:blipFill>
          <p:spPr>
            <a:xfrm>
              <a:off x="7698240" y="2073600"/>
              <a:ext cx="1371600" cy="921960"/>
            </a:xfrm>
            <a:prstGeom prst="rect">
              <a:avLst/>
            </a:prstGeom>
            <a:ln w="9360">
              <a:noFill/>
            </a:ln>
          </p:spPr>
        </p:pic>
        <p:sp>
          <p:nvSpPr>
            <p:cNvPr id="289" name="CustomShape 5"/>
            <p:cNvSpPr/>
            <p:nvPr/>
          </p:nvSpPr>
          <p:spPr>
            <a:xfrm>
              <a:off x="7488720" y="2946240"/>
              <a:ext cx="1834200" cy="637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1200" spc="-1" strike="noStrike">
                  <a:solidFill>
                    <a:srgbClr val="00529e"/>
                  </a:solidFill>
                  <a:latin typeface="Calibri"/>
                  <a:ea typeface="DejaVu Sans"/>
                </a:rPr>
                <a:t>consortium of e-infrastructure service providers       </a:t>
              </a:r>
              <a:endParaRPr b="0" lang="it-IT" sz="1200" spc="-1" strike="noStrike">
                <a:latin typeface="Arial"/>
              </a:endParaRPr>
            </a:p>
          </p:txBody>
        </p:sp>
      </p:grpSp>
      <p:pic>
        <p:nvPicPr>
          <p:cNvPr id="290" name="Picture 4" descr=""/>
          <p:cNvPicPr/>
          <p:nvPr/>
        </p:nvPicPr>
        <p:blipFill>
          <a:blip r:embed="rId3"/>
          <a:stretch/>
        </p:blipFill>
        <p:spPr>
          <a:xfrm>
            <a:off x="107640" y="260640"/>
            <a:ext cx="1364040" cy="911880"/>
          </a:xfrm>
          <a:prstGeom prst="rect">
            <a:avLst/>
          </a:prstGeom>
          <a:ln>
            <a:noFill/>
          </a:ln>
        </p:spPr>
      </p:pic>
      <p:sp>
        <p:nvSpPr>
          <p:cNvPr id="291" name="CustomShape 6"/>
          <p:cNvSpPr/>
          <p:nvPr/>
        </p:nvSpPr>
        <p:spPr>
          <a:xfrm>
            <a:off x="107640" y="1729440"/>
            <a:ext cx="8567640" cy="2891880"/>
          </a:xfrm>
          <a:prstGeom prst="rect">
            <a:avLst/>
          </a:prstGeom>
          <a:noFill/>
          <a:ln w="12600">
            <a:noFill/>
          </a:ln>
        </p:spPr>
        <p:style>
          <a:lnRef idx="0"/>
          <a:fillRef idx="0"/>
          <a:effectRef idx="0"/>
          <a:fontRef idx="minor"/>
        </p:style>
        <p:txBody>
          <a:bodyPr lIns="45720" rIns="45720" tIns="45000" bIns="45000">
            <a:spAutoFit/>
          </a:bodyPr>
          <a:p>
            <a:pPr>
              <a:lnSpc>
                <a:spcPct val="100000"/>
              </a:lnSpc>
            </a:pPr>
            <a:r>
              <a:rPr b="1" lang="it-IT" sz="2300" spc="-1" strike="noStrike">
                <a:solidFill>
                  <a:srgbClr val="00529e"/>
                </a:solidFill>
                <a:latin typeface="Arial"/>
                <a:ea typeface="DejaVu Sans"/>
              </a:rPr>
              <a:t>Upgrading and innovating existing services for users and data providers:</a:t>
            </a:r>
            <a:endParaRPr b="0" lang="it-IT" sz="2300" spc="-1" strike="noStrike">
              <a:latin typeface="Arial"/>
            </a:endParaRPr>
          </a:p>
          <a:p>
            <a:pPr marL="185760" indent="-214920">
              <a:lnSpc>
                <a:spcPct val="100000"/>
              </a:lnSpc>
              <a:buClr>
                <a:srgbClr val="00529e"/>
              </a:buClr>
              <a:buFont typeface="Arial"/>
              <a:buChar char="•"/>
            </a:pPr>
            <a:r>
              <a:rPr b="1" lang="it-IT" sz="2300" spc="-1" strike="noStrike">
                <a:solidFill>
                  <a:srgbClr val="00529e"/>
                </a:solidFill>
                <a:latin typeface="Arial"/>
                <a:ea typeface="DejaVu Sans"/>
              </a:rPr>
              <a:t>Advancing the CDI service by adopting cloud</a:t>
            </a:r>
            <a:endParaRPr b="0" lang="it-IT" sz="2300" spc="-1" strike="noStrike">
              <a:latin typeface="Arial"/>
            </a:endParaRPr>
          </a:p>
          <a:p>
            <a:pPr marL="185760" indent="-214920">
              <a:lnSpc>
                <a:spcPct val="100000"/>
              </a:lnSpc>
              <a:buClr>
                <a:srgbClr val="00529e"/>
              </a:buClr>
              <a:buFont typeface="Arial"/>
              <a:buChar char="•"/>
            </a:pPr>
            <a:r>
              <a:rPr b="1" lang="it-IT" sz="2300" spc="-1" strike="noStrike">
                <a:solidFill>
                  <a:srgbClr val="00529e"/>
                </a:solidFill>
                <a:latin typeface="Arial"/>
                <a:ea typeface="DejaVu Sans"/>
              </a:rPr>
              <a:t>Introducing 'Linked Data principle' to catalogues for    </a:t>
            </a:r>
            <a:endParaRPr b="0" lang="it-IT" sz="2300" spc="-1" strike="noStrike">
              <a:latin typeface="Arial"/>
            </a:endParaRPr>
          </a:p>
          <a:p>
            <a:pPr marL="185760">
              <a:lnSpc>
                <a:spcPct val="100000"/>
              </a:lnSpc>
            </a:pPr>
            <a:r>
              <a:rPr b="1" lang="it-IT" sz="2300" spc="-1" strike="noStrike">
                <a:solidFill>
                  <a:srgbClr val="00529e"/>
                </a:solidFill>
                <a:latin typeface="Arial"/>
                <a:ea typeface="DejaVu Sans"/>
              </a:rPr>
              <a:t>semantic web</a:t>
            </a:r>
            <a:endParaRPr b="0" lang="it-IT" sz="2300" spc="-1" strike="noStrike">
              <a:latin typeface="Arial"/>
            </a:endParaRPr>
          </a:p>
          <a:p>
            <a:pPr marL="185760" indent="-214920">
              <a:lnSpc>
                <a:spcPct val="100000"/>
              </a:lnSpc>
              <a:buClr>
                <a:srgbClr val="00529e"/>
              </a:buClr>
              <a:buFont typeface="Arial"/>
              <a:buChar char="•"/>
            </a:pPr>
            <a:r>
              <a:rPr b="1" lang="it-IT" sz="2300" spc="-1" strike="noStrike">
                <a:solidFill>
                  <a:srgbClr val="00529e"/>
                </a:solidFill>
                <a:latin typeface="Arial"/>
                <a:ea typeface="DejaVu Sans"/>
              </a:rPr>
              <a:t>Adding transformation facility to INSPIRE compliance</a:t>
            </a:r>
            <a:endParaRPr b="0" lang="it-IT" sz="2300" spc="-1" strike="noStrike">
              <a:latin typeface="Arial"/>
            </a:endParaRPr>
          </a:p>
          <a:p>
            <a:pPr>
              <a:lnSpc>
                <a:spcPct val="100000"/>
              </a:lnSpc>
            </a:pPr>
            <a:r>
              <a:rPr b="1" lang="it-IT" sz="2300" spc="-1" strike="noStrike">
                <a:solidFill>
                  <a:srgbClr val="00529e"/>
                </a:solidFill>
                <a:latin typeface="Arial"/>
                <a:ea typeface="DejaVu Sans"/>
              </a:rPr>
              <a:t>Developing new services for users and data providers:</a:t>
            </a:r>
            <a:br/>
            <a:endParaRPr b="0" lang="it-IT" sz="2300" spc="-1" strike="noStrike">
              <a:latin typeface="Arial"/>
            </a:endParaRPr>
          </a:p>
        </p:txBody>
      </p:sp>
      <p:sp>
        <p:nvSpPr>
          <p:cNvPr id="292" name="CustomShape 7"/>
          <p:cNvSpPr/>
          <p:nvPr/>
        </p:nvSpPr>
        <p:spPr>
          <a:xfrm>
            <a:off x="4140000" y="151920"/>
            <a:ext cx="5002560" cy="1187280"/>
          </a:xfrm>
          <a:prstGeom prst="rect">
            <a:avLst/>
          </a:prstGeom>
          <a:noFill/>
          <a:ln w="9360">
            <a:noFill/>
          </a:ln>
        </p:spPr>
        <p:style>
          <a:lnRef idx="0"/>
          <a:fillRef idx="0"/>
          <a:effectRef idx="0"/>
          <a:fontRef idx="minor"/>
        </p:style>
        <p:txBody>
          <a:bodyPr lIns="90000" rIns="90000" tIns="45000" bIns="45000" anchor="ctr">
            <a:spAutoFit/>
          </a:bodyPr>
          <a:p>
            <a:pPr algn="ctr">
              <a:lnSpc>
                <a:spcPct val="100000"/>
              </a:lnSpc>
            </a:pPr>
            <a:r>
              <a:rPr b="1" lang="it-IT" sz="3600" spc="-1" strike="noStrike">
                <a:solidFill>
                  <a:srgbClr val="000099"/>
                </a:solidFill>
                <a:latin typeface="Arial"/>
                <a:ea typeface="Calibri"/>
              </a:rPr>
              <a:t>SeaDataCloud project activities</a:t>
            </a:r>
            <a:endParaRPr b="0" lang="it-IT" sz="3600" spc="-1" strike="noStrike">
              <a:latin typeface="Arial"/>
            </a:endParaRPr>
          </a:p>
        </p:txBody>
      </p:sp>
      <p:sp>
        <p:nvSpPr>
          <p:cNvPr id="293" name="CustomShape 8"/>
          <p:cNvSpPr/>
          <p:nvPr/>
        </p:nvSpPr>
        <p:spPr>
          <a:xfrm>
            <a:off x="251640" y="4221000"/>
            <a:ext cx="8639640" cy="1841040"/>
          </a:xfrm>
          <a:prstGeom prst="rect">
            <a:avLst/>
          </a:prstGeom>
          <a:noFill/>
          <a:ln>
            <a:noFill/>
          </a:ln>
        </p:spPr>
        <p:style>
          <a:lnRef idx="0"/>
          <a:fillRef idx="0"/>
          <a:effectRef idx="0"/>
          <a:fontRef idx="minor"/>
        </p:style>
        <p:txBody>
          <a:bodyPr lIns="90000" rIns="90000" tIns="45000" bIns="45000">
            <a:spAutoFit/>
          </a:bodyPr>
          <a:p>
            <a:pPr marL="216000" indent="-214920">
              <a:lnSpc>
                <a:spcPct val="100000"/>
              </a:lnSpc>
              <a:buClr>
                <a:srgbClr val="00529e"/>
              </a:buClr>
              <a:buFont typeface="Arial"/>
              <a:buChar char="•"/>
            </a:pPr>
            <a:r>
              <a:rPr b="1" lang="it-IT" sz="2300" spc="-1" strike="noStrike">
                <a:solidFill>
                  <a:srgbClr val="00529e"/>
                </a:solidFill>
                <a:latin typeface="Arial"/>
                <a:ea typeface="DejaVu Sans"/>
              </a:rPr>
              <a:t>SWE Ingestion service for Real Time data streams</a:t>
            </a:r>
            <a:endParaRPr b="0" lang="it-IT" sz="2300" spc="-1" strike="noStrike">
              <a:latin typeface="Arial"/>
            </a:endParaRPr>
          </a:p>
          <a:p>
            <a:pPr marL="216000" indent="-214920">
              <a:lnSpc>
                <a:spcPct val="100000"/>
              </a:lnSpc>
              <a:buClr>
                <a:srgbClr val="00529e"/>
              </a:buClr>
              <a:buFont typeface="Arial"/>
              <a:buChar char="•"/>
            </a:pPr>
            <a:r>
              <a:rPr b="1" lang="it-IT" sz="2300" spc="-1" strike="noStrike">
                <a:solidFill>
                  <a:srgbClr val="00529e"/>
                </a:solidFill>
                <a:latin typeface="Arial"/>
                <a:ea typeface="DejaVu Sans"/>
              </a:rPr>
              <a:t>Brokerage service for mutual exchange with international data networks</a:t>
            </a:r>
            <a:endParaRPr b="0" lang="it-IT" sz="2300" spc="-1" strike="noStrike">
              <a:latin typeface="Arial"/>
            </a:endParaRPr>
          </a:p>
          <a:p>
            <a:pPr marL="216000" indent="-214920">
              <a:lnSpc>
                <a:spcPct val="100000"/>
              </a:lnSpc>
              <a:buClr>
                <a:srgbClr val="00529e"/>
              </a:buClr>
              <a:buFont typeface="Arial"/>
              <a:buChar char="•"/>
            </a:pPr>
            <a:r>
              <a:rPr b="1" lang="it-IT" sz="2300" spc="-1" strike="noStrike">
                <a:solidFill>
                  <a:srgbClr val="00529e"/>
                </a:solidFill>
                <a:latin typeface="Arial"/>
                <a:ea typeface="DejaVu Sans"/>
              </a:rPr>
              <a:t>Virtual Research Environment (VRE) with advanced services: subsetting, online ODV, DIVA, and visualisation</a:t>
            </a:r>
            <a:endParaRPr b="0" lang="it-IT" sz="23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CustomShape 1"/>
          <p:cNvSpPr/>
          <p:nvPr/>
        </p:nvSpPr>
        <p:spPr>
          <a:xfrm>
            <a:off x="0" y="1800"/>
            <a:ext cx="9178920" cy="1187280"/>
          </a:xfrm>
          <a:prstGeom prst="rect">
            <a:avLst/>
          </a:prstGeom>
          <a:solidFill>
            <a:schemeClr val="accent3"/>
          </a:solidFill>
          <a:ln w="9360">
            <a:noFill/>
          </a:ln>
        </p:spPr>
        <p:style>
          <a:lnRef idx="0"/>
          <a:fillRef idx="0"/>
          <a:effectRef idx="0"/>
          <a:fontRef idx="minor"/>
        </p:style>
        <p:txBody>
          <a:bodyPr lIns="90000" rIns="90000" tIns="45000" bIns="45000" anchor="ctr">
            <a:spAutoFit/>
          </a:bodyPr>
          <a:p>
            <a:pPr algn="ctr">
              <a:lnSpc>
                <a:spcPct val="100000"/>
              </a:lnSpc>
            </a:pPr>
            <a:r>
              <a:rPr b="1" lang="it-IT" sz="3600" spc="-1" strike="noStrike">
                <a:solidFill>
                  <a:srgbClr val="000099"/>
                </a:solidFill>
                <a:latin typeface="Calibri"/>
                <a:ea typeface="Calibri"/>
              </a:rPr>
              <a:t>Challenges for the Arctic regions</a:t>
            </a:r>
            <a:endParaRPr b="0" lang="it-IT" sz="3600" spc="-1" strike="noStrike">
              <a:latin typeface="Arial"/>
            </a:endParaRPr>
          </a:p>
          <a:p>
            <a:pPr algn="ctr">
              <a:lnSpc>
                <a:spcPct val="100000"/>
              </a:lnSpc>
            </a:pPr>
            <a:endParaRPr b="0" lang="it-IT" sz="3600" spc="-1" strike="noStrike">
              <a:latin typeface="Arial"/>
            </a:endParaRPr>
          </a:p>
        </p:txBody>
      </p:sp>
      <p:pic>
        <p:nvPicPr>
          <p:cNvPr id="295" name="Picture 3" descr=""/>
          <p:cNvPicPr/>
          <p:nvPr/>
        </p:nvPicPr>
        <p:blipFill>
          <a:blip r:embed="rId1"/>
          <a:stretch/>
        </p:blipFill>
        <p:spPr>
          <a:xfrm>
            <a:off x="72000" y="693360"/>
            <a:ext cx="8886960" cy="6190560"/>
          </a:xfrm>
          <a:prstGeom prst="rect">
            <a:avLst/>
          </a:prstGeom>
          <a:ln>
            <a:noFill/>
          </a:ln>
        </p:spPr>
      </p:pic>
      <p:sp>
        <p:nvSpPr>
          <p:cNvPr id="296" name="CustomShape 2"/>
          <p:cNvSpPr/>
          <p:nvPr/>
        </p:nvSpPr>
        <p:spPr>
          <a:xfrm>
            <a:off x="2411640" y="6056280"/>
            <a:ext cx="6119280" cy="821520"/>
          </a:xfrm>
          <a:prstGeom prst="rect">
            <a:avLst/>
          </a:prstGeom>
          <a:solidFill>
            <a:schemeClr val="accent3"/>
          </a:solidFill>
          <a:ln w="9360">
            <a:noFill/>
          </a:ln>
        </p:spPr>
        <p:style>
          <a:lnRef idx="0"/>
          <a:fillRef idx="0"/>
          <a:effectRef idx="0"/>
          <a:fontRef idx="minor"/>
        </p:style>
        <p:txBody>
          <a:bodyPr lIns="90000" rIns="90000" tIns="45000" bIns="45000" anchor="ctr">
            <a:spAutoFit/>
          </a:bodyPr>
          <a:p>
            <a:pPr>
              <a:lnSpc>
                <a:spcPct val="100000"/>
              </a:lnSpc>
            </a:pPr>
            <a:r>
              <a:rPr b="0" lang="it-IT" sz="2400" spc="-1" strike="noStrike">
                <a:solidFill>
                  <a:srgbClr val="000099"/>
                </a:solidFill>
                <a:latin typeface="Calibri"/>
                <a:ea typeface="Calibri"/>
              </a:rPr>
              <a:t>Climate Change</a:t>
            </a:r>
            <a:endParaRPr b="0" lang="it-IT" sz="2400" spc="-1" strike="noStrike">
              <a:latin typeface="Arial"/>
            </a:endParaRPr>
          </a:p>
          <a:p>
            <a:pPr>
              <a:lnSpc>
                <a:spcPct val="100000"/>
              </a:lnSpc>
            </a:pPr>
            <a:r>
              <a:rPr b="0" lang="it-IT" sz="2400" spc="-1" strike="noStrike">
                <a:solidFill>
                  <a:srgbClr val="000099"/>
                </a:solidFill>
                <a:latin typeface="Calibri"/>
                <a:ea typeface="Calibri"/>
              </a:rPr>
              <a:t>T increase and SI extent reduction</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7" name="Picture 2" descr=""/>
          <p:cNvPicPr/>
          <p:nvPr/>
        </p:nvPicPr>
        <p:blipFill>
          <a:blip r:embed="rId1"/>
          <a:srcRect l="26840" t="23252" r="26122" b="9810"/>
          <a:stretch/>
        </p:blipFill>
        <p:spPr>
          <a:xfrm>
            <a:off x="6175800" y="4490280"/>
            <a:ext cx="2950920" cy="2360520"/>
          </a:xfrm>
          <a:prstGeom prst="rect">
            <a:avLst/>
          </a:prstGeom>
          <a:ln w="9360">
            <a:solidFill>
              <a:schemeClr val="accent2"/>
            </a:solidFill>
            <a:miter/>
          </a:ln>
        </p:spPr>
      </p:pic>
      <p:sp>
        <p:nvSpPr>
          <p:cNvPr id="298" name="CustomShape 1"/>
          <p:cNvSpPr/>
          <p:nvPr/>
        </p:nvSpPr>
        <p:spPr>
          <a:xfrm>
            <a:off x="539640" y="1269720"/>
            <a:ext cx="7775280" cy="3206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2400" spc="-1" strike="noStrike">
                <a:solidFill>
                  <a:srgbClr val="00519d"/>
                </a:solidFill>
                <a:latin typeface="Arial"/>
                <a:ea typeface="Calibri"/>
              </a:rPr>
              <a:t>In 2016, the Commission and the High Representative for Foreign Affairs and Security Policy of the EU have updated the policy on Arctic, defining the following  “priority areas”: </a:t>
            </a:r>
            <a:endParaRPr b="0" lang="it-IT" sz="2400" spc="-1" strike="noStrike">
              <a:latin typeface="Arial"/>
            </a:endParaRPr>
          </a:p>
          <a:p>
            <a:pPr algn="just">
              <a:lnSpc>
                <a:spcPts val="1500"/>
              </a:lnSpc>
            </a:pPr>
            <a:endParaRPr b="0" lang="it-IT" sz="2400" spc="-1" strike="noStrike">
              <a:latin typeface="Arial"/>
            </a:endParaRPr>
          </a:p>
          <a:p>
            <a:pPr marL="216000" indent="-214920">
              <a:lnSpc>
                <a:spcPct val="100000"/>
              </a:lnSpc>
              <a:buClr>
                <a:srgbClr val="00519d"/>
              </a:buClr>
              <a:buFont typeface="Arial"/>
              <a:buChar char="•"/>
            </a:pPr>
            <a:r>
              <a:rPr b="0" lang="it-IT" sz="2400" spc="-1" strike="noStrike">
                <a:solidFill>
                  <a:srgbClr val="00519d"/>
                </a:solidFill>
                <a:latin typeface="Arial"/>
                <a:ea typeface="Calibri"/>
              </a:rPr>
              <a:t>Climate change and safeguarding the Arctic environment</a:t>
            </a:r>
            <a:endParaRPr b="0" lang="it-IT" sz="2400" spc="-1" strike="noStrike">
              <a:latin typeface="Arial"/>
            </a:endParaRPr>
          </a:p>
          <a:p>
            <a:pPr marL="216000" indent="-214920">
              <a:lnSpc>
                <a:spcPct val="100000"/>
              </a:lnSpc>
              <a:buClr>
                <a:srgbClr val="00519d"/>
              </a:buClr>
              <a:buFont typeface="Arial"/>
              <a:buChar char="•"/>
            </a:pPr>
            <a:r>
              <a:rPr b="0" lang="it-IT" sz="2400" spc="-1" strike="noStrike">
                <a:solidFill>
                  <a:srgbClr val="00519d"/>
                </a:solidFill>
                <a:latin typeface="Arial"/>
                <a:ea typeface="Calibri"/>
              </a:rPr>
              <a:t>Sustainable development in and around the Arctic</a:t>
            </a:r>
            <a:endParaRPr b="0" lang="it-IT" sz="2400" spc="-1" strike="noStrike">
              <a:latin typeface="Arial"/>
            </a:endParaRPr>
          </a:p>
          <a:p>
            <a:pPr marL="216000" indent="-214920">
              <a:lnSpc>
                <a:spcPct val="100000"/>
              </a:lnSpc>
              <a:buClr>
                <a:srgbClr val="00519d"/>
              </a:buClr>
              <a:buFont typeface="Arial"/>
              <a:buChar char="•"/>
            </a:pPr>
            <a:r>
              <a:rPr b="0" lang="it-IT" sz="2400" spc="-1" strike="noStrike">
                <a:solidFill>
                  <a:srgbClr val="00519d"/>
                </a:solidFill>
                <a:latin typeface="Arial"/>
                <a:ea typeface="Calibri"/>
              </a:rPr>
              <a:t>International cooperation on Arctic issues</a:t>
            </a:r>
            <a:endParaRPr b="0" lang="it-IT" sz="2400" spc="-1" strike="noStrike">
              <a:latin typeface="Arial"/>
            </a:endParaRPr>
          </a:p>
        </p:txBody>
      </p:sp>
      <p:sp>
        <p:nvSpPr>
          <p:cNvPr id="299" name="CustomShape 2"/>
          <p:cNvSpPr/>
          <p:nvPr/>
        </p:nvSpPr>
        <p:spPr>
          <a:xfrm>
            <a:off x="2627640" y="625320"/>
            <a:ext cx="6298560" cy="638640"/>
          </a:xfrm>
          <a:prstGeom prst="rect">
            <a:avLst/>
          </a:prstGeom>
          <a:noFill/>
          <a:ln w="9360">
            <a:noFill/>
          </a:ln>
        </p:spPr>
        <p:style>
          <a:lnRef idx="0"/>
          <a:fillRef idx="0"/>
          <a:effectRef idx="0"/>
          <a:fontRef idx="minor"/>
        </p:style>
        <p:txBody>
          <a:bodyPr lIns="90000" rIns="90000" tIns="45000" bIns="45000" anchor="ctr">
            <a:spAutoFit/>
          </a:bodyPr>
          <a:p>
            <a:pPr algn="ctr">
              <a:lnSpc>
                <a:spcPct val="100000"/>
              </a:lnSpc>
            </a:pPr>
            <a:r>
              <a:rPr b="1" lang="it-IT" sz="3600" spc="-1" strike="noStrike">
                <a:solidFill>
                  <a:srgbClr val="000099"/>
                </a:solidFill>
                <a:latin typeface="Calibri"/>
                <a:ea typeface="Calibri"/>
              </a:rPr>
              <a:t>Challenges for the Arctic regions</a:t>
            </a:r>
            <a:endParaRPr b="0" lang="it-IT" sz="3600" spc="-1" strike="noStrike">
              <a:latin typeface="Arial"/>
            </a:endParaRPr>
          </a:p>
        </p:txBody>
      </p:sp>
      <p:sp>
        <p:nvSpPr>
          <p:cNvPr id="300" name="CustomShape 3"/>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CustomShape 1"/>
          <p:cNvSpPr/>
          <p:nvPr/>
        </p:nvSpPr>
        <p:spPr>
          <a:xfrm>
            <a:off x="107640" y="6309360"/>
            <a:ext cx="3742920" cy="321480"/>
          </a:xfrm>
          <a:prstGeom prst="rect">
            <a:avLst/>
          </a:prstGeom>
          <a:solidFill>
            <a:srgbClr val="fdfeff"/>
          </a:solidFill>
          <a:ln>
            <a:noFill/>
          </a:ln>
        </p:spPr>
        <p:style>
          <a:lnRef idx="2">
            <a:schemeClr val="accent1">
              <a:shade val="50000"/>
            </a:schemeClr>
          </a:lnRef>
          <a:fillRef idx="1">
            <a:schemeClr val="accent1"/>
          </a:fillRef>
          <a:effectRef idx="0">
            <a:schemeClr val="accent1"/>
          </a:effectRef>
          <a:fontRef idx="minor"/>
        </p:style>
      </p:sp>
      <p:sp>
        <p:nvSpPr>
          <p:cNvPr id="302" name="CustomShape 2"/>
          <p:cNvSpPr/>
          <p:nvPr/>
        </p:nvSpPr>
        <p:spPr>
          <a:xfrm>
            <a:off x="0" y="-56160"/>
            <a:ext cx="9106920" cy="1187280"/>
          </a:xfrm>
          <a:prstGeom prst="rect">
            <a:avLst/>
          </a:prstGeom>
          <a:solidFill>
            <a:schemeClr val="accent3"/>
          </a:solidFill>
          <a:ln w="9360">
            <a:noFill/>
          </a:ln>
        </p:spPr>
        <p:style>
          <a:lnRef idx="0"/>
          <a:fillRef idx="0"/>
          <a:effectRef idx="0"/>
          <a:fontRef idx="minor"/>
        </p:style>
        <p:txBody>
          <a:bodyPr lIns="90000" rIns="90000" tIns="45000" bIns="45000" anchor="ctr">
            <a:spAutoFit/>
          </a:bodyPr>
          <a:p>
            <a:pPr>
              <a:lnSpc>
                <a:spcPct val="100000"/>
              </a:lnSpc>
            </a:pPr>
            <a:r>
              <a:rPr b="1" lang="it-IT" sz="3600" spc="-1" strike="noStrike">
                <a:solidFill>
                  <a:srgbClr val="000099"/>
                </a:solidFill>
                <a:latin typeface="Calibri"/>
                <a:ea typeface="Calibri"/>
              </a:rPr>
              <a:t>How SeaDataNet supports arctic studies</a:t>
            </a:r>
            <a:endParaRPr b="0" lang="it-IT" sz="3600" spc="-1" strike="noStrike">
              <a:latin typeface="Arial"/>
            </a:endParaRPr>
          </a:p>
          <a:p>
            <a:pPr>
              <a:lnSpc>
                <a:spcPct val="100000"/>
              </a:lnSpc>
            </a:pPr>
            <a:endParaRPr b="0" lang="it-IT" sz="3600" spc="-1" strike="noStrike">
              <a:latin typeface="Arial"/>
            </a:endParaRPr>
          </a:p>
        </p:txBody>
      </p:sp>
      <p:pic>
        <p:nvPicPr>
          <p:cNvPr id="303" name="Picture 3" descr=""/>
          <p:cNvPicPr/>
          <p:nvPr/>
        </p:nvPicPr>
        <p:blipFill>
          <a:blip r:embed="rId1"/>
          <a:srcRect l="0" t="21418" r="0" b="0"/>
          <a:stretch/>
        </p:blipFill>
        <p:spPr>
          <a:xfrm>
            <a:off x="6572880" y="879840"/>
            <a:ext cx="2569680" cy="2692080"/>
          </a:xfrm>
          <a:prstGeom prst="rect">
            <a:avLst/>
          </a:prstGeom>
          <a:ln>
            <a:noFill/>
          </a:ln>
        </p:spPr>
      </p:pic>
      <p:sp>
        <p:nvSpPr>
          <p:cNvPr id="304" name="CustomShape 3"/>
          <p:cNvSpPr/>
          <p:nvPr/>
        </p:nvSpPr>
        <p:spPr>
          <a:xfrm>
            <a:off x="1276200" y="764640"/>
            <a:ext cx="5327280" cy="325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2600" spc="-1" strike="noStrike">
                <a:solidFill>
                  <a:srgbClr val="000099"/>
                </a:solidFill>
                <a:latin typeface="Arial"/>
                <a:ea typeface="DejaVu Sans"/>
              </a:rPr>
              <a:t>Arctic </a:t>
            </a:r>
            <a:r>
              <a:rPr b="0" lang="it-IT" sz="2600" spc="-1" strike="noStrike">
                <a:solidFill>
                  <a:srgbClr val="000099"/>
                </a:solidFill>
                <a:latin typeface="Wingdings"/>
                <a:ea typeface="DejaVu Sans"/>
              </a:rPr>
              <a:t></a:t>
            </a:r>
            <a:r>
              <a:rPr b="0" lang="it-IT" sz="2600" spc="-1" strike="noStrike">
                <a:solidFill>
                  <a:srgbClr val="000099"/>
                </a:solidFill>
                <a:latin typeface="Arial"/>
                <a:ea typeface="DejaVu Sans"/>
              </a:rPr>
              <a:t> "engine" of the planet's climate and crucial for understanding the climate evolution and its impact on the planet and the global economy.</a:t>
            </a:r>
            <a:endParaRPr b="0" lang="it-IT" sz="2600" spc="-1" strike="noStrike">
              <a:latin typeface="Arial"/>
            </a:endParaRPr>
          </a:p>
          <a:p>
            <a:pPr>
              <a:lnSpc>
                <a:spcPct val="100000"/>
              </a:lnSpc>
            </a:pPr>
            <a:r>
              <a:rPr b="0" lang="it-IT" sz="2600" spc="-1" strike="noStrike">
                <a:solidFill>
                  <a:srgbClr val="000099"/>
                </a:solidFill>
                <a:latin typeface="Arial"/>
                <a:ea typeface="DejaVu Sans"/>
              </a:rPr>
              <a:t>To get data in the Arctic’s extreme conditions it is really challenging. </a:t>
            </a:r>
            <a:endParaRPr b="0" lang="it-IT" sz="2600" spc="-1" strike="noStrike">
              <a:latin typeface="Arial"/>
            </a:endParaRPr>
          </a:p>
          <a:p>
            <a:pPr>
              <a:lnSpc>
                <a:spcPct val="100000"/>
              </a:lnSpc>
            </a:pPr>
            <a:endParaRPr b="0" lang="it-IT" sz="2600" spc="-1" strike="noStrike">
              <a:latin typeface="Arial"/>
            </a:endParaRPr>
          </a:p>
        </p:txBody>
      </p:sp>
      <p:pic>
        <p:nvPicPr>
          <p:cNvPr id="305" name="Picture 2" descr=""/>
          <p:cNvPicPr/>
          <p:nvPr/>
        </p:nvPicPr>
        <p:blipFill>
          <a:blip r:embed="rId2"/>
          <a:stretch/>
        </p:blipFill>
        <p:spPr>
          <a:xfrm>
            <a:off x="0" y="764640"/>
            <a:ext cx="1274760" cy="6056640"/>
          </a:xfrm>
          <a:prstGeom prst="rect">
            <a:avLst/>
          </a:prstGeom>
          <a:ln>
            <a:noFill/>
          </a:ln>
        </p:spPr>
      </p:pic>
      <p:sp>
        <p:nvSpPr>
          <p:cNvPr id="306" name="CustomShape 4"/>
          <p:cNvSpPr/>
          <p:nvPr/>
        </p:nvSpPr>
        <p:spPr>
          <a:xfrm>
            <a:off x="1300320" y="3573000"/>
            <a:ext cx="7806960" cy="3075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2800" spc="-1" strike="noStrike">
                <a:solidFill>
                  <a:srgbClr val="000099"/>
                </a:solidFill>
                <a:latin typeface="Arial"/>
                <a:ea typeface="DejaVu Sans"/>
              </a:rPr>
              <a:t>SeaDataNet contribution: </a:t>
            </a:r>
            <a:endParaRPr b="0" lang="it-IT" sz="2800" spc="-1" strike="noStrike">
              <a:latin typeface="Arial"/>
            </a:endParaRPr>
          </a:p>
          <a:p>
            <a:pPr marL="457200" indent="-455760">
              <a:lnSpc>
                <a:spcPct val="100000"/>
              </a:lnSpc>
              <a:buClr>
                <a:srgbClr val="000099"/>
              </a:buClr>
              <a:buFont typeface="Arial"/>
              <a:buChar char="•"/>
            </a:pPr>
            <a:r>
              <a:rPr b="0" lang="it-IT" sz="2800" spc="-1" strike="noStrike">
                <a:solidFill>
                  <a:srgbClr val="000099"/>
                </a:solidFill>
                <a:latin typeface="Arial"/>
                <a:ea typeface="DejaVu Sans"/>
              </a:rPr>
              <a:t>data, metadata, T/S climatologies</a:t>
            </a:r>
            <a:endParaRPr b="0" lang="it-IT" sz="2800" spc="-1" strike="noStrike">
              <a:latin typeface="Arial"/>
            </a:endParaRPr>
          </a:p>
          <a:p>
            <a:pPr marL="457200" indent="-455760">
              <a:lnSpc>
                <a:spcPct val="100000"/>
              </a:lnSpc>
              <a:buClr>
                <a:srgbClr val="000099"/>
              </a:buClr>
              <a:buFont typeface="Arial"/>
              <a:buChar char="•"/>
            </a:pPr>
            <a:r>
              <a:rPr b="0" lang="it-IT" sz="2800" spc="-1" strike="noStrike">
                <a:solidFill>
                  <a:srgbClr val="000099"/>
                </a:solidFill>
                <a:latin typeface="Arial"/>
                <a:ea typeface="DejaVu Sans"/>
              </a:rPr>
              <a:t>information about projects and institutions involved in those regions</a:t>
            </a:r>
            <a:endParaRPr b="0" lang="it-IT" sz="2800" spc="-1" strike="noStrike">
              <a:latin typeface="Arial"/>
            </a:endParaRPr>
          </a:p>
          <a:p>
            <a:pPr>
              <a:lnSpc>
                <a:spcPct val="100000"/>
              </a:lnSpc>
            </a:pPr>
            <a:r>
              <a:rPr b="1" lang="it-IT" sz="2800" spc="-1" strike="noStrike">
                <a:solidFill>
                  <a:srgbClr val="000099"/>
                </a:solidFill>
                <a:latin typeface="Arial"/>
                <a:ea typeface="DejaVu Sans"/>
              </a:rPr>
              <a:t>High quality data</a:t>
            </a:r>
            <a:r>
              <a:rPr b="0" lang="it-IT" sz="2800" spc="-1" strike="noStrike">
                <a:solidFill>
                  <a:srgbClr val="000099"/>
                </a:solidFill>
                <a:latin typeface="Arial"/>
                <a:ea typeface="DejaVu Sans"/>
              </a:rPr>
              <a:t> is available because of contributors specialised in monitoring the Arctic regions</a:t>
            </a:r>
            <a:endParaRPr b="0" lang="it-IT" sz="2800" spc="-1" strike="noStrike">
              <a:latin typeface="Arial"/>
            </a:endParaRPr>
          </a:p>
        </p:txBody>
      </p:sp>
      <p:sp>
        <p:nvSpPr>
          <p:cNvPr id="307" name="CustomShape 5"/>
          <p:cNvSpPr/>
          <p:nvPr/>
        </p:nvSpPr>
        <p:spPr>
          <a:xfrm rot="16200000">
            <a:off x="6077160" y="1836360"/>
            <a:ext cx="832320" cy="2422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it-IT" sz="1000" spc="-1" strike="noStrike">
                <a:solidFill>
                  <a:srgbClr val="00529e"/>
                </a:solidFill>
                <a:latin typeface="Calibri"/>
                <a:ea typeface="DejaVu Sans"/>
              </a:rPr>
              <a:t>Credit: ENEA</a:t>
            </a:r>
            <a:endParaRPr b="0" lang="it-IT" sz="1000" spc="-1" strike="noStrike">
              <a:latin typeface="Arial"/>
            </a:endParaRPr>
          </a:p>
        </p:txBody>
      </p:sp>
      <p:sp>
        <p:nvSpPr>
          <p:cNvPr id="308" name="CustomShape 6"/>
          <p:cNvSpPr/>
          <p:nvPr/>
        </p:nvSpPr>
        <p:spPr>
          <a:xfrm rot="16200000">
            <a:off x="837000" y="4780800"/>
            <a:ext cx="943200" cy="241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000" spc="-1" strike="noStrike">
                <a:solidFill>
                  <a:srgbClr val="00529e"/>
                </a:solidFill>
                <a:latin typeface="Calibri"/>
                <a:ea typeface="DejaVu Sans"/>
              </a:rPr>
              <a:t>Credit: ENEA</a:t>
            </a:r>
            <a:endParaRPr b="0" lang="it-IT" sz="1000" spc="-1" strike="noStrike">
              <a:latin typeface="Arial"/>
            </a:endParaRPr>
          </a:p>
        </p:txBody>
      </p:sp>
      <p:sp>
        <p:nvSpPr>
          <p:cNvPr id="309" name="CustomShape 7"/>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179640" y="1196640"/>
            <a:ext cx="8711640" cy="2230920"/>
          </a:xfrm>
          <a:prstGeom prst="rect">
            <a:avLst/>
          </a:prstGeom>
          <a:noFill/>
          <a:ln w="9360">
            <a:noFill/>
          </a:ln>
        </p:spPr>
        <p:style>
          <a:lnRef idx="0"/>
          <a:fillRef idx="0"/>
          <a:effectRef idx="0"/>
          <a:fontRef idx="minor"/>
        </p:style>
        <p:txBody>
          <a:bodyPr lIns="0" rIns="0" tIns="0" bIns="0">
            <a:noAutofit/>
          </a:bodyPr>
          <a:p>
            <a:pPr algn="just">
              <a:lnSpc>
                <a:spcPct val="100000"/>
              </a:lnSpc>
            </a:pPr>
            <a:r>
              <a:rPr b="1" lang="it-IT" sz="2300" spc="-1" strike="noStrike">
                <a:solidFill>
                  <a:srgbClr val="000099"/>
                </a:solidFill>
                <a:latin typeface="Arial"/>
                <a:ea typeface="DejaVu Sans"/>
              </a:rPr>
              <a:t>SeaDataNet is a comprehensive Pan-European semi-distributed marine data infrastructure</a:t>
            </a:r>
            <a:r>
              <a:rPr b="0" lang="it-IT" sz="2300" spc="-1" strike="noStrike">
                <a:solidFill>
                  <a:srgbClr val="000099"/>
                </a:solidFill>
                <a:latin typeface="Arial"/>
                <a:ea typeface="DejaVu Sans"/>
              </a:rPr>
              <a:t>, providing access to multidisciplinary, integrated marine and ocean data and products of standardised quality, services, as well as an overview of marine organisations, research and monitoring activities related to the sea.</a:t>
            </a:r>
            <a:r>
              <a:rPr b="0" lang="it-IT" sz="2300" spc="-1" strike="noStrike">
                <a:solidFill>
                  <a:srgbClr val="475d73"/>
                </a:solidFill>
                <a:latin typeface="Arial"/>
                <a:ea typeface="DejaVu Sans"/>
              </a:rPr>
              <a:t>  </a:t>
            </a:r>
            <a:endParaRPr b="0" lang="it-IT" sz="2300" spc="-1" strike="noStrike">
              <a:latin typeface="Arial"/>
            </a:endParaRPr>
          </a:p>
          <a:p>
            <a:pPr>
              <a:lnSpc>
                <a:spcPct val="100000"/>
              </a:lnSpc>
              <a:spcBef>
                <a:spcPts val="601"/>
              </a:spcBef>
            </a:pPr>
            <a:endParaRPr b="0" lang="it-IT" sz="2300" spc="-1" strike="noStrike">
              <a:latin typeface="Arial"/>
            </a:endParaRPr>
          </a:p>
        </p:txBody>
      </p:sp>
      <p:sp>
        <p:nvSpPr>
          <p:cNvPr id="131" name="CustomShape 2"/>
          <p:cNvSpPr/>
          <p:nvPr/>
        </p:nvSpPr>
        <p:spPr>
          <a:xfrm>
            <a:off x="6876360" y="3141000"/>
            <a:ext cx="1942560" cy="3639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601"/>
              </a:spcBef>
            </a:pPr>
            <a:r>
              <a:rPr b="1" lang="it-IT" sz="1800" spc="-1" strike="noStrike">
                <a:solidFill>
                  <a:srgbClr val="000099"/>
                </a:solidFill>
                <a:latin typeface="Arial"/>
                <a:ea typeface="DejaVu Sans"/>
              </a:rPr>
              <a:t>Chemistry</a:t>
            </a:r>
            <a:endParaRPr b="0" lang="it-IT" sz="1800" spc="-1" strike="noStrike">
              <a:latin typeface="Arial"/>
            </a:endParaRPr>
          </a:p>
        </p:txBody>
      </p:sp>
      <p:sp>
        <p:nvSpPr>
          <p:cNvPr id="132" name="CustomShape 3"/>
          <p:cNvSpPr/>
          <p:nvPr/>
        </p:nvSpPr>
        <p:spPr>
          <a:xfrm>
            <a:off x="6876360" y="3737880"/>
            <a:ext cx="194256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1800" spc="-1" strike="noStrike">
                <a:solidFill>
                  <a:srgbClr val="000099"/>
                </a:solidFill>
                <a:latin typeface="Arial"/>
                <a:ea typeface="DejaVu Sans"/>
              </a:rPr>
              <a:t>Geophysics</a:t>
            </a:r>
            <a:r>
              <a:rPr b="1" lang="it-IT" sz="2000" spc="-1" strike="noStrike">
                <a:solidFill>
                  <a:srgbClr val="000099"/>
                </a:solidFill>
                <a:latin typeface="Arial"/>
                <a:ea typeface="DejaVu Sans"/>
              </a:rPr>
              <a:t> </a:t>
            </a:r>
            <a:endParaRPr b="0" lang="it-IT" sz="2000" spc="-1" strike="noStrike">
              <a:latin typeface="Arial"/>
            </a:endParaRPr>
          </a:p>
        </p:txBody>
      </p:sp>
      <p:sp>
        <p:nvSpPr>
          <p:cNvPr id="133" name="CustomShape 4"/>
          <p:cNvSpPr/>
          <p:nvPr/>
        </p:nvSpPr>
        <p:spPr>
          <a:xfrm>
            <a:off x="3492000" y="3141000"/>
            <a:ext cx="3238920" cy="3639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601"/>
              </a:spcBef>
            </a:pPr>
            <a:r>
              <a:rPr b="1" lang="it-IT" sz="1800" spc="-1" strike="noStrike">
                <a:solidFill>
                  <a:srgbClr val="000099"/>
                </a:solidFill>
                <a:latin typeface="Arial"/>
                <a:ea typeface="DejaVu Sans"/>
              </a:rPr>
              <a:t>Physical oceanography</a:t>
            </a:r>
            <a:endParaRPr b="0" lang="it-IT" sz="1800" spc="-1" strike="noStrike">
              <a:latin typeface="Arial"/>
            </a:endParaRPr>
          </a:p>
        </p:txBody>
      </p:sp>
      <p:sp>
        <p:nvSpPr>
          <p:cNvPr id="134" name="CustomShape 5"/>
          <p:cNvSpPr/>
          <p:nvPr/>
        </p:nvSpPr>
        <p:spPr>
          <a:xfrm>
            <a:off x="6876360" y="4365360"/>
            <a:ext cx="1942560" cy="3639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601"/>
              </a:spcBef>
            </a:pPr>
            <a:r>
              <a:rPr b="1" lang="it-IT" sz="1800" spc="-1" strike="noStrike">
                <a:solidFill>
                  <a:srgbClr val="000099"/>
                </a:solidFill>
                <a:latin typeface="Arial"/>
                <a:ea typeface="DejaVu Sans"/>
              </a:rPr>
              <a:t>Marine Geology </a:t>
            </a:r>
            <a:endParaRPr b="0" lang="it-IT" sz="1800" spc="-1" strike="noStrike">
              <a:latin typeface="Arial"/>
            </a:endParaRPr>
          </a:p>
        </p:txBody>
      </p:sp>
      <p:sp>
        <p:nvSpPr>
          <p:cNvPr id="135" name="CustomShape 6"/>
          <p:cNvSpPr/>
          <p:nvPr/>
        </p:nvSpPr>
        <p:spPr>
          <a:xfrm>
            <a:off x="6876360" y="4962240"/>
            <a:ext cx="1942560" cy="3639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601"/>
              </a:spcBef>
            </a:pPr>
            <a:r>
              <a:rPr b="1" lang="it-IT" sz="1800" spc="-1" strike="noStrike">
                <a:solidFill>
                  <a:srgbClr val="000099"/>
                </a:solidFill>
                <a:latin typeface="Arial"/>
                <a:ea typeface="DejaVu Sans"/>
              </a:rPr>
              <a:t>Biology</a:t>
            </a:r>
            <a:endParaRPr b="0" lang="it-IT" sz="1800" spc="-1" strike="noStrike">
              <a:latin typeface="Arial"/>
            </a:endParaRPr>
          </a:p>
        </p:txBody>
      </p:sp>
      <p:sp>
        <p:nvSpPr>
          <p:cNvPr id="136" name="CustomShape 7"/>
          <p:cNvSpPr/>
          <p:nvPr/>
        </p:nvSpPr>
        <p:spPr>
          <a:xfrm>
            <a:off x="251640" y="6093360"/>
            <a:ext cx="2086560" cy="302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it-IT" sz="1400" spc="-1" strike="noStrike">
                <a:solidFill>
                  <a:srgbClr val="000099"/>
                </a:solidFill>
                <a:latin typeface="Arial"/>
                <a:ea typeface="DejaVu Sans"/>
              </a:rPr>
              <a:t>Data in the Arctic region</a:t>
            </a:r>
            <a:endParaRPr b="0" lang="it-IT" sz="1400" spc="-1" strike="noStrike">
              <a:latin typeface="Arial"/>
            </a:endParaRPr>
          </a:p>
        </p:txBody>
      </p:sp>
      <p:sp>
        <p:nvSpPr>
          <p:cNvPr id="137" name="CustomShape 8"/>
          <p:cNvSpPr/>
          <p:nvPr/>
        </p:nvSpPr>
        <p:spPr>
          <a:xfrm>
            <a:off x="6876360" y="5559120"/>
            <a:ext cx="1942560" cy="3639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601"/>
              </a:spcBef>
            </a:pPr>
            <a:r>
              <a:rPr b="1" lang="it-IT" sz="1800" spc="-1" strike="noStrike">
                <a:solidFill>
                  <a:srgbClr val="000099"/>
                </a:solidFill>
                <a:latin typeface="Arial"/>
                <a:ea typeface="DejaVu Sans"/>
              </a:rPr>
              <a:t>Bathymetry</a:t>
            </a:r>
            <a:endParaRPr b="0" lang="it-IT" sz="1800" spc="-1" strike="noStrike">
              <a:latin typeface="Arial"/>
            </a:endParaRPr>
          </a:p>
        </p:txBody>
      </p:sp>
      <p:sp>
        <p:nvSpPr>
          <p:cNvPr id="138" name="CustomShape 9"/>
          <p:cNvSpPr/>
          <p:nvPr/>
        </p:nvSpPr>
        <p:spPr>
          <a:xfrm>
            <a:off x="6876360" y="6156000"/>
            <a:ext cx="1942560" cy="3639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601"/>
              </a:spcBef>
            </a:pPr>
            <a:r>
              <a:rPr b="1" lang="it-IT" sz="1800" spc="-1" strike="noStrike">
                <a:solidFill>
                  <a:srgbClr val="000099"/>
                </a:solidFill>
                <a:latin typeface="Arial"/>
                <a:ea typeface="DejaVu Sans"/>
              </a:rPr>
              <a:t>Meteorology</a:t>
            </a:r>
            <a:endParaRPr b="0" lang="it-IT" sz="1800" spc="-1" strike="noStrike">
              <a:latin typeface="Arial"/>
            </a:endParaRPr>
          </a:p>
        </p:txBody>
      </p:sp>
      <p:sp>
        <p:nvSpPr>
          <p:cNvPr id="139" name="CustomShape 10"/>
          <p:cNvSpPr/>
          <p:nvPr/>
        </p:nvSpPr>
        <p:spPr>
          <a:xfrm>
            <a:off x="2123640" y="476640"/>
            <a:ext cx="3958920" cy="213840"/>
          </a:xfrm>
          <a:prstGeom prst="rect">
            <a:avLst/>
          </a:prstGeom>
          <a:noFill/>
          <a:ln>
            <a:noFill/>
          </a:ln>
        </p:spPr>
        <p:style>
          <a:lnRef idx="0"/>
          <a:fillRef idx="0"/>
          <a:effectRef idx="0"/>
          <a:fontRef idx="minor"/>
        </p:style>
        <p:txBody>
          <a:bodyPr lIns="0" rIns="0" tIns="0" bIns="0">
            <a:noAutofit/>
          </a:bodyPr>
          <a:p>
            <a:pPr>
              <a:lnSpc>
                <a:spcPct val="100000"/>
              </a:lnSpc>
            </a:pPr>
            <a:r>
              <a:rPr b="1" i="1" lang="it-IT" sz="1400" spc="-1" strike="noStrike">
                <a:solidFill>
                  <a:srgbClr val="0551a0"/>
                </a:solidFill>
                <a:latin typeface="Calibri Light"/>
                <a:ea typeface="DejaVu Sans"/>
              </a:rPr>
              <a:t>EGU Conference, Vienna, Austria, 8 April 2018</a:t>
            </a:r>
            <a:endParaRPr b="0" lang="it-IT" sz="1400" spc="-1" strike="noStrike">
              <a:latin typeface="Arial"/>
            </a:endParaRPr>
          </a:p>
        </p:txBody>
      </p:sp>
      <p:pic>
        <p:nvPicPr>
          <p:cNvPr id="140" name="Picture 2" descr=""/>
          <p:cNvPicPr/>
          <p:nvPr/>
        </p:nvPicPr>
        <p:blipFill>
          <a:blip r:embed="rId1"/>
          <a:srcRect l="26840" t="45892" r="18925" b="17687"/>
          <a:stretch/>
        </p:blipFill>
        <p:spPr>
          <a:xfrm>
            <a:off x="310680" y="3645000"/>
            <a:ext cx="6420240" cy="2423160"/>
          </a:xfrm>
          <a:prstGeom prst="rect">
            <a:avLst/>
          </a:prstGeom>
          <a:ln w="936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0" name="Picture 2" descr=""/>
          <p:cNvPicPr/>
          <p:nvPr/>
        </p:nvPicPr>
        <p:blipFill>
          <a:blip r:embed="rId1"/>
          <a:srcRect l="16323" t="16358" r="19481" b="31542"/>
          <a:stretch/>
        </p:blipFill>
        <p:spPr>
          <a:xfrm>
            <a:off x="0" y="2712960"/>
            <a:ext cx="9142560" cy="4170960"/>
          </a:xfrm>
          <a:prstGeom prst="rect">
            <a:avLst/>
          </a:prstGeom>
          <a:ln w="9360">
            <a:noFill/>
          </a:ln>
        </p:spPr>
      </p:pic>
      <p:sp>
        <p:nvSpPr>
          <p:cNvPr id="311" name="CustomShape 1"/>
          <p:cNvSpPr/>
          <p:nvPr/>
        </p:nvSpPr>
        <p:spPr>
          <a:xfrm>
            <a:off x="395640" y="432000"/>
            <a:ext cx="8746920" cy="2405160"/>
          </a:xfrm>
          <a:prstGeom prst="rect">
            <a:avLst/>
          </a:prstGeom>
          <a:noFill/>
          <a:ln w="38160">
            <a:noFill/>
          </a:ln>
        </p:spPr>
        <p:style>
          <a:lnRef idx="0"/>
          <a:fillRef idx="0"/>
          <a:effectRef idx="0"/>
          <a:fontRef idx="minor"/>
        </p:style>
        <p:txBody>
          <a:bodyPr lIns="90000" rIns="90000" tIns="45000" bIns="45000">
            <a:spAutoFit/>
          </a:bodyPr>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r>
              <a:rPr b="1" lang="it-IT" sz="3400" spc="-1" strike="noStrike">
                <a:solidFill>
                  <a:srgbClr val="000099"/>
                </a:solidFill>
                <a:latin typeface="Arial"/>
                <a:ea typeface="DejaVu Sans"/>
              </a:rPr>
              <a:t>Data Summary in the Arctic by instruments</a:t>
            </a:r>
            <a:endParaRPr b="0" lang="it-IT" sz="3400" spc="-1" strike="noStrike">
              <a:latin typeface="Arial"/>
            </a:endParaRPr>
          </a:p>
          <a:p>
            <a:pPr marL="343080" indent="-341640">
              <a:lnSpc>
                <a:spcPct val="100000"/>
              </a:lnSpc>
              <a:buClr>
                <a:srgbClr val="000099"/>
              </a:buClr>
              <a:buFont typeface="Arial"/>
              <a:buChar char="•"/>
            </a:pPr>
            <a:r>
              <a:rPr b="1" lang="it-IT" sz="2400" spc="-1" strike="noStrike">
                <a:solidFill>
                  <a:srgbClr val="000099"/>
                </a:solidFill>
                <a:latin typeface="Arial"/>
                <a:ea typeface="DejaVu Sans"/>
              </a:rPr>
              <a:t>143,680</a:t>
            </a:r>
            <a:r>
              <a:rPr b="0" lang="it-IT" sz="2400" spc="-1" strike="noStrike">
                <a:solidFill>
                  <a:srgbClr val="000000"/>
                </a:solidFill>
                <a:latin typeface="Arial"/>
                <a:ea typeface="DejaVu Sans"/>
              </a:rPr>
              <a:t> </a:t>
            </a:r>
            <a:r>
              <a:rPr b="1" lang="it-IT" sz="2400" spc="-1" strike="noStrike">
                <a:solidFill>
                  <a:srgbClr val="000099"/>
                </a:solidFill>
                <a:latin typeface="Arial"/>
                <a:ea typeface="DejaVu Sans"/>
              </a:rPr>
              <a:t>data sets taken in the Arctic over 1851-now</a:t>
            </a:r>
            <a:endParaRPr b="0" lang="it-IT" sz="2400" spc="-1" strike="noStrike">
              <a:latin typeface="Arial"/>
            </a:endParaRPr>
          </a:p>
          <a:p>
            <a:pPr marL="343080" indent="-341640">
              <a:lnSpc>
                <a:spcPct val="100000"/>
              </a:lnSpc>
              <a:buClr>
                <a:srgbClr val="000099"/>
              </a:buClr>
              <a:buFont typeface="Arial"/>
              <a:buChar char="•"/>
            </a:pPr>
            <a:r>
              <a:rPr b="1" lang="it-IT" sz="2400" spc="-1" strike="noStrike">
                <a:solidFill>
                  <a:srgbClr val="000099"/>
                </a:solidFill>
                <a:latin typeface="Arial"/>
                <a:ea typeface="DejaVu Sans"/>
              </a:rPr>
              <a:t>Data is mainly distributed in the following fields:</a:t>
            </a:r>
            <a:endParaRPr b="0" lang="it-IT" sz="2400" spc="-1" strike="noStrike">
              <a:latin typeface="Arial"/>
            </a:endParaRPr>
          </a:p>
        </p:txBody>
      </p:sp>
      <p:sp>
        <p:nvSpPr>
          <p:cNvPr id="312" name="CustomShape 2"/>
          <p:cNvSpPr/>
          <p:nvPr/>
        </p:nvSpPr>
        <p:spPr>
          <a:xfrm>
            <a:off x="4068000" y="4963320"/>
            <a:ext cx="194256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Arial"/>
                <a:ea typeface="DejaVu Sans"/>
              </a:rPr>
              <a:t>Geophysics </a:t>
            </a:r>
            <a:endParaRPr b="0" lang="it-IT" sz="2000" spc="-1" strike="noStrike">
              <a:latin typeface="Arial"/>
            </a:endParaRPr>
          </a:p>
        </p:txBody>
      </p:sp>
      <p:sp>
        <p:nvSpPr>
          <p:cNvPr id="313" name="CustomShape 3"/>
          <p:cNvSpPr/>
          <p:nvPr/>
        </p:nvSpPr>
        <p:spPr>
          <a:xfrm>
            <a:off x="4068000" y="3945240"/>
            <a:ext cx="1942560" cy="69948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Arial"/>
                <a:ea typeface="DejaVu Sans"/>
              </a:rPr>
              <a:t>Physical oceanography</a:t>
            </a:r>
            <a:endParaRPr b="0" lang="it-IT" sz="2000" spc="-1" strike="noStrike">
              <a:latin typeface="Arial"/>
            </a:endParaRPr>
          </a:p>
        </p:txBody>
      </p:sp>
      <p:sp>
        <p:nvSpPr>
          <p:cNvPr id="314" name="CustomShape 4"/>
          <p:cNvSpPr/>
          <p:nvPr/>
        </p:nvSpPr>
        <p:spPr>
          <a:xfrm>
            <a:off x="4068000" y="5673600"/>
            <a:ext cx="1942560" cy="69948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Arial"/>
                <a:ea typeface="DejaVu Sans"/>
              </a:rPr>
              <a:t>Marine Geology </a:t>
            </a:r>
            <a:endParaRPr b="0" lang="it-IT" sz="2000" spc="-1" strike="noStrike">
              <a:latin typeface="Arial"/>
            </a:endParaRPr>
          </a:p>
        </p:txBody>
      </p:sp>
      <p:sp>
        <p:nvSpPr>
          <p:cNvPr id="315" name="CustomShape 5"/>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92" dur="indefinite" restart="never" nodeType="tmRoot">
          <p:childTnLst>
            <p:seq>
              <p:cTn id="93" dur="indefinite" nodeType="mainSeq">
                <p:childTnLst>
                  <p:par>
                    <p:cTn id="94" fill="hold">
                      <p:stCondLst>
                        <p:cond delay="indefinite"/>
                      </p:stCondLst>
                      <p:childTnLst>
                        <p:par>
                          <p:cTn id="95" fill="hold">
                            <p:stCondLst>
                              <p:cond delay="0"/>
                            </p:stCondLst>
                            <p:childTnLst>
                              <p:par>
                                <p:cTn id="96" nodeType="clickEffect" fill="hold" presetClass="entr" presetID="2" presetSubtype="4">
                                  <p:stCondLst>
                                    <p:cond delay="0"/>
                                  </p:stCondLst>
                                  <p:childTnLst>
                                    <p:set>
                                      <p:cBhvr>
                                        <p:cTn id="97" dur="1" fill="hold">
                                          <p:stCondLst>
                                            <p:cond delay="0"/>
                                          </p:stCondLst>
                                        </p:cTn>
                                        <p:tgtEl>
                                          <p:spTgt spid="311"/>
                                        </p:tgtEl>
                                        <p:attrNameLst>
                                          <p:attrName>style.visibility</p:attrName>
                                        </p:attrNameLst>
                                      </p:cBhvr>
                                      <p:to>
                                        <p:strVal val="visible"/>
                                      </p:to>
                                    </p:set>
                                    <p:anim calcmode="lin" valueType="num">
                                      <p:cBhvr additive="repl">
                                        <p:cTn id="98" dur="500" fill="hold"/>
                                        <p:tgtEl>
                                          <p:spTgt spid="311"/>
                                        </p:tgtEl>
                                        <p:attrNameLst>
                                          <p:attrName>ppt_x</p:attrName>
                                        </p:attrNameLst>
                                      </p:cBhvr>
                                      <p:tavLst>
                                        <p:tav tm="0">
                                          <p:val>
                                            <p:strVal val="#ppt_x"/>
                                          </p:val>
                                        </p:tav>
                                        <p:tav tm="100000">
                                          <p:val>
                                            <p:strVal val="#ppt_x"/>
                                          </p:val>
                                        </p:tav>
                                      </p:tavLst>
                                    </p:anim>
                                    <p:anim calcmode="lin" valueType="num">
                                      <p:cBhvr additive="repl">
                                        <p:cTn id="99"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nodeType="clickEffect" fill="hold" presetClass="entr" presetID="2" presetSubtype="4">
                                  <p:stCondLst>
                                    <p:cond delay="0"/>
                                  </p:stCondLst>
                                  <p:childTnLst>
                                    <p:set>
                                      <p:cBhvr>
                                        <p:cTn id="103" dur="1" fill="hold">
                                          <p:stCondLst>
                                            <p:cond delay="0"/>
                                          </p:stCondLst>
                                        </p:cTn>
                                        <p:tgtEl>
                                          <p:spTgt spid="313"/>
                                        </p:tgtEl>
                                        <p:attrNameLst>
                                          <p:attrName>style.visibility</p:attrName>
                                        </p:attrNameLst>
                                      </p:cBhvr>
                                      <p:to>
                                        <p:strVal val="visible"/>
                                      </p:to>
                                    </p:set>
                                    <p:anim calcmode="lin" valueType="num">
                                      <p:cBhvr additive="repl">
                                        <p:cTn id="104" dur="500" fill="hold"/>
                                        <p:tgtEl>
                                          <p:spTgt spid="313"/>
                                        </p:tgtEl>
                                        <p:attrNameLst>
                                          <p:attrName>ppt_x</p:attrName>
                                        </p:attrNameLst>
                                      </p:cBhvr>
                                      <p:tavLst>
                                        <p:tav tm="0">
                                          <p:val>
                                            <p:strVal val="#ppt_x"/>
                                          </p:val>
                                        </p:tav>
                                        <p:tav tm="100000">
                                          <p:val>
                                            <p:strVal val="#ppt_x"/>
                                          </p:val>
                                        </p:tav>
                                      </p:tavLst>
                                    </p:anim>
                                    <p:anim calcmode="lin" valueType="num">
                                      <p:cBhvr additive="repl">
                                        <p:cTn id="105" dur="500" fill="hold"/>
                                        <p:tgtEl>
                                          <p:spTgt spid="313"/>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nodeType="clickEffect" fill="hold" presetClass="entr" presetID="2" presetSubtype="4">
                                  <p:stCondLst>
                                    <p:cond delay="0"/>
                                  </p:stCondLst>
                                  <p:childTnLst>
                                    <p:set>
                                      <p:cBhvr>
                                        <p:cTn id="109" dur="1" fill="hold">
                                          <p:stCondLst>
                                            <p:cond delay="0"/>
                                          </p:stCondLst>
                                        </p:cTn>
                                        <p:tgtEl>
                                          <p:spTgt spid="312"/>
                                        </p:tgtEl>
                                        <p:attrNameLst>
                                          <p:attrName>style.visibility</p:attrName>
                                        </p:attrNameLst>
                                      </p:cBhvr>
                                      <p:to>
                                        <p:strVal val="visible"/>
                                      </p:to>
                                    </p:set>
                                    <p:anim calcmode="lin" valueType="num">
                                      <p:cBhvr additive="repl">
                                        <p:cTn id="110" dur="500" fill="hold"/>
                                        <p:tgtEl>
                                          <p:spTgt spid="312"/>
                                        </p:tgtEl>
                                        <p:attrNameLst>
                                          <p:attrName>ppt_x</p:attrName>
                                        </p:attrNameLst>
                                      </p:cBhvr>
                                      <p:tavLst>
                                        <p:tav tm="0">
                                          <p:val>
                                            <p:strVal val="#ppt_x"/>
                                          </p:val>
                                        </p:tav>
                                        <p:tav tm="100000">
                                          <p:val>
                                            <p:strVal val="#ppt_x"/>
                                          </p:val>
                                        </p:tav>
                                      </p:tavLst>
                                    </p:anim>
                                    <p:anim calcmode="lin" valueType="num">
                                      <p:cBhvr additive="repl">
                                        <p:cTn id="111" dur="500" fill="hold"/>
                                        <p:tgtEl>
                                          <p:spTgt spid="312"/>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2" presetSubtype="4">
                                  <p:stCondLst>
                                    <p:cond delay="0"/>
                                  </p:stCondLst>
                                  <p:childTnLst>
                                    <p:set>
                                      <p:cBhvr>
                                        <p:cTn id="115" dur="1" fill="hold">
                                          <p:stCondLst>
                                            <p:cond delay="0"/>
                                          </p:stCondLst>
                                        </p:cTn>
                                        <p:tgtEl>
                                          <p:spTgt spid="314"/>
                                        </p:tgtEl>
                                        <p:attrNameLst>
                                          <p:attrName>style.visibility</p:attrName>
                                        </p:attrNameLst>
                                      </p:cBhvr>
                                      <p:to>
                                        <p:strVal val="visible"/>
                                      </p:to>
                                    </p:set>
                                    <p:anim calcmode="lin" valueType="num">
                                      <p:cBhvr additive="repl">
                                        <p:cTn id="116" dur="500" fill="hold"/>
                                        <p:tgtEl>
                                          <p:spTgt spid="314"/>
                                        </p:tgtEl>
                                        <p:attrNameLst>
                                          <p:attrName>ppt_x</p:attrName>
                                        </p:attrNameLst>
                                      </p:cBhvr>
                                      <p:tavLst>
                                        <p:tav tm="0">
                                          <p:val>
                                            <p:strVal val="#ppt_x"/>
                                          </p:val>
                                        </p:tav>
                                        <p:tav tm="100000">
                                          <p:val>
                                            <p:strVal val="#ppt_x"/>
                                          </p:val>
                                        </p:tav>
                                      </p:tavLst>
                                    </p:anim>
                                    <p:anim calcmode="lin" valueType="num">
                                      <p:cBhvr additive="repl">
                                        <p:cTn id="117"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6" name="Picture 6" descr=""/>
          <p:cNvPicPr/>
          <p:nvPr/>
        </p:nvPicPr>
        <p:blipFill>
          <a:blip r:embed="rId1"/>
          <a:srcRect l="22328" t="43109" r="28973" b="8659"/>
          <a:stretch/>
        </p:blipFill>
        <p:spPr>
          <a:xfrm>
            <a:off x="0" y="1766520"/>
            <a:ext cx="9142560" cy="5090040"/>
          </a:xfrm>
          <a:prstGeom prst="rect">
            <a:avLst/>
          </a:prstGeom>
          <a:ln w="9360">
            <a:noFill/>
          </a:ln>
        </p:spPr>
      </p:pic>
      <p:sp>
        <p:nvSpPr>
          <p:cNvPr id="317" name="CustomShape 1"/>
          <p:cNvSpPr/>
          <p:nvPr/>
        </p:nvSpPr>
        <p:spPr>
          <a:xfrm>
            <a:off x="1799280" y="913320"/>
            <a:ext cx="7308000" cy="638640"/>
          </a:xfrm>
          <a:prstGeom prst="rect">
            <a:avLst/>
          </a:prstGeom>
          <a:noFill/>
          <a:ln w="9360">
            <a:noFill/>
          </a:ln>
        </p:spPr>
        <p:style>
          <a:lnRef idx="0"/>
          <a:fillRef idx="0"/>
          <a:effectRef idx="0"/>
          <a:fontRef idx="minor"/>
        </p:style>
        <p:txBody>
          <a:bodyPr lIns="90000" rIns="90000" tIns="45000" bIns="45000" anchor="ctr">
            <a:spAutoFit/>
          </a:bodyPr>
          <a:p>
            <a:pPr algn="ctr">
              <a:lnSpc>
                <a:spcPct val="100000"/>
              </a:lnSpc>
            </a:pPr>
            <a:r>
              <a:rPr b="1" lang="it-IT" sz="3600" spc="-1" strike="noStrike">
                <a:solidFill>
                  <a:srgbClr val="000099"/>
                </a:solidFill>
                <a:latin typeface="Calibri"/>
                <a:ea typeface="Calibri"/>
              </a:rPr>
              <a:t>Arctic aggregated dataset 1900-2014</a:t>
            </a:r>
            <a:endParaRPr b="0" lang="it-IT" sz="3600" spc="-1" strike="noStrike">
              <a:latin typeface="Arial"/>
            </a:endParaRPr>
          </a:p>
        </p:txBody>
      </p:sp>
      <p:sp>
        <p:nvSpPr>
          <p:cNvPr id="318" name="CustomShape 2"/>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CustomShape 1"/>
          <p:cNvSpPr/>
          <p:nvPr/>
        </p:nvSpPr>
        <p:spPr>
          <a:xfrm>
            <a:off x="5471640" y="697320"/>
            <a:ext cx="367092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Arctic Climatology</a:t>
            </a:r>
            <a:endParaRPr b="0" lang="it-IT" sz="3600" spc="-1" strike="noStrike">
              <a:latin typeface="Arial"/>
            </a:endParaRPr>
          </a:p>
        </p:txBody>
      </p:sp>
      <p:pic>
        <p:nvPicPr>
          <p:cNvPr id="320" name="Picture 5" descr=""/>
          <p:cNvPicPr/>
          <p:nvPr/>
        </p:nvPicPr>
        <p:blipFill>
          <a:blip r:embed="rId1"/>
          <a:srcRect l="0" t="18499" r="0" b="10002"/>
          <a:stretch/>
        </p:blipFill>
        <p:spPr>
          <a:xfrm>
            <a:off x="0" y="1700640"/>
            <a:ext cx="9142560" cy="5011560"/>
          </a:xfrm>
          <a:prstGeom prst="rect">
            <a:avLst/>
          </a:prstGeom>
          <a:ln w="9360">
            <a:noFill/>
          </a:ln>
        </p:spPr>
      </p:pic>
      <p:sp>
        <p:nvSpPr>
          <p:cNvPr id="321" name="CustomShape 2"/>
          <p:cNvSpPr/>
          <p:nvPr/>
        </p:nvSpPr>
        <p:spPr>
          <a:xfrm>
            <a:off x="395640" y="2279160"/>
            <a:ext cx="2590920" cy="51660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0" lang="it-IT" sz="2800" spc="-1" strike="noStrike">
                <a:solidFill>
                  <a:srgbClr val="000099"/>
                </a:solidFill>
                <a:latin typeface="Calibri"/>
                <a:ea typeface="Calibri"/>
              </a:rPr>
              <a:t>OceanBrowser</a:t>
            </a:r>
            <a:endParaRPr b="0" lang="it-IT" sz="2800" spc="-1" strike="noStrike">
              <a:latin typeface="Arial"/>
            </a:endParaRPr>
          </a:p>
        </p:txBody>
      </p:sp>
      <p:sp>
        <p:nvSpPr>
          <p:cNvPr id="322" name="CustomShape 3"/>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118" dur="indefinite" restart="never" nodeType="tmRoot">
          <p:childTnLst>
            <p:seq>
              <p:cTn id="119" dur="indefinite" nodeType="mainSeq">
                <p:childTnLst>
                  <p:par>
                    <p:cTn id="120" fill="hold">
                      <p:stCondLst>
                        <p:cond delay="indefinite"/>
                      </p:stCondLst>
                      <p:childTnLst>
                        <p:par>
                          <p:cTn id="121" fill="hold">
                            <p:stCondLst>
                              <p:cond delay="0"/>
                            </p:stCondLst>
                            <p:childTnLst>
                              <p:par>
                                <p:cTn id="122" nodeType="clickEffect" fill="hold" presetClass="entr" presetID="2" presetSubtype="4">
                                  <p:stCondLst>
                                    <p:cond delay="0"/>
                                  </p:stCondLst>
                                  <p:childTnLst>
                                    <p:set>
                                      <p:cBhvr>
                                        <p:cTn id="123" dur="1" fill="hold">
                                          <p:stCondLst>
                                            <p:cond delay="0"/>
                                          </p:stCondLst>
                                        </p:cTn>
                                        <p:tgtEl>
                                          <p:spTgt spid="321"/>
                                        </p:tgtEl>
                                        <p:attrNameLst>
                                          <p:attrName>style.visibility</p:attrName>
                                        </p:attrNameLst>
                                      </p:cBhvr>
                                      <p:to>
                                        <p:strVal val="visible"/>
                                      </p:to>
                                    </p:set>
                                    <p:anim calcmode="lin" valueType="num">
                                      <p:cBhvr additive="repl">
                                        <p:cTn id="124" dur="500" fill="hold"/>
                                        <p:tgtEl>
                                          <p:spTgt spid="321"/>
                                        </p:tgtEl>
                                        <p:attrNameLst>
                                          <p:attrName>ppt_x</p:attrName>
                                        </p:attrNameLst>
                                      </p:cBhvr>
                                      <p:tavLst>
                                        <p:tav tm="0">
                                          <p:val>
                                            <p:strVal val="#ppt_x"/>
                                          </p:val>
                                        </p:tav>
                                        <p:tav tm="100000">
                                          <p:val>
                                            <p:strVal val="#ppt_x"/>
                                          </p:val>
                                        </p:tav>
                                      </p:tavLst>
                                    </p:anim>
                                    <p:anim calcmode="lin" valueType="num">
                                      <p:cBhvr additive="repl">
                                        <p:cTn id="125"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1151280" y="6453360"/>
            <a:ext cx="7991280" cy="214560"/>
          </a:xfrm>
          <a:prstGeom prst="rect">
            <a:avLst/>
          </a:prstGeom>
          <a:solidFill>
            <a:schemeClr val="accent3"/>
          </a:solidFill>
          <a:ln w="9360">
            <a:noFill/>
          </a:ln>
        </p:spPr>
        <p:style>
          <a:lnRef idx="0"/>
          <a:fillRef idx="0"/>
          <a:effectRef idx="0"/>
          <a:fontRef idx="minor"/>
        </p:style>
      </p:sp>
      <p:sp>
        <p:nvSpPr>
          <p:cNvPr id="324" name="CustomShape 2"/>
          <p:cNvSpPr/>
          <p:nvPr/>
        </p:nvSpPr>
        <p:spPr>
          <a:xfrm>
            <a:off x="288000" y="1268640"/>
            <a:ext cx="8602920" cy="5986800"/>
          </a:xfrm>
          <a:prstGeom prst="rect">
            <a:avLst/>
          </a:prstGeom>
          <a:noFill/>
          <a:ln w="9360">
            <a:noFill/>
          </a:ln>
        </p:spPr>
        <p:style>
          <a:lnRef idx="0"/>
          <a:fillRef idx="0"/>
          <a:effectRef idx="0"/>
          <a:fontRef idx="minor"/>
        </p:style>
        <p:txBody>
          <a:bodyPr lIns="0" rIns="0" tIns="0" bIns="0">
            <a:noAutofit/>
          </a:bodyPr>
          <a:p>
            <a:pPr lvl="1" marL="361800" indent="-360360" algn="just">
              <a:lnSpc>
                <a:spcPct val="100000"/>
              </a:lnSpc>
              <a:buClr>
                <a:srgbClr val="00519d"/>
              </a:buClr>
              <a:buFont typeface="Arial"/>
              <a:buChar char="•"/>
            </a:pPr>
            <a:r>
              <a:rPr b="0" lang="it-IT" sz="2400" spc="-1" strike="noStrike">
                <a:solidFill>
                  <a:srgbClr val="00519d"/>
                </a:solidFill>
                <a:latin typeface="Arial"/>
                <a:ea typeface="DejaVu Sans"/>
              </a:rPr>
              <a:t>Easy to use for end-users and data providers</a:t>
            </a:r>
            <a:endParaRPr b="0" lang="it-IT" sz="2400" spc="-1" strike="noStrike">
              <a:latin typeface="Arial"/>
            </a:endParaRPr>
          </a:p>
          <a:p>
            <a:pPr lvl="1" marL="361800" indent="-360360" algn="just">
              <a:lnSpc>
                <a:spcPct val="100000"/>
              </a:lnSpc>
              <a:buClr>
                <a:srgbClr val="00519d"/>
              </a:buClr>
              <a:buFont typeface="Arial"/>
              <a:buChar char="•"/>
            </a:pPr>
            <a:r>
              <a:rPr b="0" lang="it-IT" sz="2400" spc="-1" strike="noStrike">
                <a:solidFill>
                  <a:srgbClr val="00519d"/>
                </a:solidFill>
                <a:latin typeface="Arial"/>
                <a:ea typeface="DejaVu Sans"/>
              </a:rPr>
              <a:t>110 Data centres providing data and metadata</a:t>
            </a:r>
            <a:endParaRPr b="0" lang="it-IT" sz="2400" spc="-1" strike="noStrike">
              <a:latin typeface="Arial"/>
            </a:endParaRPr>
          </a:p>
          <a:p>
            <a:pPr lvl="1" marL="361800" indent="-360360" algn="just">
              <a:lnSpc>
                <a:spcPct val="100000"/>
              </a:lnSpc>
              <a:buClr>
                <a:srgbClr val="00519d"/>
              </a:buClr>
              <a:buFont typeface="Arial"/>
              <a:buChar char="•"/>
            </a:pPr>
            <a:r>
              <a:rPr b="0" lang="it-IT" sz="2400" spc="-1" strike="noStrike">
                <a:solidFill>
                  <a:srgbClr val="00519d"/>
                </a:solidFill>
                <a:latin typeface="Arial"/>
                <a:ea typeface="DejaVu Sans"/>
              </a:rPr>
              <a:t>More than 2,100,000 ocean data sets available</a:t>
            </a:r>
            <a:endParaRPr b="0" lang="it-IT" sz="2400" spc="-1" strike="noStrike">
              <a:latin typeface="Arial"/>
            </a:endParaRPr>
          </a:p>
          <a:p>
            <a:pPr lvl="1" marL="361800" indent="-360360" algn="just">
              <a:lnSpc>
                <a:spcPct val="100000"/>
              </a:lnSpc>
              <a:buClr>
                <a:srgbClr val="00519d"/>
              </a:buClr>
              <a:buFont typeface="Arial"/>
              <a:buChar char="•"/>
            </a:pPr>
            <a:r>
              <a:rPr b="0" lang="it-IT" sz="2400" spc="-1" strike="noStrike">
                <a:solidFill>
                  <a:srgbClr val="00519d"/>
                </a:solidFill>
                <a:latin typeface="Arial"/>
                <a:ea typeface="DejaVu Sans"/>
              </a:rPr>
              <a:t>Vocabulary governance and services</a:t>
            </a:r>
            <a:endParaRPr b="0" lang="it-IT" sz="2400" spc="-1" strike="noStrike">
              <a:latin typeface="Arial"/>
            </a:endParaRPr>
          </a:p>
          <a:p>
            <a:pPr lvl="1" marL="361800" indent="-360360" algn="just">
              <a:lnSpc>
                <a:spcPct val="100000"/>
              </a:lnSpc>
              <a:buClr>
                <a:srgbClr val="00519d"/>
              </a:buClr>
              <a:buFont typeface="Arial"/>
              <a:buChar char="•"/>
            </a:pPr>
            <a:r>
              <a:rPr b="0" lang="it-IT" sz="2400" spc="-1" strike="noStrike">
                <a:solidFill>
                  <a:srgbClr val="00519d"/>
                </a:solidFill>
                <a:latin typeface="Arial"/>
                <a:ea typeface="DejaVu Sans"/>
              </a:rPr>
              <a:t>Standard QA-QC procedures, method for checking  possible duplicates</a:t>
            </a:r>
            <a:endParaRPr b="0" lang="it-IT" sz="2400" spc="-1" strike="noStrike">
              <a:latin typeface="Arial"/>
            </a:endParaRPr>
          </a:p>
          <a:p>
            <a:pPr lvl="1" marL="361800" indent="-360360" algn="just">
              <a:lnSpc>
                <a:spcPct val="100000"/>
              </a:lnSpc>
              <a:buClr>
                <a:srgbClr val="00519d"/>
              </a:buClr>
              <a:buFont typeface="Arial"/>
              <a:buChar char="•"/>
            </a:pPr>
            <a:r>
              <a:rPr b="0" lang="it-IT" sz="2400" spc="-1" strike="noStrike">
                <a:solidFill>
                  <a:srgbClr val="00519d"/>
                </a:solidFill>
                <a:latin typeface="Arial"/>
                <a:ea typeface="DejaVu Sans"/>
              </a:rPr>
              <a:t>Standards and interoperability solutions widely recognized by the international community, beyond European borders.</a:t>
            </a:r>
            <a:endParaRPr b="0" lang="it-IT" sz="2400" spc="-1" strike="noStrike">
              <a:latin typeface="Arial"/>
            </a:endParaRPr>
          </a:p>
          <a:p>
            <a:pPr>
              <a:lnSpc>
                <a:spcPct val="100000"/>
              </a:lnSpc>
              <a:spcBef>
                <a:spcPts val="1417"/>
              </a:spcBef>
            </a:pPr>
            <a:r>
              <a:rPr b="0" lang="it-IT" sz="2200" spc="-1" strike="noStrike">
                <a:solidFill>
                  <a:srgbClr val="00519d"/>
                </a:solidFill>
                <a:latin typeface="Arial"/>
                <a:ea typeface="DejaVu Sans"/>
              </a:rPr>
              <a:t>SeaDataNet has participated in the ODIP I and II projects and it collaborates with the existing global infrastructures such as the IOC-IODE – Ocean Data Portal (ODP), GEOSS and the International Council for Science World Data System (ICSUWDS).</a:t>
            </a:r>
            <a:endParaRPr b="0" lang="it-IT" sz="2200" spc="-1" strike="noStrike">
              <a:latin typeface="Arial"/>
            </a:endParaRPr>
          </a:p>
          <a:p>
            <a:pPr algn="just">
              <a:lnSpc>
                <a:spcPct val="100000"/>
              </a:lnSpc>
            </a:pPr>
            <a:endParaRPr b="0" lang="it-IT" sz="2200" spc="-1" strike="noStrike">
              <a:latin typeface="Arial"/>
            </a:endParaRPr>
          </a:p>
          <a:p>
            <a:pPr algn="just">
              <a:lnSpc>
                <a:spcPct val="100000"/>
              </a:lnSpc>
            </a:pPr>
            <a:endParaRPr b="0" lang="it-IT" sz="2200" spc="-1" strike="noStrike">
              <a:latin typeface="Arial"/>
            </a:endParaRPr>
          </a:p>
          <a:p>
            <a:pPr algn="just">
              <a:lnSpc>
                <a:spcPct val="100000"/>
              </a:lnSpc>
            </a:pPr>
            <a:r>
              <a:rPr b="0" lang="it-IT" sz="2400" spc="-1" strike="noStrike">
                <a:solidFill>
                  <a:srgbClr val="475d73"/>
                </a:solidFill>
                <a:latin typeface="Arial"/>
                <a:ea typeface="DejaVu Sans"/>
              </a:rPr>
              <a:t> </a:t>
            </a:r>
            <a:endParaRPr b="0" lang="it-IT" sz="2400" spc="-1" strike="noStrike">
              <a:latin typeface="Arial"/>
            </a:endParaRPr>
          </a:p>
          <a:p>
            <a:pPr marL="743040" indent="-284400">
              <a:lnSpc>
                <a:spcPct val="100000"/>
              </a:lnSpc>
              <a:spcBef>
                <a:spcPts val="479"/>
              </a:spcBef>
            </a:pPr>
            <a:endParaRPr b="0" lang="it-IT" sz="2400" spc="-1" strike="noStrike">
              <a:latin typeface="Arial"/>
            </a:endParaRPr>
          </a:p>
        </p:txBody>
      </p:sp>
      <p:grpSp>
        <p:nvGrpSpPr>
          <p:cNvPr id="325" name="Group 3"/>
          <p:cNvGrpSpPr/>
          <p:nvPr/>
        </p:nvGrpSpPr>
        <p:grpSpPr>
          <a:xfrm>
            <a:off x="251640" y="5805360"/>
            <a:ext cx="8674920" cy="998640"/>
            <a:chOff x="251640" y="5805360"/>
            <a:chExt cx="8674920" cy="998640"/>
          </a:xfrm>
        </p:grpSpPr>
        <p:pic>
          <p:nvPicPr>
            <p:cNvPr id="326" name="Immagine 3" descr=""/>
            <p:cNvPicPr/>
            <p:nvPr/>
          </p:nvPicPr>
          <p:blipFill>
            <a:blip r:embed="rId1"/>
            <a:stretch/>
          </p:blipFill>
          <p:spPr>
            <a:xfrm>
              <a:off x="5609520" y="5805360"/>
              <a:ext cx="1332000" cy="998640"/>
            </a:xfrm>
            <a:prstGeom prst="rect">
              <a:avLst/>
            </a:prstGeom>
            <a:ln w="9360">
              <a:noFill/>
            </a:ln>
          </p:spPr>
        </p:pic>
        <p:pic>
          <p:nvPicPr>
            <p:cNvPr id="327" name="Immagine 4" descr=""/>
            <p:cNvPicPr/>
            <p:nvPr/>
          </p:nvPicPr>
          <p:blipFill>
            <a:blip r:embed="rId2"/>
            <a:stretch/>
          </p:blipFill>
          <p:spPr>
            <a:xfrm>
              <a:off x="3823200" y="5896800"/>
              <a:ext cx="1510560" cy="907200"/>
            </a:xfrm>
            <a:prstGeom prst="rect">
              <a:avLst/>
            </a:prstGeom>
            <a:ln w="9360">
              <a:noFill/>
            </a:ln>
          </p:spPr>
        </p:pic>
        <p:pic>
          <p:nvPicPr>
            <p:cNvPr id="328" name="Immagine 5" descr=""/>
            <p:cNvPicPr/>
            <p:nvPr/>
          </p:nvPicPr>
          <p:blipFill>
            <a:blip r:embed="rId3"/>
            <a:stretch/>
          </p:blipFill>
          <p:spPr>
            <a:xfrm>
              <a:off x="2037600" y="5896800"/>
              <a:ext cx="1510560" cy="907200"/>
            </a:xfrm>
            <a:prstGeom prst="rect">
              <a:avLst/>
            </a:prstGeom>
            <a:ln w="9360">
              <a:noFill/>
            </a:ln>
          </p:spPr>
        </p:pic>
        <p:pic>
          <p:nvPicPr>
            <p:cNvPr id="329" name="Immagine 6" descr=""/>
            <p:cNvPicPr/>
            <p:nvPr/>
          </p:nvPicPr>
          <p:blipFill>
            <a:blip r:embed="rId4"/>
            <a:stretch/>
          </p:blipFill>
          <p:spPr>
            <a:xfrm>
              <a:off x="251640" y="5896800"/>
              <a:ext cx="1510560" cy="907200"/>
            </a:xfrm>
            <a:prstGeom prst="rect">
              <a:avLst/>
            </a:prstGeom>
            <a:ln w="9360">
              <a:noFill/>
            </a:ln>
          </p:spPr>
        </p:pic>
        <p:pic>
          <p:nvPicPr>
            <p:cNvPr id="330" name="Picture 2" descr=""/>
            <p:cNvPicPr/>
            <p:nvPr/>
          </p:nvPicPr>
          <p:blipFill>
            <a:blip r:embed="rId5"/>
            <a:stretch/>
          </p:blipFill>
          <p:spPr>
            <a:xfrm>
              <a:off x="7216920" y="5898240"/>
              <a:ext cx="1709640" cy="905760"/>
            </a:xfrm>
            <a:prstGeom prst="rect">
              <a:avLst/>
            </a:prstGeom>
            <a:ln>
              <a:noFill/>
            </a:ln>
          </p:spPr>
        </p:pic>
      </p:grpSp>
      <p:sp>
        <p:nvSpPr>
          <p:cNvPr id="331" name="CustomShape 4"/>
          <p:cNvSpPr/>
          <p:nvPr/>
        </p:nvSpPr>
        <p:spPr>
          <a:xfrm>
            <a:off x="6156000" y="404640"/>
            <a:ext cx="2934000" cy="63828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it-IT" sz="3600" spc="-1" strike="noStrike">
                <a:solidFill>
                  <a:srgbClr val="000099"/>
                </a:solidFill>
                <a:latin typeface="Calibri"/>
                <a:ea typeface="DejaVu Sans"/>
              </a:rPr>
              <a:t>The highlights </a:t>
            </a:r>
            <a:endParaRPr b="0" lang="it-IT" sz="3600" spc="-1" strike="noStrike">
              <a:latin typeface="Arial"/>
            </a:endParaRPr>
          </a:p>
        </p:txBody>
      </p:sp>
      <p:sp>
        <p:nvSpPr>
          <p:cNvPr id="332" name="CustomShape 5"/>
          <p:cNvSpPr/>
          <p:nvPr/>
        </p:nvSpPr>
        <p:spPr>
          <a:xfrm>
            <a:off x="2123640" y="476640"/>
            <a:ext cx="3958920" cy="213840"/>
          </a:xfrm>
          <a:prstGeom prst="rect">
            <a:avLst/>
          </a:prstGeom>
          <a:noFill/>
          <a:ln>
            <a:noFill/>
          </a:ln>
        </p:spPr>
        <p:style>
          <a:lnRef idx="0"/>
          <a:fillRef idx="0"/>
          <a:effectRef idx="0"/>
          <a:fontRef idx="minor"/>
        </p:style>
        <p:txBody>
          <a:bodyPr lIns="0" rIns="0" tIns="0" bIns="0">
            <a:noAutofit/>
          </a:bodyPr>
          <a:p>
            <a:pPr>
              <a:lnSpc>
                <a:spcPct val="100000"/>
              </a:lnSpc>
            </a:pPr>
            <a:r>
              <a:rPr b="1" i="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2051640" y="868320"/>
            <a:ext cx="6046560" cy="552600"/>
          </a:xfrm>
          <a:prstGeom prst="rect">
            <a:avLst/>
          </a:prstGeom>
          <a:noFill/>
          <a:ln w="9360">
            <a:noFill/>
          </a:ln>
        </p:spPr>
        <p:style>
          <a:lnRef idx="0"/>
          <a:fillRef idx="0"/>
          <a:effectRef idx="0"/>
          <a:fontRef idx="minor"/>
        </p:style>
        <p:txBody>
          <a:bodyPr lIns="0" rIns="0" tIns="0" bIns="0" anchor="ctr">
            <a:noAutofit/>
          </a:bodyPr>
          <a:p>
            <a:pPr algn="r">
              <a:lnSpc>
                <a:spcPct val="100000"/>
              </a:lnSpc>
            </a:pPr>
            <a:r>
              <a:rPr b="1" lang="it-IT" sz="3600" spc="-1" strike="noStrike">
                <a:solidFill>
                  <a:srgbClr val="000099"/>
                </a:solidFill>
                <a:latin typeface="Calibri"/>
                <a:ea typeface="DejaVu Sans"/>
              </a:rPr>
              <a:t>Cooperation and involvement</a:t>
            </a:r>
            <a:endParaRPr b="0" lang="it-IT" sz="3600" spc="-1" strike="noStrike">
              <a:latin typeface="Arial"/>
            </a:endParaRPr>
          </a:p>
        </p:txBody>
      </p:sp>
      <p:sp>
        <p:nvSpPr>
          <p:cNvPr id="334" name="CustomShape 2"/>
          <p:cNvSpPr/>
          <p:nvPr/>
        </p:nvSpPr>
        <p:spPr>
          <a:xfrm>
            <a:off x="539640" y="1424880"/>
            <a:ext cx="8278920" cy="4762800"/>
          </a:xfrm>
          <a:prstGeom prst="rect">
            <a:avLst/>
          </a:prstGeom>
          <a:noFill/>
          <a:ln w="9360">
            <a:noFill/>
          </a:ln>
        </p:spPr>
        <p:style>
          <a:lnRef idx="0"/>
          <a:fillRef idx="0"/>
          <a:effectRef idx="0"/>
          <a:fontRef idx="minor"/>
        </p:style>
        <p:txBody>
          <a:bodyPr lIns="0" rIns="0" tIns="0" bIns="0">
            <a:noAutofit/>
          </a:bodyPr>
          <a:p>
            <a:pPr marL="343080" indent="-341640">
              <a:lnSpc>
                <a:spcPct val="100000"/>
              </a:lnSpc>
              <a:spcBef>
                <a:spcPts val="360"/>
              </a:spcBef>
              <a:buClr>
                <a:srgbClr val="00b0f0"/>
              </a:buClr>
              <a:buFont typeface="Symbol"/>
              <a:buChar char=""/>
            </a:pPr>
            <a:r>
              <a:rPr b="1" lang="it-IT" sz="1800" spc="-1" strike="noStrike">
                <a:solidFill>
                  <a:srgbClr val="00b0f0"/>
                </a:solidFill>
                <a:latin typeface="Arial"/>
                <a:ea typeface="DejaVu Sans"/>
              </a:rPr>
              <a:t>Copernicus Marine Environmental Monitoring Services (CMEMS): </a:t>
            </a:r>
            <a:r>
              <a:rPr b="0" lang="it-IT" sz="1800" spc="-1" strike="noStrike">
                <a:solidFill>
                  <a:srgbClr val="00519d"/>
                </a:solidFill>
                <a:latin typeface="Arial"/>
                <a:ea typeface="DejaVu Sans"/>
              </a:rPr>
              <a:t>providing long-term archives and standards</a:t>
            </a:r>
            <a:endParaRPr b="0" lang="it-IT" sz="1800" spc="-1" strike="noStrike">
              <a:latin typeface="Arial"/>
            </a:endParaRPr>
          </a:p>
          <a:p>
            <a:pPr marL="343080" indent="-341640">
              <a:lnSpc>
                <a:spcPct val="100000"/>
              </a:lnSpc>
              <a:spcBef>
                <a:spcPts val="360"/>
              </a:spcBef>
              <a:buClr>
                <a:srgbClr val="00b0f0"/>
              </a:buClr>
              <a:buFont typeface="Symbol"/>
              <a:buChar char=""/>
            </a:pPr>
            <a:r>
              <a:rPr b="1" lang="it-IT" sz="1800" spc="-1" strike="noStrike">
                <a:solidFill>
                  <a:srgbClr val="00b0f0"/>
                </a:solidFill>
                <a:latin typeface="Arial"/>
                <a:ea typeface="DejaVu Sans"/>
              </a:rPr>
              <a:t>Marine Strategy Framework Directive (MSFD): </a:t>
            </a:r>
            <a:r>
              <a:rPr b="0" lang="it-IT" sz="1800" spc="-1" strike="noStrike">
                <a:solidFill>
                  <a:srgbClr val="00519d"/>
                </a:solidFill>
                <a:latin typeface="Arial"/>
                <a:ea typeface="DejaVu Sans"/>
              </a:rPr>
              <a:t>providing infrastructure, standards and data collections for several indicators</a:t>
            </a:r>
            <a:endParaRPr b="0" lang="it-IT" sz="1800" spc="-1" strike="noStrike">
              <a:latin typeface="Arial"/>
            </a:endParaRPr>
          </a:p>
          <a:p>
            <a:pPr marL="343080" indent="-341640">
              <a:lnSpc>
                <a:spcPct val="100000"/>
              </a:lnSpc>
              <a:spcBef>
                <a:spcPts val="360"/>
              </a:spcBef>
              <a:buClr>
                <a:srgbClr val="00b0f0"/>
              </a:buClr>
              <a:buFont typeface="Symbol"/>
              <a:buChar char=""/>
            </a:pPr>
            <a:r>
              <a:rPr b="1" lang="it-IT" sz="1800" spc="-1" strike="noStrike">
                <a:solidFill>
                  <a:srgbClr val="00b0f0"/>
                </a:solidFill>
                <a:latin typeface="Arial"/>
                <a:ea typeface="DejaVu Sans"/>
              </a:rPr>
              <a:t>Large ocean monitoring systems (EuroGOOS, AtlantOS, Euro-ARGO, JERICO-Next, EuroFleets, ..): </a:t>
            </a:r>
            <a:r>
              <a:rPr b="0" lang="it-IT" sz="1800" spc="-1" strike="noStrike">
                <a:solidFill>
                  <a:srgbClr val="00519d"/>
                </a:solidFill>
                <a:latin typeface="Arial"/>
                <a:ea typeface="DejaVu Sans"/>
              </a:rPr>
              <a:t>providing standards and validation + long-term archiving services </a:t>
            </a:r>
            <a:endParaRPr b="0" lang="it-IT" sz="1800" spc="-1" strike="noStrike">
              <a:latin typeface="Arial"/>
            </a:endParaRPr>
          </a:p>
          <a:p>
            <a:pPr marL="343080" indent="-341640">
              <a:lnSpc>
                <a:spcPct val="100000"/>
              </a:lnSpc>
              <a:spcBef>
                <a:spcPts val="360"/>
              </a:spcBef>
              <a:buClr>
                <a:srgbClr val="00b0f0"/>
              </a:buClr>
              <a:buFont typeface="Symbol"/>
              <a:buChar char=""/>
            </a:pPr>
            <a:r>
              <a:rPr b="1" lang="it-IT" sz="1800" spc="-1" strike="noStrike">
                <a:solidFill>
                  <a:srgbClr val="00b0f0"/>
                </a:solidFill>
                <a:latin typeface="Arial"/>
                <a:ea typeface="DejaVu Sans"/>
              </a:rPr>
              <a:t>Ocean Data Interoperability Platform (ODIP): </a:t>
            </a:r>
            <a:r>
              <a:rPr b="0" lang="it-IT" sz="1800" spc="-1" strike="noStrike">
                <a:solidFill>
                  <a:srgbClr val="00519d"/>
                </a:solidFill>
                <a:latin typeface="Arial"/>
                <a:ea typeface="DejaVu Sans"/>
              </a:rPr>
              <a:t>exploring and demonstrating common standards and interoperability with leading data management infrastructures in USA and Australia</a:t>
            </a:r>
            <a:endParaRPr b="0" lang="it-IT" sz="1800" spc="-1" strike="noStrike">
              <a:latin typeface="Arial"/>
            </a:endParaRPr>
          </a:p>
          <a:p>
            <a:pPr marL="343080" indent="-341640">
              <a:lnSpc>
                <a:spcPct val="100000"/>
              </a:lnSpc>
              <a:spcBef>
                <a:spcPts val="360"/>
              </a:spcBef>
              <a:buClr>
                <a:srgbClr val="00b0f0"/>
              </a:buClr>
              <a:buFont typeface="Symbol"/>
              <a:buChar char=""/>
            </a:pPr>
            <a:r>
              <a:rPr b="1" lang="it-IT" sz="1800" spc="-1" strike="noStrike">
                <a:solidFill>
                  <a:srgbClr val="00b0f0"/>
                </a:solidFill>
                <a:latin typeface="Arial"/>
                <a:ea typeface="DejaVu Sans"/>
              </a:rPr>
              <a:t>GEOSS - EuroGEOSS: </a:t>
            </a:r>
            <a:r>
              <a:rPr b="0" lang="it-IT" sz="1800" spc="-1" strike="noStrike">
                <a:solidFill>
                  <a:srgbClr val="333399"/>
                </a:solidFill>
                <a:latin typeface="Arial"/>
                <a:ea typeface="DejaVu Sans"/>
              </a:rPr>
              <a:t>feeding GEOSS portal with SeaDataNet in-situ data collections from large community of European data holders (&gt; 100 data centres; &gt;600 data originators)</a:t>
            </a:r>
            <a:endParaRPr b="0" lang="it-IT" sz="1800" spc="-1" strike="noStrike">
              <a:latin typeface="Arial"/>
            </a:endParaRPr>
          </a:p>
          <a:p>
            <a:pPr marL="343080" indent="-341640">
              <a:lnSpc>
                <a:spcPct val="100000"/>
              </a:lnSpc>
              <a:spcBef>
                <a:spcPts val="360"/>
              </a:spcBef>
              <a:buClr>
                <a:srgbClr val="00b0f0"/>
              </a:buClr>
              <a:buFont typeface="Symbol"/>
              <a:buChar char=""/>
            </a:pPr>
            <a:r>
              <a:rPr b="1" lang="it-IT" sz="1800" spc="-1" strike="noStrike">
                <a:solidFill>
                  <a:srgbClr val="00b0f0"/>
                </a:solidFill>
                <a:latin typeface="Arial"/>
                <a:ea typeface="DejaVu Sans"/>
              </a:rPr>
              <a:t>European Open Science Cloud (EOSC)</a:t>
            </a:r>
            <a:r>
              <a:rPr b="0" lang="it-IT" sz="1800" spc="-1" strike="noStrike">
                <a:solidFill>
                  <a:srgbClr val="00b0f0"/>
                </a:solidFill>
                <a:latin typeface="Arial"/>
                <a:ea typeface="DejaVu Sans"/>
              </a:rPr>
              <a:t>: </a:t>
            </a:r>
            <a:r>
              <a:rPr b="0" lang="it-IT" sz="1800" spc="-1" strike="noStrike">
                <a:solidFill>
                  <a:srgbClr val="00519d"/>
                </a:solidFill>
                <a:latin typeface="Arial"/>
                <a:ea typeface="DejaVu Sans"/>
              </a:rPr>
              <a:t>shaping the pilot Blue Cloud</a:t>
            </a:r>
            <a:endParaRPr b="0" lang="it-IT" sz="1800" spc="-1" strike="noStrike">
              <a:latin typeface="Arial"/>
            </a:endParaRPr>
          </a:p>
          <a:p>
            <a:pPr marL="343080" indent="-341640">
              <a:lnSpc>
                <a:spcPct val="100000"/>
              </a:lnSpc>
              <a:spcBef>
                <a:spcPts val="360"/>
              </a:spcBef>
              <a:buClr>
                <a:srgbClr val="00b0f0"/>
              </a:buClr>
              <a:buFont typeface="Symbol"/>
              <a:buChar char=""/>
            </a:pPr>
            <a:r>
              <a:rPr b="1" lang="it-IT" sz="1800" spc="-1" strike="noStrike">
                <a:solidFill>
                  <a:srgbClr val="00b0f0"/>
                </a:solidFill>
                <a:latin typeface="Arial"/>
                <a:ea typeface="DejaVu Sans"/>
              </a:rPr>
              <a:t>European Marine Observation and Data Network (EMODnet)</a:t>
            </a:r>
            <a:r>
              <a:rPr b="1" lang="it-IT" sz="1800" spc="-1" strike="noStrike">
                <a:solidFill>
                  <a:srgbClr val="475d73"/>
                </a:solidFill>
                <a:latin typeface="Arial"/>
                <a:ea typeface="DejaVu Sans"/>
              </a:rPr>
              <a:t>: </a:t>
            </a:r>
            <a:r>
              <a:rPr b="0" lang="it-IT" sz="1800" spc="-1" strike="noStrike">
                <a:solidFill>
                  <a:srgbClr val="00519d"/>
                </a:solidFill>
                <a:latin typeface="Arial"/>
                <a:ea typeface="DejaVu Sans"/>
              </a:rPr>
              <a:t>driving and serving many EMODnet thematic portals</a:t>
            </a:r>
            <a:endParaRPr b="0" lang="it-IT" sz="1800" spc="-1" strike="noStrike">
              <a:latin typeface="Arial"/>
            </a:endParaRPr>
          </a:p>
        </p:txBody>
      </p:sp>
      <p:sp>
        <p:nvSpPr>
          <p:cNvPr id="335" name="CustomShape 3"/>
          <p:cNvSpPr/>
          <p:nvPr/>
        </p:nvSpPr>
        <p:spPr>
          <a:xfrm>
            <a:off x="2123640" y="476640"/>
            <a:ext cx="3958920" cy="213840"/>
          </a:xfrm>
          <a:prstGeom prst="rect">
            <a:avLst/>
          </a:prstGeom>
          <a:noFill/>
          <a:ln>
            <a:noFill/>
          </a:ln>
        </p:spPr>
        <p:style>
          <a:lnRef idx="0"/>
          <a:fillRef idx="0"/>
          <a:effectRef idx="0"/>
          <a:fontRef idx="minor"/>
        </p:style>
        <p:txBody>
          <a:bodyPr lIns="0" rIns="0" tIns="0" bIns="0">
            <a:noAutofit/>
          </a:bodyPr>
          <a:p>
            <a:pPr>
              <a:lnSpc>
                <a:spcPct val="100000"/>
              </a:lnSpc>
            </a:pPr>
            <a:r>
              <a:rPr b="1" i="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CustomShape 1"/>
          <p:cNvSpPr/>
          <p:nvPr/>
        </p:nvSpPr>
        <p:spPr>
          <a:xfrm>
            <a:off x="2123640" y="476640"/>
            <a:ext cx="3958920" cy="213840"/>
          </a:xfrm>
          <a:prstGeom prst="rect">
            <a:avLst/>
          </a:prstGeom>
          <a:noFill/>
          <a:ln>
            <a:noFill/>
          </a:ln>
        </p:spPr>
        <p:style>
          <a:lnRef idx="0"/>
          <a:fillRef idx="0"/>
          <a:effectRef idx="0"/>
          <a:fontRef idx="minor"/>
        </p:style>
        <p:txBody>
          <a:bodyPr lIns="0" rIns="0" tIns="0" bIns="0">
            <a:noAutofit/>
          </a:bodyPr>
          <a:p>
            <a:pPr>
              <a:lnSpc>
                <a:spcPct val="100000"/>
              </a:lnSpc>
            </a:pPr>
            <a:r>
              <a:rPr b="1" i="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pic>
        <p:nvPicPr>
          <p:cNvPr id="337" name="Picture 2" descr=""/>
          <p:cNvPicPr/>
          <p:nvPr/>
        </p:nvPicPr>
        <p:blipFill>
          <a:blip r:embed="rId1"/>
          <a:stretch/>
        </p:blipFill>
        <p:spPr>
          <a:xfrm>
            <a:off x="1907640" y="908640"/>
            <a:ext cx="7137720" cy="5375520"/>
          </a:xfrm>
          <a:prstGeom prst="rect">
            <a:avLst/>
          </a:prstGeom>
          <a:ln>
            <a:noFill/>
          </a:ln>
        </p:spPr>
      </p:pic>
      <p:sp>
        <p:nvSpPr>
          <p:cNvPr id="338" name="CustomShape 2"/>
          <p:cNvSpPr/>
          <p:nvPr/>
        </p:nvSpPr>
        <p:spPr>
          <a:xfrm>
            <a:off x="179640" y="2637000"/>
            <a:ext cx="1599480" cy="2041560"/>
          </a:xfrm>
          <a:prstGeom prst="rect">
            <a:avLst/>
          </a:prstGeom>
          <a:noFill/>
          <a:ln w="9360">
            <a:noFill/>
          </a:ln>
        </p:spPr>
        <p:style>
          <a:lnRef idx="0"/>
          <a:fillRef idx="0"/>
          <a:effectRef idx="0"/>
          <a:fontRef idx="minor"/>
        </p:style>
        <p:txBody>
          <a:bodyPr lIns="0" rIns="0" tIns="0" bIns="0">
            <a:spAutoFit/>
          </a:bodyPr>
          <a:p>
            <a:pPr>
              <a:lnSpc>
                <a:spcPct val="100000"/>
              </a:lnSpc>
              <a:spcBef>
                <a:spcPts val="360"/>
              </a:spcBef>
            </a:pPr>
            <a:r>
              <a:rPr b="1" lang="it-IT" sz="1800" spc="-1" strike="noStrike">
                <a:solidFill>
                  <a:srgbClr val="00b0f0"/>
                </a:solidFill>
                <a:latin typeface="Arial"/>
                <a:ea typeface="DejaVu Sans"/>
              </a:rPr>
              <a:t>CDI service </a:t>
            </a:r>
            <a:r>
              <a:rPr b="0" lang="it-IT" sz="1800" spc="-1" strike="noStrike">
                <a:solidFill>
                  <a:srgbClr val="333399"/>
                </a:solidFill>
                <a:latin typeface="Arial"/>
                <a:ea typeface="DejaVu Sans"/>
              </a:rPr>
              <a:t>driving and serving many portals and communities </a:t>
            </a:r>
            <a:endParaRPr b="0" lang="it-IT" sz="1800" spc="-1" strike="noStrike">
              <a:latin typeface="Arial"/>
            </a:endParaRPr>
          </a:p>
          <a:p>
            <a:pPr>
              <a:lnSpc>
                <a:spcPct val="100000"/>
              </a:lnSpc>
              <a:spcBef>
                <a:spcPts val="479"/>
              </a:spcBef>
            </a:pPr>
            <a:endParaRPr b="0" lang="it-IT" sz="1800" spc="-1" strike="noStrike">
              <a:latin typeface="Arial"/>
            </a:endParaRPr>
          </a:p>
          <a:p>
            <a:pPr>
              <a:lnSpc>
                <a:spcPct val="100000"/>
              </a:lnSpc>
              <a:spcBef>
                <a:spcPts val="479"/>
              </a:spcBef>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CustomShape 1"/>
          <p:cNvSpPr/>
          <p:nvPr/>
        </p:nvSpPr>
        <p:spPr>
          <a:xfrm>
            <a:off x="2051640" y="868320"/>
            <a:ext cx="6046560" cy="552600"/>
          </a:xfrm>
          <a:prstGeom prst="rect">
            <a:avLst/>
          </a:prstGeom>
          <a:noFill/>
          <a:ln w="9360">
            <a:noFill/>
          </a:ln>
        </p:spPr>
        <p:style>
          <a:lnRef idx="0"/>
          <a:fillRef idx="0"/>
          <a:effectRef idx="0"/>
          <a:fontRef idx="minor"/>
        </p:style>
        <p:txBody>
          <a:bodyPr lIns="0" rIns="0" tIns="0" bIns="0" anchor="ctr">
            <a:noAutofit/>
          </a:bodyPr>
          <a:p>
            <a:pPr algn="r">
              <a:lnSpc>
                <a:spcPct val="100000"/>
              </a:lnSpc>
            </a:pPr>
            <a:r>
              <a:rPr b="1" lang="it-IT" sz="3600" spc="-1" strike="noStrike">
                <a:solidFill>
                  <a:srgbClr val="000099"/>
                </a:solidFill>
                <a:latin typeface="Calibri"/>
                <a:ea typeface="DejaVu Sans"/>
              </a:rPr>
              <a:t>User workshop at EGU 2019</a:t>
            </a:r>
            <a:endParaRPr b="0" lang="it-IT" sz="3600" spc="-1" strike="noStrike">
              <a:latin typeface="Arial"/>
            </a:endParaRPr>
          </a:p>
        </p:txBody>
      </p:sp>
      <p:sp>
        <p:nvSpPr>
          <p:cNvPr id="340" name="CustomShape 2"/>
          <p:cNvSpPr/>
          <p:nvPr/>
        </p:nvSpPr>
        <p:spPr>
          <a:xfrm>
            <a:off x="648000" y="1872000"/>
            <a:ext cx="8278920" cy="2634840"/>
          </a:xfrm>
          <a:prstGeom prst="rect">
            <a:avLst/>
          </a:prstGeom>
          <a:noFill/>
          <a:ln w="9360">
            <a:noFill/>
          </a:ln>
        </p:spPr>
        <p:style>
          <a:lnRef idx="0"/>
          <a:fillRef idx="0"/>
          <a:effectRef idx="0"/>
          <a:fontRef idx="minor"/>
        </p:style>
        <p:txBody>
          <a:bodyPr lIns="0" rIns="0" tIns="0" bIns="0">
            <a:spAutoFit/>
          </a:bodyPr>
          <a:p>
            <a:pPr algn="ctr">
              <a:lnSpc>
                <a:spcPct val="100000"/>
              </a:lnSpc>
            </a:pPr>
            <a:r>
              <a:rPr b="0" lang="it-IT" sz="2600" spc="-1" strike="noStrike">
                <a:solidFill>
                  <a:srgbClr val="000099"/>
                </a:solidFill>
                <a:latin typeface="Arial"/>
                <a:ea typeface="DejaVu Sans"/>
              </a:rPr>
              <a:t>SeaDataNet user workshop will be held at </a:t>
            </a:r>
            <a:endParaRPr b="0" lang="it-IT" sz="2600" spc="-1" strike="noStrike">
              <a:latin typeface="Arial"/>
            </a:endParaRPr>
          </a:p>
          <a:p>
            <a:pPr algn="ctr">
              <a:lnSpc>
                <a:spcPct val="100000"/>
              </a:lnSpc>
            </a:pPr>
            <a:r>
              <a:rPr b="0" lang="it-IT" sz="2600" spc="-1" strike="noStrike">
                <a:solidFill>
                  <a:srgbClr val="000099"/>
                </a:solidFill>
                <a:latin typeface="Arial"/>
                <a:ea typeface="DejaVu Sans"/>
              </a:rPr>
              <a:t>EGU Conference in Vienna </a:t>
            </a:r>
            <a:endParaRPr b="0" lang="it-IT" sz="2600" spc="-1" strike="noStrike">
              <a:latin typeface="Arial"/>
            </a:endParaRPr>
          </a:p>
          <a:p>
            <a:pPr algn="ctr">
              <a:lnSpc>
                <a:spcPct val="100000"/>
              </a:lnSpc>
            </a:pPr>
            <a:r>
              <a:rPr b="0" lang="it-IT" sz="2600" spc="-1" strike="noStrike">
                <a:solidFill>
                  <a:srgbClr val="000099"/>
                </a:solidFill>
                <a:latin typeface="Arial"/>
                <a:ea typeface="DejaVu Sans"/>
              </a:rPr>
              <a:t>(Thursday 11 April 2019 - Splinter meeting 10:45 - 12:30 – SMP28 - Room 0.16</a:t>
            </a:r>
            <a:r>
              <a:rPr b="1" lang="it-IT" sz="2300" spc="-1" strike="noStrike">
                <a:solidFill>
                  <a:srgbClr val="00529e"/>
                </a:solidFill>
                <a:latin typeface="Arial"/>
                <a:ea typeface="DejaVu Sans"/>
              </a:rPr>
              <a:t>)</a:t>
            </a:r>
            <a:endParaRPr b="0" lang="it-IT" sz="2300" spc="-1" strike="noStrike">
              <a:latin typeface="Arial"/>
            </a:endParaRPr>
          </a:p>
          <a:p>
            <a:pPr algn="ctr">
              <a:lnSpc>
                <a:spcPct val="100000"/>
              </a:lnSpc>
            </a:pPr>
            <a:endParaRPr b="0" lang="it-IT" sz="2300" spc="-1" strike="noStrike">
              <a:latin typeface="Arial"/>
            </a:endParaRPr>
          </a:p>
          <a:p>
            <a:pPr algn="ctr">
              <a:lnSpc>
                <a:spcPct val="100000"/>
              </a:lnSpc>
            </a:pPr>
            <a:r>
              <a:rPr b="1" lang="it-IT" sz="2300" spc="-1" strike="noStrike" u="sng">
                <a:solidFill>
                  <a:srgbClr val="009999"/>
                </a:solidFill>
                <a:uFillTx/>
                <a:latin typeface="Arial"/>
                <a:ea typeface="Segoe UI"/>
                <a:hlinkClick r:id="rId1"/>
              </a:rPr>
              <a:t>https://meetingorganizer.copernicus.org/EGU2019/session/3370</a:t>
            </a:r>
            <a:endParaRPr b="0" lang="it-IT" sz="2300" spc="-1" strike="noStrike">
              <a:latin typeface="Arial"/>
            </a:endParaRPr>
          </a:p>
          <a:p>
            <a:pPr algn="ctr">
              <a:lnSpc>
                <a:spcPct val="100000"/>
              </a:lnSpc>
            </a:pPr>
            <a:endParaRPr b="0" lang="it-IT" sz="2300" spc="-1" strike="noStrike">
              <a:latin typeface="Arial"/>
            </a:endParaRPr>
          </a:p>
        </p:txBody>
      </p:sp>
      <p:sp>
        <p:nvSpPr>
          <p:cNvPr id="341" name="CustomShape 3"/>
          <p:cNvSpPr/>
          <p:nvPr/>
        </p:nvSpPr>
        <p:spPr>
          <a:xfrm>
            <a:off x="2123640" y="476640"/>
            <a:ext cx="3958920" cy="213840"/>
          </a:xfrm>
          <a:prstGeom prst="rect">
            <a:avLst/>
          </a:prstGeom>
          <a:noFill/>
          <a:ln>
            <a:noFill/>
          </a:ln>
        </p:spPr>
        <p:style>
          <a:lnRef idx="0"/>
          <a:fillRef idx="0"/>
          <a:effectRef idx="0"/>
          <a:fontRef idx="minor"/>
        </p:style>
        <p:txBody>
          <a:bodyPr lIns="0" rIns="0" tIns="0" bIns="0">
            <a:noAutofit/>
          </a:bodyPr>
          <a:p>
            <a:pPr>
              <a:lnSpc>
                <a:spcPct val="100000"/>
              </a:lnSpc>
            </a:pPr>
            <a:r>
              <a:rPr b="1" i="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323640" y="1268640"/>
            <a:ext cx="8062920" cy="5399280"/>
          </a:xfrm>
          <a:prstGeom prst="rect">
            <a:avLst/>
          </a:prstGeom>
          <a:noFill/>
          <a:ln>
            <a:noFill/>
          </a:ln>
        </p:spPr>
        <p:style>
          <a:lnRef idx="0"/>
          <a:fillRef idx="0"/>
          <a:effectRef idx="0"/>
          <a:fontRef idx="minor"/>
        </p:style>
        <p:txBody>
          <a:bodyPr lIns="90000" rIns="90000" tIns="45000" bIns="45000">
            <a:noAutofit/>
          </a:bodyPr>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Origin</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Architecture</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Data services </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Metadata services</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Data products</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Vocabulary services</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Software tools</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On going activities</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Challenges in the Arctic Ocean</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How SeaDataNet supports Arctic studies</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The highlights</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SeaDataNet standards and tools in other EU projects</a:t>
            </a:r>
            <a:endParaRPr b="0" lang="it-IT" sz="2200" spc="-1" strike="noStrike">
              <a:latin typeface="Arial"/>
            </a:endParaRPr>
          </a:p>
          <a:p>
            <a:pPr marL="343080" indent="-341640" algn="just">
              <a:lnSpc>
                <a:spcPct val="100000"/>
              </a:lnSpc>
              <a:spcBef>
                <a:spcPts val="439"/>
              </a:spcBef>
              <a:buClr>
                <a:srgbClr val="000099"/>
              </a:buClr>
              <a:buFont typeface="Arial"/>
              <a:buChar char="•"/>
            </a:pPr>
            <a:r>
              <a:rPr b="1" lang="it-IT" sz="2200" spc="-1" strike="noStrike">
                <a:solidFill>
                  <a:srgbClr val="000099"/>
                </a:solidFill>
                <a:latin typeface="Arial"/>
                <a:ea typeface="DejaVu Sans"/>
              </a:rPr>
              <a:t>User workshop at EGU 2019 </a:t>
            </a:r>
            <a:endParaRPr b="0" lang="it-IT" sz="2200" spc="-1" strike="noStrike">
              <a:latin typeface="Arial"/>
            </a:endParaRPr>
          </a:p>
          <a:p>
            <a:pPr algn="just">
              <a:lnSpc>
                <a:spcPct val="100000"/>
              </a:lnSpc>
              <a:spcBef>
                <a:spcPts val="439"/>
              </a:spcBef>
            </a:pPr>
            <a:endParaRPr b="0" lang="it-IT" sz="2200" spc="-1" strike="noStrike">
              <a:latin typeface="Arial"/>
            </a:endParaRPr>
          </a:p>
          <a:p>
            <a:pPr algn="just">
              <a:lnSpc>
                <a:spcPct val="100000"/>
              </a:lnSpc>
              <a:spcBef>
                <a:spcPts val="459"/>
              </a:spcBef>
            </a:pPr>
            <a:endParaRPr b="0" lang="it-IT" sz="2200" spc="-1" strike="noStrike">
              <a:latin typeface="Arial"/>
            </a:endParaRPr>
          </a:p>
          <a:p>
            <a:pPr algn="just">
              <a:lnSpc>
                <a:spcPct val="100000"/>
              </a:lnSpc>
              <a:spcBef>
                <a:spcPts val="459"/>
              </a:spcBef>
            </a:pPr>
            <a:endParaRPr b="0" lang="it-IT" sz="2200" spc="-1" strike="noStrike">
              <a:latin typeface="Arial"/>
            </a:endParaRPr>
          </a:p>
          <a:p>
            <a:pPr algn="just">
              <a:lnSpc>
                <a:spcPct val="100000"/>
              </a:lnSpc>
              <a:spcBef>
                <a:spcPts val="459"/>
              </a:spcBef>
            </a:pPr>
            <a:endParaRPr b="0" lang="it-IT" sz="2200" spc="-1" strike="noStrike">
              <a:latin typeface="Arial"/>
            </a:endParaRPr>
          </a:p>
        </p:txBody>
      </p:sp>
      <p:sp>
        <p:nvSpPr>
          <p:cNvPr id="142" name="CustomShape 2"/>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2483640" y="6165360"/>
            <a:ext cx="3886920" cy="430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pic>
        <p:nvPicPr>
          <p:cNvPr id="144" name="Immagine 9" descr=""/>
          <p:cNvPicPr/>
          <p:nvPr/>
        </p:nvPicPr>
        <p:blipFill>
          <a:blip r:embed="rId1"/>
          <a:srcRect l="3361" t="21172" r="3328" b="21445"/>
          <a:stretch/>
        </p:blipFill>
        <p:spPr>
          <a:xfrm>
            <a:off x="35640" y="1917000"/>
            <a:ext cx="4639320" cy="4867560"/>
          </a:xfrm>
          <a:prstGeom prst="rect">
            <a:avLst/>
          </a:prstGeom>
          <a:ln w="9360">
            <a:noFill/>
          </a:ln>
        </p:spPr>
      </p:pic>
      <p:pic>
        <p:nvPicPr>
          <p:cNvPr id="145" name="Immagine 6" descr=""/>
          <p:cNvPicPr/>
          <p:nvPr/>
        </p:nvPicPr>
        <p:blipFill>
          <a:blip r:embed="rId2"/>
          <a:stretch/>
        </p:blipFill>
        <p:spPr>
          <a:xfrm>
            <a:off x="0" y="1124640"/>
            <a:ext cx="1402200" cy="790560"/>
          </a:xfrm>
          <a:prstGeom prst="rect">
            <a:avLst/>
          </a:prstGeom>
          <a:ln w="9360">
            <a:noFill/>
          </a:ln>
        </p:spPr>
      </p:pic>
      <p:sp>
        <p:nvSpPr>
          <p:cNvPr id="146" name="CustomShape 2"/>
          <p:cNvSpPr/>
          <p:nvPr/>
        </p:nvSpPr>
        <p:spPr>
          <a:xfrm>
            <a:off x="4932000" y="1783080"/>
            <a:ext cx="4174920" cy="1552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2400" spc="-1" strike="noStrike">
                <a:solidFill>
                  <a:srgbClr val="000099"/>
                </a:solidFill>
                <a:latin typeface="Arial"/>
                <a:ea typeface="Malgun Gothic"/>
              </a:rPr>
              <a:t>SeaDataNet started in the 90s and has been developing over the years. Thanks to EU funded projects: </a:t>
            </a:r>
            <a:endParaRPr b="0" lang="it-IT" sz="2400" spc="-1" strike="noStrike">
              <a:latin typeface="Arial"/>
            </a:endParaRPr>
          </a:p>
        </p:txBody>
      </p:sp>
      <p:graphicFrame>
        <p:nvGraphicFramePr>
          <p:cNvPr id="147" name="Table 3"/>
          <p:cNvGraphicFramePr/>
          <p:nvPr/>
        </p:nvGraphicFramePr>
        <p:xfrm>
          <a:off x="5004000" y="3672360"/>
          <a:ext cx="4139280" cy="3140280"/>
        </p:xfrm>
        <a:graphic>
          <a:graphicData uri="http://schemas.openxmlformats.org/drawingml/2006/table">
            <a:tbl>
              <a:tblPr/>
              <a:tblGrid>
                <a:gridCol w="1398600"/>
                <a:gridCol w="2741040"/>
              </a:tblGrid>
              <a:tr h="1046880">
                <a:tc>
                  <a:txBody>
                    <a:bodyPr lIns="9360" rIns="9360">
                      <a:noAutofit/>
                    </a:bodyPr>
                    <a:p>
                      <a:pPr algn="ctr">
                        <a:lnSpc>
                          <a:spcPct val="100000"/>
                        </a:lnSpc>
                      </a:pPr>
                      <a:r>
                        <a:rPr b="0" lang="it-IT" sz="2000" spc="-1" strike="noStrike">
                          <a:solidFill>
                            <a:srgbClr val="222267"/>
                          </a:solidFill>
                          <a:latin typeface="Calibri"/>
                        </a:rPr>
                        <a:t>90</a:t>
                      </a:r>
                      <a:endParaRPr b="0" lang="it-IT" sz="2000" spc="-1" strike="noStrike">
                        <a:latin typeface="Arial"/>
                      </a:endParaRPr>
                    </a:p>
                  </a:txBody>
                  <a:tcPr marL="9360" marR="9360">
                    <a:lnR w="28080">
                      <a:solidFill>
                        <a:srgbClr val="ffffff"/>
                      </a:solidFill>
                    </a:lnR>
                    <a:lnB w="28080">
                      <a:solidFill>
                        <a:srgbClr val="ffffff"/>
                      </a:solidFill>
                    </a:lnB>
                    <a:solidFill>
                      <a:srgbClr val="acb9ca"/>
                    </a:solidFill>
                  </a:tcPr>
                </a:tc>
                <a:tc>
                  <a:txBody>
                    <a:bodyPr lIns="9360" rIns="9360">
                      <a:noAutofit/>
                    </a:bodyPr>
                    <a:p>
                      <a:pPr>
                        <a:lnSpc>
                          <a:spcPct val="100000"/>
                        </a:lnSpc>
                      </a:pPr>
                      <a:r>
                        <a:rPr b="0" lang="it-IT" sz="2000" spc="-1" strike="noStrike">
                          <a:solidFill>
                            <a:srgbClr val="222267"/>
                          </a:solidFill>
                          <a:latin typeface="Calibri"/>
                        </a:rPr>
                        <a:t> </a:t>
                      </a:r>
                      <a:r>
                        <a:rPr b="0" lang="it-IT" sz="2000" spc="-1" strike="noStrike">
                          <a:solidFill>
                            <a:srgbClr val="222267"/>
                          </a:solidFill>
                          <a:latin typeface="Calibri"/>
                        </a:rPr>
                        <a:t>Metadata directories</a:t>
                      </a:r>
                      <a:br/>
                      <a:r>
                        <a:rPr b="0" lang="it-IT" sz="2000" spc="-1" strike="noStrike">
                          <a:solidFill>
                            <a:srgbClr val="222267"/>
                          </a:solidFill>
                          <a:latin typeface="Calibri"/>
                        </a:rPr>
                        <a:t> Medar/MedAtlas</a:t>
                      </a:r>
                      <a:endParaRPr b="0" lang="it-IT" sz="2000" spc="-1" strike="noStrike">
                        <a:latin typeface="Arial"/>
                      </a:endParaRPr>
                    </a:p>
                  </a:txBody>
                  <a:tcPr marL="9360" marR="9360">
                    <a:lnL w="28080">
                      <a:solidFill>
                        <a:srgbClr val="ffffff"/>
                      </a:solidFill>
                    </a:lnL>
                    <a:lnB w="28080">
                      <a:solidFill>
                        <a:srgbClr val="ffffff"/>
                      </a:solidFill>
                    </a:lnB>
                    <a:solidFill>
                      <a:srgbClr val="acb9ca"/>
                    </a:solidFill>
                  </a:tcPr>
                </a:tc>
              </a:tr>
              <a:tr h="523440">
                <a:tc>
                  <a:txBody>
                    <a:bodyPr lIns="9360" rIns="9360">
                      <a:noAutofit/>
                    </a:bodyPr>
                    <a:p>
                      <a:pPr algn="ctr">
                        <a:lnSpc>
                          <a:spcPct val="100000"/>
                        </a:lnSpc>
                      </a:pPr>
                      <a:r>
                        <a:rPr b="0" lang="it-IT" sz="2000" spc="-1" strike="noStrike">
                          <a:solidFill>
                            <a:srgbClr val="222267"/>
                          </a:solidFill>
                          <a:latin typeface="Calibri"/>
                        </a:rPr>
                        <a:t>2002-2005</a:t>
                      </a:r>
                      <a:endParaRPr b="0" lang="it-IT" sz="2000" spc="-1" strike="noStrike">
                        <a:latin typeface="Arial"/>
                      </a:endParaRPr>
                    </a:p>
                  </a:txBody>
                  <a:tcPr marL="9360" marR="9360">
                    <a:lnR w="28080">
                      <a:solidFill>
                        <a:srgbClr val="ffffff"/>
                      </a:solidFill>
                    </a:lnR>
                    <a:lnT w="28080">
                      <a:solidFill>
                        <a:srgbClr val="ffffff"/>
                      </a:solidFill>
                    </a:lnT>
                    <a:lnB w="28080">
                      <a:solidFill>
                        <a:srgbClr val="ffffff"/>
                      </a:solidFill>
                    </a:lnB>
                    <a:solidFill>
                      <a:srgbClr val="d6dce4"/>
                    </a:solidFill>
                  </a:tcPr>
                </a:tc>
                <a:tc>
                  <a:txBody>
                    <a:bodyPr lIns="9360" rIns="9360">
                      <a:noAutofit/>
                    </a:bodyPr>
                    <a:p>
                      <a:pPr>
                        <a:lnSpc>
                          <a:spcPct val="100000"/>
                        </a:lnSpc>
                      </a:pPr>
                      <a:r>
                        <a:rPr b="0" lang="it-IT" sz="2000" spc="-1" strike="noStrike">
                          <a:solidFill>
                            <a:srgbClr val="222267"/>
                          </a:solidFill>
                          <a:latin typeface="Calibri"/>
                        </a:rPr>
                        <a:t> </a:t>
                      </a:r>
                      <a:r>
                        <a:rPr b="0" lang="it-IT" sz="2000" spc="-1" strike="noStrike">
                          <a:solidFill>
                            <a:srgbClr val="222267"/>
                          </a:solidFill>
                          <a:latin typeface="Calibri"/>
                        </a:rPr>
                        <a:t>Sea-Search (FP5)</a:t>
                      </a:r>
                      <a:endParaRPr b="0" lang="it-IT" sz="2000" spc="-1" strike="noStrike">
                        <a:latin typeface="Arial"/>
                      </a:endParaRPr>
                    </a:p>
                  </a:txBody>
                  <a:tcPr marL="9360" marR="9360">
                    <a:lnL w="28080">
                      <a:solidFill>
                        <a:srgbClr val="ffffff"/>
                      </a:solidFill>
                    </a:lnL>
                    <a:lnT w="28080">
                      <a:solidFill>
                        <a:srgbClr val="ffffff"/>
                      </a:solidFill>
                    </a:lnT>
                    <a:lnB w="28080">
                      <a:solidFill>
                        <a:srgbClr val="ffffff"/>
                      </a:solidFill>
                    </a:lnB>
                    <a:solidFill>
                      <a:srgbClr val="d6dce4"/>
                    </a:solidFill>
                  </a:tcPr>
                </a:tc>
              </a:tr>
              <a:tr h="523440">
                <a:tc>
                  <a:txBody>
                    <a:bodyPr lIns="9360" rIns="9360">
                      <a:noAutofit/>
                    </a:bodyPr>
                    <a:p>
                      <a:pPr algn="ctr">
                        <a:lnSpc>
                          <a:spcPct val="100000"/>
                        </a:lnSpc>
                      </a:pPr>
                      <a:r>
                        <a:rPr b="0" lang="it-IT" sz="2000" spc="-1" strike="noStrike">
                          <a:solidFill>
                            <a:srgbClr val="222267"/>
                          </a:solidFill>
                          <a:latin typeface="Calibri"/>
                        </a:rPr>
                        <a:t>2006-2011</a:t>
                      </a:r>
                      <a:endParaRPr b="0" lang="it-IT" sz="2000" spc="-1" strike="noStrike">
                        <a:latin typeface="Arial"/>
                      </a:endParaRPr>
                    </a:p>
                  </a:txBody>
                  <a:tcPr marL="9360" marR="9360">
                    <a:lnR w="28080">
                      <a:solidFill>
                        <a:srgbClr val="ffffff"/>
                      </a:solidFill>
                    </a:lnR>
                    <a:lnT w="28080">
                      <a:solidFill>
                        <a:srgbClr val="ffffff"/>
                      </a:solidFill>
                    </a:lnT>
                    <a:lnB w="28080">
                      <a:solidFill>
                        <a:srgbClr val="ffffff"/>
                      </a:solidFill>
                    </a:lnB>
                    <a:solidFill>
                      <a:srgbClr val="acb9ca"/>
                    </a:solidFill>
                  </a:tcPr>
                </a:tc>
                <a:tc>
                  <a:txBody>
                    <a:bodyPr lIns="9360" rIns="9360">
                      <a:noAutofit/>
                    </a:bodyPr>
                    <a:p>
                      <a:pPr>
                        <a:lnSpc>
                          <a:spcPct val="100000"/>
                        </a:lnSpc>
                      </a:pPr>
                      <a:r>
                        <a:rPr b="0" lang="it-IT" sz="2000" spc="-1" strike="noStrike">
                          <a:solidFill>
                            <a:srgbClr val="222267"/>
                          </a:solidFill>
                          <a:latin typeface="Calibri"/>
                        </a:rPr>
                        <a:t> </a:t>
                      </a:r>
                      <a:r>
                        <a:rPr b="0" lang="it-IT" sz="2000" spc="-1" strike="noStrike">
                          <a:solidFill>
                            <a:srgbClr val="222267"/>
                          </a:solidFill>
                          <a:latin typeface="Calibri"/>
                        </a:rPr>
                        <a:t>SeaDataNet (FP6)</a:t>
                      </a:r>
                      <a:endParaRPr b="0" lang="it-IT" sz="2000" spc="-1" strike="noStrike">
                        <a:latin typeface="Arial"/>
                      </a:endParaRPr>
                    </a:p>
                  </a:txBody>
                  <a:tcPr marL="9360" marR="9360">
                    <a:lnL w="28080">
                      <a:solidFill>
                        <a:srgbClr val="ffffff"/>
                      </a:solidFill>
                    </a:lnL>
                    <a:lnT w="28080">
                      <a:solidFill>
                        <a:srgbClr val="ffffff"/>
                      </a:solidFill>
                    </a:lnT>
                    <a:lnB w="28080">
                      <a:solidFill>
                        <a:srgbClr val="ffffff"/>
                      </a:solidFill>
                    </a:lnB>
                    <a:solidFill>
                      <a:srgbClr val="acb9ca"/>
                    </a:solidFill>
                  </a:tcPr>
                </a:tc>
              </a:tr>
              <a:tr h="523440">
                <a:tc>
                  <a:txBody>
                    <a:bodyPr lIns="9360" rIns="9360">
                      <a:noAutofit/>
                    </a:bodyPr>
                    <a:p>
                      <a:pPr algn="ctr">
                        <a:lnSpc>
                          <a:spcPct val="100000"/>
                        </a:lnSpc>
                      </a:pPr>
                      <a:r>
                        <a:rPr b="0" lang="it-IT" sz="2000" spc="-1" strike="noStrike">
                          <a:solidFill>
                            <a:srgbClr val="222267"/>
                          </a:solidFill>
                          <a:latin typeface="Calibri"/>
                        </a:rPr>
                        <a:t>2011-2015</a:t>
                      </a:r>
                      <a:endParaRPr b="0" lang="it-IT" sz="2000" spc="-1" strike="noStrike">
                        <a:latin typeface="Arial"/>
                      </a:endParaRPr>
                    </a:p>
                  </a:txBody>
                  <a:tcPr marL="9360" marR="9360">
                    <a:lnR w="28080">
                      <a:solidFill>
                        <a:srgbClr val="ffffff"/>
                      </a:solidFill>
                    </a:lnR>
                    <a:lnT w="28080">
                      <a:solidFill>
                        <a:srgbClr val="ffffff"/>
                      </a:solidFill>
                    </a:lnT>
                    <a:lnB w="28080">
                      <a:solidFill>
                        <a:srgbClr val="ffffff"/>
                      </a:solidFill>
                    </a:lnB>
                    <a:solidFill>
                      <a:srgbClr val="d6dce4"/>
                    </a:solidFill>
                  </a:tcPr>
                </a:tc>
                <a:tc>
                  <a:txBody>
                    <a:bodyPr lIns="9360" rIns="9360">
                      <a:noAutofit/>
                    </a:bodyPr>
                    <a:p>
                      <a:pPr>
                        <a:lnSpc>
                          <a:spcPct val="100000"/>
                        </a:lnSpc>
                      </a:pPr>
                      <a:r>
                        <a:rPr b="0" lang="it-IT" sz="2000" spc="-1" strike="noStrike">
                          <a:solidFill>
                            <a:srgbClr val="222267"/>
                          </a:solidFill>
                          <a:latin typeface="Calibri"/>
                        </a:rPr>
                        <a:t> </a:t>
                      </a:r>
                      <a:r>
                        <a:rPr b="0" lang="it-IT" sz="2000" spc="-1" strike="noStrike">
                          <a:solidFill>
                            <a:srgbClr val="222267"/>
                          </a:solidFill>
                          <a:latin typeface="Calibri"/>
                        </a:rPr>
                        <a:t>SeaDataNet II (FP7)</a:t>
                      </a:r>
                      <a:endParaRPr b="0" lang="it-IT" sz="2000" spc="-1" strike="noStrike">
                        <a:latin typeface="Arial"/>
                      </a:endParaRPr>
                    </a:p>
                  </a:txBody>
                  <a:tcPr marL="9360" marR="9360">
                    <a:lnL w="28080">
                      <a:solidFill>
                        <a:srgbClr val="ffffff"/>
                      </a:solidFill>
                    </a:lnL>
                    <a:lnT w="28080">
                      <a:solidFill>
                        <a:srgbClr val="ffffff"/>
                      </a:solidFill>
                    </a:lnT>
                    <a:lnB w="28080">
                      <a:solidFill>
                        <a:srgbClr val="ffffff"/>
                      </a:solidFill>
                    </a:lnB>
                    <a:solidFill>
                      <a:srgbClr val="d6dce4"/>
                    </a:solidFill>
                  </a:tcPr>
                </a:tc>
              </a:tr>
              <a:tr h="523440">
                <a:tc>
                  <a:txBody>
                    <a:bodyPr lIns="9360" rIns="9360">
                      <a:noAutofit/>
                    </a:bodyPr>
                    <a:p>
                      <a:pPr algn="ctr">
                        <a:lnSpc>
                          <a:spcPct val="100000"/>
                        </a:lnSpc>
                      </a:pPr>
                      <a:r>
                        <a:rPr b="0" lang="it-IT" sz="2000" spc="-1" strike="noStrike">
                          <a:solidFill>
                            <a:srgbClr val="222267"/>
                          </a:solidFill>
                          <a:latin typeface="Calibri"/>
                        </a:rPr>
                        <a:t>2016-2020</a:t>
                      </a:r>
                      <a:endParaRPr b="0" lang="it-IT" sz="2000" spc="-1" strike="noStrike">
                        <a:latin typeface="Arial"/>
                      </a:endParaRPr>
                    </a:p>
                  </a:txBody>
                  <a:tcPr marL="9360" marR="9360">
                    <a:lnR w="28080">
                      <a:solidFill>
                        <a:srgbClr val="ffffff"/>
                      </a:solidFill>
                    </a:lnR>
                    <a:lnT w="28080">
                      <a:solidFill>
                        <a:srgbClr val="ffffff"/>
                      </a:solidFill>
                    </a:lnT>
                    <a:solidFill>
                      <a:srgbClr val="acb9ca"/>
                    </a:solidFill>
                  </a:tcPr>
                </a:tc>
                <a:tc>
                  <a:txBody>
                    <a:bodyPr lIns="9360" rIns="9360">
                      <a:noAutofit/>
                    </a:bodyPr>
                    <a:p>
                      <a:pPr>
                        <a:lnSpc>
                          <a:spcPct val="100000"/>
                        </a:lnSpc>
                      </a:pPr>
                      <a:r>
                        <a:rPr b="0" lang="it-IT" sz="2000" spc="-1" strike="noStrike">
                          <a:solidFill>
                            <a:srgbClr val="222267"/>
                          </a:solidFill>
                          <a:latin typeface="Calibri"/>
                        </a:rPr>
                        <a:t> </a:t>
                      </a:r>
                      <a:r>
                        <a:rPr b="0" lang="it-IT" sz="2000" spc="-1" strike="noStrike">
                          <a:solidFill>
                            <a:srgbClr val="222267"/>
                          </a:solidFill>
                          <a:latin typeface="Calibri"/>
                        </a:rPr>
                        <a:t>SeaDataCloud (H2020)</a:t>
                      </a:r>
                      <a:endParaRPr b="0" lang="it-IT" sz="2000" spc="-1" strike="noStrike">
                        <a:latin typeface="Arial"/>
                      </a:endParaRPr>
                    </a:p>
                  </a:txBody>
                  <a:tcPr marL="9360" marR="9360">
                    <a:lnL w="28080">
                      <a:solidFill>
                        <a:srgbClr val="ffffff"/>
                      </a:solidFill>
                    </a:lnL>
                    <a:lnT w="28080">
                      <a:solidFill>
                        <a:srgbClr val="ffffff"/>
                      </a:solidFill>
                    </a:lnT>
                    <a:solidFill>
                      <a:srgbClr val="acb9ca"/>
                    </a:solidFill>
                  </a:tcPr>
                </a:tc>
              </a:tr>
            </a:tbl>
          </a:graphicData>
        </a:graphic>
      </p:graphicFrame>
      <p:sp>
        <p:nvSpPr>
          <p:cNvPr id="148" name="CustomShape 4"/>
          <p:cNvSpPr/>
          <p:nvPr/>
        </p:nvSpPr>
        <p:spPr>
          <a:xfrm>
            <a:off x="6084000" y="335520"/>
            <a:ext cx="293328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Origins</a:t>
            </a:r>
            <a:endParaRPr b="0" lang="it-IT" sz="3600" spc="-1" strike="noStrike">
              <a:latin typeface="Arial"/>
            </a:endParaRPr>
          </a:p>
        </p:txBody>
      </p:sp>
      <p:sp>
        <p:nvSpPr>
          <p:cNvPr id="149" name="CustomShape 5"/>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rot="880200">
            <a:off x="1994400" y="5645880"/>
            <a:ext cx="3124440" cy="347040"/>
          </a:xfrm>
          <a:prstGeom prst="lef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51" name="CustomShape 2"/>
          <p:cNvSpPr/>
          <p:nvPr/>
        </p:nvSpPr>
        <p:spPr>
          <a:xfrm>
            <a:off x="107640" y="6309360"/>
            <a:ext cx="3886920" cy="321480"/>
          </a:xfrm>
          <a:prstGeom prst="rect">
            <a:avLst/>
          </a:prstGeom>
          <a:solidFill>
            <a:srgbClr val="fdfeff"/>
          </a:solidFill>
          <a:ln>
            <a:noFill/>
          </a:ln>
        </p:spPr>
        <p:style>
          <a:lnRef idx="2">
            <a:schemeClr val="accent1">
              <a:shade val="50000"/>
            </a:schemeClr>
          </a:lnRef>
          <a:fillRef idx="1">
            <a:schemeClr val="accent1"/>
          </a:fillRef>
          <a:effectRef idx="0">
            <a:schemeClr val="accent1"/>
          </a:effectRef>
          <a:fontRef idx="minor"/>
        </p:style>
      </p:sp>
      <p:sp>
        <p:nvSpPr>
          <p:cNvPr id="152" name="CustomShape 3"/>
          <p:cNvSpPr/>
          <p:nvPr/>
        </p:nvSpPr>
        <p:spPr>
          <a:xfrm>
            <a:off x="6588360" y="404640"/>
            <a:ext cx="2554560" cy="1156320"/>
          </a:xfrm>
          <a:prstGeom prst="rect">
            <a:avLst/>
          </a:prstGeom>
          <a:noFill/>
          <a:ln w="38160">
            <a:noFill/>
          </a:ln>
        </p:spPr>
        <p:style>
          <a:lnRef idx="0"/>
          <a:fillRef idx="0"/>
          <a:effectRef idx="0"/>
          <a:fontRef idx="minor"/>
        </p:style>
        <p:txBody>
          <a:bodyPr lIns="90000" rIns="90000" tIns="45000" bIns="45000">
            <a:spAutoFit/>
          </a:bodyPr>
          <a:p>
            <a:pPr algn="r">
              <a:lnSpc>
                <a:spcPct val="100000"/>
              </a:lnSpc>
              <a:spcBef>
                <a:spcPts val="1800"/>
              </a:spcBef>
            </a:pPr>
            <a:r>
              <a:rPr b="1" lang="it-IT" sz="3600" spc="-1" strike="noStrike">
                <a:solidFill>
                  <a:srgbClr val="000099"/>
                </a:solidFill>
                <a:latin typeface="Calibri"/>
                <a:ea typeface="DejaVu Sans"/>
              </a:rPr>
              <a:t>Architecture</a:t>
            </a:r>
            <a:r>
              <a:rPr b="1" lang="it-IT" sz="2400" spc="-1" strike="noStrike">
                <a:solidFill>
                  <a:srgbClr val="000099"/>
                </a:solidFill>
                <a:latin typeface="Calibri"/>
                <a:ea typeface="DejaVu Sans"/>
              </a:rPr>
              <a:t> </a:t>
            </a:r>
            <a:endParaRPr b="0" lang="it-IT" sz="2400" spc="-1" strike="noStrike">
              <a:latin typeface="Arial"/>
            </a:endParaRPr>
          </a:p>
          <a:p>
            <a:pPr>
              <a:lnSpc>
                <a:spcPct val="100000"/>
              </a:lnSpc>
              <a:spcBef>
                <a:spcPts val="1199"/>
              </a:spcBef>
            </a:pPr>
            <a:endParaRPr b="0" lang="it-IT" sz="2400" spc="-1" strike="noStrike">
              <a:latin typeface="Arial"/>
            </a:endParaRPr>
          </a:p>
        </p:txBody>
      </p:sp>
      <p:pic>
        <p:nvPicPr>
          <p:cNvPr id="153" name="Immagine 13" descr=""/>
          <p:cNvPicPr/>
          <p:nvPr/>
        </p:nvPicPr>
        <p:blipFill>
          <a:blip r:embed="rId1"/>
          <a:stretch/>
        </p:blipFill>
        <p:spPr>
          <a:xfrm>
            <a:off x="743760" y="3903840"/>
            <a:ext cx="1467000" cy="1396080"/>
          </a:xfrm>
          <a:prstGeom prst="rect">
            <a:avLst/>
          </a:prstGeom>
          <a:ln w="9360">
            <a:noFill/>
          </a:ln>
        </p:spPr>
      </p:pic>
      <p:grpSp>
        <p:nvGrpSpPr>
          <p:cNvPr id="154" name="Group 4"/>
          <p:cNvGrpSpPr/>
          <p:nvPr/>
        </p:nvGrpSpPr>
        <p:grpSpPr>
          <a:xfrm>
            <a:off x="4551120" y="1340640"/>
            <a:ext cx="4282200" cy="5515920"/>
            <a:chOff x="4551120" y="1340640"/>
            <a:chExt cx="4282200" cy="5515920"/>
          </a:xfrm>
        </p:grpSpPr>
        <p:sp>
          <p:nvSpPr>
            <p:cNvPr id="155" name="CustomShape 5"/>
            <p:cNvSpPr/>
            <p:nvPr/>
          </p:nvSpPr>
          <p:spPr>
            <a:xfrm>
              <a:off x="4551120" y="3691800"/>
              <a:ext cx="1743480" cy="1743480"/>
            </a:xfrm>
            <a:prstGeom prst="ellipse">
              <a:avLst/>
            </a:prstGeom>
            <a:solidFill>
              <a:schemeClr val="accent1">
                <a:hueOff val="0"/>
                <a:satOff val="0"/>
                <a:lumOff val="0"/>
                <a:alphaOff val="0"/>
              </a:schemeClr>
            </a:solidFill>
            <a:ln>
              <a:noFill/>
            </a:ln>
            <a:effectLst>
              <a:outerShdw blurRad="40000" dir="5400000" dist="23040" rotWithShape="0">
                <a:srgbClr val="000000">
                  <a:alpha val="35000"/>
                </a:srgbClr>
              </a:outerShdw>
            </a:effectLst>
            <a:scene3d>
              <a:camera prst="orthographicFront"/>
              <a:lightRig dir="t" rig="threePt"/>
            </a:scene3d>
            <a:sp3d extrusionH="152250" prstMaterial="matte">
              <a:bevelT prst="coolSlant" w="165100"/>
            </a:sp3d>
          </p:spPr>
          <p:style>
            <a:lnRef idx="0"/>
            <a:fillRef idx="0"/>
            <a:effectRef idx="2"/>
            <a:fontRef idx="minor"/>
          </p:style>
          <p:txBody>
            <a:bodyPr lIns="17640" rIns="17640" tIns="17640" bIns="17640" anchor="ctr">
              <a:noAutofit/>
            </a:bodyPr>
            <a:p>
              <a:pPr algn="ctr">
                <a:lnSpc>
                  <a:spcPct val="90000"/>
                </a:lnSpc>
                <a:spcAft>
                  <a:spcPts val="981"/>
                </a:spcAft>
              </a:pPr>
              <a:r>
                <a:rPr b="0" lang="it-IT" sz="2800" spc="-1" strike="noStrike">
                  <a:solidFill>
                    <a:srgbClr val="333399"/>
                  </a:solidFill>
                  <a:latin typeface="Arial"/>
                  <a:ea typeface="DejaVu Sans"/>
                </a:rPr>
                <a:t>Central Portal</a:t>
              </a:r>
              <a:endParaRPr b="0" lang="it-IT" sz="2800" spc="-1" strike="noStrike">
                <a:latin typeface="Arial"/>
              </a:endParaRPr>
            </a:p>
          </p:txBody>
        </p:sp>
        <p:sp>
          <p:nvSpPr>
            <p:cNvPr id="156" name="CustomShape 6"/>
            <p:cNvSpPr/>
            <p:nvPr/>
          </p:nvSpPr>
          <p:spPr>
            <a:xfrm rot="15777600">
              <a:off x="4596480" y="3039120"/>
              <a:ext cx="1281600" cy="43920"/>
            </a:xfrm>
            <a:custGeom>
              <a:avLst/>
              <a:gdLst/>
              <a:ahLst/>
              <a:rect l="l" t="t" r="r" b="b"/>
              <a:pathLst>
                <a:path w="1283187" h="0">
                  <a:moveTo>
                    <a:pt x="0" y="22760"/>
                  </a:moveTo>
                  <a:lnTo>
                    <a:pt x="1283187" y="22760"/>
                  </a:lnTo>
                </a:path>
              </a:pathLst>
            </a:custGeom>
            <a:noFill/>
            <a:ln>
              <a:solidFill>
                <a:schemeClr val="accent1">
                  <a:shade val="60000"/>
                  <a:hueOff val="0"/>
                  <a:satOff val="0"/>
                  <a:lumOff val="0"/>
                  <a:alphaOff val="0"/>
                </a:schemeClr>
              </a:solidFill>
              <a:round/>
            </a:ln>
            <a:scene3d>
              <a:camera prst="orthographicFront"/>
              <a:lightRig dir="t" rig="threePt"/>
            </a:scene3d>
            <a:sp3d z="-227350" prstMaterial="matte"/>
          </p:spPr>
          <p:style>
            <a:lnRef idx="2"/>
            <a:fillRef idx="0"/>
            <a:effectRef idx="0"/>
            <a:fontRef idx="minor"/>
          </p:style>
        </p:sp>
        <p:sp>
          <p:nvSpPr>
            <p:cNvPr id="157" name="CustomShape 7"/>
            <p:cNvSpPr/>
            <p:nvPr/>
          </p:nvSpPr>
          <p:spPr>
            <a:xfrm>
              <a:off x="4551120" y="1345680"/>
              <a:ext cx="1081800" cy="1081800"/>
            </a:xfrm>
            <a:prstGeom prst="ellipse">
              <a:avLst/>
            </a:prstGeom>
            <a:solidFill>
              <a:schemeClr val="accent1">
                <a:hueOff val="0"/>
                <a:satOff val="0"/>
                <a:lumOff val="0"/>
                <a:alphaOff val="0"/>
              </a:schemeClr>
            </a:solidFill>
            <a:ln>
              <a:noFill/>
            </a:ln>
            <a:effectLst>
              <a:outerShdw blurRad="40000" dir="5400000" dist="23040" rotWithShape="0">
                <a:srgbClr val="000000">
                  <a:alpha val="35000"/>
                </a:srgbClr>
              </a:outerShdw>
            </a:effectLst>
            <a:scene3d>
              <a:camera prst="orthographicFront"/>
              <a:lightRig dir="t" rig="threePt"/>
            </a:scene3d>
            <a:sp3d extrusionH="152250" prstMaterial="matte">
              <a:bevelT prst="coolSlant" w="165100"/>
            </a:sp3d>
          </p:spPr>
          <p:style>
            <a:lnRef idx="0"/>
            <a:fillRef idx="0"/>
            <a:effectRef idx="2"/>
            <a:fontRef idx="minor"/>
          </p:style>
          <p:txBody>
            <a:bodyPr lIns="12240" rIns="12240" tIns="12240" bIns="12240" anchor="ctr">
              <a:noAutofit/>
            </a:bodyPr>
            <a:p>
              <a:pPr algn="r">
                <a:lnSpc>
                  <a:spcPct val="90000"/>
                </a:lnSpc>
                <a:spcAft>
                  <a:spcPts val="666"/>
                </a:spcAft>
              </a:pPr>
              <a:r>
                <a:rPr b="0" lang="it-IT" sz="1900" spc="-1" strike="noStrike">
                  <a:solidFill>
                    <a:srgbClr val="333399"/>
                  </a:solidFill>
                  <a:latin typeface="Arial"/>
                  <a:ea typeface="DejaVu Sans"/>
                </a:rPr>
                <a:t>Data centre</a:t>
              </a:r>
              <a:endParaRPr b="0" lang="it-IT" sz="1900" spc="-1" strike="noStrike">
                <a:latin typeface="Arial"/>
              </a:endParaRPr>
            </a:p>
          </p:txBody>
        </p:sp>
        <p:sp>
          <p:nvSpPr>
            <p:cNvPr id="158" name="CustomShape 8"/>
            <p:cNvSpPr/>
            <p:nvPr/>
          </p:nvSpPr>
          <p:spPr>
            <a:xfrm rot="19371000">
              <a:off x="5965200" y="3560400"/>
              <a:ext cx="1502640" cy="43920"/>
            </a:xfrm>
            <a:custGeom>
              <a:avLst/>
              <a:gdLst/>
              <a:ahLst/>
              <a:rect l="l" t="t" r="r" b="b"/>
              <a:pathLst>
                <a:path w="1504114" h="0">
                  <a:moveTo>
                    <a:pt x="0" y="22760"/>
                  </a:moveTo>
                  <a:lnTo>
                    <a:pt x="1504114" y="22760"/>
                  </a:lnTo>
                </a:path>
              </a:pathLst>
            </a:custGeom>
            <a:noFill/>
            <a:ln>
              <a:solidFill>
                <a:schemeClr val="accent1">
                  <a:shade val="60000"/>
                  <a:hueOff val="0"/>
                  <a:satOff val="0"/>
                  <a:lumOff val="0"/>
                  <a:alphaOff val="0"/>
                </a:schemeClr>
              </a:solidFill>
              <a:round/>
            </a:ln>
            <a:scene3d>
              <a:camera prst="orthographicFront"/>
              <a:lightRig dir="t" rig="threePt"/>
            </a:scene3d>
            <a:sp3d z="-227350" prstMaterial="matte"/>
          </p:spPr>
          <p:style>
            <a:lnRef idx="2"/>
            <a:fillRef idx="0"/>
            <a:effectRef idx="0"/>
            <a:fontRef idx="minor"/>
          </p:style>
        </p:sp>
        <p:sp>
          <p:nvSpPr>
            <p:cNvPr id="159" name="CustomShape 9"/>
            <p:cNvSpPr/>
            <p:nvPr/>
          </p:nvSpPr>
          <p:spPr>
            <a:xfrm>
              <a:off x="7207920" y="2260080"/>
              <a:ext cx="1081800" cy="1081800"/>
            </a:xfrm>
            <a:prstGeom prst="ellipse">
              <a:avLst/>
            </a:prstGeom>
            <a:solidFill>
              <a:schemeClr val="accent1">
                <a:hueOff val="0"/>
                <a:satOff val="0"/>
                <a:lumOff val="0"/>
                <a:alphaOff val="0"/>
              </a:schemeClr>
            </a:solidFill>
            <a:ln>
              <a:noFill/>
            </a:ln>
            <a:effectLst>
              <a:outerShdw blurRad="40000" dir="5400000" dist="23040" rotWithShape="0">
                <a:srgbClr val="000000">
                  <a:alpha val="35000"/>
                </a:srgbClr>
              </a:outerShdw>
            </a:effectLst>
            <a:scene3d>
              <a:camera prst="orthographicFront"/>
              <a:lightRig dir="t" rig="threePt"/>
            </a:scene3d>
            <a:sp3d extrusionH="152250" prstMaterial="matte">
              <a:bevelT prst="coolSlant" w="165100"/>
            </a:sp3d>
          </p:spPr>
          <p:style>
            <a:lnRef idx="0"/>
            <a:fillRef idx="0"/>
            <a:effectRef idx="2"/>
            <a:fontRef idx="minor"/>
          </p:style>
          <p:txBody>
            <a:bodyPr lIns="12240" rIns="12240" tIns="12240" bIns="12240" anchor="ctr">
              <a:noAutofit/>
            </a:bodyPr>
            <a:p>
              <a:pPr algn="r">
                <a:lnSpc>
                  <a:spcPct val="90000"/>
                </a:lnSpc>
                <a:spcAft>
                  <a:spcPts val="666"/>
                </a:spcAft>
              </a:pPr>
              <a:r>
                <a:rPr b="0" lang="it-IT" sz="1900" spc="-1" strike="noStrike">
                  <a:solidFill>
                    <a:srgbClr val="333399"/>
                  </a:solidFill>
                  <a:latin typeface="Arial"/>
                  <a:ea typeface="DejaVu Sans"/>
                </a:rPr>
                <a:t>Data centre</a:t>
              </a:r>
              <a:endParaRPr b="0" lang="it-IT" sz="1900" spc="-1" strike="noStrike">
                <a:latin typeface="Arial"/>
              </a:endParaRPr>
            </a:p>
          </p:txBody>
        </p:sp>
        <p:sp>
          <p:nvSpPr>
            <p:cNvPr id="160" name="CustomShape 10"/>
            <p:cNvSpPr/>
            <p:nvPr/>
          </p:nvSpPr>
          <p:spPr>
            <a:xfrm rot="20968800">
              <a:off x="6268680" y="4243680"/>
              <a:ext cx="1503000" cy="43920"/>
            </a:xfrm>
            <a:custGeom>
              <a:avLst/>
              <a:gdLst/>
              <a:ahLst/>
              <a:rect l="l" t="t" r="r" b="b"/>
              <a:pathLst>
                <a:path w="1504564" h="0">
                  <a:moveTo>
                    <a:pt x="0" y="22760"/>
                  </a:moveTo>
                  <a:lnTo>
                    <a:pt x="1504564" y="22760"/>
                  </a:lnTo>
                </a:path>
              </a:pathLst>
            </a:custGeom>
            <a:noFill/>
            <a:ln>
              <a:solidFill>
                <a:schemeClr val="accent1">
                  <a:shade val="60000"/>
                  <a:hueOff val="0"/>
                  <a:satOff val="0"/>
                  <a:lumOff val="0"/>
                  <a:alphaOff val="0"/>
                </a:schemeClr>
              </a:solidFill>
              <a:round/>
            </a:ln>
            <a:scene3d>
              <a:camera prst="orthographicFront"/>
              <a:lightRig dir="t" rig="threePt"/>
            </a:scene3d>
            <a:sp3d z="-227350" prstMaterial="matte"/>
          </p:spPr>
          <p:style>
            <a:lnRef idx="2"/>
            <a:fillRef idx="0"/>
            <a:effectRef idx="0"/>
            <a:fontRef idx="minor"/>
          </p:style>
        </p:sp>
        <p:sp>
          <p:nvSpPr>
            <p:cNvPr id="161" name="CustomShape 11"/>
            <p:cNvSpPr/>
            <p:nvPr/>
          </p:nvSpPr>
          <p:spPr>
            <a:xfrm>
              <a:off x="7751520" y="3489480"/>
              <a:ext cx="1081800" cy="1081800"/>
            </a:xfrm>
            <a:prstGeom prst="ellipse">
              <a:avLst/>
            </a:prstGeom>
            <a:solidFill>
              <a:schemeClr val="accent1">
                <a:hueOff val="0"/>
                <a:satOff val="0"/>
                <a:lumOff val="0"/>
                <a:alphaOff val="0"/>
              </a:schemeClr>
            </a:solidFill>
            <a:ln>
              <a:noFill/>
            </a:ln>
            <a:effectLst>
              <a:outerShdw blurRad="40000" dir="5400000" dist="23040" rotWithShape="0">
                <a:srgbClr val="000000">
                  <a:alpha val="35000"/>
                </a:srgbClr>
              </a:outerShdw>
            </a:effectLst>
            <a:scene3d>
              <a:camera prst="orthographicFront"/>
              <a:lightRig dir="t" rig="threePt"/>
            </a:scene3d>
            <a:sp3d extrusionH="152250" prstMaterial="matte">
              <a:bevelT prst="coolSlant" w="165100"/>
            </a:sp3d>
          </p:spPr>
          <p:style>
            <a:lnRef idx="0"/>
            <a:fillRef idx="0"/>
            <a:effectRef idx="2"/>
            <a:fontRef idx="minor"/>
          </p:style>
          <p:txBody>
            <a:bodyPr lIns="12240" rIns="12240" tIns="12240" bIns="12240" anchor="ctr">
              <a:noAutofit/>
            </a:bodyPr>
            <a:p>
              <a:pPr algn="r">
                <a:lnSpc>
                  <a:spcPct val="90000"/>
                </a:lnSpc>
                <a:spcAft>
                  <a:spcPts val="666"/>
                </a:spcAft>
              </a:pPr>
              <a:r>
                <a:rPr b="0" lang="it-IT" sz="1900" spc="-1" strike="noStrike">
                  <a:solidFill>
                    <a:srgbClr val="333399"/>
                  </a:solidFill>
                  <a:latin typeface="Arial"/>
                  <a:ea typeface="DejaVu Sans"/>
                </a:rPr>
                <a:t>Data centre</a:t>
              </a:r>
              <a:endParaRPr b="0" lang="it-IT" sz="1900" spc="-1" strike="noStrike">
                <a:latin typeface="Arial"/>
              </a:endParaRPr>
            </a:p>
          </p:txBody>
        </p:sp>
        <p:sp>
          <p:nvSpPr>
            <p:cNvPr id="162" name="CustomShape 12"/>
            <p:cNvSpPr/>
            <p:nvPr/>
          </p:nvSpPr>
          <p:spPr>
            <a:xfrm rot="1087800">
              <a:off x="6216120" y="5041440"/>
              <a:ext cx="1469520" cy="43920"/>
            </a:xfrm>
            <a:custGeom>
              <a:avLst/>
              <a:gdLst/>
              <a:ahLst/>
              <a:rect l="l" t="t" r="r" b="b"/>
              <a:pathLst>
                <a:path w="1470914" h="0">
                  <a:moveTo>
                    <a:pt x="0" y="22760"/>
                  </a:moveTo>
                  <a:lnTo>
                    <a:pt x="1470914" y="22760"/>
                  </a:lnTo>
                </a:path>
              </a:pathLst>
            </a:custGeom>
            <a:noFill/>
            <a:ln>
              <a:solidFill>
                <a:schemeClr val="accent1">
                  <a:shade val="60000"/>
                  <a:hueOff val="0"/>
                  <a:satOff val="0"/>
                  <a:lumOff val="0"/>
                  <a:alphaOff val="0"/>
                </a:schemeClr>
              </a:solidFill>
              <a:round/>
            </a:ln>
            <a:scene3d>
              <a:camera prst="orthographicFront"/>
              <a:lightRig dir="t" rig="threePt"/>
            </a:scene3d>
            <a:sp3d z="-227350" prstMaterial="matte"/>
          </p:spPr>
          <p:style>
            <a:lnRef idx="2"/>
            <a:fillRef idx="0"/>
            <a:effectRef idx="0"/>
            <a:fontRef idx="minor"/>
          </p:style>
        </p:sp>
        <p:sp>
          <p:nvSpPr>
            <p:cNvPr id="163" name="CustomShape 13"/>
            <p:cNvSpPr/>
            <p:nvPr/>
          </p:nvSpPr>
          <p:spPr>
            <a:xfrm>
              <a:off x="7623720" y="4920120"/>
              <a:ext cx="1081800" cy="1081800"/>
            </a:xfrm>
            <a:prstGeom prst="ellipse">
              <a:avLst/>
            </a:prstGeom>
            <a:solidFill>
              <a:schemeClr val="accent1">
                <a:hueOff val="0"/>
                <a:satOff val="0"/>
                <a:lumOff val="0"/>
                <a:alphaOff val="0"/>
              </a:schemeClr>
            </a:solidFill>
            <a:ln>
              <a:noFill/>
            </a:ln>
            <a:effectLst>
              <a:outerShdw blurRad="40000" dir="5400000" dist="23040" rotWithShape="0">
                <a:srgbClr val="000000">
                  <a:alpha val="35000"/>
                </a:srgbClr>
              </a:outerShdw>
            </a:effectLst>
            <a:scene3d>
              <a:camera prst="orthographicFront"/>
              <a:lightRig dir="t" rig="threePt"/>
            </a:scene3d>
            <a:sp3d extrusionH="152250" prstMaterial="matte">
              <a:bevelT prst="coolSlant" w="165100"/>
            </a:sp3d>
          </p:spPr>
          <p:style>
            <a:lnRef idx="0"/>
            <a:fillRef idx="0"/>
            <a:effectRef idx="2"/>
            <a:fontRef idx="minor"/>
          </p:style>
          <p:txBody>
            <a:bodyPr lIns="12240" rIns="12240" tIns="12240" bIns="12240" anchor="ctr">
              <a:noAutofit/>
            </a:bodyPr>
            <a:p>
              <a:pPr algn="r">
                <a:lnSpc>
                  <a:spcPct val="90000"/>
                </a:lnSpc>
                <a:spcAft>
                  <a:spcPts val="666"/>
                </a:spcAft>
              </a:pPr>
              <a:r>
                <a:rPr b="0" lang="it-IT" sz="1900" spc="-1" strike="noStrike">
                  <a:solidFill>
                    <a:srgbClr val="333399"/>
                  </a:solidFill>
                  <a:latin typeface="Arial"/>
                  <a:ea typeface="DejaVu Sans"/>
                </a:rPr>
                <a:t>Data centre</a:t>
              </a:r>
              <a:endParaRPr b="0" lang="it-IT" sz="1900" spc="-1" strike="noStrike">
                <a:latin typeface="Arial"/>
              </a:endParaRPr>
            </a:p>
          </p:txBody>
        </p:sp>
        <p:sp>
          <p:nvSpPr>
            <p:cNvPr id="164" name="CustomShape 14"/>
            <p:cNvSpPr/>
            <p:nvPr/>
          </p:nvSpPr>
          <p:spPr>
            <a:xfrm rot="3463800">
              <a:off x="5736960" y="5556240"/>
              <a:ext cx="657000" cy="43920"/>
            </a:xfrm>
            <a:custGeom>
              <a:avLst/>
              <a:gdLst/>
              <a:ahLst/>
              <a:rect l="l" t="t" r="r" b="b"/>
              <a:pathLst>
                <a:path w="658372" h="0">
                  <a:moveTo>
                    <a:pt x="0" y="22760"/>
                  </a:moveTo>
                  <a:lnTo>
                    <a:pt x="658372" y="22760"/>
                  </a:lnTo>
                </a:path>
              </a:pathLst>
            </a:custGeom>
            <a:noFill/>
            <a:ln>
              <a:solidFill>
                <a:schemeClr val="accent1">
                  <a:shade val="60000"/>
                  <a:hueOff val="0"/>
                  <a:satOff val="0"/>
                  <a:lumOff val="0"/>
                  <a:alphaOff val="0"/>
                </a:schemeClr>
              </a:solidFill>
              <a:round/>
            </a:ln>
            <a:scene3d>
              <a:camera prst="orthographicFront"/>
              <a:lightRig dir="t" rig="threePt"/>
            </a:scene3d>
            <a:sp3d z="-227350" prstMaterial="matte"/>
          </p:spPr>
          <p:style>
            <a:lnRef idx="2"/>
            <a:fillRef idx="0"/>
            <a:effectRef idx="0"/>
            <a:fontRef idx="minor"/>
          </p:style>
        </p:sp>
        <p:sp>
          <p:nvSpPr>
            <p:cNvPr id="165" name="CustomShape 15"/>
            <p:cNvSpPr/>
            <p:nvPr/>
          </p:nvSpPr>
          <p:spPr>
            <a:xfrm>
              <a:off x="5988960" y="5774760"/>
              <a:ext cx="1081800" cy="1081800"/>
            </a:xfrm>
            <a:prstGeom prst="ellipse">
              <a:avLst/>
            </a:prstGeom>
            <a:solidFill>
              <a:schemeClr val="accent1">
                <a:hueOff val="0"/>
                <a:satOff val="0"/>
                <a:lumOff val="0"/>
                <a:alphaOff val="0"/>
              </a:schemeClr>
            </a:solidFill>
            <a:ln>
              <a:noFill/>
            </a:ln>
            <a:effectLst>
              <a:outerShdw blurRad="40000" dir="5400000" dist="23040" rotWithShape="0">
                <a:srgbClr val="000000">
                  <a:alpha val="35000"/>
                </a:srgbClr>
              </a:outerShdw>
            </a:effectLst>
            <a:scene3d>
              <a:camera prst="orthographicFront"/>
              <a:lightRig dir="t" rig="threePt"/>
            </a:scene3d>
            <a:sp3d extrusionH="152250" prstMaterial="matte">
              <a:bevelT prst="coolSlant" w="165100"/>
            </a:sp3d>
          </p:spPr>
          <p:style>
            <a:lnRef idx="0"/>
            <a:fillRef idx="0"/>
            <a:effectRef idx="2"/>
            <a:fontRef idx="minor"/>
          </p:style>
          <p:txBody>
            <a:bodyPr lIns="12240" rIns="12240" tIns="12240" bIns="12240" anchor="ctr">
              <a:noAutofit/>
            </a:bodyPr>
            <a:p>
              <a:pPr algn="ctr">
                <a:lnSpc>
                  <a:spcPct val="90000"/>
                </a:lnSpc>
                <a:spcAft>
                  <a:spcPts val="666"/>
                </a:spcAft>
              </a:pPr>
              <a:r>
                <a:rPr b="0" lang="it-IT" sz="1900" spc="-1" strike="noStrike">
                  <a:solidFill>
                    <a:srgbClr val="333399"/>
                  </a:solidFill>
                  <a:latin typeface="Arial"/>
                  <a:ea typeface="DejaVu Sans"/>
                </a:rPr>
                <a:t>NODC</a:t>
              </a:r>
              <a:endParaRPr b="0" lang="it-IT" sz="1900" spc="-1" strike="noStrike">
                <a:latin typeface="Arial"/>
              </a:endParaRPr>
            </a:p>
          </p:txBody>
        </p:sp>
        <p:sp>
          <p:nvSpPr>
            <p:cNvPr id="166" name="CustomShape 16"/>
            <p:cNvSpPr/>
            <p:nvPr/>
          </p:nvSpPr>
          <p:spPr>
            <a:xfrm rot="6041400">
              <a:off x="5043240" y="5580000"/>
              <a:ext cx="367560" cy="43920"/>
            </a:xfrm>
            <a:custGeom>
              <a:avLst/>
              <a:gdLst/>
              <a:ahLst/>
              <a:rect l="l" t="t" r="r" b="b"/>
              <a:pathLst>
                <a:path w="368941" h="0">
                  <a:moveTo>
                    <a:pt x="0" y="22760"/>
                  </a:moveTo>
                  <a:lnTo>
                    <a:pt x="368941" y="22760"/>
                  </a:lnTo>
                </a:path>
              </a:pathLst>
            </a:custGeom>
            <a:noFill/>
            <a:ln>
              <a:solidFill>
                <a:schemeClr val="accent1">
                  <a:shade val="60000"/>
                  <a:hueOff val="0"/>
                  <a:satOff val="0"/>
                  <a:lumOff val="0"/>
                  <a:alphaOff val="0"/>
                </a:schemeClr>
              </a:solidFill>
              <a:round/>
            </a:ln>
            <a:scene3d>
              <a:camera prst="orthographicFront"/>
              <a:lightRig dir="t" rig="threePt"/>
            </a:scene3d>
            <a:sp3d z="-227350" prstMaterial="matte"/>
          </p:spPr>
          <p:style>
            <a:lnRef idx="2"/>
            <a:fillRef idx="0"/>
            <a:effectRef idx="0"/>
            <a:fontRef idx="minor"/>
          </p:style>
        </p:sp>
        <p:sp>
          <p:nvSpPr>
            <p:cNvPr id="167" name="CustomShape 17"/>
            <p:cNvSpPr/>
            <p:nvPr/>
          </p:nvSpPr>
          <p:spPr>
            <a:xfrm>
              <a:off x="4551120" y="5774760"/>
              <a:ext cx="1081800" cy="1081800"/>
            </a:xfrm>
            <a:prstGeom prst="ellipse">
              <a:avLst/>
            </a:prstGeom>
            <a:solidFill>
              <a:schemeClr val="accent1">
                <a:hueOff val="0"/>
                <a:satOff val="0"/>
                <a:lumOff val="0"/>
                <a:alphaOff val="0"/>
              </a:schemeClr>
            </a:solidFill>
            <a:ln>
              <a:noFill/>
            </a:ln>
            <a:effectLst>
              <a:outerShdw blurRad="40000" dir="5400000" dist="23040" rotWithShape="0">
                <a:srgbClr val="000000">
                  <a:alpha val="35000"/>
                </a:srgbClr>
              </a:outerShdw>
            </a:effectLst>
            <a:scene3d>
              <a:camera prst="orthographicFront"/>
              <a:lightRig dir="t" rig="threePt"/>
            </a:scene3d>
            <a:sp3d extrusionH="152250" prstMaterial="matte">
              <a:bevelT prst="coolSlant" w="165100"/>
            </a:sp3d>
          </p:spPr>
          <p:style>
            <a:lnRef idx="0"/>
            <a:fillRef idx="0"/>
            <a:effectRef idx="2"/>
            <a:fontRef idx="minor"/>
          </p:style>
          <p:txBody>
            <a:bodyPr lIns="12240" rIns="12240" tIns="12240" bIns="12240" anchor="ctr">
              <a:noAutofit/>
            </a:bodyPr>
            <a:p>
              <a:pPr algn="r">
                <a:lnSpc>
                  <a:spcPct val="90000"/>
                </a:lnSpc>
                <a:spcAft>
                  <a:spcPts val="666"/>
                </a:spcAft>
              </a:pPr>
              <a:r>
                <a:rPr b="0" lang="it-IT" sz="1900" spc="-1" strike="noStrike">
                  <a:solidFill>
                    <a:srgbClr val="333399"/>
                  </a:solidFill>
                  <a:latin typeface="Arial"/>
                  <a:ea typeface="DejaVu Sans"/>
                </a:rPr>
                <a:t>NODC</a:t>
              </a:r>
              <a:endParaRPr b="0" lang="it-IT" sz="1900" spc="-1" strike="noStrike">
                <a:latin typeface="Arial"/>
              </a:endParaRPr>
            </a:p>
          </p:txBody>
        </p:sp>
        <p:sp>
          <p:nvSpPr>
            <p:cNvPr id="168" name="CustomShape 18"/>
            <p:cNvSpPr/>
            <p:nvPr/>
          </p:nvSpPr>
          <p:spPr>
            <a:xfrm rot="17569200">
              <a:off x="5335200" y="3096360"/>
              <a:ext cx="1390320" cy="43920"/>
            </a:xfrm>
            <a:custGeom>
              <a:avLst/>
              <a:gdLst/>
              <a:ahLst/>
              <a:rect l="l" t="t" r="r" b="b"/>
              <a:pathLst>
                <a:path w="1391663" h="0">
                  <a:moveTo>
                    <a:pt x="0" y="22760"/>
                  </a:moveTo>
                  <a:lnTo>
                    <a:pt x="1391663" y="22760"/>
                  </a:lnTo>
                </a:path>
              </a:pathLst>
            </a:custGeom>
            <a:noFill/>
            <a:ln>
              <a:solidFill>
                <a:schemeClr val="accent1">
                  <a:shade val="60000"/>
                  <a:hueOff val="0"/>
                  <a:satOff val="0"/>
                  <a:lumOff val="0"/>
                  <a:alphaOff val="0"/>
                </a:schemeClr>
              </a:solidFill>
              <a:round/>
            </a:ln>
            <a:scene3d>
              <a:camera prst="orthographicFront"/>
              <a:lightRig dir="t" rig="threePt"/>
            </a:scene3d>
            <a:sp3d z="-227350" prstMaterial="matte"/>
          </p:spPr>
          <p:style>
            <a:lnRef idx="2"/>
            <a:fillRef idx="0"/>
            <a:effectRef idx="0"/>
            <a:fontRef idx="minor"/>
          </p:style>
        </p:sp>
        <p:sp>
          <p:nvSpPr>
            <p:cNvPr id="169" name="CustomShape 19"/>
            <p:cNvSpPr/>
            <p:nvPr/>
          </p:nvSpPr>
          <p:spPr>
            <a:xfrm>
              <a:off x="5987520" y="1340640"/>
              <a:ext cx="1081800" cy="1190160"/>
            </a:xfrm>
            <a:prstGeom prst="ellipse">
              <a:avLst/>
            </a:prstGeom>
            <a:solidFill>
              <a:schemeClr val="accent1">
                <a:hueOff val="0"/>
                <a:satOff val="0"/>
                <a:lumOff val="0"/>
                <a:alphaOff val="0"/>
              </a:schemeClr>
            </a:solidFill>
            <a:ln>
              <a:noFill/>
            </a:ln>
            <a:effectLst>
              <a:outerShdw blurRad="40000" dir="5400000" dist="23040" rotWithShape="0">
                <a:srgbClr val="000000">
                  <a:alpha val="35000"/>
                </a:srgbClr>
              </a:outerShdw>
            </a:effectLst>
            <a:scene3d>
              <a:camera prst="orthographicFront"/>
              <a:lightRig dir="t" rig="threePt"/>
            </a:scene3d>
            <a:sp3d extrusionH="152250" prstMaterial="matte">
              <a:bevelT prst="coolSlant" w="165100"/>
            </a:sp3d>
          </p:spPr>
          <p:style>
            <a:lnRef idx="0"/>
            <a:fillRef idx="0"/>
            <a:effectRef idx="2"/>
            <a:fontRef idx="minor"/>
          </p:style>
          <p:txBody>
            <a:bodyPr lIns="12240" rIns="12240" tIns="12240" bIns="12240" anchor="ctr">
              <a:noAutofit/>
            </a:bodyPr>
            <a:p>
              <a:pPr algn="r">
                <a:lnSpc>
                  <a:spcPct val="90000"/>
                </a:lnSpc>
                <a:spcAft>
                  <a:spcPts val="666"/>
                </a:spcAft>
              </a:pPr>
              <a:r>
                <a:rPr b="0" lang="it-IT" sz="1900" spc="-1" strike="noStrike">
                  <a:solidFill>
                    <a:srgbClr val="333399"/>
                  </a:solidFill>
                  <a:latin typeface="Arial"/>
                  <a:ea typeface="DejaVu Sans"/>
                </a:rPr>
                <a:t>NODC</a:t>
              </a:r>
              <a:endParaRPr b="0" lang="it-IT" sz="1900" spc="-1" strike="noStrike">
                <a:latin typeface="Arial"/>
              </a:endParaRPr>
            </a:p>
          </p:txBody>
        </p:sp>
      </p:grpSp>
      <p:grpSp>
        <p:nvGrpSpPr>
          <p:cNvPr id="170" name="Group 20"/>
          <p:cNvGrpSpPr/>
          <p:nvPr/>
        </p:nvGrpSpPr>
        <p:grpSpPr>
          <a:xfrm>
            <a:off x="0" y="0"/>
            <a:ext cx="36000" cy="36000"/>
            <a:chOff x="0" y="0"/>
            <a:chExt cx="36000" cy="36000"/>
          </a:xfrm>
        </p:grpSpPr>
      </p:grpSp>
      <p:sp>
        <p:nvSpPr>
          <p:cNvPr id="171" name="CustomShape 21"/>
          <p:cNvSpPr/>
          <p:nvPr/>
        </p:nvSpPr>
        <p:spPr>
          <a:xfrm>
            <a:off x="2352240" y="4431960"/>
            <a:ext cx="2446920" cy="881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2600" spc="-1" strike="noStrike">
                <a:solidFill>
                  <a:srgbClr val="000099"/>
                </a:solidFill>
                <a:latin typeface="Calibri"/>
                <a:ea typeface="DejaVu Sans"/>
              </a:rPr>
              <a:t>Data </a:t>
            </a:r>
            <a:endParaRPr b="0" lang="it-IT" sz="2600" spc="-1" strike="noStrike">
              <a:latin typeface="Arial"/>
            </a:endParaRPr>
          </a:p>
          <a:p>
            <a:pPr algn="ctr">
              <a:lnSpc>
                <a:spcPct val="100000"/>
              </a:lnSpc>
            </a:pPr>
            <a:r>
              <a:rPr b="1" lang="it-IT" sz="2600" spc="-1" strike="noStrike">
                <a:solidFill>
                  <a:srgbClr val="000099"/>
                </a:solidFill>
                <a:latin typeface="Calibri"/>
                <a:ea typeface="DejaVu Sans"/>
              </a:rPr>
              <a:t>Request</a:t>
            </a:r>
            <a:endParaRPr b="0" lang="it-IT" sz="2600" spc="-1" strike="noStrike">
              <a:latin typeface="Arial"/>
            </a:endParaRPr>
          </a:p>
        </p:txBody>
      </p:sp>
      <p:sp>
        <p:nvSpPr>
          <p:cNvPr id="172" name="CustomShape 22"/>
          <p:cNvSpPr/>
          <p:nvPr/>
        </p:nvSpPr>
        <p:spPr>
          <a:xfrm>
            <a:off x="2699640" y="4797000"/>
            <a:ext cx="1870920" cy="21456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73" name="CustomShape 23"/>
          <p:cNvSpPr/>
          <p:nvPr/>
        </p:nvSpPr>
        <p:spPr>
          <a:xfrm>
            <a:off x="107640" y="5229360"/>
            <a:ext cx="2590920" cy="881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2600" spc="-1" strike="noStrike">
                <a:solidFill>
                  <a:srgbClr val="000099"/>
                </a:solidFill>
                <a:latin typeface="Calibri"/>
                <a:ea typeface="DejaVu Sans"/>
              </a:rPr>
              <a:t>Data </a:t>
            </a:r>
            <a:endParaRPr b="0" lang="it-IT" sz="2600" spc="-1" strike="noStrike">
              <a:latin typeface="Arial"/>
            </a:endParaRPr>
          </a:p>
          <a:p>
            <a:pPr algn="ctr">
              <a:lnSpc>
                <a:spcPct val="100000"/>
              </a:lnSpc>
            </a:pPr>
            <a:r>
              <a:rPr b="1" lang="it-IT" sz="2600" spc="-1" strike="noStrike">
                <a:solidFill>
                  <a:srgbClr val="000099"/>
                </a:solidFill>
                <a:latin typeface="Calibri"/>
                <a:ea typeface="DejaVu Sans"/>
              </a:rPr>
              <a:t>Downloading </a:t>
            </a:r>
            <a:endParaRPr b="0" lang="it-IT" sz="2600" spc="-1" strike="noStrike">
              <a:latin typeface="Arial"/>
            </a:endParaRPr>
          </a:p>
        </p:txBody>
      </p:sp>
      <p:sp>
        <p:nvSpPr>
          <p:cNvPr id="174" name="CustomShape 24"/>
          <p:cNvSpPr/>
          <p:nvPr/>
        </p:nvSpPr>
        <p:spPr>
          <a:xfrm>
            <a:off x="107640" y="6565680"/>
            <a:ext cx="4786560" cy="33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600" spc="-1" strike="noStrike">
                <a:solidFill>
                  <a:srgbClr val="000099"/>
                </a:solidFill>
                <a:latin typeface="Calibri"/>
                <a:ea typeface="DejaVu Sans"/>
              </a:rPr>
              <a:t>NODC (National Oceanographic Data Centre)</a:t>
            </a:r>
            <a:endParaRPr b="0" lang="it-IT" sz="1600" spc="-1" strike="noStrike">
              <a:latin typeface="Arial"/>
            </a:endParaRPr>
          </a:p>
        </p:txBody>
      </p:sp>
      <p:sp>
        <p:nvSpPr>
          <p:cNvPr id="175" name="CustomShape 25"/>
          <p:cNvSpPr/>
          <p:nvPr/>
        </p:nvSpPr>
        <p:spPr>
          <a:xfrm rot="19516800">
            <a:off x="2399040" y="3624120"/>
            <a:ext cx="2055960" cy="347040"/>
          </a:xfrm>
          <a:prstGeom prst="lef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76" name="CustomShape 26"/>
          <p:cNvSpPr/>
          <p:nvPr/>
        </p:nvSpPr>
        <p:spPr>
          <a:xfrm>
            <a:off x="686520" y="3454560"/>
            <a:ext cx="1240200" cy="485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2600" spc="-1" strike="noStrike">
                <a:solidFill>
                  <a:srgbClr val="000099"/>
                </a:solidFill>
                <a:latin typeface="Calibri"/>
                <a:ea typeface="DejaVu Sans"/>
              </a:rPr>
              <a:t>User</a:t>
            </a:r>
            <a:endParaRPr b="0" lang="it-IT" sz="2600" spc="-1" strike="noStrike">
              <a:latin typeface="Arial"/>
            </a:endParaRPr>
          </a:p>
        </p:txBody>
      </p:sp>
      <p:sp>
        <p:nvSpPr>
          <p:cNvPr id="177" name="CustomShape 27"/>
          <p:cNvSpPr/>
          <p:nvPr/>
        </p:nvSpPr>
        <p:spPr>
          <a:xfrm>
            <a:off x="323640" y="1268640"/>
            <a:ext cx="7991280" cy="39456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Wingdings"/>
                <a:ea typeface="DejaVu Sans"/>
              </a:rPr>
              <a:t></a:t>
            </a:r>
            <a:r>
              <a:rPr b="1" lang="it-IT" sz="2000" spc="-1" strike="noStrike">
                <a:solidFill>
                  <a:srgbClr val="000099"/>
                </a:solidFill>
                <a:latin typeface="Arial"/>
                <a:ea typeface="DejaVu Sans"/>
              </a:rPr>
              <a:t> </a:t>
            </a:r>
            <a:r>
              <a:rPr b="1" lang="it-IT" sz="2000" spc="-1" strike="noStrike">
                <a:solidFill>
                  <a:srgbClr val="000099"/>
                </a:solidFill>
                <a:latin typeface="Arial"/>
                <a:ea typeface="DejaVu Sans"/>
              </a:rPr>
              <a:t>a single access  for a wide range of data of different types </a:t>
            </a:r>
            <a:endParaRPr b="0" lang="it-IT" sz="2000" spc="-1" strike="noStrike">
              <a:latin typeface="Arial"/>
            </a:endParaRPr>
          </a:p>
        </p:txBody>
      </p:sp>
      <p:sp>
        <p:nvSpPr>
          <p:cNvPr id="178" name="CustomShape 28"/>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repl">
                                        <p:cTn id="7" dur="500" fill="hold"/>
                                        <p:tgtEl>
                                          <p:spTgt spid="177"/>
                                        </p:tgtEl>
                                        <p:attrNameLst>
                                          <p:attrName>ppt_x</p:attrName>
                                        </p:attrNameLst>
                                      </p:cBhvr>
                                      <p:tavLst>
                                        <p:tav tm="0">
                                          <p:val>
                                            <p:strVal val="#ppt_x"/>
                                          </p:val>
                                        </p:tav>
                                        <p:tav tm="100000">
                                          <p:val>
                                            <p:strVal val="#ppt_x"/>
                                          </p:val>
                                        </p:tav>
                                      </p:tavLst>
                                    </p:anim>
                                    <p:anim calcmode="lin" valueType="num">
                                      <p:cBhvr additive="repl">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Immagine 8" descr=""/>
          <p:cNvPicPr/>
          <p:nvPr/>
        </p:nvPicPr>
        <p:blipFill>
          <a:blip r:embed="rId1"/>
          <a:srcRect l="9184" t="7758" r="10662" b="12822"/>
          <a:stretch/>
        </p:blipFill>
        <p:spPr>
          <a:xfrm>
            <a:off x="-33840" y="1845000"/>
            <a:ext cx="9176400" cy="5111280"/>
          </a:xfrm>
          <a:prstGeom prst="rect">
            <a:avLst/>
          </a:prstGeom>
          <a:ln w="9360">
            <a:noFill/>
          </a:ln>
        </p:spPr>
      </p:pic>
      <p:sp>
        <p:nvSpPr>
          <p:cNvPr id="180" name="CustomShape 1"/>
          <p:cNvSpPr/>
          <p:nvPr/>
        </p:nvSpPr>
        <p:spPr>
          <a:xfrm>
            <a:off x="5868360" y="409320"/>
            <a:ext cx="3238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Data services</a:t>
            </a:r>
            <a:endParaRPr b="0" lang="it-IT" sz="3600" spc="-1" strike="noStrike">
              <a:latin typeface="Arial"/>
            </a:endParaRPr>
          </a:p>
        </p:txBody>
      </p:sp>
      <p:sp>
        <p:nvSpPr>
          <p:cNvPr id="181" name="CustomShape 2"/>
          <p:cNvSpPr/>
          <p:nvPr/>
        </p:nvSpPr>
        <p:spPr>
          <a:xfrm>
            <a:off x="5292000" y="6165360"/>
            <a:ext cx="3490560" cy="394560"/>
          </a:xfrm>
          <a:prstGeom prst="rect">
            <a:avLst/>
          </a:prstGeom>
          <a:noFill/>
          <a:ln w="38160">
            <a:noFill/>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Calibri"/>
                <a:ea typeface="DejaVu Sans"/>
              </a:rPr>
              <a:t>http://www.seadatanet.org</a:t>
            </a:r>
            <a:endParaRPr b="0" lang="it-IT" sz="2000" spc="-1" strike="noStrike">
              <a:latin typeface="Arial"/>
            </a:endParaRPr>
          </a:p>
        </p:txBody>
      </p:sp>
      <p:sp>
        <p:nvSpPr>
          <p:cNvPr id="182" name="CustomShape 3"/>
          <p:cNvSpPr/>
          <p:nvPr/>
        </p:nvSpPr>
        <p:spPr>
          <a:xfrm>
            <a:off x="0" y="1412640"/>
            <a:ext cx="8423640" cy="516240"/>
          </a:xfrm>
          <a:prstGeom prst="rect">
            <a:avLst/>
          </a:prstGeom>
          <a:noFill/>
          <a:ln w="38160">
            <a:noFill/>
          </a:ln>
        </p:spPr>
        <p:style>
          <a:lnRef idx="0"/>
          <a:fillRef idx="0"/>
          <a:effectRef idx="0"/>
          <a:fontRef idx="minor"/>
        </p:style>
        <p:txBody>
          <a:bodyPr lIns="90000" rIns="90000" tIns="45000" bIns="45000">
            <a:spAutoFit/>
          </a:bodyPr>
          <a:p>
            <a:pPr algn="ctr">
              <a:lnSpc>
                <a:spcPct val="100000"/>
              </a:lnSpc>
              <a:spcBef>
                <a:spcPts val="1400"/>
              </a:spcBef>
            </a:pPr>
            <a:r>
              <a:rPr b="1" lang="it-IT" sz="2800" spc="-1" strike="noStrike">
                <a:solidFill>
                  <a:srgbClr val="000099"/>
                </a:solidFill>
                <a:latin typeface="Calibri"/>
                <a:ea typeface="DejaVu Sans"/>
              </a:rPr>
              <a:t>Discovery, visualization, access and download</a:t>
            </a:r>
            <a:endParaRPr b="0" lang="it-IT" sz="2800" spc="-1" strike="noStrike">
              <a:latin typeface="Arial"/>
            </a:endParaRPr>
          </a:p>
        </p:txBody>
      </p:sp>
      <p:sp>
        <p:nvSpPr>
          <p:cNvPr id="183" name="CustomShape 4"/>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childTnLst>
                  <p:par>
                    <p:cTn id="11" fill="hold">
                      <p:stCondLst>
                        <p:cond delay="indefinite"/>
                      </p:stCondLst>
                      <p:childTnLst>
                        <p:par>
                          <p:cTn id="12" fill="hold">
                            <p:stCondLst>
                              <p:cond delay="0"/>
                            </p:stCondLst>
                            <p:childTnLst>
                              <p:par>
                                <p:cTn id="13" nodeType="clickEffect" fill="hold" presetClass="entr" presetID="2" presetSubtype="4">
                                  <p:stCondLst>
                                    <p:cond delay="0"/>
                                  </p:stCondLst>
                                  <p:childTnLst>
                                    <p:set>
                                      <p:cBhvr>
                                        <p:cTn id="14" dur="1" fill="hold">
                                          <p:stCondLst>
                                            <p:cond delay="0"/>
                                          </p:stCondLst>
                                        </p:cTn>
                                        <p:tgtEl>
                                          <p:spTgt spid="181"/>
                                        </p:tgtEl>
                                        <p:attrNameLst>
                                          <p:attrName>style.visibility</p:attrName>
                                        </p:attrNameLst>
                                      </p:cBhvr>
                                      <p:to>
                                        <p:strVal val="visible"/>
                                      </p:to>
                                    </p:set>
                                    <p:anim calcmode="lin" valueType="num">
                                      <p:cBhvr additive="repl">
                                        <p:cTn id="15" dur="500" fill="hold"/>
                                        <p:tgtEl>
                                          <p:spTgt spid="181"/>
                                        </p:tgtEl>
                                        <p:attrNameLst>
                                          <p:attrName>ppt_x</p:attrName>
                                        </p:attrNameLst>
                                      </p:cBhvr>
                                      <p:tavLst>
                                        <p:tav tm="0">
                                          <p:val>
                                            <p:strVal val="#ppt_x"/>
                                          </p:val>
                                        </p:tav>
                                        <p:tav tm="100000">
                                          <p:val>
                                            <p:strVal val="#ppt_x"/>
                                          </p:val>
                                        </p:tav>
                                      </p:tavLst>
                                    </p:anim>
                                    <p:anim calcmode="lin" valueType="num">
                                      <p:cBhvr additive="repl">
                                        <p:cTn id="16"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Picture 2" descr=""/>
          <p:cNvPicPr/>
          <p:nvPr/>
        </p:nvPicPr>
        <p:blipFill>
          <a:blip r:embed="rId1"/>
          <a:srcRect l="16875" t="23252" r="17265" b="6252"/>
          <a:stretch/>
        </p:blipFill>
        <p:spPr>
          <a:xfrm>
            <a:off x="323640" y="1700640"/>
            <a:ext cx="8567640" cy="5155920"/>
          </a:xfrm>
          <a:prstGeom prst="rect">
            <a:avLst/>
          </a:prstGeom>
          <a:ln w="9360">
            <a:noFill/>
          </a:ln>
        </p:spPr>
      </p:pic>
      <p:sp>
        <p:nvSpPr>
          <p:cNvPr id="185" name="CustomShape 1"/>
          <p:cNvSpPr/>
          <p:nvPr/>
        </p:nvSpPr>
        <p:spPr>
          <a:xfrm>
            <a:off x="6156000" y="407520"/>
            <a:ext cx="2770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Data Services</a:t>
            </a:r>
            <a:endParaRPr b="0" lang="it-IT" sz="3600" spc="-1" strike="noStrike">
              <a:latin typeface="Arial"/>
            </a:endParaRPr>
          </a:p>
        </p:txBody>
      </p:sp>
      <p:sp>
        <p:nvSpPr>
          <p:cNvPr id="186" name="CustomShape 2"/>
          <p:cNvSpPr/>
          <p:nvPr/>
        </p:nvSpPr>
        <p:spPr>
          <a:xfrm>
            <a:off x="1403640" y="4869000"/>
            <a:ext cx="251892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nSpc>
                <a:spcPct val="100000"/>
              </a:lnSpc>
              <a:spcBef>
                <a:spcPts val="1001"/>
              </a:spcBef>
            </a:pPr>
            <a:r>
              <a:rPr b="1" lang="it-IT" sz="2000" spc="-1" strike="noStrike">
                <a:solidFill>
                  <a:srgbClr val="000099"/>
                </a:solidFill>
                <a:latin typeface="Arial"/>
                <a:ea typeface="DejaVu Sans"/>
              </a:rPr>
              <a:t>Discipline</a:t>
            </a:r>
            <a:r>
              <a:rPr b="0" lang="it-IT" sz="2000" spc="-1" strike="noStrike">
                <a:solidFill>
                  <a:srgbClr val="000099"/>
                </a:solidFill>
                <a:latin typeface="Arial"/>
                <a:ea typeface="DejaVu Sans"/>
              </a:rPr>
              <a:t> </a:t>
            </a:r>
            <a:endParaRPr b="0" lang="it-IT" sz="2000" spc="-1" strike="noStrike">
              <a:latin typeface="Arial"/>
            </a:endParaRPr>
          </a:p>
        </p:txBody>
      </p:sp>
      <p:sp>
        <p:nvSpPr>
          <p:cNvPr id="187" name="CustomShape 3"/>
          <p:cNvSpPr/>
          <p:nvPr/>
        </p:nvSpPr>
        <p:spPr>
          <a:xfrm>
            <a:off x="1403640" y="5373360"/>
            <a:ext cx="251892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nSpc>
                <a:spcPct val="100000"/>
              </a:lnSpc>
              <a:spcBef>
                <a:spcPts val="1001"/>
              </a:spcBef>
            </a:pPr>
            <a:r>
              <a:rPr b="1" lang="it-IT" sz="2000" spc="-1" strike="noStrike">
                <a:solidFill>
                  <a:srgbClr val="000099"/>
                </a:solidFill>
                <a:latin typeface="Arial"/>
                <a:ea typeface="DejaVu Sans"/>
              </a:rPr>
              <a:t>Parameter</a:t>
            </a:r>
            <a:r>
              <a:rPr b="0" lang="it-IT" sz="2000" spc="-1" strike="noStrike">
                <a:solidFill>
                  <a:srgbClr val="000099"/>
                </a:solidFill>
                <a:latin typeface="Arial"/>
                <a:ea typeface="DejaVu Sans"/>
              </a:rPr>
              <a:t> </a:t>
            </a:r>
            <a:endParaRPr b="0" lang="it-IT" sz="2000" spc="-1" strike="noStrike">
              <a:latin typeface="Arial"/>
            </a:endParaRPr>
          </a:p>
        </p:txBody>
      </p:sp>
      <p:sp>
        <p:nvSpPr>
          <p:cNvPr id="188" name="CustomShape 4"/>
          <p:cNvSpPr/>
          <p:nvPr/>
        </p:nvSpPr>
        <p:spPr>
          <a:xfrm>
            <a:off x="1403640" y="5877360"/>
            <a:ext cx="251892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nSpc>
                <a:spcPct val="100000"/>
              </a:lnSpc>
              <a:spcBef>
                <a:spcPts val="1001"/>
              </a:spcBef>
            </a:pPr>
            <a:r>
              <a:rPr b="1" lang="it-IT" sz="2000" spc="-1" strike="noStrike">
                <a:solidFill>
                  <a:srgbClr val="000099"/>
                </a:solidFill>
                <a:latin typeface="Arial"/>
                <a:ea typeface="DejaVu Sans"/>
              </a:rPr>
              <a:t>Instrument</a:t>
            </a:r>
            <a:endParaRPr b="0" lang="it-IT" sz="2000" spc="-1" strike="noStrike">
              <a:latin typeface="Arial"/>
            </a:endParaRPr>
          </a:p>
        </p:txBody>
      </p:sp>
      <p:sp>
        <p:nvSpPr>
          <p:cNvPr id="189" name="CustomShape 5"/>
          <p:cNvSpPr/>
          <p:nvPr/>
        </p:nvSpPr>
        <p:spPr>
          <a:xfrm>
            <a:off x="323640" y="2637000"/>
            <a:ext cx="154620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nSpc>
                <a:spcPct val="100000"/>
              </a:lnSpc>
              <a:spcBef>
                <a:spcPts val="1001"/>
              </a:spcBef>
            </a:pPr>
            <a:r>
              <a:rPr b="1" lang="it-IT" sz="2000" spc="-1" strike="noStrike">
                <a:solidFill>
                  <a:srgbClr val="000099"/>
                </a:solidFill>
                <a:latin typeface="Arial"/>
                <a:ea typeface="DejaVu Sans"/>
              </a:rPr>
              <a:t>Map tools</a:t>
            </a:r>
            <a:endParaRPr b="0" lang="it-IT" sz="2000" spc="-1" strike="noStrike">
              <a:latin typeface="Arial"/>
            </a:endParaRPr>
          </a:p>
        </p:txBody>
      </p:sp>
      <p:sp>
        <p:nvSpPr>
          <p:cNvPr id="190" name="CustomShape 6"/>
          <p:cNvSpPr/>
          <p:nvPr/>
        </p:nvSpPr>
        <p:spPr>
          <a:xfrm>
            <a:off x="4212000" y="5877360"/>
            <a:ext cx="251892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nSpc>
                <a:spcPct val="100000"/>
              </a:lnSpc>
              <a:spcBef>
                <a:spcPts val="1001"/>
              </a:spcBef>
            </a:pPr>
            <a:r>
              <a:rPr b="1" lang="it-IT" sz="2000" spc="-1" strike="noStrike">
                <a:solidFill>
                  <a:srgbClr val="000099"/>
                </a:solidFill>
                <a:latin typeface="Arial"/>
                <a:ea typeface="DejaVu Sans"/>
              </a:rPr>
              <a:t>Platform</a:t>
            </a:r>
            <a:r>
              <a:rPr b="0" lang="it-IT" sz="2000" spc="-1" strike="noStrike">
                <a:solidFill>
                  <a:srgbClr val="000099"/>
                </a:solidFill>
                <a:latin typeface="Arial"/>
                <a:ea typeface="DejaVu Sans"/>
              </a:rPr>
              <a:t> </a:t>
            </a:r>
            <a:endParaRPr b="0" lang="it-IT" sz="2000" spc="-1" strike="noStrike">
              <a:latin typeface="Arial"/>
            </a:endParaRPr>
          </a:p>
        </p:txBody>
      </p:sp>
      <p:sp>
        <p:nvSpPr>
          <p:cNvPr id="191" name="CustomShape 7"/>
          <p:cNvSpPr/>
          <p:nvPr/>
        </p:nvSpPr>
        <p:spPr>
          <a:xfrm>
            <a:off x="4212000" y="4869000"/>
            <a:ext cx="251892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nSpc>
                <a:spcPct val="100000"/>
              </a:lnSpc>
              <a:spcBef>
                <a:spcPts val="1001"/>
              </a:spcBef>
            </a:pPr>
            <a:r>
              <a:rPr b="1" lang="it-IT" sz="2000" spc="-1" strike="noStrike">
                <a:solidFill>
                  <a:srgbClr val="000099"/>
                </a:solidFill>
                <a:latin typeface="Arial"/>
                <a:ea typeface="DejaVu Sans"/>
              </a:rPr>
              <a:t>Cruise</a:t>
            </a:r>
            <a:r>
              <a:rPr b="0" lang="it-IT" sz="2000" spc="-1" strike="noStrike">
                <a:solidFill>
                  <a:srgbClr val="000099"/>
                </a:solidFill>
                <a:latin typeface="Arial"/>
                <a:ea typeface="DejaVu Sans"/>
              </a:rPr>
              <a:t> </a:t>
            </a:r>
            <a:endParaRPr b="0" lang="it-IT" sz="2000" spc="-1" strike="noStrike">
              <a:latin typeface="Arial"/>
            </a:endParaRPr>
          </a:p>
        </p:txBody>
      </p:sp>
      <p:sp>
        <p:nvSpPr>
          <p:cNvPr id="192" name="CustomShape 8"/>
          <p:cNvSpPr/>
          <p:nvPr/>
        </p:nvSpPr>
        <p:spPr>
          <a:xfrm>
            <a:off x="4212000" y="5373360"/>
            <a:ext cx="251892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nSpc>
                <a:spcPct val="100000"/>
              </a:lnSpc>
              <a:spcBef>
                <a:spcPts val="1001"/>
              </a:spcBef>
            </a:pPr>
            <a:r>
              <a:rPr b="1" lang="it-IT" sz="2000" spc="-1" strike="noStrike">
                <a:solidFill>
                  <a:srgbClr val="000099"/>
                </a:solidFill>
                <a:latin typeface="Arial"/>
                <a:ea typeface="DejaVu Sans"/>
              </a:rPr>
              <a:t>Country</a:t>
            </a:r>
            <a:endParaRPr b="0" lang="it-IT" sz="2000" spc="-1" strike="noStrike">
              <a:latin typeface="Arial"/>
            </a:endParaRPr>
          </a:p>
        </p:txBody>
      </p:sp>
      <p:sp>
        <p:nvSpPr>
          <p:cNvPr id="193" name="CustomShape 9"/>
          <p:cNvSpPr/>
          <p:nvPr/>
        </p:nvSpPr>
        <p:spPr>
          <a:xfrm>
            <a:off x="4212000" y="6381360"/>
            <a:ext cx="2518920" cy="394560"/>
          </a:xfrm>
          <a:prstGeom prst="rect">
            <a:avLst/>
          </a:prstGeom>
          <a:solidFill>
            <a:schemeClr val="bg1"/>
          </a:solidFill>
          <a:ln w="38160">
            <a:solidFill>
              <a:srgbClr val="ff0000"/>
            </a:solidFill>
            <a:miter/>
          </a:ln>
        </p:spPr>
        <p:style>
          <a:lnRef idx="0"/>
          <a:fillRef idx="0"/>
          <a:effectRef idx="0"/>
          <a:fontRef idx="minor"/>
        </p:style>
        <p:txBody>
          <a:bodyPr lIns="90000" rIns="90000" tIns="45000" bIns="45000">
            <a:spAutoFit/>
          </a:bodyPr>
          <a:p>
            <a:pPr>
              <a:lnSpc>
                <a:spcPct val="100000"/>
              </a:lnSpc>
              <a:spcBef>
                <a:spcPts val="1001"/>
              </a:spcBef>
            </a:pPr>
            <a:r>
              <a:rPr b="1" lang="it-IT" sz="2000" spc="-1" strike="noStrike">
                <a:solidFill>
                  <a:srgbClr val="000099"/>
                </a:solidFill>
                <a:latin typeface="Arial"/>
                <a:ea typeface="DejaVu Sans"/>
              </a:rPr>
              <a:t>………</a:t>
            </a:r>
            <a:r>
              <a:rPr b="1" lang="it-IT" sz="2000" spc="-1" strike="noStrike">
                <a:solidFill>
                  <a:srgbClr val="000099"/>
                </a:solidFill>
                <a:latin typeface="Arial"/>
                <a:ea typeface="DejaVu Sans"/>
              </a:rPr>
              <a:t>..</a:t>
            </a:r>
            <a:r>
              <a:rPr b="0" lang="it-IT" sz="2000" spc="-1" strike="noStrike">
                <a:solidFill>
                  <a:srgbClr val="000099"/>
                </a:solidFill>
                <a:latin typeface="Arial"/>
                <a:ea typeface="DejaVu Sans"/>
              </a:rPr>
              <a:t> </a:t>
            </a:r>
            <a:endParaRPr b="0" lang="it-IT" sz="2000" spc="-1" strike="noStrike">
              <a:latin typeface="Arial"/>
            </a:endParaRPr>
          </a:p>
        </p:txBody>
      </p:sp>
      <p:sp>
        <p:nvSpPr>
          <p:cNvPr id="194" name="CustomShape 10"/>
          <p:cNvSpPr/>
          <p:nvPr/>
        </p:nvSpPr>
        <p:spPr>
          <a:xfrm>
            <a:off x="2195640" y="4077000"/>
            <a:ext cx="3958920" cy="39456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ctr">
              <a:lnSpc>
                <a:spcPct val="100000"/>
              </a:lnSpc>
              <a:spcBef>
                <a:spcPts val="1001"/>
              </a:spcBef>
            </a:pPr>
            <a:r>
              <a:rPr b="1" lang="it-IT" sz="2000" spc="-1" strike="noStrike">
                <a:solidFill>
                  <a:srgbClr val="000099"/>
                </a:solidFill>
                <a:latin typeface="Calibri"/>
                <a:ea typeface="DejaVu Sans"/>
              </a:rPr>
              <a:t>Data discovery interface</a:t>
            </a:r>
            <a:endParaRPr b="0" lang="it-IT" sz="2000" spc="-1" strike="noStrike">
              <a:latin typeface="Arial"/>
            </a:endParaRPr>
          </a:p>
        </p:txBody>
      </p:sp>
      <p:pic>
        <p:nvPicPr>
          <p:cNvPr id="195" name="Picture 3" descr=""/>
          <p:cNvPicPr/>
          <p:nvPr/>
        </p:nvPicPr>
        <p:blipFill>
          <a:blip r:embed="rId2"/>
          <a:stretch/>
        </p:blipFill>
        <p:spPr>
          <a:xfrm>
            <a:off x="7380360" y="5013000"/>
            <a:ext cx="1293120" cy="1293120"/>
          </a:xfrm>
          <a:prstGeom prst="rect">
            <a:avLst/>
          </a:prstGeom>
          <a:ln w="9360">
            <a:noFill/>
          </a:ln>
        </p:spPr>
      </p:pic>
      <p:sp>
        <p:nvSpPr>
          <p:cNvPr id="196" name="CustomShape 11"/>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2" presetSubtype="4">
                                  <p:stCondLst>
                                    <p:cond delay="0"/>
                                  </p:stCondLst>
                                  <p:childTnLst>
                                    <p:set>
                                      <p:cBhvr>
                                        <p:cTn id="22" dur="1" fill="hold">
                                          <p:stCondLst>
                                            <p:cond delay="0"/>
                                          </p:stCondLst>
                                        </p:cTn>
                                        <p:tgtEl>
                                          <p:spTgt spid="194"/>
                                        </p:tgtEl>
                                        <p:attrNameLst>
                                          <p:attrName>style.visibility</p:attrName>
                                        </p:attrNameLst>
                                      </p:cBhvr>
                                      <p:to>
                                        <p:strVal val="visible"/>
                                      </p:to>
                                    </p:set>
                                    <p:anim calcmode="lin" valueType="num">
                                      <p:cBhvr additive="repl">
                                        <p:cTn id="23" dur="500" fill="hold"/>
                                        <p:tgtEl>
                                          <p:spTgt spid="194"/>
                                        </p:tgtEl>
                                        <p:attrNameLst>
                                          <p:attrName>ppt_x</p:attrName>
                                        </p:attrNameLst>
                                      </p:cBhvr>
                                      <p:tavLst>
                                        <p:tav tm="0">
                                          <p:val>
                                            <p:strVal val="#ppt_x"/>
                                          </p:val>
                                        </p:tav>
                                        <p:tav tm="100000">
                                          <p:val>
                                            <p:strVal val="#ppt_x"/>
                                          </p:val>
                                        </p:tav>
                                      </p:tavLst>
                                    </p:anim>
                                    <p:anim calcmode="lin" valueType="num">
                                      <p:cBhvr additive="repl">
                                        <p:cTn id="24" dur="500" fill="hold"/>
                                        <p:tgtEl>
                                          <p:spTgt spid="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5400360" y="553320"/>
            <a:ext cx="3706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Metadata Services</a:t>
            </a:r>
            <a:endParaRPr b="0" lang="it-IT" sz="3600" spc="-1" strike="noStrike">
              <a:latin typeface="Arial"/>
            </a:endParaRPr>
          </a:p>
        </p:txBody>
      </p:sp>
      <p:pic>
        <p:nvPicPr>
          <p:cNvPr id="198" name="Immagine 10" descr=""/>
          <p:cNvPicPr/>
          <p:nvPr/>
        </p:nvPicPr>
        <p:blipFill>
          <a:blip r:embed="rId1"/>
          <a:srcRect l="3366" t="31778" r="35978" b="5293"/>
          <a:stretch/>
        </p:blipFill>
        <p:spPr>
          <a:xfrm>
            <a:off x="251640" y="2952360"/>
            <a:ext cx="8423640" cy="3904200"/>
          </a:xfrm>
          <a:prstGeom prst="rect">
            <a:avLst/>
          </a:prstGeom>
          <a:ln w="9360">
            <a:noFill/>
          </a:ln>
        </p:spPr>
      </p:pic>
      <p:sp>
        <p:nvSpPr>
          <p:cNvPr id="199" name="CustomShape 2"/>
          <p:cNvSpPr/>
          <p:nvPr/>
        </p:nvSpPr>
        <p:spPr>
          <a:xfrm>
            <a:off x="216000" y="1621080"/>
            <a:ext cx="8530920" cy="1004400"/>
          </a:xfrm>
          <a:prstGeom prst="rect">
            <a:avLst/>
          </a:prstGeom>
          <a:solidFill>
            <a:schemeClr val="bg1"/>
          </a:solidFill>
          <a:ln w="38160">
            <a:solidFill>
              <a:srgbClr val="0000ff"/>
            </a:solidFill>
            <a:miter/>
          </a:ln>
        </p:spPr>
        <p:style>
          <a:lnRef idx="0"/>
          <a:fillRef idx="0"/>
          <a:effectRef idx="0"/>
          <a:fontRef idx="minor"/>
        </p:style>
        <p:txBody>
          <a:bodyPr lIns="90000" rIns="90000" tIns="45000" bIns="45000">
            <a:spAutoFit/>
          </a:bodyPr>
          <a:p>
            <a:pPr algn="just">
              <a:lnSpc>
                <a:spcPct val="100000"/>
              </a:lnSpc>
              <a:spcBef>
                <a:spcPts val="1001"/>
              </a:spcBef>
            </a:pPr>
            <a:r>
              <a:rPr b="1" lang="it-IT" sz="2000" spc="-1" strike="noStrike">
                <a:solidFill>
                  <a:srgbClr val="000099"/>
                </a:solidFill>
                <a:latin typeface="Calibri"/>
                <a:ea typeface="DejaVu Sans"/>
              </a:rPr>
              <a:t>SDN provides useful information to know the organisations that operate in marine environment, what they do and where </a:t>
            </a:r>
            <a:r>
              <a:rPr b="1" lang="it-IT" sz="2000" spc="-1" strike="noStrike">
                <a:solidFill>
                  <a:srgbClr val="000099"/>
                </a:solidFill>
                <a:latin typeface="Wingdings"/>
                <a:ea typeface="DejaVu Sans"/>
              </a:rPr>
              <a:t></a:t>
            </a:r>
            <a:r>
              <a:rPr b="1" lang="it-IT" sz="2000" spc="-1" strike="noStrike">
                <a:solidFill>
                  <a:srgbClr val="000099"/>
                </a:solidFill>
                <a:latin typeface="Calibri"/>
                <a:ea typeface="DejaVu Sans"/>
              </a:rPr>
              <a:t> chances for future collaborations in research or in the private sector</a:t>
            </a:r>
            <a:endParaRPr b="0" lang="it-IT" sz="2000" spc="-1" strike="noStrike">
              <a:latin typeface="Arial"/>
            </a:endParaRPr>
          </a:p>
        </p:txBody>
      </p:sp>
      <p:sp>
        <p:nvSpPr>
          <p:cNvPr id="200" name="CustomShape 3"/>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2" presetSubtype="4">
                                  <p:stCondLst>
                                    <p:cond delay="0"/>
                                  </p:stCondLst>
                                  <p:childTnLst>
                                    <p:set>
                                      <p:cBhvr>
                                        <p:cTn id="30" dur="1" fill="hold">
                                          <p:stCondLst>
                                            <p:cond delay="0"/>
                                          </p:stCondLst>
                                        </p:cTn>
                                        <p:tgtEl>
                                          <p:spTgt spid="199"/>
                                        </p:tgtEl>
                                        <p:attrNameLst>
                                          <p:attrName>style.visibility</p:attrName>
                                        </p:attrNameLst>
                                      </p:cBhvr>
                                      <p:to>
                                        <p:strVal val="visible"/>
                                      </p:to>
                                    </p:set>
                                    <p:anim calcmode="lin" valueType="num">
                                      <p:cBhvr additive="repl">
                                        <p:cTn id="31" dur="500" fill="hold"/>
                                        <p:tgtEl>
                                          <p:spTgt spid="199"/>
                                        </p:tgtEl>
                                        <p:attrNameLst>
                                          <p:attrName>ppt_x</p:attrName>
                                        </p:attrNameLst>
                                      </p:cBhvr>
                                      <p:tavLst>
                                        <p:tav tm="0">
                                          <p:val>
                                            <p:strVal val="#ppt_x"/>
                                          </p:val>
                                        </p:tav>
                                        <p:tav tm="100000">
                                          <p:val>
                                            <p:strVal val="#ppt_x"/>
                                          </p:val>
                                        </p:tav>
                                      </p:tavLst>
                                    </p:anim>
                                    <p:anim calcmode="lin" valueType="num">
                                      <p:cBhvr additive="repl">
                                        <p:cTn id="32"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107640" y="6309360"/>
            <a:ext cx="3742920" cy="321480"/>
          </a:xfrm>
          <a:prstGeom prst="rect">
            <a:avLst/>
          </a:prstGeom>
          <a:solidFill>
            <a:srgbClr val="fdfeff"/>
          </a:solidFill>
          <a:ln>
            <a:noFill/>
          </a:ln>
        </p:spPr>
        <p:style>
          <a:lnRef idx="2">
            <a:schemeClr val="accent1">
              <a:shade val="50000"/>
            </a:schemeClr>
          </a:lnRef>
          <a:fillRef idx="1">
            <a:schemeClr val="accent1"/>
          </a:fillRef>
          <a:effectRef idx="0">
            <a:schemeClr val="accent1"/>
          </a:effectRef>
          <a:fontRef idx="minor"/>
        </p:style>
      </p:sp>
      <p:grpSp>
        <p:nvGrpSpPr>
          <p:cNvPr id="202" name="Group 2"/>
          <p:cNvGrpSpPr/>
          <p:nvPr/>
        </p:nvGrpSpPr>
        <p:grpSpPr>
          <a:xfrm>
            <a:off x="107640" y="1628640"/>
            <a:ext cx="8890920" cy="4967280"/>
            <a:chOff x="107640" y="1628640"/>
            <a:chExt cx="8890920" cy="4967280"/>
          </a:xfrm>
        </p:grpSpPr>
        <p:grpSp>
          <p:nvGrpSpPr>
            <p:cNvPr id="203" name="Group 3"/>
            <p:cNvGrpSpPr/>
            <p:nvPr/>
          </p:nvGrpSpPr>
          <p:grpSpPr>
            <a:xfrm>
              <a:off x="107640" y="4555800"/>
              <a:ext cx="2227320" cy="1429560"/>
              <a:chOff x="107640" y="4555800"/>
              <a:chExt cx="2227320" cy="1429560"/>
            </a:xfrm>
          </p:grpSpPr>
          <p:pic>
            <p:nvPicPr>
              <p:cNvPr id="204" name="Image 6" descr=""/>
              <p:cNvPicPr/>
              <p:nvPr/>
            </p:nvPicPr>
            <p:blipFill>
              <a:blip r:embed="rId1"/>
              <a:srcRect l="9760" t="13556" r="12360" b="7510"/>
              <a:stretch/>
            </p:blipFill>
            <p:spPr>
              <a:xfrm>
                <a:off x="107640" y="4555800"/>
                <a:ext cx="1568880" cy="1238760"/>
              </a:xfrm>
              <a:prstGeom prst="rect">
                <a:avLst/>
              </a:prstGeom>
              <a:ln>
                <a:noFill/>
              </a:ln>
              <a:effectLst>
                <a:outerShdw algn="tl" blurRad="190500" rotWithShape="0">
                  <a:srgbClr val="000000">
                    <a:alpha val="70000"/>
                  </a:srgbClr>
                </a:outerShdw>
              </a:effectLst>
            </p:spPr>
          </p:pic>
          <p:pic>
            <p:nvPicPr>
              <p:cNvPr id="205" name="Image 7" descr=""/>
              <p:cNvPicPr/>
              <p:nvPr/>
            </p:nvPicPr>
            <p:blipFill>
              <a:blip r:embed="rId2"/>
              <a:srcRect l="10410" t="16401" r="11436" b="2738"/>
              <a:stretch/>
            </p:blipFill>
            <p:spPr>
              <a:xfrm>
                <a:off x="817200" y="4762440"/>
                <a:ext cx="1517760" cy="1222920"/>
              </a:xfrm>
              <a:prstGeom prst="rect">
                <a:avLst/>
              </a:prstGeom>
              <a:ln>
                <a:noFill/>
              </a:ln>
              <a:effectLst>
                <a:outerShdw algn="tl" blurRad="190500" rotWithShape="0">
                  <a:srgbClr val="000000">
                    <a:alpha val="70000"/>
                  </a:srgbClr>
                </a:outerShdw>
              </a:effectLst>
            </p:spPr>
          </p:pic>
        </p:grpSp>
        <p:grpSp>
          <p:nvGrpSpPr>
            <p:cNvPr id="206" name="Group 4"/>
            <p:cNvGrpSpPr/>
            <p:nvPr/>
          </p:nvGrpSpPr>
          <p:grpSpPr>
            <a:xfrm>
              <a:off x="366120" y="2504160"/>
              <a:ext cx="2435400" cy="1522800"/>
              <a:chOff x="366120" y="2504160"/>
              <a:chExt cx="2435400" cy="1522800"/>
            </a:xfrm>
          </p:grpSpPr>
          <p:pic>
            <p:nvPicPr>
              <p:cNvPr id="207" name="Image 9" descr=""/>
              <p:cNvPicPr/>
              <p:nvPr/>
            </p:nvPicPr>
            <p:blipFill>
              <a:blip r:embed="rId3"/>
              <a:srcRect l="10804" t="14397" r="11442" b="22342"/>
              <a:stretch/>
            </p:blipFill>
            <p:spPr>
              <a:xfrm>
                <a:off x="366120" y="2504160"/>
                <a:ext cx="1884240" cy="1193760"/>
              </a:xfrm>
              <a:prstGeom prst="rect">
                <a:avLst/>
              </a:prstGeom>
              <a:ln>
                <a:noFill/>
              </a:ln>
              <a:effectLst>
                <a:outerShdw algn="tl" blurRad="190500" rotWithShape="0">
                  <a:srgbClr val="000000">
                    <a:alpha val="70000"/>
                  </a:srgbClr>
                </a:outerShdw>
              </a:effectLst>
            </p:spPr>
          </p:pic>
          <p:pic>
            <p:nvPicPr>
              <p:cNvPr id="208" name="Image 10" descr=""/>
              <p:cNvPicPr/>
              <p:nvPr/>
            </p:nvPicPr>
            <p:blipFill>
              <a:blip r:embed="rId4"/>
              <a:srcRect l="11615" t="13976" r="12700" b="14654"/>
              <a:stretch/>
            </p:blipFill>
            <p:spPr>
              <a:xfrm>
                <a:off x="1131120" y="2799720"/>
                <a:ext cx="1670400" cy="1227240"/>
              </a:xfrm>
              <a:prstGeom prst="rect">
                <a:avLst/>
              </a:prstGeom>
              <a:ln>
                <a:noFill/>
              </a:ln>
              <a:effectLst>
                <a:outerShdw algn="tl" blurRad="190500" rotWithShape="0">
                  <a:srgbClr val="000000">
                    <a:alpha val="70000"/>
                  </a:srgbClr>
                </a:outerShdw>
              </a:effectLst>
            </p:spPr>
          </p:pic>
        </p:grpSp>
        <p:grpSp>
          <p:nvGrpSpPr>
            <p:cNvPr id="209" name="Group 5"/>
            <p:cNvGrpSpPr/>
            <p:nvPr/>
          </p:nvGrpSpPr>
          <p:grpSpPr>
            <a:xfrm>
              <a:off x="5977080" y="2139840"/>
              <a:ext cx="2760840" cy="1555920"/>
              <a:chOff x="5977080" y="2139840"/>
              <a:chExt cx="2760840" cy="1555920"/>
            </a:xfrm>
          </p:grpSpPr>
          <p:pic>
            <p:nvPicPr>
              <p:cNvPr id="210" name="Image 12" descr=""/>
              <p:cNvPicPr/>
              <p:nvPr/>
            </p:nvPicPr>
            <p:blipFill>
              <a:blip r:embed="rId5"/>
              <a:srcRect l="12721" t="13970" r="12705" b="19675"/>
              <a:stretch/>
            </p:blipFill>
            <p:spPr>
              <a:xfrm>
                <a:off x="5977080" y="2139840"/>
                <a:ext cx="1729440" cy="1198440"/>
              </a:xfrm>
              <a:prstGeom prst="rect">
                <a:avLst/>
              </a:prstGeom>
              <a:ln>
                <a:noFill/>
              </a:ln>
              <a:effectLst>
                <a:outerShdw algn="tl" blurRad="190500" rotWithShape="0">
                  <a:srgbClr val="000000">
                    <a:alpha val="70000"/>
                  </a:srgbClr>
                </a:outerShdw>
              </a:effectLst>
            </p:spPr>
          </p:pic>
          <p:pic>
            <p:nvPicPr>
              <p:cNvPr id="211" name="Image 13" descr=""/>
              <p:cNvPicPr/>
              <p:nvPr/>
            </p:nvPicPr>
            <p:blipFill>
              <a:blip r:embed="rId6"/>
              <a:srcRect l="12724" t="14384" r="12710" b="32623"/>
              <a:stretch/>
            </p:blipFill>
            <p:spPr>
              <a:xfrm>
                <a:off x="6692760" y="2564280"/>
                <a:ext cx="2045160" cy="1131480"/>
              </a:xfrm>
              <a:prstGeom prst="rect">
                <a:avLst/>
              </a:prstGeom>
              <a:ln>
                <a:noFill/>
              </a:ln>
              <a:effectLst>
                <a:outerShdw algn="tl" blurRad="190500" rotWithShape="0">
                  <a:srgbClr val="000000">
                    <a:alpha val="70000"/>
                  </a:srgbClr>
                </a:outerShdw>
              </a:effectLst>
            </p:spPr>
          </p:pic>
        </p:grpSp>
        <p:grpSp>
          <p:nvGrpSpPr>
            <p:cNvPr id="212" name="Group 6"/>
            <p:cNvGrpSpPr/>
            <p:nvPr/>
          </p:nvGrpSpPr>
          <p:grpSpPr>
            <a:xfrm>
              <a:off x="6045480" y="4167360"/>
              <a:ext cx="2953080" cy="1818360"/>
              <a:chOff x="6045480" y="4167360"/>
              <a:chExt cx="2953080" cy="1818360"/>
            </a:xfrm>
          </p:grpSpPr>
          <p:pic>
            <p:nvPicPr>
              <p:cNvPr id="213" name="Image 15" descr=""/>
              <p:cNvPicPr/>
              <p:nvPr/>
            </p:nvPicPr>
            <p:blipFill>
              <a:blip r:embed="rId7"/>
              <a:srcRect l="11620" t="13959" r="12773" b="4301"/>
              <a:stretch/>
            </p:blipFill>
            <p:spPr>
              <a:xfrm>
                <a:off x="6045480" y="4167360"/>
                <a:ext cx="1834920" cy="1545120"/>
              </a:xfrm>
              <a:prstGeom prst="rect">
                <a:avLst/>
              </a:prstGeom>
              <a:ln>
                <a:noFill/>
              </a:ln>
              <a:effectLst>
                <a:outerShdw algn="tl" blurRad="190500" rotWithShape="0">
                  <a:srgbClr val="000000">
                    <a:alpha val="70000"/>
                  </a:srgbClr>
                </a:outerShdw>
              </a:effectLst>
            </p:spPr>
          </p:pic>
          <p:pic>
            <p:nvPicPr>
              <p:cNvPr id="214" name="Image 16" descr=""/>
              <p:cNvPicPr/>
              <p:nvPr/>
            </p:nvPicPr>
            <p:blipFill>
              <a:blip r:embed="rId8"/>
              <a:srcRect l="7297" t="13169" r="8101" b="13230"/>
              <a:stretch/>
            </p:blipFill>
            <p:spPr>
              <a:xfrm>
                <a:off x="6942960" y="4639320"/>
                <a:ext cx="2055600" cy="1346400"/>
              </a:xfrm>
              <a:prstGeom prst="rect">
                <a:avLst/>
              </a:prstGeom>
              <a:ln>
                <a:noFill/>
              </a:ln>
              <a:effectLst>
                <a:outerShdw algn="tl" blurRad="190500" rotWithShape="0">
                  <a:srgbClr val="000000">
                    <a:alpha val="70000"/>
                  </a:srgbClr>
                </a:outerShdw>
              </a:effectLst>
            </p:spPr>
          </p:pic>
        </p:grpSp>
        <p:pic>
          <p:nvPicPr>
            <p:cNvPr id="215" name="Espace réservé du contenu 19" descr=""/>
            <p:cNvPicPr/>
            <p:nvPr/>
          </p:nvPicPr>
          <p:blipFill>
            <a:blip r:embed="rId9"/>
            <a:srcRect l="5501" t="12741" r="4048" b="0"/>
            <a:stretch/>
          </p:blipFill>
          <p:spPr>
            <a:xfrm>
              <a:off x="3173400" y="2005560"/>
              <a:ext cx="2479680" cy="1959120"/>
            </a:xfrm>
            <a:prstGeom prst="rect">
              <a:avLst/>
            </a:prstGeom>
            <a:ln w="9360">
              <a:noFill/>
            </a:ln>
            <a:effectLst>
              <a:outerShdw algn="tl" blurRad="292100" dir="2700000" dist="138479" rotWithShape="0">
                <a:srgbClr val="333333">
                  <a:alpha val="65000"/>
                </a:srgbClr>
              </a:outerShdw>
            </a:effectLst>
          </p:spPr>
        </p:pic>
        <p:pic>
          <p:nvPicPr>
            <p:cNvPr id="216" name="Image 18" descr=""/>
            <p:cNvPicPr/>
            <p:nvPr/>
          </p:nvPicPr>
          <p:blipFill>
            <a:blip r:embed="rId10"/>
            <a:srcRect l="9556" t="12196" r="11241" b="25016"/>
            <a:stretch/>
          </p:blipFill>
          <p:spPr>
            <a:xfrm>
              <a:off x="2751840" y="4632480"/>
              <a:ext cx="2218320" cy="1439640"/>
            </a:xfrm>
            <a:prstGeom prst="rect">
              <a:avLst/>
            </a:prstGeom>
            <a:ln>
              <a:noFill/>
            </a:ln>
            <a:effectLst>
              <a:outerShdw algn="tl" blurRad="292100" dir="2700000" dist="138479" rotWithShape="0">
                <a:srgbClr val="333333">
                  <a:alpha val="65000"/>
                </a:srgbClr>
              </a:outerShdw>
            </a:effectLst>
          </p:spPr>
        </p:pic>
        <p:pic>
          <p:nvPicPr>
            <p:cNvPr id="217" name="Image 19" descr=""/>
            <p:cNvPicPr/>
            <p:nvPr/>
          </p:nvPicPr>
          <p:blipFill>
            <a:blip r:embed="rId11"/>
            <a:srcRect l="10398" t="12195" r="12084" b="22696"/>
            <a:stretch/>
          </p:blipFill>
          <p:spPr>
            <a:xfrm>
              <a:off x="3611520" y="4762440"/>
              <a:ext cx="2189160" cy="1505160"/>
            </a:xfrm>
            <a:prstGeom prst="rect">
              <a:avLst/>
            </a:prstGeom>
            <a:ln>
              <a:noFill/>
            </a:ln>
            <a:effectLst>
              <a:outerShdw algn="tl" blurRad="292100" dir="2700000" dist="138479" rotWithShape="0">
                <a:srgbClr val="333333">
                  <a:alpha val="65000"/>
                </a:srgbClr>
              </a:outerShdw>
            </a:effectLst>
          </p:spPr>
        </p:pic>
        <p:sp>
          <p:nvSpPr>
            <p:cNvPr id="218" name="CustomShape 7"/>
            <p:cNvSpPr/>
            <p:nvPr/>
          </p:nvSpPr>
          <p:spPr>
            <a:xfrm>
              <a:off x="131400" y="5811120"/>
              <a:ext cx="1042560" cy="336240"/>
            </a:xfrm>
            <a:prstGeom prst="rect">
              <a:avLst/>
            </a:prstGeom>
            <a:solidFill>
              <a:schemeClr val="accent3"/>
            </a:solidFill>
            <a:ln>
              <a:noFill/>
            </a:ln>
          </p:spPr>
          <p:style>
            <a:lnRef idx="0"/>
            <a:fillRef idx="0"/>
            <a:effectRef idx="0"/>
            <a:fontRef idx="minor"/>
          </p:style>
          <p:txBody>
            <a:bodyPr lIns="0" rIns="0" tIns="0" bIns="0">
              <a:noAutofit/>
            </a:bodyPr>
            <a:p>
              <a:pPr>
                <a:lnSpc>
                  <a:spcPct val="100000"/>
                </a:lnSpc>
                <a:spcBef>
                  <a:spcPts val="360"/>
                </a:spcBef>
              </a:pPr>
              <a:r>
                <a:rPr b="1" lang="it-IT" sz="1800" spc="-1" strike="noStrike">
                  <a:solidFill>
                    <a:srgbClr val="00a7e5"/>
                  </a:solidFill>
                  <a:latin typeface="Arial"/>
                  <a:ea typeface="DejaVu Sans"/>
                </a:rPr>
                <a:t>EDIOS</a:t>
              </a:r>
              <a:endParaRPr b="0" lang="it-IT" sz="1800" spc="-1" strike="noStrike">
                <a:latin typeface="Arial"/>
              </a:endParaRPr>
            </a:p>
          </p:txBody>
        </p:sp>
        <p:sp>
          <p:nvSpPr>
            <p:cNvPr id="219" name="CustomShape 8"/>
            <p:cNvSpPr/>
            <p:nvPr/>
          </p:nvSpPr>
          <p:spPr>
            <a:xfrm>
              <a:off x="2771640" y="6021360"/>
              <a:ext cx="768240" cy="336240"/>
            </a:xfrm>
            <a:prstGeom prst="rect">
              <a:avLst/>
            </a:prstGeom>
            <a:solidFill>
              <a:schemeClr val="accent3"/>
            </a:solidFill>
            <a:ln>
              <a:noFill/>
            </a:ln>
          </p:spPr>
          <p:style>
            <a:lnRef idx="0"/>
            <a:fillRef idx="0"/>
            <a:effectRef idx="0"/>
            <a:fontRef idx="minor"/>
          </p:style>
          <p:txBody>
            <a:bodyPr lIns="0" rIns="0" tIns="0" bIns="0">
              <a:noAutofit/>
            </a:bodyPr>
            <a:p>
              <a:pPr>
                <a:lnSpc>
                  <a:spcPct val="100000"/>
                </a:lnSpc>
                <a:spcBef>
                  <a:spcPts val="360"/>
                </a:spcBef>
              </a:pPr>
              <a:r>
                <a:rPr b="1" lang="it-IT" sz="1800" spc="-1" strike="noStrike">
                  <a:solidFill>
                    <a:srgbClr val="00a7e5"/>
                  </a:solidFill>
                  <a:latin typeface="Arial"/>
                  <a:ea typeface="DejaVu Sans"/>
                </a:rPr>
                <a:t>CDI</a:t>
              </a:r>
              <a:endParaRPr b="0" lang="it-IT" sz="1800" spc="-1" strike="noStrike">
                <a:latin typeface="Arial"/>
              </a:endParaRPr>
            </a:p>
          </p:txBody>
        </p:sp>
        <p:sp>
          <p:nvSpPr>
            <p:cNvPr id="220" name="CustomShape 9"/>
            <p:cNvSpPr/>
            <p:nvPr/>
          </p:nvSpPr>
          <p:spPr>
            <a:xfrm>
              <a:off x="6097680" y="5735880"/>
              <a:ext cx="970560" cy="336240"/>
            </a:xfrm>
            <a:prstGeom prst="rect">
              <a:avLst/>
            </a:prstGeom>
            <a:noFill/>
            <a:ln>
              <a:noFill/>
            </a:ln>
          </p:spPr>
          <p:style>
            <a:lnRef idx="0"/>
            <a:fillRef idx="0"/>
            <a:effectRef idx="0"/>
            <a:fontRef idx="minor"/>
          </p:style>
          <p:txBody>
            <a:bodyPr lIns="0" rIns="0" tIns="0" bIns="0">
              <a:noAutofit/>
            </a:bodyPr>
            <a:p>
              <a:pPr>
                <a:lnSpc>
                  <a:spcPct val="100000"/>
                </a:lnSpc>
                <a:spcBef>
                  <a:spcPts val="360"/>
                </a:spcBef>
              </a:pPr>
              <a:r>
                <a:rPr b="1" lang="it-IT" sz="1800" spc="-1" strike="noStrike">
                  <a:solidFill>
                    <a:srgbClr val="00a7e5"/>
                  </a:solidFill>
                  <a:latin typeface="Arial"/>
                  <a:ea typeface="DejaVu Sans"/>
                </a:rPr>
                <a:t>EDMED</a:t>
              </a:r>
              <a:endParaRPr b="0" lang="it-IT" sz="1800" spc="-1" strike="noStrike">
                <a:latin typeface="Arial"/>
              </a:endParaRPr>
            </a:p>
          </p:txBody>
        </p:sp>
        <p:sp>
          <p:nvSpPr>
            <p:cNvPr id="221" name="CustomShape 10"/>
            <p:cNvSpPr/>
            <p:nvPr/>
          </p:nvSpPr>
          <p:spPr>
            <a:xfrm>
              <a:off x="6023880" y="3400560"/>
              <a:ext cx="768240" cy="336240"/>
            </a:xfrm>
            <a:prstGeom prst="rect">
              <a:avLst/>
            </a:prstGeom>
            <a:noFill/>
            <a:ln>
              <a:noFill/>
            </a:ln>
          </p:spPr>
          <p:style>
            <a:lnRef idx="0"/>
            <a:fillRef idx="0"/>
            <a:effectRef idx="0"/>
            <a:fontRef idx="minor"/>
          </p:style>
          <p:txBody>
            <a:bodyPr lIns="0" rIns="0" tIns="0" bIns="0">
              <a:noAutofit/>
            </a:bodyPr>
            <a:p>
              <a:pPr>
                <a:lnSpc>
                  <a:spcPct val="100000"/>
                </a:lnSpc>
                <a:spcBef>
                  <a:spcPts val="360"/>
                </a:spcBef>
              </a:pPr>
              <a:r>
                <a:rPr b="1" lang="it-IT" sz="1800" spc="-1" strike="noStrike">
                  <a:solidFill>
                    <a:srgbClr val="00a7e5"/>
                  </a:solidFill>
                  <a:latin typeface="Arial"/>
                  <a:ea typeface="DejaVu Sans"/>
                </a:rPr>
                <a:t>CSR</a:t>
              </a:r>
              <a:endParaRPr b="0" lang="it-IT" sz="1800" spc="-1" strike="noStrike">
                <a:latin typeface="Arial"/>
              </a:endParaRPr>
            </a:p>
          </p:txBody>
        </p:sp>
        <p:sp>
          <p:nvSpPr>
            <p:cNvPr id="222" name="CustomShape 11"/>
            <p:cNvSpPr/>
            <p:nvPr/>
          </p:nvSpPr>
          <p:spPr>
            <a:xfrm>
              <a:off x="3093480" y="1628640"/>
              <a:ext cx="935640" cy="36396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360"/>
                </a:spcBef>
              </a:pPr>
              <a:r>
                <a:rPr b="1" lang="it-IT" sz="1800" spc="-1" strike="noStrike">
                  <a:solidFill>
                    <a:srgbClr val="00a7e5"/>
                  </a:solidFill>
                  <a:latin typeface="Arial"/>
                  <a:ea typeface="DejaVu Sans"/>
                </a:rPr>
                <a:t>EDMO</a:t>
              </a:r>
              <a:endParaRPr b="0" lang="it-IT" sz="1800" spc="-1" strike="noStrike">
                <a:latin typeface="Arial"/>
              </a:endParaRPr>
            </a:p>
          </p:txBody>
        </p:sp>
        <p:sp>
          <p:nvSpPr>
            <p:cNvPr id="223" name="CustomShape 12"/>
            <p:cNvSpPr/>
            <p:nvPr/>
          </p:nvSpPr>
          <p:spPr>
            <a:xfrm>
              <a:off x="235080" y="3713040"/>
              <a:ext cx="938880" cy="368640"/>
            </a:xfrm>
            <a:prstGeom prst="rect">
              <a:avLst/>
            </a:prstGeom>
            <a:noFill/>
            <a:ln>
              <a:solidFill>
                <a:schemeClr val="accent1"/>
              </a:solidFill>
            </a:ln>
          </p:spPr>
          <p:style>
            <a:lnRef idx="0"/>
            <a:fillRef idx="0"/>
            <a:effectRef idx="0"/>
            <a:fontRef idx="minor"/>
          </p:style>
          <p:txBody>
            <a:bodyPr lIns="0" rIns="0" tIns="0" bIns="0">
              <a:noAutofit/>
            </a:bodyPr>
            <a:p>
              <a:pPr>
                <a:lnSpc>
                  <a:spcPct val="100000"/>
                </a:lnSpc>
                <a:spcBef>
                  <a:spcPts val="360"/>
                </a:spcBef>
              </a:pPr>
              <a:r>
                <a:rPr b="1" lang="it-IT" sz="1800" spc="-1" strike="noStrike">
                  <a:solidFill>
                    <a:srgbClr val="00a7e5"/>
                  </a:solidFill>
                  <a:latin typeface="Calibri"/>
                  <a:ea typeface="DejaVu Sans"/>
                </a:rPr>
                <a:t>EDMERP</a:t>
              </a:r>
              <a:endParaRPr b="0" lang="it-IT" sz="1800" spc="-1" strike="noStrike">
                <a:latin typeface="Arial"/>
              </a:endParaRPr>
            </a:p>
          </p:txBody>
        </p:sp>
        <p:sp>
          <p:nvSpPr>
            <p:cNvPr id="224" name="CustomShape 13"/>
            <p:cNvSpPr/>
            <p:nvPr/>
          </p:nvSpPr>
          <p:spPr>
            <a:xfrm>
              <a:off x="426600" y="3981600"/>
              <a:ext cx="1821240" cy="357480"/>
            </a:xfrm>
            <a:prstGeom prst="rect">
              <a:avLst/>
            </a:prstGeom>
            <a:noFill/>
            <a:ln>
              <a:noFill/>
            </a:ln>
          </p:spPr>
          <p:style>
            <a:lnRef idx="0"/>
            <a:fillRef idx="0"/>
            <a:effectRef idx="0"/>
            <a:fontRef idx="minor"/>
          </p:style>
          <p:txBody>
            <a:bodyPr lIns="0" rIns="0" tIns="0" bIns="0">
              <a:noAutofit/>
            </a:bodyPr>
            <a:p>
              <a:pPr>
                <a:lnSpc>
                  <a:spcPct val="100000"/>
                </a:lnSpc>
                <a:spcBef>
                  <a:spcPts val="400"/>
                </a:spcBef>
              </a:pPr>
              <a:r>
                <a:rPr b="1" i="1" lang="it-IT" sz="2000" spc="-1" strike="noStrike">
                  <a:solidFill>
                    <a:srgbClr val="00519d"/>
                  </a:solidFill>
                  <a:latin typeface="Arial"/>
                  <a:ea typeface="DejaVu Sans"/>
                </a:rPr>
                <a:t>Projects </a:t>
              </a:r>
              <a:endParaRPr b="0" lang="it-IT" sz="2000" spc="-1" strike="noStrike">
                <a:latin typeface="Arial"/>
              </a:endParaRPr>
            </a:p>
          </p:txBody>
        </p:sp>
        <p:sp>
          <p:nvSpPr>
            <p:cNvPr id="225" name="CustomShape 14"/>
            <p:cNvSpPr/>
            <p:nvPr/>
          </p:nvSpPr>
          <p:spPr>
            <a:xfrm>
              <a:off x="6023880" y="3680280"/>
              <a:ext cx="2714040" cy="357480"/>
            </a:xfrm>
            <a:prstGeom prst="rect">
              <a:avLst/>
            </a:prstGeom>
            <a:noFill/>
            <a:ln>
              <a:noFill/>
            </a:ln>
          </p:spPr>
          <p:style>
            <a:lnRef idx="0"/>
            <a:fillRef idx="0"/>
            <a:effectRef idx="0"/>
            <a:fontRef idx="minor"/>
          </p:style>
          <p:txBody>
            <a:bodyPr lIns="0" rIns="0" tIns="0" bIns="0">
              <a:noAutofit/>
            </a:bodyPr>
            <a:p>
              <a:pPr>
                <a:lnSpc>
                  <a:spcPct val="100000"/>
                </a:lnSpc>
                <a:spcBef>
                  <a:spcPts val="400"/>
                </a:spcBef>
              </a:pPr>
              <a:r>
                <a:rPr b="1" i="1" lang="it-IT" sz="2000" spc="-1" strike="noStrike">
                  <a:solidFill>
                    <a:srgbClr val="00519d"/>
                  </a:solidFill>
                  <a:latin typeface="Arial"/>
                  <a:ea typeface="DejaVu Sans"/>
                </a:rPr>
                <a:t>Research cruises</a:t>
              </a:r>
              <a:endParaRPr b="0" lang="it-IT" sz="2000" spc="-1" strike="noStrike">
                <a:latin typeface="Arial"/>
              </a:endParaRPr>
            </a:p>
          </p:txBody>
        </p:sp>
        <p:sp>
          <p:nvSpPr>
            <p:cNvPr id="226" name="CustomShape 15"/>
            <p:cNvSpPr/>
            <p:nvPr/>
          </p:nvSpPr>
          <p:spPr>
            <a:xfrm>
              <a:off x="107640" y="6022800"/>
              <a:ext cx="2616840" cy="384480"/>
            </a:xfrm>
            <a:prstGeom prst="rect">
              <a:avLst/>
            </a:prstGeom>
            <a:noFill/>
            <a:ln>
              <a:noFill/>
            </a:ln>
          </p:spPr>
          <p:style>
            <a:lnRef idx="0"/>
            <a:fillRef idx="0"/>
            <a:effectRef idx="0"/>
            <a:fontRef idx="minor"/>
          </p:style>
          <p:txBody>
            <a:bodyPr lIns="0" rIns="0" tIns="0" bIns="0">
              <a:noAutofit/>
            </a:bodyPr>
            <a:p>
              <a:pPr>
                <a:lnSpc>
                  <a:spcPct val="100000"/>
                </a:lnSpc>
                <a:spcBef>
                  <a:spcPts val="400"/>
                </a:spcBef>
              </a:pPr>
              <a:r>
                <a:rPr b="1" i="1" lang="it-IT" sz="2000" spc="-1" strike="noStrike">
                  <a:solidFill>
                    <a:srgbClr val="00519d"/>
                  </a:solidFill>
                  <a:latin typeface="Arial"/>
                  <a:ea typeface="DejaVu Sans"/>
                </a:rPr>
                <a:t>Observing programmes</a:t>
              </a:r>
              <a:endParaRPr b="0" lang="it-IT" sz="2000" spc="-1" strike="noStrike">
                <a:latin typeface="Arial"/>
              </a:endParaRPr>
            </a:p>
          </p:txBody>
        </p:sp>
        <p:sp>
          <p:nvSpPr>
            <p:cNvPr id="227" name="CustomShape 16"/>
            <p:cNvSpPr/>
            <p:nvPr/>
          </p:nvSpPr>
          <p:spPr>
            <a:xfrm>
              <a:off x="3425400" y="6238440"/>
              <a:ext cx="2143440" cy="357480"/>
            </a:xfrm>
            <a:prstGeom prst="rect">
              <a:avLst/>
            </a:prstGeom>
            <a:noFill/>
            <a:ln>
              <a:noFill/>
            </a:ln>
          </p:spPr>
          <p:style>
            <a:lnRef idx="0"/>
            <a:fillRef idx="0"/>
            <a:effectRef idx="0"/>
            <a:fontRef idx="minor"/>
          </p:style>
          <p:txBody>
            <a:bodyPr lIns="0" rIns="0" tIns="0" bIns="0">
              <a:noAutofit/>
            </a:bodyPr>
            <a:p>
              <a:pPr>
                <a:lnSpc>
                  <a:spcPct val="100000"/>
                </a:lnSpc>
                <a:spcBef>
                  <a:spcPts val="400"/>
                </a:spcBef>
              </a:pPr>
              <a:r>
                <a:rPr b="1" i="1" lang="it-IT" sz="2000" spc="-1" strike="noStrike">
                  <a:solidFill>
                    <a:srgbClr val="00519d"/>
                  </a:solidFill>
                  <a:latin typeface="Arial"/>
                  <a:ea typeface="DejaVu Sans"/>
                </a:rPr>
                <a:t>Data index</a:t>
              </a:r>
              <a:endParaRPr b="0" lang="it-IT" sz="2000" spc="-1" strike="noStrike">
                <a:latin typeface="Arial"/>
              </a:endParaRPr>
            </a:p>
          </p:txBody>
        </p:sp>
        <p:sp>
          <p:nvSpPr>
            <p:cNvPr id="228" name="CustomShape 17"/>
            <p:cNvSpPr/>
            <p:nvPr/>
          </p:nvSpPr>
          <p:spPr>
            <a:xfrm>
              <a:off x="6284520" y="5997960"/>
              <a:ext cx="2100240" cy="357480"/>
            </a:xfrm>
            <a:prstGeom prst="rect">
              <a:avLst/>
            </a:prstGeom>
            <a:noFill/>
            <a:ln>
              <a:noFill/>
            </a:ln>
          </p:spPr>
          <p:style>
            <a:lnRef idx="0"/>
            <a:fillRef idx="0"/>
            <a:effectRef idx="0"/>
            <a:fontRef idx="minor"/>
          </p:style>
          <p:txBody>
            <a:bodyPr lIns="0" rIns="0" tIns="0" bIns="0">
              <a:noAutofit/>
            </a:bodyPr>
            <a:p>
              <a:pPr>
                <a:lnSpc>
                  <a:spcPct val="100000"/>
                </a:lnSpc>
                <a:spcBef>
                  <a:spcPts val="400"/>
                </a:spcBef>
              </a:pPr>
              <a:r>
                <a:rPr b="1" i="1" lang="it-IT" sz="2000" spc="-1" strike="noStrike">
                  <a:solidFill>
                    <a:srgbClr val="00519d"/>
                  </a:solidFill>
                  <a:latin typeface="Arial"/>
                  <a:ea typeface="DejaVu Sans"/>
                </a:rPr>
                <a:t>Data sets</a:t>
              </a:r>
              <a:endParaRPr b="0" lang="it-IT" sz="2000" spc="-1" strike="noStrike">
                <a:latin typeface="Arial"/>
              </a:endParaRPr>
            </a:p>
          </p:txBody>
        </p:sp>
        <p:sp>
          <p:nvSpPr>
            <p:cNvPr id="229" name="CustomShape 18"/>
            <p:cNvSpPr/>
            <p:nvPr/>
          </p:nvSpPr>
          <p:spPr>
            <a:xfrm>
              <a:off x="4010400" y="1628640"/>
              <a:ext cx="2381040" cy="357480"/>
            </a:xfrm>
            <a:prstGeom prst="rect">
              <a:avLst/>
            </a:prstGeom>
            <a:noFill/>
            <a:ln>
              <a:noFill/>
            </a:ln>
          </p:spPr>
          <p:style>
            <a:lnRef idx="0"/>
            <a:fillRef idx="0"/>
            <a:effectRef idx="0"/>
            <a:fontRef idx="minor"/>
          </p:style>
          <p:txBody>
            <a:bodyPr lIns="0" rIns="0" tIns="0" bIns="0">
              <a:noAutofit/>
            </a:bodyPr>
            <a:p>
              <a:pPr>
                <a:lnSpc>
                  <a:spcPct val="100000"/>
                </a:lnSpc>
                <a:spcBef>
                  <a:spcPts val="400"/>
                </a:spcBef>
              </a:pPr>
              <a:r>
                <a:rPr b="1" i="1" lang="it-IT" sz="2000" spc="-1" strike="noStrike">
                  <a:solidFill>
                    <a:srgbClr val="00519d"/>
                  </a:solidFill>
                  <a:latin typeface="Arial"/>
                  <a:ea typeface="DejaVu Sans"/>
                </a:rPr>
                <a:t>Organisations</a:t>
              </a:r>
              <a:endParaRPr b="0" lang="it-IT" sz="2000" spc="-1" strike="noStrike">
                <a:latin typeface="Arial"/>
              </a:endParaRPr>
            </a:p>
          </p:txBody>
        </p:sp>
      </p:grpSp>
      <p:sp>
        <p:nvSpPr>
          <p:cNvPr id="230" name="CustomShape 19"/>
          <p:cNvSpPr/>
          <p:nvPr/>
        </p:nvSpPr>
        <p:spPr>
          <a:xfrm>
            <a:off x="5364360" y="553320"/>
            <a:ext cx="3742560" cy="638640"/>
          </a:xfrm>
          <a:prstGeom prst="rect">
            <a:avLst/>
          </a:prstGeom>
          <a:noFill/>
          <a:ln w="9360">
            <a:noFill/>
          </a:ln>
        </p:spPr>
        <p:style>
          <a:lnRef idx="0"/>
          <a:fillRef idx="0"/>
          <a:effectRef idx="0"/>
          <a:fontRef idx="minor"/>
        </p:style>
        <p:txBody>
          <a:bodyPr lIns="90000" rIns="90000" tIns="45000" bIns="45000" anchor="ctr">
            <a:spAutoFit/>
          </a:bodyPr>
          <a:p>
            <a:pPr algn="r">
              <a:lnSpc>
                <a:spcPct val="100000"/>
              </a:lnSpc>
            </a:pPr>
            <a:r>
              <a:rPr b="1" lang="it-IT" sz="3600" spc="-1" strike="noStrike">
                <a:solidFill>
                  <a:srgbClr val="000099"/>
                </a:solidFill>
                <a:latin typeface="Calibri"/>
                <a:ea typeface="Calibri"/>
              </a:rPr>
              <a:t>Metadata Services</a:t>
            </a:r>
            <a:endParaRPr b="0" lang="it-IT" sz="3600" spc="-1" strike="noStrike">
              <a:latin typeface="Arial"/>
            </a:endParaRPr>
          </a:p>
        </p:txBody>
      </p:sp>
      <p:grpSp>
        <p:nvGrpSpPr>
          <p:cNvPr id="231" name="Group 20"/>
          <p:cNvGrpSpPr/>
          <p:nvPr/>
        </p:nvGrpSpPr>
        <p:grpSpPr>
          <a:xfrm>
            <a:off x="6012000" y="1989000"/>
            <a:ext cx="2662920" cy="862560"/>
            <a:chOff x="6012000" y="1989000"/>
            <a:chExt cx="2662920" cy="862560"/>
          </a:xfrm>
        </p:grpSpPr>
        <p:sp>
          <p:nvSpPr>
            <p:cNvPr id="232" name="CustomShape 21"/>
            <p:cNvSpPr/>
            <p:nvPr/>
          </p:nvSpPr>
          <p:spPr>
            <a:xfrm>
              <a:off x="6012000" y="1989000"/>
              <a:ext cx="2662920" cy="862560"/>
            </a:xfrm>
            <a:prstGeom prst="rect">
              <a:avLst/>
            </a:prstGeom>
            <a:solidFill>
              <a:srgbClr val="00b050"/>
            </a:solidFill>
            <a:ln>
              <a:noFill/>
            </a:ln>
            <a:effectLst>
              <a:innerShdw blurRad="63500" dir="13500000" dist="50800">
                <a:srgbClr val="92d050">
                  <a:alpha val="50000"/>
                </a:srgbClr>
              </a:innerShdw>
            </a:effectLst>
            <a:scene3d>
              <a:camera prst="orthographicFront">
                <a:rot lat="543284" lon="1479746" rev="21344290"/>
              </a:camera>
              <a:lightRig dir="t" rig="threePt"/>
            </a:scene3d>
            <a:sp3d extrusionH="444500" contourW="12700">
              <a:bevelT w="38100"/>
              <a:extrusionClr>
                <a:srgbClr val="00b050"/>
              </a:extrusionClr>
              <a:contourClr>
                <a:srgbClr val="92d050"/>
              </a:contourClr>
            </a:sp3d>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ts val="499"/>
                </a:lnSpc>
              </a:pPr>
              <a:r>
                <a:rPr b="1" lang="it-IT" sz="1600" spc="-1" strike="noStrike">
                  <a:solidFill>
                    <a:srgbClr val="ffffff"/>
                  </a:solidFill>
                  <a:latin typeface="Arial"/>
                  <a:ea typeface="DejaVu Sans"/>
                </a:rPr>
                <a:t>COMPLIANT</a:t>
              </a:r>
              <a:endParaRPr b="0" lang="it-IT" sz="1600" spc="-1" strike="noStrike">
                <a:latin typeface="Arial"/>
              </a:endParaRPr>
            </a:p>
          </p:txBody>
        </p:sp>
        <p:pic>
          <p:nvPicPr>
            <p:cNvPr id="233" name="Image 3" descr=""/>
            <p:cNvPicPr/>
            <p:nvPr/>
          </p:nvPicPr>
          <p:blipFill>
            <a:blip r:embed="rId12"/>
            <a:stretch/>
          </p:blipFill>
          <p:spPr>
            <a:xfrm>
              <a:off x="7452360" y="2277000"/>
              <a:ext cx="457560" cy="420120"/>
            </a:xfrm>
            <a:prstGeom prst="rect">
              <a:avLst/>
            </a:prstGeom>
            <a:ln>
              <a:noFill/>
            </a:ln>
          </p:spPr>
        </p:pic>
        <p:pic>
          <p:nvPicPr>
            <p:cNvPr id="234" name="Image 4" descr=""/>
            <p:cNvPicPr/>
            <p:nvPr/>
          </p:nvPicPr>
          <p:blipFill>
            <a:blip r:embed="rId13"/>
            <a:stretch/>
          </p:blipFill>
          <p:spPr>
            <a:xfrm>
              <a:off x="7956360" y="2277000"/>
              <a:ext cx="429480" cy="437040"/>
            </a:xfrm>
            <a:prstGeom prst="rect">
              <a:avLst/>
            </a:prstGeom>
            <a:ln>
              <a:noFill/>
            </a:ln>
          </p:spPr>
        </p:pic>
      </p:grpSp>
      <p:grpSp>
        <p:nvGrpSpPr>
          <p:cNvPr id="235" name="Group 22"/>
          <p:cNvGrpSpPr/>
          <p:nvPr/>
        </p:nvGrpSpPr>
        <p:grpSpPr>
          <a:xfrm>
            <a:off x="3132000" y="5373360"/>
            <a:ext cx="2662920" cy="862560"/>
            <a:chOff x="3132000" y="5373360"/>
            <a:chExt cx="2662920" cy="862560"/>
          </a:xfrm>
        </p:grpSpPr>
        <p:sp>
          <p:nvSpPr>
            <p:cNvPr id="236" name="CustomShape 23"/>
            <p:cNvSpPr/>
            <p:nvPr/>
          </p:nvSpPr>
          <p:spPr>
            <a:xfrm>
              <a:off x="3132000" y="5373360"/>
              <a:ext cx="2662920" cy="862560"/>
            </a:xfrm>
            <a:prstGeom prst="rect">
              <a:avLst/>
            </a:prstGeom>
            <a:solidFill>
              <a:srgbClr val="00b050"/>
            </a:solidFill>
            <a:ln>
              <a:noFill/>
            </a:ln>
            <a:effectLst>
              <a:innerShdw blurRad="63500" dir="13500000" dist="50800">
                <a:srgbClr val="92d050">
                  <a:alpha val="50000"/>
                </a:srgbClr>
              </a:innerShdw>
            </a:effectLst>
            <a:scene3d>
              <a:camera prst="orthographicFront">
                <a:rot lat="543284" lon="1479746" rev="21344290"/>
              </a:camera>
              <a:lightRig dir="t" rig="threePt"/>
            </a:scene3d>
            <a:sp3d extrusionH="444500" contourW="12700">
              <a:bevelT w="38100"/>
              <a:extrusionClr>
                <a:srgbClr val="00b050"/>
              </a:extrusionClr>
              <a:contourClr>
                <a:srgbClr val="92d050"/>
              </a:contourClr>
            </a:sp3d>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ts val="499"/>
                </a:lnSpc>
              </a:pPr>
              <a:r>
                <a:rPr b="1" lang="it-IT" sz="1600" spc="-1" strike="noStrike">
                  <a:solidFill>
                    <a:srgbClr val="ffffff"/>
                  </a:solidFill>
                  <a:latin typeface="Arial"/>
                  <a:ea typeface="DejaVu Sans"/>
                </a:rPr>
                <a:t>COMPLIANT</a:t>
              </a:r>
              <a:endParaRPr b="0" lang="it-IT" sz="1600" spc="-1" strike="noStrike">
                <a:latin typeface="Arial"/>
              </a:endParaRPr>
            </a:p>
          </p:txBody>
        </p:sp>
        <p:pic>
          <p:nvPicPr>
            <p:cNvPr id="237" name="Image 3" descr=""/>
            <p:cNvPicPr/>
            <p:nvPr/>
          </p:nvPicPr>
          <p:blipFill>
            <a:blip r:embed="rId14"/>
            <a:stretch/>
          </p:blipFill>
          <p:spPr>
            <a:xfrm>
              <a:off x="4572000" y="5661360"/>
              <a:ext cx="457560" cy="420120"/>
            </a:xfrm>
            <a:prstGeom prst="rect">
              <a:avLst/>
            </a:prstGeom>
            <a:ln>
              <a:noFill/>
            </a:ln>
          </p:spPr>
        </p:pic>
        <p:pic>
          <p:nvPicPr>
            <p:cNvPr id="238" name="Image 4" descr=""/>
            <p:cNvPicPr/>
            <p:nvPr/>
          </p:nvPicPr>
          <p:blipFill>
            <a:blip r:embed="rId15"/>
            <a:stretch/>
          </p:blipFill>
          <p:spPr>
            <a:xfrm>
              <a:off x="5076000" y="5661360"/>
              <a:ext cx="429480" cy="437040"/>
            </a:xfrm>
            <a:prstGeom prst="rect">
              <a:avLst/>
            </a:prstGeom>
            <a:ln>
              <a:noFill/>
            </a:ln>
          </p:spPr>
        </p:pic>
      </p:grpSp>
      <p:sp>
        <p:nvSpPr>
          <p:cNvPr id="239" name="CustomShape 24"/>
          <p:cNvSpPr/>
          <p:nvPr/>
        </p:nvSpPr>
        <p:spPr>
          <a:xfrm>
            <a:off x="2051640" y="548640"/>
            <a:ext cx="3814920" cy="213840"/>
          </a:xfrm>
          <a:prstGeom prst="rect">
            <a:avLst/>
          </a:prstGeom>
          <a:noFill/>
          <a:ln>
            <a:noFill/>
          </a:ln>
        </p:spPr>
        <p:style>
          <a:lnRef idx="0"/>
          <a:fillRef idx="0"/>
          <a:effectRef idx="0"/>
          <a:fontRef idx="minor"/>
        </p:style>
        <p:txBody>
          <a:bodyPr lIns="0" rIns="0" tIns="0" bIns="0">
            <a:noAutofit/>
          </a:bodyPr>
          <a:p>
            <a:pPr>
              <a:lnSpc>
                <a:spcPct val="100000"/>
              </a:lnSpc>
            </a:pPr>
            <a:r>
              <a:rPr b="1" lang="it-IT" sz="1400" spc="-1" strike="noStrike">
                <a:solidFill>
                  <a:srgbClr val="0551a0"/>
                </a:solidFill>
                <a:latin typeface="Calibri Light"/>
                <a:ea typeface="DejaVu Sans"/>
              </a:rPr>
              <a:t>EGU Conference, Vienna, Austria, 8 April 2019</a:t>
            </a:r>
            <a:endParaRPr b="0" lang="it-IT" sz="14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indefinite"/>
                      </p:stCondLst>
                      <p:childTnLst>
                        <p:par>
                          <p:cTn id="36" fill="hold">
                            <p:stCondLst>
                              <p:cond delay="0"/>
                            </p:stCondLst>
                            <p:childTnLst>
                              <p:par>
                                <p:cTn id="37" nodeType="clickEffect" fill="hold" presetClass="entr" presetID="2" presetSubtype="4">
                                  <p:stCondLst>
                                    <p:cond delay="0"/>
                                  </p:stCondLst>
                                  <p:childTnLst>
                                    <p:set>
                                      <p:cBhvr>
                                        <p:cTn id="38" dur="1" fill="hold">
                                          <p:stCondLst>
                                            <p:cond delay="0"/>
                                          </p:stCondLst>
                                        </p:cTn>
                                        <p:tgtEl>
                                          <p:spTgt spid="231"/>
                                        </p:tgtEl>
                                        <p:attrNameLst>
                                          <p:attrName>style.visibility</p:attrName>
                                        </p:attrNameLst>
                                      </p:cBhvr>
                                      <p:to>
                                        <p:strVal val="visible"/>
                                      </p:to>
                                    </p:set>
                                    <p:anim calcmode="lin" valueType="num">
                                      <p:cBhvr additive="repl">
                                        <p:cTn id="39" dur="500" fill="hold"/>
                                        <p:tgtEl>
                                          <p:spTgt spid="231"/>
                                        </p:tgtEl>
                                        <p:attrNameLst>
                                          <p:attrName>ppt_x</p:attrName>
                                        </p:attrNameLst>
                                      </p:cBhvr>
                                      <p:tavLst>
                                        <p:tav tm="0">
                                          <p:val>
                                            <p:strVal val="#ppt_x"/>
                                          </p:val>
                                        </p:tav>
                                        <p:tav tm="100000">
                                          <p:val>
                                            <p:strVal val="#ppt_x"/>
                                          </p:val>
                                        </p:tav>
                                      </p:tavLst>
                                    </p:anim>
                                    <p:anim calcmode="lin" valueType="num">
                                      <p:cBhvr additive="repl">
                                        <p:cTn id="40"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2" presetSubtype="4">
                                  <p:stCondLst>
                                    <p:cond delay="0"/>
                                  </p:stCondLst>
                                  <p:childTnLst>
                                    <p:set>
                                      <p:cBhvr>
                                        <p:cTn id="44" dur="1" fill="hold">
                                          <p:stCondLst>
                                            <p:cond delay="0"/>
                                          </p:stCondLst>
                                        </p:cTn>
                                        <p:tgtEl>
                                          <p:spTgt spid="235"/>
                                        </p:tgtEl>
                                        <p:attrNameLst>
                                          <p:attrName>style.visibility</p:attrName>
                                        </p:attrNameLst>
                                      </p:cBhvr>
                                      <p:to>
                                        <p:strVal val="visible"/>
                                      </p:to>
                                    </p:set>
                                    <p:anim calcmode="lin" valueType="num">
                                      <p:cBhvr additive="repl">
                                        <p:cTn id="45" dur="500" fill="hold"/>
                                        <p:tgtEl>
                                          <p:spTgt spid="235"/>
                                        </p:tgtEl>
                                        <p:attrNameLst>
                                          <p:attrName>ppt_x</p:attrName>
                                        </p:attrNameLst>
                                      </p:cBhvr>
                                      <p:tavLst>
                                        <p:tav tm="0">
                                          <p:val>
                                            <p:strVal val="#ppt_x"/>
                                          </p:val>
                                        </p:tav>
                                        <p:tav tm="100000">
                                          <p:val>
                                            <p:strVal val="#ppt_x"/>
                                          </p:val>
                                        </p:tav>
                                      </p:tavLst>
                                    </p:anim>
                                    <p:anim calcmode="lin" valueType="num">
                                      <p:cBhvr additive="repl">
                                        <p:cTn id="46"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SeaDataNet</Template>
  <TotalTime>469</TotalTime>
  <Application>LibreOffice/6.2.2.2$Windows_X86_64 LibreOffice_project/2b840030fec2aae0fd2658d8d4f9548af4e3518d</Application>
  <Words>2475</Words>
  <Paragraphs>292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2018-03-28T07:24:33Z</dcterms:created>
  <dc:creator>Michele FICHAUT, Ifremer Brest PDG-IMN-IDM-SISME</dc:creator>
  <dc:description/>
  <dc:language>it-IT</dc:language>
  <cp:lastModifiedBy/>
  <dcterms:modified xsi:type="dcterms:W3CDTF">2019-06-27T10:21:43Z</dcterms:modified>
  <cp:revision>107</cp:revision>
  <dc:subject/>
  <dc:title>The contribution of the SeaDataNet infrastructure in the  Arctic  studies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25</vt:i4>
  </property>
  <property fmtid="{D5CDD505-2E9C-101B-9397-08002B2CF9AE}" pid="8" name="PresentationFormat">
    <vt:lpwstr>Presentazione su schermo (4:3)</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