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4" r:id="rId2"/>
    <p:sldId id="258" r:id="rId3"/>
    <p:sldId id="286" r:id="rId4"/>
    <p:sldId id="260" r:id="rId5"/>
    <p:sldId id="261" r:id="rId6"/>
    <p:sldId id="262" r:id="rId7"/>
    <p:sldId id="263" r:id="rId8"/>
    <p:sldId id="264" r:id="rId9"/>
    <p:sldId id="265" r:id="rId10"/>
    <p:sldId id="266" r:id="rId11"/>
    <p:sldId id="267" r:id="rId12"/>
    <p:sldId id="268" r:id="rId13"/>
    <p:sldId id="269" r:id="rId14"/>
    <p:sldId id="270" r:id="rId15"/>
    <p:sldId id="271" r:id="rId16"/>
    <p:sldId id="294" r:id="rId17"/>
    <p:sldId id="292" r:id="rId18"/>
    <p:sldId id="291" r:id="rId19"/>
    <p:sldId id="290" r:id="rId20"/>
    <p:sldId id="293" r:id="rId21"/>
    <p:sldId id="279" r:id="rId22"/>
    <p:sldId id="295" r:id="rId23"/>
    <p:sldId id="296"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DF6F7"/>
    <a:srgbClr val="CCECFF"/>
    <a:srgbClr val="F1F8F9"/>
    <a:srgbClr val="FDFEFF"/>
    <a:srgbClr val="475D73"/>
    <a:srgbClr val="0551A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4" autoAdjust="0"/>
    <p:restoredTop sz="82689" autoAdjust="0"/>
  </p:normalViewPr>
  <p:slideViewPr>
    <p:cSldViewPr>
      <p:cViewPr>
        <p:scale>
          <a:sx n="100" d="100"/>
          <a:sy n="100" d="100"/>
        </p:scale>
        <p:origin x="-294" y="1452"/>
      </p:cViewPr>
      <p:guideLst>
        <p:guide orient="horz" pos="2160"/>
        <p:guide pos="2880"/>
      </p:guideLst>
    </p:cSldViewPr>
  </p:slideViewPr>
  <p:outlineViewPr>
    <p:cViewPr>
      <p:scale>
        <a:sx n="33" d="100"/>
        <a:sy n="33" d="100"/>
      </p:scale>
      <p:origin x="0" y="1584"/>
    </p:cViewPr>
  </p:outlineViewPr>
  <p:notesTextViewPr>
    <p:cViewPr>
      <p:scale>
        <a:sx n="1" d="1"/>
        <a:sy n="1" d="1"/>
      </p:scale>
      <p:origin x="0" y="30"/>
    </p:cViewPr>
  </p:notesTextViewPr>
  <p:sorterViewPr>
    <p:cViewPr>
      <p:scale>
        <a:sx n="66" d="100"/>
        <a:sy n="66" d="100"/>
      </p:scale>
      <p:origin x="0" y="0"/>
    </p:cViewPr>
  </p:sorterViewPr>
  <p:notesViewPr>
    <p:cSldViewPr>
      <p:cViewPr varScale="1">
        <p:scale>
          <a:sx n="51" d="100"/>
          <a:sy n="51" d="100"/>
        </p:scale>
        <p:origin x="-291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C85C4-4EAA-41DA-8D4B-CE62C12D9EEB}" type="doc">
      <dgm:prSet loTypeId="urn:microsoft.com/office/officeart/2005/8/layout/radial1" loCatId="cycle" qsTypeId="urn:microsoft.com/office/officeart/2005/8/quickstyle/3d9" qsCatId="3D" csTypeId="urn:microsoft.com/office/officeart/2005/8/colors/accent1_2" csCatId="accent1" phldr="1"/>
      <dgm:spPr/>
      <dgm:t>
        <a:bodyPr/>
        <a:lstStyle/>
        <a:p>
          <a:endParaRPr lang="en-GB"/>
        </a:p>
      </dgm:t>
    </dgm:pt>
    <dgm:pt modelId="{5F0B30B7-0CF2-48CA-8715-87DFB0129A45}">
      <dgm:prSet phldrT="[Testo]"/>
      <dgm:spPr/>
      <dgm:t>
        <a:bodyPr/>
        <a:lstStyle/>
        <a:p>
          <a:r>
            <a:rPr lang="en-GB" dirty="0">
              <a:solidFill>
                <a:schemeClr val="accent2"/>
              </a:solidFill>
            </a:rPr>
            <a:t>Central Portal</a:t>
          </a:r>
        </a:p>
      </dgm:t>
    </dgm:pt>
    <dgm:pt modelId="{32A5505A-F1EC-4BED-8B7D-D7CF401CA001}" type="parTrans" cxnId="{3099AFBB-3543-4220-B760-598524D01D41}">
      <dgm:prSet/>
      <dgm:spPr/>
      <dgm:t>
        <a:bodyPr/>
        <a:lstStyle/>
        <a:p>
          <a:pPr algn="r"/>
          <a:endParaRPr lang="en-GB"/>
        </a:p>
      </dgm:t>
    </dgm:pt>
    <dgm:pt modelId="{45816B1F-AFB2-4782-A196-5953F3B74E3E}" type="sibTrans" cxnId="{3099AFBB-3543-4220-B760-598524D01D41}">
      <dgm:prSet/>
      <dgm:spPr/>
      <dgm:t>
        <a:bodyPr/>
        <a:lstStyle/>
        <a:p>
          <a:pPr algn="r"/>
          <a:endParaRPr lang="en-GB"/>
        </a:p>
      </dgm:t>
    </dgm:pt>
    <dgm:pt modelId="{3E1327AA-FD71-4D67-8DB7-5265E6986F2E}">
      <dgm:prSet phldrT="[Testo]"/>
      <dgm:spPr/>
      <dgm:t>
        <a:bodyPr/>
        <a:lstStyle/>
        <a:p>
          <a:pPr algn="r"/>
          <a:r>
            <a:rPr lang="en-GB" dirty="0">
              <a:solidFill>
                <a:schemeClr val="accent2"/>
              </a:solidFill>
            </a:rPr>
            <a:t>Data centre</a:t>
          </a:r>
        </a:p>
      </dgm:t>
    </dgm:pt>
    <dgm:pt modelId="{F24AD347-6D5C-49EB-83FC-36865F46FC46}" type="parTrans" cxnId="{F77869D8-F330-436C-9F6C-C472F13A05BA}">
      <dgm:prSet/>
      <dgm:spPr/>
      <dgm:t>
        <a:bodyPr/>
        <a:lstStyle/>
        <a:p>
          <a:endParaRPr lang="en-GB"/>
        </a:p>
      </dgm:t>
    </dgm:pt>
    <dgm:pt modelId="{46B01338-075F-407A-AAA4-C8AE3BD7FA0B}" type="sibTrans" cxnId="{F77869D8-F330-436C-9F6C-C472F13A05BA}">
      <dgm:prSet/>
      <dgm:spPr/>
      <dgm:t>
        <a:bodyPr/>
        <a:lstStyle/>
        <a:p>
          <a:pPr algn="r"/>
          <a:endParaRPr lang="en-GB"/>
        </a:p>
      </dgm:t>
    </dgm:pt>
    <dgm:pt modelId="{56F845FB-4189-4214-8851-E0ACD2B2B46D}">
      <dgm:prSet phldrT="[Testo]"/>
      <dgm:spPr/>
      <dgm:t>
        <a:bodyPr/>
        <a:lstStyle/>
        <a:p>
          <a:pPr algn="r"/>
          <a:r>
            <a:rPr lang="en-GB" dirty="0">
              <a:solidFill>
                <a:schemeClr val="accent2"/>
              </a:solidFill>
            </a:rPr>
            <a:t>Data centre</a:t>
          </a:r>
        </a:p>
      </dgm:t>
    </dgm:pt>
    <dgm:pt modelId="{BE7808ED-A532-4794-88A8-0D590004429A}" type="parTrans" cxnId="{831F6B23-F92C-4B83-9F17-9E8BD780916D}">
      <dgm:prSet/>
      <dgm:spPr/>
      <dgm:t>
        <a:bodyPr/>
        <a:lstStyle/>
        <a:p>
          <a:pPr algn="r"/>
          <a:endParaRPr lang="en-GB"/>
        </a:p>
      </dgm:t>
    </dgm:pt>
    <dgm:pt modelId="{76206DFD-1CD4-49F9-9B71-F2F54A15FAED}" type="sibTrans" cxnId="{831F6B23-F92C-4B83-9F17-9E8BD780916D}">
      <dgm:prSet/>
      <dgm:spPr/>
      <dgm:t>
        <a:bodyPr/>
        <a:lstStyle/>
        <a:p>
          <a:pPr algn="r"/>
          <a:endParaRPr lang="en-GB"/>
        </a:p>
      </dgm:t>
    </dgm:pt>
    <dgm:pt modelId="{02029066-EFC0-4A54-92D2-2A359D93B88B}">
      <dgm:prSet phldrT="[Testo]"/>
      <dgm:spPr/>
      <dgm:t>
        <a:bodyPr/>
        <a:lstStyle/>
        <a:p>
          <a:pPr algn="r"/>
          <a:r>
            <a:rPr lang="en-GB" dirty="0">
              <a:solidFill>
                <a:schemeClr val="accent2"/>
              </a:solidFill>
            </a:rPr>
            <a:t>NODC</a:t>
          </a:r>
        </a:p>
      </dgm:t>
    </dgm:pt>
    <dgm:pt modelId="{EB65D3B4-DD76-4378-A7A7-F5AD03A3040C}" type="parTrans" cxnId="{DA2AB800-4044-445E-A442-A2EF03FDAF5B}">
      <dgm:prSet/>
      <dgm:spPr/>
      <dgm:t>
        <a:bodyPr/>
        <a:lstStyle/>
        <a:p>
          <a:pPr algn="r"/>
          <a:endParaRPr lang="en-GB"/>
        </a:p>
      </dgm:t>
    </dgm:pt>
    <dgm:pt modelId="{A005C78F-6AEB-4741-8205-AB71F989C094}" type="sibTrans" cxnId="{DA2AB800-4044-445E-A442-A2EF03FDAF5B}">
      <dgm:prSet/>
      <dgm:spPr/>
      <dgm:t>
        <a:bodyPr/>
        <a:lstStyle/>
        <a:p>
          <a:pPr algn="r"/>
          <a:endParaRPr lang="en-GB"/>
        </a:p>
      </dgm:t>
    </dgm:pt>
    <dgm:pt modelId="{5CEF5A60-AE23-4A3A-B514-A33AFFAB1717}">
      <dgm:prSet phldrT="[Testo]"/>
      <dgm:spPr/>
      <dgm:t>
        <a:bodyPr/>
        <a:lstStyle/>
        <a:p>
          <a:pPr algn="r"/>
          <a:r>
            <a:rPr lang="en-GB" dirty="0">
              <a:solidFill>
                <a:schemeClr val="accent2"/>
              </a:solidFill>
            </a:rPr>
            <a:t>NODC</a:t>
          </a:r>
        </a:p>
      </dgm:t>
    </dgm:pt>
    <dgm:pt modelId="{7E46C78D-2954-4EBC-B6D0-F16A64C99934}" type="parTrans" cxnId="{248F2F60-1BB9-46BF-952C-83B5D4DF135F}">
      <dgm:prSet/>
      <dgm:spPr/>
      <dgm:t>
        <a:bodyPr/>
        <a:lstStyle/>
        <a:p>
          <a:pPr algn="r"/>
          <a:endParaRPr lang="en-GB"/>
        </a:p>
      </dgm:t>
    </dgm:pt>
    <dgm:pt modelId="{4B95C349-23FE-4A4E-AC19-DAADED1B39BC}" type="sibTrans" cxnId="{248F2F60-1BB9-46BF-952C-83B5D4DF135F}">
      <dgm:prSet/>
      <dgm:spPr/>
      <dgm:t>
        <a:bodyPr/>
        <a:lstStyle/>
        <a:p>
          <a:pPr algn="r"/>
          <a:endParaRPr lang="en-GB"/>
        </a:p>
      </dgm:t>
    </dgm:pt>
    <dgm:pt modelId="{55DC8644-6C75-47EE-92B8-CE33F740DD49}">
      <dgm:prSet/>
      <dgm:spPr/>
      <dgm:t>
        <a:bodyPr/>
        <a:lstStyle/>
        <a:p>
          <a:pPr algn="r"/>
          <a:r>
            <a:rPr lang="en-GB" dirty="0">
              <a:solidFill>
                <a:schemeClr val="accent2"/>
              </a:solidFill>
            </a:rPr>
            <a:t>Data centre</a:t>
          </a:r>
        </a:p>
      </dgm:t>
    </dgm:pt>
    <dgm:pt modelId="{B1969299-42BF-4380-AAED-63BC20BE0AA0}" type="parTrans" cxnId="{7FCA90A9-87F4-4CA0-82AB-84C00D8E40A9}">
      <dgm:prSet/>
      <dgm:spPr/>
      <dgm:t>
        <a:bodyPr/>
        <a:lstStyle/>
        <a:p>
          <a:pPr algn="r"/>
          <a:endParaRPr lang="en-GB"/>
        </a:p>
      </dgm:t>
    </dgm:pt>
    <dgm:pt modelId="{64215E22-BDB4-4284-A36A-68124815A914}" type="sibTrans" cxnId="{7FCA90A9-87F4-4CA0-82AB-84C00D8E40A9}">
      <dgm:prSet/>
      <dgm:spPr/>
      <dgm:t>
        <a:bodyPr/>
        <a:lstStyle/>
        <a:p>
          <a:pPr algn="r"/>
          <a:endParaRPr lang="en-GB"/>
        </a:p>
      </dgm:t>
    </dgm:pt>
    <dgm:pt modelId="{F08079DA-089E-4424-BFDA-6884FCCFDBBF}">
      <dgm:prSet/>
      <dgm:spPr/>
      <dgm:t>
        <a:bodyPr/>
        <a:lstStyle/>
        <a:p>
          <a:pPr algn="r"/>
          <a:r>
            <a:rPr lang="en-GB" dirty="0">
              <a:solidFill>
                <a:schemeClr val="accent2"/>
              </a:solidFill>
            </a:rPr>
            <a:t>Data centre</a:t>
          </a:r>
        </a:p>
      </dgm:t>
    </dgm:pt>
    <dgm:pt modelId="{296E39E7-AB0B-4E76-BB93-800D844E6267}" type="parTrans" cxnId="{01058C62-07A2-41DD-8DE2-7A932B19478C}">
      <dgm:prSet/>
      <dgm:spPr/>
      <dgm:t>
        <a:bodyPr/>
        <a:lstStyle/>
        <a:p>
          <a:pPr algn="r"/>
          <a:endParaRPr lang="en-GB"/>
        </a:p>
      </dgm:t>
    </dgm:pt>
    <dgm:pt modelId="{917C20B0-4E8A-4085-87F6-21629801EF95}" type="sibTrans" cxnId="{01058C62-07A2-41DD-8DE2-7A932B19478C}">
      <dgm:prSet/>
      <dgm:spPr/>
      <dgm:t>
        <a:bodyPr/>
        <a:lstStyle/>
        <a:p>
          <a:pPr algn="r"/>
          <a:endParaRPr lang="en-GB"/>
        </a:p>
      </dgm:t>
    </dgm:pt>
    <dgm:pt modelId="{26BC5339-B0D1-453A-9998-8ABA1F85C11E}">
      <dgm:prSet/>
      <dgm:spPr/>
      <dgm:t>
        <a:bodyPr/>
        <a:lstStyle/>
        <a:p>
          <a:r>
            <a:rPr lang="en-GB" dirty="0">
              <a:solidFill>
                <a:schemeClr val="accent2"/>
              </a:solidFill>
            </a:rPr>
            <a:t>NODC</a:t>
          </a:r>
        </a:p>
      </dgm:t>
    </dgm:pt>
    <dgm:pt modelId="{2BF96914-0068-4255-B06F-AC7B5EA904A9}" type="parTrans" cxnId="{11339A27-D091-4BDB-9A3B-C2FFE1AEBE7B}">
      <dgm:prSet/>
      <dgm:spPr/>
      <dgm:t>
        <a:bodyPr/>
        <a:lstStyle/>
        <a:p>
          <a:endParaRPr lang="en-GB"/>
        </a:p>
      </dgm:t>
    </dgm:pt>
    <dgm:pt modelId="{27A51BD7-7221-49F7-BDA0-5F9CDABFA5E7}" type="sibTrans" cxnId="{11339A27-D091-4BDB-9A3B-C2FFE1AEBE7B}">
      <dgm:prSet/>
      <dgm:spPr/>
      <dgm:t>
        <a:bodyPr/>
        <a:lstStyle/>
        <a:p>
          <a:endParaRPr lang="en-GB"/>
        </a:p>
      </dgm:t>
    </dgm:pt>
    <dgm:pt modelId="{C8F86C02-C22D-45E4-85D2-0CD709F31B27}" type="pres">
      <dgm:prSet presAssocID="{89FC85C4-4EAA-41DA-8D4B-CE62C12D9EEB}" presName="cycle" presStyleCnt="0">
        <dgm:presLayoutVars>
          <dgm:chMax val="1"/>
          <dgm:dir/>
          <dgm:animLvl val="ctr"/>
          <dgm:resizeHandles val="exact"/>
        </dgm:presLayoutVars>
      </dgm:prSet>
      <dgm:spPr/>
      <dgm:t>
        <a:bodyPr/>
        <a:lstStyle/>
        <a:p>
          <a:endParaRPr lang="en-GB"/>
        </a:p>
      </dgm:t>
    </dgm:pt>
    <dgm:pt modelId="{237E042C-1FE1-4057-93C5-BE7F7448E400}" type="pres">
      <dgm:prSet presAssocID="{5F0B30B7-0CF2-48CA-8715-87DFB0129A45}" presName="centerShape" presStyleLbl="node0" presStyleIdx="0" presStyleCnt="1" custScaleX="161051" custScaleY="161051" custLinFactNeighborX="-57824" custLinFactNeighborY="11823"/>
      <dgm:spPr/>
      <dgm:t>
        <a:bodyPr/>
        <a:lstStyle/>
        <a:p>
          <a:endParaRPr lang="en-GB"/>
        </a:p>
      </dgm:t>
    </dgm:pt>
    <dgm:pt modelId="{52B7E2A1-E6EB-42DF-96A2-4552456CCD66}" type="pres">
      <dgm:prSet presAssocID="{F24AD347-6D5C-49EB-83FC-36865F46FC46}" presName="Name9" presStyleLbl="parChTrans1D2" presStyleIdx="0" presStyleCnt="7"/>
      <dgm:spPr/>
      <dgm:t>
        <a:bodyPr/>
        <a:lstStyle/>
        <a:p>
          <a:endParaRPr lang="en-GB"/>
        </a:p>
      </dgm:t>
    </dgm:pt>
    <dgm:pt modelId="{D519D50A-2468-465E-AABB-7D6DEED3568C}" type="pres">
      <dgm:prSet presAssocID="{F24AD347-6D5C-49EB-83FC-36865F46FC46}" presName="connTx" presStyleLbl="parChTrans1D2" presStyleIdx="0" presStyleCnt="7"/>
      <dgm:spPr/>
      <dgm:t>
        <a:bodyPr/>
        <a:lstStyle/>
        <a:p>
          <a:endParaRPr lang="en-GB"/>
        </a:p>
      </dgm:t>
    </dgm:pt>
    <dgm:pt modelId="{CFB2B64A-1033-47AA-92CD-EB3D29DE821A}" type="pres">
      <dgm:prSet presAssocID="{3E1327AA-FD71-4D67-8DB7-5265E6986F2E}" presName="node" presStyleLbl="node1" presStyleIdx="0" presStyleCnt="7" custRadScaleRad="179333" custRadScaleInc="-148328">
        <dgm:presLayoutVars>
          <dgm:bulletEnabled val="1"/>
        </dgm:presLayoutVars>
      </dgm:prSet>
      <dgm:spPr/>
      <dgm:t>
        <a:bodyPr/>
        <a:lstStyle/>
        <a:p>
          <a:endParaRPr lang="en-GB"/>
        </a:p>
      </dgm:t>
    </dgm:pt>
    <dgm:pt modelId="{2C56C0F4-A291-4A20-B49D-1EFCE7894403}" type="pres">
      <dgm:prSet presAssocID="{B1969299-42BF-4380-AAED-63BC20BE0AA0}" presName="Name9" presStyleLbl="parChTrans1D2" presStyleIdx="1" presStyleCnt="7"/>
      <dgm:spPr/>
      <dgm:t>
        <a:bodyPr/>
        <a:lstStyle/>
        <a:p>
          <a:endParaRPr lang="en-GB"/>
        </a:p>
      </dgm:t>
    </dgm:pt>
    <dgm:pt modelId="{CDDFED09-9F42-4AD6-A68A-CE119590D1FC}" type="pres">
      <dgm:prSet presAssocID="{B1969299-42BF-4380-AAED-63BC20BE0AA0}" presName="connTx" presStyleLbl="parChTrans1D2" presStyleIdx="1" presStyleCnt="7"/>
      <dgm:spPr/>
      <dgm:t>
        <a:bodyPr/>
        <a:lstStyle/>
        <a:p>
          <a:endParaRPr lang="en-GB"/>
        </a:p>
      </dgm:t>
    </dgm:pt>
    <dgm:pt modelId="{5CB245B1-E262-423E-B82F-A9A8C25AC2BF}" type="pres">
      <dgm:prSet presAssocID="{55DC8644-6C75-47EE-92B8-CE33F740DD49}" presName="node" presStyleLbl="node1" presStyleIdx="1" presStyleCnt="7" custRadScaleRad="106822" custRadScaleInc="-54278">
        <dgm:presLayoutVars>
          <dgm:bulletEnabled val="1"/>
        </dgm:presLayoutVars>
      </dgm:prSet>
      <dgm:spPr/>
      <dgm:t>
        <a:bodyPr/>
        <a:lstStyle/>
        <a:p>
          <a:endParaRPr lang="en-GB"/>
        </a:p>
      </dgm:t>
    </dgm:pt>
    <dgm:pt modelId="{C7FA7E24-09B2-4635-AC83-3A8C96B1994D}" type="pres">
      <dgm:prSet presAssocID="{296E39E7-AB0B-4E76-BB93-800D844E6267}" presName="Name9" presStyleLbl="parChTrans1D2" presStyleIdx="2" presStyleCnt="7"/>
      <dgm:spPr/>
      <dgm:t>
        <a:bodyPr/>
        <a:lstStyle/>
        <a:p>
          <a:endParaRPr lang="en-GB"/>
        </a:p>
      </dgm:t>
    </dgm:pt>
    <dgm:pt modelId="{3591A7A2-B155-4F07-8A0F-13300B509021}" type="pres">
      <dgm:prSet presAssocID="{296E39E7-AB0B-4E76-BB93-800D844E6267}" presName="connTx" presStyleLbl="parChTrans1D2" presStyleIdx="2" presStyleCnt="7"/>
      <dgm:spPr/>
      <dgm:t>
        <a:bodyPr/>
        <a:lstStyle/>
        <a:p>
          <a:endParaRPr lang="en-GB"/>
        </a:p>
      </dgm:t>
    </dgm:pt>
    <dgm:pt modelId="{92FD348B-25DF-4B0A-BB17-405CFD69E350}" type="pres">
      <dgm:prSet presAssocID="{F08079DA-089E-4424-BFDA-6884FCCFDBBF}" presName="node" presStyleLbl="node1" presStyleIdx="2" presStyleCnt="7" custRadScaleRad="98858" custRadScaleInc="-70637">
        <dgm:presLayoutVars>
          <dgm:bulletEnabled val="1"/>
        </dgm:presLayoutVars>
      </dgm:prSet>
      <dgm:spPr/>
      <dgm:t>
        <a:bodyPr/>
        <a:lstStyle/>
        <a:p>
          <a:endParaRPr lang="en-GB"/>
        </a:p>
      </dgm:t>
    </dgm:pt>
    <dgm:pt modelId="{9B4D0446-65E4-413E-8BFB-50AFE0408BFA}" type="pres">
      <dgm:prSet presAssocID="{BE7808ED-A532-4794-88A8-0D590004429A}" presName="Name9" presStyleLbl="parChTrans1D2" presStyleIdx="3" presStyleCnt="7"/>
      <dgm:spPr/>
      <dgm:t>
        <a:bodyPr/>
        <a:lstStyle/>
        <a:p>
          <a:endParaRPr lang="en-GB"/>
        </a:p>
      </dgm:t>
    </dgm:pt>
    <dgm:pt modelId="{89767A37-4461-44A4-BA92-752DDF517BB0}" type="pres">
      <dgm:prSet presAssocID="{BE7808ED-A532-4794-88A8-0D590004429A}" presName="connTx" presStyleLbl="parChTrans1D2" presStyleIdx="3" presStyleCnt="7"/>
      <dgm:spPr/>
      <dgm:t>
        <a:bodyPr/>
        <a:lstStyle/>
        <a:p>
          <a:endParaRPr lang="en-GB"/>
        </a:p>
      </dgm:t>
    </dgm:pt>
    <dgm:pt modelId="{0FA5D00E-D38C-452D-9A2F-2946EBD2EF4C}" type="pres">
      <dgm:prSet presAssocID="{56F845FB-4189-4214-8851-E0ACD2B2B46D}" presName="node" presStyleLbl="node1" presStyleIdx="3" presStyleCnt="7" custRadScaleRad="120097" custRadScaleInc="-90379">
        <dgm:presLayoutVars>
          <dgm:bulletEnabled val="1"/>
        </dgm:presLayoutVars>
      </dgm:prSet>
      <dgm:spPr/>
      <dgm:t>
        <a:bodyPr/>
        <a:lstStyle/>
        <a:p>
          <a:endParaRPr lang="en-GB"/>
        </a:p>
      </dgm:t>
    </dgm:pt>
    <dgm:pt modelId="{6072AF2A-1131-4D62-9221-583151D45566}" type="pres">
      <dgm:prSet presAssocID="{2BF96914-0068-4255-B06F-AC7B5EA904A9}" presName="Name9" presStyleLbl="parChTrans1D2" presStyleIdx="4" presStyleCnt="7"/>
      <dgm:spPr/>
      <dgm:t>
        <a:bodyPr/>
        <a:lstStyle/>
        <a:p>
          <a:endParaRPr lang="en-GB"/>
        </a:p>
      </dgm:t>
    </dgm:pt>
    <dgm:pt modelId="{522EC43C-1E3C-41D7-830C-FBFC2021B9BC}" type="pres">
      <dgm:prSet presAssocID="{2BF96914-0068-4255-B06F-AC7B5EA904A9}" presName="connTx" presStyleLbl="parChTrans1D2" presStyleIdx="4" presStyleCnt="7"/>
      <dgm:spPr/>
      <dgm:t>
        <a:bodyPr/>
        <a:lstStyle/>
        <a:p>
          <a:endParaRPr lang="en-GB"/>
        </a:p>
      </dgm:t>
    </dgm:pt>
    <dgm:pt modelId="{53778007-9C41-4BB8-8574-528F6B06CD3C}" type="pres">
      <dgm:prSet presAssocID="{26BC5339-B0D1-453A-9998-8ABA1F85C11E}" presName="node" presStyleLbl="node1" presStyleIdx="4" presStyleCnt="7" custRadScaleRad="166972" custRadScaleInc="-86637">
        <dgm:presLayoutVars>
          <dgm:bulletEnabled val="1"/>
        </dgm:presLayoutVars>
      </dgm:prSet>
      <dgm:spPr/>
      <dgm:t>
        <a:bodyPr/>
        <a:lstStyle/>
        <a:p>
          <a:endParaRPr lang="en-GB"/>
        </a:p>
      </dgm:t>
    </dgm:pt>
    <dgm:pt modelId="{E6E2D292-A5CF-48DE-ADBC-48A74C1BD55E}" type="pres">
      <dgm:prSet presAssocID="{EB65D3B4-DD76-4378-A7A7-F5AD03A3040C}" presName="Name9" presStyleLbl="parChTrans1D2" presStyleIdx="5" presStyleCnt="7"/>
      <dgm:spPr/>
      <dgm:t>
        <a:bodyPr/>
        <a:lstStyle/>
        <a:p>
          <a:endParaRPr lang="en-GB"/>
        </a:p>
      </dgm:t>
    </dgm:pt>
    <dgm:pt modelId="{2049FEDE-90F8-4CF0-B2E8-01E4B509E613}" type="pres">
      <dgm:prSet presAssocID="{EB65D3B4-DD76-4378-A7A7-F5AD03A3040C}" presName="connTx" presStyleLbl="parChTrans1D2" presStyleIdx="5" presStyleCnt="7"/>
      <dgm:spPr/>
      <dgm:t>
        <a:bodyPr/>
        <a:lstStyle/>
        <a:p>
          <a:endParaRPr lang="en-GB"/>
        </a:p>
      </dgm:t>
    </dgm:pt>
    <dgm:pt modelId="{BBF9197D-50CF-494E-B80B-0F06F9A91C23}" type="pres">
      <dgm:prSet presAssocID="{02029066-EFC0-4A54-92D2-2A359D93B88B}" presName="node" presStyleLbl="node1" presStyleIdx="5" presStyleCnt="7" custRadScaleRad="185007" custRadScaleInc="-137400">
        <dgm:presLayoutVars>
          <dgm:bulletEnabled val="1"/>
        </dgm:presLayoutVars>
      </dgm:prSet>
      <dgm:spPr/>
      <dgm:t>
        <a:bodyPr/>
        <a:lstStyle/>
        <a:p>
          <a:endParaRPr lang="en-GB"/>
        </a:p>
      </dgm:t>
    </dgm:pt>
    <dgm:pt modelId="{2AAD1439-A7B1-4705-9F1B-2C51E4B9A4B5}" type="pres">
      <dgm:prSet presAssocID="{7E46C78D-2954-4EBC-B6D0-F16A64C99934}" presName="Name9" presStyleLbl="parChTrans1D2" presStyleIdx="6" presStyleCnt="7"/>
      <dgm:spPr/>
      <dgm:t>
        <a:bodyPr/>
        <a:lstStyle/>
        <a:p>
          <a:endParaRPr lang="en-GB"/>
        </a:p>
      </dgm:t>
    </dgm:pt>
    <dgm:pt modelId="{207D8894-309A-4BA7-A237-56824A53BAA0}" type="pres">
      <dgm:prSet presAssocID="{7E46C78D-2954-4EBC-B6D0-F16A64C99934}" presName="connTx" presStyleLbl="parChTrans1D2" presStyleIdx="6" presStyleCnt="7"/>
      <dgm:spPr/>
      <dgm:t>
        <a:bodyPr/>
        <a:lstStyle/>
        <a:p>
          <a:endParaRPr lang="en-GB"/>
        </a:p>
      </dgm:t>
    </dgm:pt>
    <dgm:pt modelId="{B0DE7A7F-D5DF-4BED-A3EF-797271D42C3A}" type="pres">
      <dgm:prSet presAssocID="{5CEF5A60-AE23-4A3A-B514-A33AFFAB1717}" presName="node" presStyleLbl="node1" presStyleIdx="6" presStyleCnt="7" custScaleY="110000" custRadScaleRad="144816" custRadScaleInc="184466">
        <dgm:presLayoutVars>
          <dgm:bulletEnabled val="1"/>
        </dgm:presLayoutVars>
      </dgm:prSet>
      <dgm:spPr/>
      <dgm:t>
        <a:bodyPr/>
        <a:lstStyle/>
        <a:p>
          <a:endParaRPr lang="en-GB"/>
        </a:p>
      </dgm:t>
    </dgm:pt>
  </dgm:ptLst>
  <dgm:cxnLst>
    <dgm:cxn modelId="{BE4EE5E4-8E4D-49E9-AE5C-5C48EFA583AB}" type="presOf" srcId="{F24AD347-6D5C-49EB-83FC-36865F46FC46}" destId="{52B7E2A1-E6EB-42DF-96A2-4552456CCD66}" srcOrd="0" destOrd="0" presId="urn:microsoft.com/office/officeart/2005/8/layout/radial1"/>
    <dgm:cxn modelId="{36842610-4735-4DFC-BC99-C54ADC6548BC}" type="presOf" srcId="{BE7808ED-A532-4794-88A8-0D590004429A}" destId="{89767A37-4461-44A4-BA92-752DDF517BB0}" srcOrd="1" destOrd="0" presId="urn:microsoft.com/office/officeart/2005/8/layout/radial1"/>
    <dgm:cxn modelId="{979A6EBB-05E4-410E-925A-E2C436957FE8}" type="presOf" srcId="{26BC5339-B0D1-453A-9998-8ABA1F85C11E}" destId="{53778007-9C41-4BB8-8574-528F6B06CD3C}" srcOrd="0" destOrd="0" presId="urn:microsoft.com/office/officeart/2005/8/layout/radial1"/>
    <dgm:cxn modelId="{F6E1859E-E2BC-4DA9-B25A-EEA3A7EAD7EE}" type="presOf" srcId="{2BF96914-0068-4255-B06F-AC7B5EA904A9}" destId="{6072AF2A-1131-4D62-9221-583151D45566}" srcOrd="0" destOrd="0" presId="urn:microsoft.com/office/officeart/2005/8/layout/radial1"/>
    <dgm:cxn modelId="{873B0FEA-606B-401B-B4B2-5D98CA1A83B6}" type="presOf" srcId="{2BF96914-0068-4255-B06F-AC7B5EA904A9}" destId="{522EC43C-1E3C-41D7-830C-FBFC2021B9BC}" srcOrd="1" destOrd="0" presId="urn:microsoft.com/office/officeart/2005/8/layout/radial1"/>
    <dgm:cxn modelId="{0207FE90-2333-42A6-87EE-40CBC28BA56E}" type="presOf" srcId="{55DC8644-6C75-47EE-92B8-CE33F740DD49}" destId="{5CB245B1-E262-423E-B82F-A9A8C25AC2BF}" srcOrd="0" destOrd="0" presId="urn:microsoft.com/office/officeart/2005/8/layout/radial1"/>
    <dgm:cxn modelId="{977F8594-D6FA-45F3-A805-0F9CD29CC8DB}" type="presOf" srcId="{F24AD347-6D5C-49EB-83FC-36865F46FC46}" destId="{D519D50A-2468-465E-AABB-7D6DEED3568C}" srcOrd="1" destOrd="0" presId="urn:microsoft.com/office/officeart/2005/8/layout/radial1"/>
    <dgm:cxn modelId="{31771C33-E4E3-4AFA-9C10-38ACD53D62FC}" type="presOf" srcId="{3E1327AA-FD71-4D67-8DB7-5265E6986F2E}" destId="{CFB2B64A-1033-47AA-92CD-EB3D29DE821A}" srcOrd="0" destOrd="0" presId="urn:microsoft.com/office/officeart/2005/8/layout/radial1"/>
    <dgm:cxn modelId="{3099AFBB-3543-4220-B760-598524D01D41}" srcId="{89FC85C4-4EAA-41DA-8D4B-CE62C12D9EEB}" destId="{5F0B30B7-0CF2-48CA-8715-87DFB0129A45}" srcOrd="0" destOrd="0" parTransId="{32A5505A-F1EC-4BED-8B7D-D7CF401CA001}" sibTransId="{45816B1F-AFB2-4782-A196-5953F3B74E3E}"/>
    <dgm:cxn modelId="{517AB8A3-78C5-488B-837D-1F0D4B4358A6}" type="presOf" srcId="{F08079DA-089E-4424-BFDA-6884FCCFDBBF}" destId="{92FD348B-25DF-4B0A-BB17-405CFD69E350}" srcOrd="0" destOrd="0" presId="urn:microsoft.com/office/officeart/2005/8/layout/radial1"/>
    <dgm:cxn modelId="{172B0D2B-3032-4FE4-8D05-F7BE913ED1DE}" type="presOf" srcId="{B1969299-42BF-4380-AAED-63BC20BE0AA0}" destId="{2C56C0F4-A291-4A20-B49D-1EFCE7894403}" srcOrd="0" destOrd="0" presId="urn:microsoft.com/office/officeart/2005/8/layout/radial1"/>
    <dgm:cxn modelId="{1A328F90-269E-487D-9E7C-D110C5B93F6D}" type="presOf" srcId="{EB65D3B4-DD76-4378-A7A7-F5AD03A3040C}" destId="{E6E2D292-A5CF-48DE-ADBC-48A74C1BD55E}" srcOrd="0" destOrd="0" presId="urn:microsoft.com/office/officeart/2005/8/layout/radial1"/>
    <dgm:cxn modelId="{F77869D8-F330-436C-9F6C-C472F13A05BA}" srcId="{5F0B30B7-0CF2-48CA-8715-87DFB0129A45}" destId="{3E1327AA-FD71-4D67-8DB7-5265E6986F2E}" srcOrd="0" destOrd="0" parTransId="{F24AD347-6D5C-49EB-83FC-36865F46FC46}" sibTransId="{46B01338-075F-407A-AAA4-C8AE3BD7FA0B}"/>
    <dgm:cxn modelId="{248F2F60-1BB9-46BF-952C-83B5D4DF135F}" srcId="{5F0B30B7-0CF2-48CA-8715-87DFB0129A45}" destId="{5CEF5A60-AE23-4A3A-B514-A33AFFAB1717}" srcOrd="6" destOrd="0" parTransId="{7E46C78D-2954-4EBC-B6D0-F16A64C99934}" sibTransId="{4B95C349-23FE-4A4E-AC19-DAADED1B39BC}"/>
    <dgm:cxn modelId="{DA2AB800-4044-445E-A442-A2EF03FDAF5B}" srcId="{5F0B30B7-0CF2-48CA-8715-87DFB0129A45}" destId="{02029066-EFC0-4A54-92D2-2A359D93B88B}" srcOrd="5" destOrd="0" parTransId="{EB65D3B4-DD76-4378-A7A7-F5AD03A3040C}" sibTransId="{A005C78F-6AEB-4741-8205-AB71F989C094}"/>
    <dgm:cxn modelId="{EEDB6A23-3241-4FDE-B038-771BA800CE4C}" type="presOf" srcId="{296E39E7-AB0B-4E76-BB93-800D844E6267}" destId="{3591A7A2-B155-4F07-8A0F-13300B509021}" srcOrd="1" destOrd="0" presId="urn:microsoft.com/office/officeart/2005/8/layout/radial1"/>
    <dgm:cxn modelId="{02BCEA18-153C-4222-AC01-4A31438AB811}" type="presOf" srcId="{56F845FB-4189-4214-8851-E0ACD2B2B46D}" destId="{0FA5D00E-D38C-452D-9A2F-2946EBD2EF4C}" srcOrd="0" destOrd="0" presId="urn:microsoft.com/office/officeart/2005/8/layout/radial1"/>
    <dgm:cxn modelId="{7FCA90A9-87F4-4CA0-82AB-84C00D8E40A9}" srcId="{5F0B30B7-0CF2-48CA-8715-87DFB0129A45}" destId="{55DC8644-6C75-47EE-92B8-CE33F740DD49}" srcOrd="1" destOrd="0" parTransId="{B1969299-42BF-4380-AAED-63BC20BE0AA0}" sibTransId="{64215E22-BDB4-4284-A36A-68124815A914}"/>
    <dgm:cxn modelId="{01058C62-07A2-41DD-8DE2-7A932B19478C}" srcId="{5F0B30B7-0CF2-48CA-8715-87DFB0129A45}" destId="{F08079DA-089E-4424-BFDA-6884FCCFDBBF}" srcOrd="2" destOrd="0" parTransId="{296E39E7-AB0B-4E76-BB93-800D844E6267}" sibTransId="{917C20B0-4E8A-4085-87F6-21629801EF95}"/>
    <dgm:cxn modelId="{C2E56A7C-12B0-4E7B-86B1-588C502E3B8B}" type="presOf" srcId="{B1969299-42BF-4380-AAED-63BC20BE0AA0}" destId="{CDDFED09-9F42-4AD6-A68A-CE119590D1FC}" srcOrd="1" destOrd="0" presId="urn:microsoft.com/office/officeart/2005/8/layout/radial1"/>
    <dgm:cxn modelId="{9B3C21DD-7B46-451F-8307-20B095EB6B9F}" type="presOf" srcId="{EB65D3B4-DD76-4378-A7A7-F5AD03A3040C}" destId="{2049FEDE-90F8-4CF0-B2E8-01E4B509E613}" srcOrd="1" destOrd="0" presId="urn:microsoft.com/office/officeart/2005/8/layout/radial1"/>
    <dgm:cxn modelId="{11339A27-D091-4BDB-9A3B-C2FFE1AEBE7B}" srcId="{5F0B30B7-0CF2-48CA-8715-87DFB0129A45}" destId="{26BC5339-B0D1-453A-9998-8ABA1F85C11E}" srcOrd="4" destOrd="0" parTransId="{2BF96914-0068-4255-B06F-AC7B5EA904A9}" sibTransId="{27A51BD7-7221-49F7-BDA0-5F9CDABFA5E7}"/>
    <dgm:cxn modelId="{3586DF0E-DD0E-4727-BD4A-71C52265B928}" type="presOf" srcId="{7E46C78D-2954-4EBC-B6D0-F16A64C99934}" destId="{207D8894-309A-4BA7-A237-56824A53BAA0}" srcOrd="1" destOrd="0" presId="urn:microsoft.com/office/officeart/2005/8/layout/radial1"/>
    <dgm:cxn modelId="{831F6B23-F92C-4B83-9F17-9E8BD780916D}" srcId="{5F0B30B7-0CF2-48CA-8715-87DFB0129A45}" destId="{56F845FB-4189-4214-8851-E0ACD2B2B46D}" srcOrd="3" destOrd="0" parTransId="{BE7808ED-A532-4794-88A8-0D590004429A}" sibTransId="{76206DFD-1CD4-49F9-9B71-F2F54A15FAED}"/>
    <dgm:cxn modelId="{5BB1CDFD-A87E-4108-9844-3843B44B4B7B}" type="presOf" srcId="{02029066-EFC0-4A54-92D2-2A359D93B88B}" destId="{BBF9197D-50CF-494E-B80B-0F06F9A91C23}" srcOrd="0" destOrd="0" presId="urn:microsoft.com/office/officeart/2005/8/layout/radial1"/>
    <dgm:cxn modelId="{115BDF49-DA3A-4DB1-98EA-2DC270BFDA07}" type="presOf" srcId="{BE7808ED-A532-4794-88A8-0D590004429A}" destId="{9B4D0446-65E4-413E-8BFB-50AFE0408BFA}" srcOrd="0" destOrd="0" presId="urn:microsoft.com/office/officeart/2005/8/layout/radial1"/>
    <dgm:cxn modelId="{6ED26264-86E5-40D6-BC79-D08677BEF59E}" type="presOf" srcId="{7E46C78D-2954-4EBC-B6D0-F16A64C99934}" destId="{2AAD1439-A7B1-4705-9F1B-2C51E4B9A4B5}" srcOrd="0" destOrd="0" presId="urn:microsoft.com/office/officeart/2005/8/layout/radial1"/>
    <dgm:cxn modelId="{0B187C9B-84F9-4129-97E8-451735B17DAA}" type="presOf" srcId="{5CEF5A60-AE23-4A3A-B514-A33AFFAB1717}" destId="{B0DE7A7F-D5DF-4BED-A3EF-797271D42C3A}" srcOrd="0" destOrd="0" presId="urn:microsoft.com/office/officeart/2005/8/layout/radial1"/>
    <dgm:cxn modelId="{10A3333D-112D-4933-825A-67E5E344378D}" type="presOf" srcId="{296E39E7-AB0B-4E76-BB93-800D844E6267}" destId="{C7FA7E24-09B2-4635-AC83-3A8C96B1994D}" srcOrd="0" destOrd="0" presId="urn:microsoft.com/office/officeart/2005/8/layout/radial1"/>
    <dgm:cxn modelId="{AF7EED5A-E273-4B6C-A00F-877EB2913F81}" type="presOf" srcId="{5F0B30B7-0CF2-48CA-8715-87DFB0129A45}" destId="{237E042C-1FE1-4057-93C5-BE7F7448E400}" srcOrd="0" destOrd="0" presId="urn:microsoft.com/office/officeart/2005/8/layout/radial1"/>
    <dgm:cxn modelId="{E886A95B-DD43-479B-9CE6-84A01D6D960D}" type="presOf" srcId="{89FC85C4-4EAA-41DA-8D4B-CE62C12D9EEB}" destId="{C8F86C02-C22D-45E4-85D2-0CD709F31B27}" srcOrd="0" destOrd="0" presId="urn:microsoft.com/office/officeart/2005/8/layout/radial1"/>
    <dgm:cxn modelId="{6FDA52FC-2C31-435C-8B9A-6B0BA4AB5E64}" type="presParOf" srcId="{C8F86C02-C22D-45E4-85D2-0CD709F31B27}" destId="{237E042C-1FE1-4057-93C5-BE7F7448E400}" srcOrd="0" destOrd="0" presId="urn:microsoft.com/office/officeart/2005/8/layout/radial1"/>
    <dgm:cxn modelId="{DB2C5BF1-C861-4D42-88DD-6F439415827E}" type="presParOf" srcId="{C8F86C02-C22D-45E4-85D2-0CD709F31B27}" destId="{52B7E2A1-E6EB-42DF-96A2-4552456CCD66}" srcOrd="1" destOrd="0" presId="urn:microsoft.com/office/officeart/2005/8/layout/radial1"/>
    <dgm:cxn modelId="{DC05C102-3D19-43C1-96F7-024DB2650D21}" type="presParOf" srcId="{52B7E2A1-E6EB-42DF-96A2-4552456CCD66}" destId="{D519D50A-2468-465E-AABB-7D6DEED3568C}" srcOrd="0" destOrd="0" presId="urn:microsoft.com/office/officeart/2005/8/layout/radial1"/>
    <dgm:cxn modelId="{AF2CB56F-F367-413E-BC96-51BF64D4ACA6}" type="presParOf" srcId="{C8F86C02-C22D-45E4-85D2-0CD709F31B27}" destId="{CFB2B64A-1033-47AA-92CD-EB3D29DE821A}" srcOrd="2" destOrd="0" presId="urn:microsoft.com/office/officeart/2005/8/layout/radial1"/>
    <dgm:cxn modelId="{FE163FD2-2AF5-485E-A623-EB166D033907}" type="presParOf" srcId="{C8F86C02-C22D-45E4-85D2-0CD709F31B27}" destId="{2C56C0F4-A291-4A20-B49D-1EFCE7894403}" srcOrd="3" destOrd="0" presId="urn:microsoft.com/office/officeart/2005/8/layout/radial1"/>
    <dgm:cxn modelId="{3A571AF3-1D9E-4B2A-8E8C-850E3C418621}" type="presParOf" srcId="{2C56C0F4-A291-4A20-B49D-1EFCE7894403}" destId="{CDDFED09-9F42-4AD6-A68A-CE119590D1FC}" srcOrd="0" destOrd="0" presId="urn:microsoft.com/office/officeart/2005/8/layout/radial1"/>
    <dgm:cxn modelId="{54AFE86D-6534-4188-BB65-A74E670F38A6}" type="presParOf" srcId="{C8F86C02-C22D-45E4-85D2-0CD709F31B27}" destId="{5CB245B1-E262-423E-B82F-A9A8C25AC2BF}" srcOrd="4" destOrd="0" presId="urn:microsoft.com/office/officeart/2005/8/layout/radial1"/>
    <dgm:cxn modelId="{1464757B-31AC-4CFF-931D-19257AC202C6}" type="presParOf" srcId="{C8F86C02-C22D-45E4-85D2-0CD709F31B27}" destId="{C7FA7E24-09B2-4635-AC83-3A8C96B1994D}" srcOrd="5" destOrd="0" presId="urn:microsoft.com/office/officeart/2005/8/layout/radial1"/>
    <dgm:cxn modelId="{031988E5-35EB-46B3-BAE1-B852ABDE1669}" type="presParOf" srcId="{C7FA7E24-09B2-4635-AC83-3A8C96B1994D}" destId="{3591A7A2-B155-4F07-8A0F-13300B509021}" srcOrd="0" destOrd="0" presId="urn:microsoft.com/office/officeart/2005/8/layout/radial1"/>
    <dgm:cxn modelId="{7A065B1A-8E0A-4F0F-B63D-96B5E2939259}" type="presParOf" srcId="{C8F86C02-C22D-45E4-85D2-0CD709F31B27}" destId="{92FD348B-25DF-4B0A-BB17-405CFD69E350}" srcOrd="6" destOrd="0" presId="urn:microsoft.com/office/officeart/2005/8/layout/radial1"/>
    <dgm:cxn modelId="{B598FEE3-97CD-4064-9713-0281D0669560}" type="presParOf" srcId="{C8F86C02-C22D-45E4-85D2-0CD709F31B27}" destId="{9B4D0446-65E4-413E-8BFB-50AFE0408BFA}" srcOrd="7" destOrd="0" presId="urn:microsoft.com/office/officeart/2005/8/layout/radial1"/>
    <dgm:cxn modelId="{AB22F2D9-9ED0-44D0-8A66-7C06D278579D}" type="presParOf" srcId="{9B4D0446-65E4-413E-8BFB-50AFE0408BFA}" destId="{89767A37-4461-44A4-BA92-752DDF517BB0}" srcOrd="0" destOrd="0" presId="urn:microsoft.com/office/officeart/2005/8/layout/radial1"/>
    <dgm:cxn modelId="{8D734B17-666D-46B2-ABC7-1ED46AB8821D}" type="presParOf" srcId="{C8F86C02-C22D-45E4-85D2-0CD709F31B27}" destId="{0FA5D00E-D38C-452D-9A2F-2946EBD2EF4C}" srcOrd="8" destOrd="0" presId="urn:microsoft.com/office/officeart/2005/8/layout/radial1"/>
    <dgm:cxn modelId="{11E7ECC4-6B76-4A7B-AA10-62ECA7E975A9}" type="presParOf" srcId="{C8F86C02-C22D-45E4-85D2-0CD709F31B27}" destId="{6072AF2A-1131-4D62-9221-583151D45566}" srcOrd="9" destOrd="0" presId="urn:microsoft.com/office/officeart/2005/8/layout/radial1"/>
    <dgm:cxn modelId="{D3FFB6AC-DBD3-461F-A67C-0F87E0A93FF1}" type="presParOf" srcId="{6072AF2A-1131-4D62-9221-583151D45566}" destId="{522EC43C-1E3C-41D7-830C-FBFC2021B9BC}" srcOrd="0" destOrd="0" presId="urn:microsoft.com/office/officeart/2005/8/layout/radial1"/>
    <dgm:cxn modelId="{ECF398FF-657C-4E25-A9DA-C4F3902367B4}" type="presParOf" srcId="{C8F86C02-C22D-45E4-85D2-0CD709F31B27}" destId="{53778007-9C41-4BB8-8574-528F6B06CD3C}" srcOrd="10" destOrd="0" presId="urn:microsoft.com/office/officeart/2005/8/layout/radial1"/>
    <dgm:cxn modelId="{7D6EA431-184B-4299-B931-E6EBAFD06E5B}" type="presParOf" srcId="{C8F86C02-C22D-45E4-85D2-0CD709F31B27}" destId="{E6E2D292-A5CF-48DE-ADBC-48A74C1BD55E}" srcOrd="11" destOrd="0" presId="urn:microsoft.com/office/officeart/2005/8/layout/radial1"/>
    <dgm:cxn modelId="{0E8AEDFA-B76D-424D-997B-8F63C6367105}" type="presParOf" srcId="{E6E2D292-A5CF-48DE-ADBC-48A74C1BD55E}" destId="{2049FEDE-90F8-4CF0-B2E8-01E4B509E613}" srcOrd="0" destOrd="0" presId="urn:microsoft.com/office/officeart/2005/8/layout/radial1"/>
    <dgm:cxn modelId="{EBAE3AAF-A19F-4C00-AA50-AB3DD23205BD}" type="presParOf" srcId="{C8F86C02-C22D-45E4-85D2-0CD709F31B27}" destId="{BBF9197D-50CF-494E-B80B-0F06F9A91C23}" srcOrd="12" destOrd="0" presId="urn:microsoft.com/office/officeart/2005/8/layout/radial1"/>
    <dgm:cxn modelId="{55D7C42F-79E5-48F6-8A5F-49D6396E4336}" type="presParOf" srcId="{C8F86C02-C22D-45E4-85D2-0CD709F31B27}" destId="{2AAD1439-A7B1-4705-9F1B-2C51E4B9A4B5}" srcOrd="13" destOrd="0" presId="urn:microsoft.com/office/officeart/2005/8/layout/radial1"/>
    <dgm:cxn modelId="{9155CE91-DD56-418F-B49A-6FD38AF6EED3}" type="presParOf" srcId="{2AAD1439-A7B1-4705-9F1B-2C51E4B9A4B5}" destId="{207D8894-309A-4BA7-A237-56824A53BAA0}" srcOrd="0" destOrd="0" presId="urn:microsoft.com/office/officeart/2005/8/layout/radial1"/>
    <dgm:cxn modelId="{82AF3A08-B7F7-43A8-BAC4-4698E9D77452}" type="presParOf" srcId="{C8F86C02-C22D-45E4-85D2-0CD709F31B27}" destId="{B0DE7A7F-D5DF-4BED-A3EF-797271D42C3A}" srcOrd="14" destOrd="0" presId="urn:microsoft.com/office/officeart/2005/8/layout/radia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7E042C-1FE1-4057-93C5-BE7F7448E400}">
      <dsp:nvSpPr>
        <dsp:cNvPr id="0" name=""/>
        <dsp:cNvSpPr/>
      </dsp:nvSpPr>
      <dsp:spPr>
        <a:xfrm>
          <a:off x="0" y="2351055"/>
          <a:ext cx="1744793" cy="1744793"/>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1244600">
            <a:lnSpc>
              <a:spcPct val="90000"/>
            </a:lnSpc>
            <a:spcBef>
              <a:spcPct val="0"/>
            </a:spcBef>
            <a:spcAft>
              <a:spcPct val="35000"/>
            </a:spcAft>
          </a:pPr>
          <a:r>
            <a:rPr lang="en-GB" sz="2800" kern="1200" dirty="0">
              <a:solidFill>
                <a:schemeClr val="accent2"/>
              </a:solidFill>
            </a:rPr>
            <a:t>Central Portal</a:t>
          </a:r>
        </a:p>
      </dsp:txBody>
      <dsp:txXfrm>
        <a:off x="0" y="2351055"/>
        <a:ext cx="1744793" cy="1744793"/>
      </dsp:txXfrm>
    </dsp:sp>
    <dsp:sp modelId="{52B7E2A1-E6EB-42DF-96A2-4552456CCD66}">
      <dsp:nvSpPr>
        <dsp:cNvPr id="0" name=""/>
        <dsp:cNvSpPr/>
      </dsp:nvSpPr>
      <dsp:spPr>
        <a:xfrm rot="15777442">
          <a:off x="45175" y="1698124"/>
          <a:ext cx="1283187" cy="45520"/>
        </a:xfrm>
        <a:custGeom>
          <a:avLst/>
          <a:gdLst/>
          <a:ahLst/>
          <a:cxnLst/>
          <a:rect l="0" t="0" r="0" b="0"/>
          <a:pathLst>
            <a:path>
              <a:moveTo>
                <a:pt x="0" y="22760"/>
              </a:moveTo>
              <a:lnTo>
                <a:pt x="1283187" y="22760"/>
              </a:lnTo>
            </a:path>
          </a:pathLst>
        </a:custGeom>
        <a:noFill/>
        <a:ln w="12700" cap="flat" cmpd="sng" algn="ctr">
          <a:solidFill>
            <a:schemeClr val="accent1">
              <a:shade val="6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5777442">
        <a:off x="654689" y="1688804"/>
        <a:ext cx="64159" cy="64159"/>
      </dsp:txXfrm>
    </dsp:sp>
    <dsp:sp modelId="{CFB2B64A-1033-47AA-92CD-EB3D29DE821A}">
      <dsp:nvSpPr>
        <dsp:cNvPr id="0" name=""/>
        <dsp:cNvSpPr/>
      </dsp:nvSpPr>
      <dsp:spPr>
        <a:xfrm>
          <a:off x="0" y="4838"/>
          <a:ext cx="1083379" cy="1083379"/>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r" defTabSz="844550">
            <a:lnSpc>
              <a:spcPct val="90000"/>
            </a:lnSpc>
            <a:spcBef>
              <a:spcPct val="0"/>
            </a:spcBef>
            <a:spcAft>
              <a:spcPct val="35000"/>
            </a:spcAft>
          </a:pPr>
          <a:r>
            <a:rPr lang="en-GB" sz="1900" kern="1200" dirty="0">
              <a:solidFill>
                <a:schemeClr val="accent2"/>
              </a:solidFill>
            </a:rPr>
            <a:t>Data centre</a:t>
          </a:r>
        </a:p>
      </dsp:txBody>
      <dsp:txXfrm>
        <a:off x="0" y="4838"/>
        <a:ext cx="1083379" cy="1083379"/>
      </dsp:txXfrm>
    </dsp:sp>
    <dsp:sp modelId="{2C56C0F4-A291-4A20-B49D-1EFCE7894403}">
      <dsp:nvSpPr>
        <dsp:cNvPr id="0" name=""/>
        <dsp:cNvSpPr/>
      </dsp:nvSpPr>
      <dsp:spPr>
        <a:xfrm rot="19370872">
          <a:off x="1415085" y="2219629"/>
          <a:ext cx="1504114" cy="45520"/>
        </a:xfrm>
        <a:custGeom>
          <a:avLst/>
          <a:gdLst/>
          <a:ahLst/>
          <a:cxnLst/>
          <a:rect l="0" t="0" r="0" b="0"/>
          <a:pathLst>
            <a:path>
              <a:moveTo>
                <a:pt x="0" y="22760"/>
              </a:moveTo>
              <a:lnTo>
                <a:pt x="1504114" y="22760"/>
              </a:lnTo>
            </a:path>
          </a:pathLst>
        </a:custGeom>
        <a:noFill/>
        <a:ln w="12700" cap="flat" cmpd="sng" algn="ctr">
          <a:solidFill>
            <a:schemeClr val="accent1">
              <a:shade val="6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r" defTabSz="222250">
            <a:lnSpc>
              <a:spcPct val="90000"/>
            </a:lnSpc>
            <a:spcBef>
              <a:spcPct val="0"/>
            </a:spcBef>
            <a:spcAft>
              <a:spcPct val="35000"/>
            </a:spcAft>
          </a:pPr>
          <a:endParaRPr lang="en-GB" sz="500" kern="1200"/>
        </a:p>
      </dsp:txBody>
      <dsp:txXfrm rot="19370872">
        <a:off x="2129539" y="2204786"/>
        <a:ext cx="75205" cy="75205"/>
      </dsp:txXfrm>
    </dsp:sp>
    <dsp:sp modelId="{5CB245B1-E262-423E-B82F-A9A8C25AC2BF}">
      <dsp:nvSpPr>
        <dsp:cNvPr id="0" name=""/>
        <dsp:cNvSpPr/>
      </dsp:nvSpPr>
      <dsp:spPr>
        <a:xfrm>
          <a:off x="2656614" y="919362"/>
          <a:ext cx="1083379" cy="1083379"/>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r" defTabSz="844550">
            <a:lnSpc>
              <a:spcPct val="90000"/>
            </a:lnSpc>
            <a:spcBef>
              <a:spcPct val="0"/>
            </a:spcBef>
            <a:spcAft>
              <a:spcPct val="35000"/>
            </a:spcAft>
          </a:pPr>
          <a:r>
            <a:rPr lang="en-GB" sz="1900" kern="1200" dirty="0">
              <a:solidFill>
                <a:schemeClr val="accent2"/>
              </a:solidFill>
            </a:rPr>
            <a:t>Data centre</a:t>
          </a:r>
        </a:p>
      </dsp:txBody>
      <dsp:txXfrm>
        <a:off x="2656614" y="919362"/>
        <a:ext cx="1083379" cy="1083379"/>
      </dsp:txXfrm>
    </dsp:sp>
    <dsp:sp modelId="{C7FA7E24-09B2-4635-AC83-3A8C96B1994D}">
      <dsp:nvSpPr>
        <dsp:cNvPr id="0" name=""/>
        <dsp:cNvSpPr/>
      </dsp:nvSpPr>
      <dsp:spPr>
        <a:xfrm rot="20968702">
          <a:off x="1717475" y="2904014"/>
          <a:ext cx="1504564" cy="45520"/>
        </a:xfrm>
        <a:custGeom>
          <a:avLst/>
          <a:gdLst/>
          <a:ahLst/>
          <a:cxnLst/>
          <a:rect l="0" t="0" r="0" b="0"/>
          <a:pathLst>
            <a:path>
              <a:moveTo>
                <a:pt x="0" y="22760"/>
              </a:moveTo>
              <a:lnTo>
                <a:pt x="1504564" y="22760"/>
              </a:lnTo>
            </a:path>
          </a:pathLst>
        </a:custGeom>
        <a:noFill/>
        <a:ln w="12700" cap="flat" cmpd="sng" algn="ctr">
          <a:solidFill>
            <a:schemeClr val="accent1">
              <a:shade val="6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r" defTabSz="222250">
            <a:lnSpc>
              <a:spcPct val="90000"/>
            </a:lnSpc>
            <a:spcBef>
              <a:spcPct val="0"/>
            </a:spcBef>
            <a:spcAft>
              <a:spcPct val="35000"/>
            </a:spcAft>
          </a:pPr>
          <a:endParaRPr lang="en-GB" sz="500" kern="1200"/>
        </a:p>
      </dsp:txBody>
      <dsp:txXfrm rot="20968702">
        <a:off x="2432144" y="2889160"/>
        <a:ext cx="75228" cy="75228"/>
      </dsp:txXfrm>
    </dsp:sp>
    <dsp:sp modelId="{92FD348B-25DF-4B0A-BB17-405CFD69E350}">
      <dsp:nvSpPr>
        <dsp:cNvPr id="0" name=""/>
        <dsp:cNvSpPr/>
      </dsp:nvSpPr>
      <dsp:spPr>
        <a:xfrm>
          <a:off x="3200283" y="2148796"/>
          <a:ext cx="1083379" cy="1083379"/>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r" defTabSz="844550">
            <a:lnSpc>
              <a:spcPct val="90000"/>
            </a:lnSpc>
            <a:spcBef>
              <a:spcPct val="0"/>
            </a:spcBef>
            <a:spcAft>
              <a:spcPct val="35000"/>
            </a:spcAft>
          </a:pPr>
          <a:r>
            <a:rPr lang="en-GB" sz="1900" kern="1200" dirty="0">
              <a:solidFill>
                <a:schemeClr val="accent2"/>
              </a:solidFill>
            </a:rPr>
            <a:t>Data centre</a:t>
          </a:r>
        </a:p>
      </dsp:txBody>
      <dsp:txXfrm>
        <a:off x="3200283" y="2148796"/>
        <a:ext cx="1083379" cy="1083379"/>
      </dsp:txXfrm>
    </dsp:sp>
    <dsp:sp modelId="{9B4D0446-65E4-413E-8BFB-50AFE0408BFA}">
      <dsp:nvSpPr>
        <dsp:cNvPr id="0" name=""/>
        <dsp:cNvSpPr/>
      </dsp:nvSpPr>
      <dsp:spPr>
        <a:xfrm rot="1087516">
          <a:off x="1665009" y="3700887"/>
          <a:ext cx="1470914" cy="45520"/>
        </a:xfrm>
        <a:custGeom>
          <a:avLst/>
          <a:gdLst/>
          <a:ahLst/>
          <a:cxnLst/>
          <a:rect l="0" t="0" r="0" b="0"/>
          <a:pathLst>
            <a:path>
              <a:moveTo>
                <a:pt x="0" y="22760"/>
              </a:moveTo>
              <a:lnTo>
                <a:pt x="1470914" y="22760"/>
              </a:lnTo>
            </a:path>
          </a:pathLst>
        </a:custGeom>
        <a:noFill/>
        <a:ln w="12700" cap="flat" cmpd="sng" algn="ctr">
          <a:solidFill>
            <a:schemeClr val="accent1">
              <a:shade val="6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r" defTabSz="222250">
            <a:lnSpc>
              <a:spcPct val="90000"/>
            </a:lnSpc>
            <a:spcBef>
              <a:spcPct val="0"/>
            </a:spcBef>
            <a:spcAft>
              <a:spcPct val="35000"/>
            </a:spcAft>
          </a:pPr>
          <a:endParaRPr lang="en-GB" sz="500" kern="1200"/>
        </a:p>
      </dsp:txBody>
      <dsp:txXfrm rot="1087516">
        <a:off x="2363693" y="3686875"/>
        <a:ext cx="73545" cy="73545"/>
      </dsp:txXfrm>
    </dsp:sp>
    <dsp:sp modelId="{0FA5D00E-D38C-452D-9A2F-2946EBD2EF4C}">
      <dsp:nvSpPr>
        <dsp:cNvPr id="0" name=""/>
        <dsp:cNvSpPr/>
      </dsp:nvSpPr>
      <dsp:spPr>
        <a:xfrm>
          <a:off x="3072550" y="3579272"/>
          <a:ext cx="1083379" cy="1083379"/>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r" defTabSz="844550">
            <a:lnSpc>
              <a:spcPct val="90000"/>
            </a:lnSpc>
            <a:spcBef>
              <a:spcPct val="0"/>
            </a:spcBef>
            <a:spcAft>
              <a:spcPct val="35000"/>
            </a:spcAft>
          </a:pPr>
          <a:r>
            <a:rPr lang="en-GB" sz="1900" kern="1200" dirty="0">
              <a:solidFill>
                <a:schemeClr val="accent2"/>
              </a:solidFill>
            </a:rPr>
            <a:t>Data centre</a:t>
          </a:r>
        </a:p>
      </dsp:txBody>
      <dsp:txXfrm>
        <a:off x="3072550" y="3579272"/>
        <a:ext cx="1083379" cy="1083379"/>
      </dsp:txXfrm>
    </dsp:sp>
    <dsp:sp modelId="{6072AF2A-1131-4D62-9221-583151D45566}">
      <dsp:nvSpPr>
        <dsp:cNvPr id="0" name=""/>
        <dsp:cNvSpPr/>
      </dsp:nvSpPr>
      <dsp:spPr>
        <a:xfrm rot="3462994">
          <a:off x="1184985" y="4216529"/>
          <a:ext cx="658372" cy="45520"/>
        </a:xfrm>
        <a:custGeom>
          <a:avLst/>
          <a:gdLst/>
          <a:ahLst/>
          <a:cxnLst/>
          <a:rect l="0" t="0" r="0" b="0"/>
          <a:pathLst>
            <a:path>
              <a:moveTo>
                <a:pt x="0" y="22760"/>
              </a:moveTo>
              <a:lnTo>
                <a:pt x="658372" y="22760"/>
              </a:lnTo>
            </a:path>
          </a:pathLst>
        </a:custGeom>
        <a:noFill/>
        <a:ln w="12700" cap="flat" cmpd="sng" algn="ctr">
          <a:solidFill>
            <a:schemeClr val="accent1">
              <a:shade val="6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3462994">
        <a:off x="1497712" y="4222830"/>
        <a:ext cx="32918" cy="32918"/>
      </dsp:txXfrm>
    </dsp:sp>
    <dsp:sp modelId="{53778007-9C41-4BB8-8574-528F6B06CD3C}">
      <dsp:nvSpPr>
        <dsp:cNvPr id="0" name=""/>
        <dsp:cNvSpPr/>
      </dsp:nvSpPr>
      <dsp:spPr>
        <a:xfrm>
          <a:off x="1437623" y="4433852"/>
          <a:ext cx="1083379" cy="1083379"/>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ctr" defTabSz="844550">
            <a:lnSpc>
              <a:spcPct val="90000"/>
            </a:lnSpc>
            <a:spcBef>
              <a:spcPct val="0"/>
            </a:spcBef>
            <a:spcAft>
              <a:spcPct val="35000"/>
            </a:spcAft>
          </a:pPr>
          <a:r>
            <a:rPr lang="en-GB" sz="1900" kern="1200" dirty="0">
              <a:solidFill>
                <a:schemeClr val="accent2"/>
              </a:solidFill>
            </a:rPr>
            <a:t>NODC</a:t>
          </a:r>
        </a:p>
      </dsp:txBody>
      <dsp:txXfrm>
        <a:off x="1437623" y="4433852"/>
        <a:ext cx="1083379" cy="1083379"/>
      </dsp:txXfrm>
    </dsp:sp>
    <dsp:sp modelId="{E6E2D292-A5CF-48DE-ADBC-48A74C1BD55E}">
      <dsp:nvSpPr>
        <dsp:cNvPr id="0" name=""/>
        <dsp:cNvSpPr/>
      </dsp:nvSpPr>
      <dsp:spPr>
        <a:xfrm rot="6041329">
          <a:off x="491903" y="4239221"/>
          <a:ext cx="368941" cy="45520"/>
        </a:xfrm>
        <a:custGeom>
          <a:avLst/>
          <a:gdLst/>
          <a:ahLst/>
          <a:cxnLst/>
          <a:rect l="0" t="0" r="0" b="0"/>
          <a:pathLst>
            <a:path>
              <a:moveTo>
                <a:pt x="0" y="22760"/>
              </a:moveTo>
              <a:lnTo>
                <a:pt x="368941" y="22760"/>
              </a:lnTo>
            </a:path>
          </a:pathLst>
        </a:custGeom>
        <a:noFill/>
        <a:ln w="12700" cap="flat" cmpd="sng" algn="ctr">
          <a:solidFill>
            <a:schemeClr val="accent1">
              <a:shade val="6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r" defTabSz="222250">
            <a:lnSpc>
              <a:spcPct val="90000"/>
            </a:lnSpc>
            <a:spcBef>
              <a:spcPct val="0"/>
            </a:spcBef>
            <a:spcAft>
              <a:spcPct val="35000"/>
            </a:spcAft>
          </a:pPr>
          <a:endParaRPr lang="en-GB" sz="500" kern="1200"/>
        </a:p>
      </dsp:txBody>
      <dsp:txXfrm rot="6041329">
        <a:off x="667150" y="4252757"/>
        <a:ext cx="18447" cy="18447"/>
      </dsp:txXfrm>
    </dsp:sp>
    <dsp:sp modelId="{BBF9197D-50CF-494E-B80B-0F06F9A91C23}">
      <dsp:nvSpPr>
        <dsp:cNvPr id="0" name=""/>
        <dsp:cNvSpPr/>
      </dsp:nvSpPr>
      <dsp:spPr>
        <a:xfrm>
          <a:off x="0" y="4433852"/>
          <a:ext cx="1083379" cy="1083379"/>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r" defTabSz="844550">
            <a:lnSpc>
              <a:spcPct val="90000"/>
            </a:lnSpc>
            <a:spcBef>
              <a:spcPct val="0"/>
            </a:spcBef>
            <a:spcAft>
              <a:spcPct val="35000"/>
            </a:spcAft>
          </a:pPr>
          <a:r>
            <a:rPr lang="en-GB" sz="1900" kern="1200" dirty="0">
              <a:solidFill>
                <a:schemeClr val="accent2"/>
              </a:solidFill>
            </a:rPr>
            <a:t>NODC</a:t>
          </a:r>
        </a:p>
      </dsp:txBody>
      <dsp:txXfrm>
        <a:off x="0" y="4433852"/>
        <a:ext cx="1083379" cy="1083379"/>
      </dsp:txXfrm>
    </dsp:sp>
    <dsp:sp modelId="{2AAD1439-A7B1-4705-9F1B-2C51E4B9A4B5}">
      <dsp:nvSpPr>
        <dsp:cNvPr id="0" name=""/>
        <dsp:cNvSpPr/>
      </dsp:nvSpPr>
      <dsp:spPr>
        <a:xfrm rot="17569197">
          <a:off x="784781" y="1755211"/>
          <a:ext cx="1391663" cy="45520"/>
        </a:xfrm>
        <a:custGeom>
          <a:avLst/>
          <a:gdLst/>
          <a:ahLst/>
          <a:cxnLst/>
          <a:rect l="0" t="0" r="0" b="0"/>
          <a:pathLst>
            <a:path>
              <a:moveTo>
                <a:pt x="0" y="22760"/>
              </a:moveTo>
              <a:lnTo>
                <a:pt x="1391663" y="22760"/>
              </a:lnTo>
            </a:path>
          </a:pathLst>
        </a:custGeom>
        <a:noFill/>
        <a:ln w="12700" cap="flat" cmpd="sng" algn="ctr">
          <a:solidFill>
            <a:schemeClr val="accent1">
              <a:shade val="6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r" defTabSz="222250">
            <a:lnSpc>
              <a:spcPct val="90000"/>
            </a:lnSpc>
            <a:spcBef>
              <a:spcPct val="0"/>
            </a:spcBef>
            <a:spcAft>
              <a:spcPct val="35000"/>
            </a:spcAft>
          </a:pPr>
          <a:endParaRPr lang="en-GB" sz="500" kern="1200"/>
        </a:p>
      </dsp:txBody>
      <dsp:txXfrm rot="17569197">
        <a:off x="1445821" y="1743180"/>
        <a:ext cx="69583" cy="69583"/>
      </dsp:txXfrm>
    </dsp:sp>
    <dsp:sp modelId="{B0DE7A7F-D5DF-4BED-A3EF-797271D42C3A}">
      <dsp:nvSpPr>
        <dsp:cNvPr id="0" name=""/>
        <dsp:cNvSpPr/>
      </dsp:nvSpPr>
      <dsp:spPr>
        <a:xfrm>
          <a:off x="1436322" y="0"/>
          <a:ext cx="1083379" cy="1191717"/>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r" defTabSz="844550">
            <a:lnSpc>
              <a:spcPct val="90000"/>
            </a:lnSpc>
            <a:spcBef>
              <a:spcPct val="0"/>
            </a:spcBef>
            <a:spcAft>
              <a:spcPct val="35000"/>
            </a:spcAft>
          </a:pPr>
          <a:r>
            <a:rPr lang="en-GB" sz="1900" kern="1200" dirty="0">
              <a:solidFill>
                <a:schemeClr val="accent2"/>
              </a:solidFill>
            </a:rPr>
            <a:t>NODC</a:t>
          </a:r>
        </a:p>
      </dsp:txBody>
      <dsp:txXfrm>
        <a:off x="1436322" y="0"/>
        <a:ext cx="1083379" cy="119171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EGU Conference, Vienna, Austria, 8-13April 2018</a:t>
            </a:r>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D2321D-11D7-40CB-81F0-67B95F34B4DC}" type="datetimeFigureOut">
              <a:rPr lang="en-GB" smtClean="0"/>
              <a:pPr/>
              <a:t>05/04/2019</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23F8E-5E61-4109-9F8A-58BF35CE9CBB}" type="slidenum">
              <a:rPr lang="en-GB" smtClean="0"/>
              <a:pPr/>
              <a:t>‹N›</a:t>
            </a:fld>
            <a:endParaRPr lang="en-GB"/>
          </a:p>
        </p:txBody>
      </p:sp>
    </p:spTree>
    <p:extLst>
      <p:ext uri="{BB962C8B-B14F-4D97-AF65-F5344CB8AC3E}">
        <p14:creationId xmlns="" xmlns:p14="http://schemas.microsoft.com/office/powerpoint/2010/main" val="5424152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r>
              <a:rPr lang="it-IT" altLang="en-US" smtClean="0"/>
              <a:t>EGU Conference, Vienna, Austria, 8-13April 2018</a:t>
            </a:r>
            <a:endParaRPr lang="fr-FR" alt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fr-FR"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altLang="en-US" noProof="0" smtClean="0"/>
              <a:t>Cliquez pour modifier les styles du texte du masque</a:t>
            </a:r>
          </a:p>
          <a:p>
            <a:pPr lvl="1"/>
            <a:r>
              <a:rPr lang="fr-FR" altLang="en-US" noProof="0" smtClean="0"/>
              <a:t>Deuxième niveau</a:t>
            </a:r>
          </a:p>
          <a:p>
            <a:pPr lvl="2"/>
            <a:r>
              <a:rPr lang="fr-FR" altLang="en-US" noProof="0" smtClean="0"/>
              <a:t>Troisième niveau</a:t>
            </a:r>
          </a:p>
          <a:p>
            <a:pPr lvl="3"/>
            <a:r>
              <a:rPr lang="fr-FR" altLang="en-US" noProof="0" smtClean="0"/>
              <a:t>Quatrième niveau</a:t>
            </a:r>
          </a:p>
          <a:p>
            <a:pPr lvl="4"/>
            <a:r>
              <a:rPr lang="fr-FR" altLang="en-US" noProof="0" smtClean="0"/>
              <a:t>Cinquième niveau</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lt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173AA103-BA8E-4E66-A9B4-692E9DCE8276}" type="slidenum">
              <a:rPr lang="fr-FR" altLang="en-US"/>
              <a:pPr>
                <a:defRPr/>
              </a:pPr>
              <a:t>‹N›</a:t>
            </a:fld>
            <a:endParaRPr lang="fr-FR" altLang="en-US"/>
          </a:p>
        </p:txBody>
      </p:sp>
    </p:spTree>
    <p:extLst>
      <p:ext uri="{BB962C8B-B14F-4D97-AF65-F5344CB8AC3E}">
        <p14:creationId xmlns="" xmlns:p14="http://schemas.microsoft.com/office/powerpoint/2010/main" val="134348896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eadatanet.org/Software/DIV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F8C151E9-635A-4A0C-9E8C-A48B4087D713}" type="slidenum">
              <a:rPr lang="fr-FR" smtClean="0">
                <a:latin typeface="Arial" pitchFamily="34" charset="0"/>
                <a:cs typeface="Arial" pitchFamily="34" charset="0"/>
              </a:rPr>
              <a:pPr/>
              <a:t>1</a:t>
            </a:fld>
            <a:endParaRPr lang="fr-FR">
              <a:latin typeface="Arial" pitchFamily="34" charset="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atin typeface="Arial" pitchFamily="34" charset="0"/>
              <a:cs typeface="Arial" pitchFamily="34" charset="0"/>
            </a:endParaRPr>
          </a:p>
        </p:txBody>
      </p:sp>
      <p:sp>
        <p:nvSpPr>
          <p:cNvPr id="5" name="Segnaposto intestazione 4"/>
          <p:cNvSpPr>
            <a:spLocks noGrp="1"/>
          </p:cNvSpPr>
          <p:nvPr>
            <p:ph type="hdr" sz="quarter" idx="10"/>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p14="http://schemas.microsoft.com/office/powerpoint/2010/main" xmlns="" val="1162672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10</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217247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11</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85617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12</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304848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13</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383102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14</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372660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NEMO reformat ASCII file of vertical profiles, time series and trajectories to SDN formats</a:t>
            </a:r>
            <a:r>
              <a:rPr lang="en-US" sz="1200" kern="1200" baseline="0" dirty="0">
                <a:solidFill>
                  <a:schemeClr val="tx1"/>
                </a:solidFill>
                <a:latin typeface="+mn-lt"/>
                <a:ea typeface="+mn-ea"/>
                <a:cs typeface="+mn-cs"/>
              </a:rPr>
              <a:t> file.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NEMO generates the coupling table and a CSV file that is a summary of the data that can be used by Mikado to produce a CDI file for metadata.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mn-lt"/>
                <a:ea typeface="+mn-ea"/>
                <a:cs typeface="+mn-cs"/>
              </a:rPr>
              <a:t>The ODV software is also being used in </a:t>
            </a:r>
            <a:r>
              <a:rPr lang="en-GB" sz="1200" b="0" i="0" kern="1200" dirty="0" err="1">
                <a:solidFill>
                  <a:schemeClr val="tx1"/>
                </a:solidFill>
                <a:latin typeface="+mn-lt"/>
                <a:ea typeface="+mn-ea"/>
                <a:cs typeface="+mn-cs"/>
              </a:rPr>
              <a:t>SeaDataNet</a:t>
            </a:r>
            <a:r>
              <a:rPr lang="en-GB" sz="1200" b="0" i="0" kern="1200" dirty="0">
                <a:solidFill>
                  <a:schemeClr val="tx1"/>
                </a:solidFill>
                <a:latin typeface="+mn-lt"/>
                <a:ea typeface="+mn-ea"/>
                <a:cs typeface="+mn-cs"/>
              </a:rPr>
              <a:t> for producing generic data products for each of the regional seas for various variables. The DIVA software tool ( </a:t>
            </a:r>
            <a:r>
              <a:rPr lang="en-GB" sz="1200" b="1" i="0" u="none" strike="noStrike" kern="1200" dirty="0">
                <a:solidFill>
                  <a:schemeClr val="tx1"/>
                </a:solidFill>
                <a:latin typeface="+mn-lt"/>
                <a:ea typeface="+mn-ea"/>
                <a:cs typeface="+mn-cs"/>
                <a:hlinkClick r:id="rId3"/>
              </a:rPr>
              <a:t>Data-Interpolating </a:t>
            </a:r>
            <a:r>
              <a:rPr lang="en-GB" sz="1200" b="1" i="0" u="none" strike="noStrike" kern="1200" dirty="0" err="1">
                <a:solidFill>
                  <a:schemeClr val="tx1"/>
                </a:solidFill>
                <a:latin typeface="+mn-lt"/>
                <a:ea typeface="+mn-ea"/>
                <a:cs typeface="+mn-cs"/>
                <a:hlinkClick r:id="rId3"/>
              </a:rPr>
              <a:t>Variational</a:t>
            </a:r>
            <a:r>
              <a:rPr lang="en-GB" sz="1200" b="1" i="0" u="none" strike="noStrike" kern="1200" dirty="0">
                <a:solidFill>
                  <a:schemeClr val="tx1"/>
                </a:solidFill>
                <a:latin typeface="+mn-lt"/>
                <a:ea typeface="+mn-ea"/>
                <a:cs typeface="+mn-cs"/>
                <a:hlinkClick r:id="rId3"/>
              </a:rPr>
              <a:t> Analysis</a:t>
            </a:r>
            <a:r>
              <a:rPr lang="en-GB" sz="1200" b="0" i="0" kern="1200" dirty="0">
                <a:solidFill>
                  <a:schemeClr val="tx1"/>
                </a:solidFill>
                <a:latin typeface="+mn-lt"/>
                <a:ea typeface="+mn-ea"/>
                <a:cs typeface="+mn-cs"/>
              </a:rPr>
              <a:t> ) allows to spatially interpolate (or analyse) those observations on a regular grid in an optimal way. As a part of </a:t>
            </a:r>
            <a:r>
              <a:rPr lang="en-GB" sz="1200" b="0" i="0" kern="1200" dirty="0" err="1">
                <a:solidFill>
                  <a:schemeClr val="tx1"/>
                </a:solidFill>
                <a:latin typeface="+mn-lt"/>
                <a:ea typeface="+mn-ea"/>
                <a:cs typeface="+mn-cs"/>
              </a:rPr>
              <a:t>SeaDataNet</a:t>
            </a:r>
            <a:r>
              <a:rPr lang="en-GB" sz="1200" b="0" i="0" kern="1200" dirty="0">
                <a:solidFill>
                  <a:schemeClr val="tx1"/>
                </a:solidFill>
                <a:latin typeface="+mn-lt"/>
                <a:ea typeface="+mn-ea"/>
                <a:cs typeface="+mn-cs"/>
              </a:rPr>
              <a:t>, the DIVA method has been integrated into ODV, and the integration greatly facilitates the usage of DIVA. </a:t>
            </a:r>
          </a:p>
          <a:p>
            <a:pPr lvl="2" eaLnBrk="1" hangingPunct="1">
              <a:defRPr/>
            </a:pPr>
            <a:r>
              <a:rPr lang="en-GB" sz="2000" dirty="0"/>
              <a:t>MIKADO: generator of XML descriptions of </a:t>
            </a:r>
            <a:r>
              <a:rPr lang="en-GB" sz="2000" dirty="0" err="1"/>
              <a:t>SeaDataNet</a:t>
            </a:r>
            <a:r>
              <a:rPr lang="en-GB" sz="2000" dirty="0"/>
              <a:t> catalogues</a:t>
            </a:r>
          </a:p>
          <a:p>
            <a:pPr lvl="2" eaLnBrk="1" hangingPunct="1">
              <a:defRPr/>
            </a:pPr>
            <a:r>
              <a:rPr lang="en-GB" sz="2000" dirty="0"/>
              <a:t>NEMO: reformatting software to </a:t>
            </a:r>
            <a:r>
              <a:rPr lang="en-GB" sz="2000" dirty="0" err="1"/>
              <a:t>SeaDataNet</a:t>
            </a:r>
            <a:r>
              <a:rPr lang="en-GB" sz="2000" dirty="0"/>
              <a:t> formats</a:t>
            </a:r>
          </a:p>
          <a:p>
            <a:pPr lvl="2" eaLnBrk="1" hangingPunct="1">
              <a:defRPr/>
            </a:pPr>
            <a:r>
              <a:rPr lang="en-GB" sz="2000" dirty="0"/>
              <a:t>Download Manager: downloading software</a:t>
            </a:r>
          </a:p>
          <a:p>
            <a:pPr lvl="2" eaLnBrk="1" hangingPunct="1">
              <a:defRPr/>
            </a:pPr>
            <a:r>
              <a:rPr lang="en-GB" sz="2000" dirty="0"/>
              <a:t>ODV: Ocean data view adapted to </a:t>
            </a:r>
            <a:r>
              <a:rPr lang="en-GB" sz="2000" dirty="0" err="1"/>
              <a:t>SeaDataNet</a:t>
            </a:r>
            <a:r>
              <a:rPr lang="en-GB" sz="2000" dirty="0"/>
              <a:t> needs</a:t>
            </a:r>
          </a:p>
          <a:p>
            <a:pPr lvl="2" eaLnBrk="1" hangingPunct="1">
              <a:defRPr/>
            </a:pPr>
            <a:r>
              <a:rPr lang="en-GB" sz="2000" dirty="0"/>
              <a:t>DIVA: for product generation adapted to </a:t>
            </a:r>
            <a:r>
              <a:rPr lang="en-GB" sz="2000" dirty="0" err="1"/>
              <a:t>SeaDataNet</a:t>
            </a:r>
            <a:r>
              <a:rPr lang="en-GB" sz="2000" dirty="0"/>
              <a:t>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GB" sz="1200" dirty="0"/>
          </a:p>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15</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213412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Innovation: </a:t>
            </a:r>
            <a:r>
              <a:rPr lang="en-GB" b="0" dirty="0">
                <a:solidFill>
                  <a:srgbClr val="000000"/>
                </a:solidFill>
              </a:rPr>
              <a:t>The infrastructure is going to offer a virtual research environment that includes on line services for analysis, quality control, data sub-setting, visualisation of retrieved datasets, generation and publication of data products. </a:t>
            </a:r>
          </a:p>
        </p:txBody>
      </p:sp>
      <p:sp>
        <p:nvSpPr>
          <p:cNvPr id="4" name="Segnaposto numero diapositiva 3"/>
          <p:cNvSpPr>
            <a:spLocks noGrp="1"/>
          </p:cNvSpPr>
          <p:nvPr>
            <p:ph type="sldNum" sz="quarter" idx="10"/>
          </p:nvPr>
        </p:nvSpPr>
        <p:spPr/>
        <p:txBody>
          <a:bodyPr/>
          <a:lstStyle/>
          <a:p>
            <a:fld id="{E04DCCE5-05E8-433E-B5AA-5FECECE5FE55}" type="slidenum">
              <a:rPr lang="it-IT" smtClean="0"/>
              <a:pPr/>
              <a:t>16</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3076228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altLang="en-US" smtClean="0"/>
              <a:t>EGU Conference, Vienna, Austria, 8-13April 2018</a:t>
            </a:r>
            <a:endParaRPr lang="fr-FR" altLang="en-US"/>
          </a:p>
        </p:txBody>
      </p:sp>
      <p:sp>
        <p:nvSpPr>
          <p:cNvPr id="5" name="Segnaposto numero diapositiva 4"/>
          <p:cNvSpPr>
            <a:spLocks noGrp="1"/>
          </p:cNvSpPr>
          <p:nvPr>
            <p:ph type="sldNum" sz="quarter" idx="11"/>
          </p:nvPr>
        </p:nvSpPr>
        <p:spPr/>
        <p:txBody>
          <a:bodyPr/>
          <a:lstStyle/>
          <a:p>
            <a:pPr>
              <a:defRPr/>
            </a:pPr>
            <a:fld id="{173AA103-BA8E-4E66-A9B4-692E9DCE8276}" type="slidenum">
              <a:rPr lang="fr-FR" altLang="en-US" smtClean="0"/>
              <a:pPr>
                <a:defRPr/>
              </a:pPr>
              <a:t>18</a:t>
            </a:fld>
            <a:endParaRPr lang="fr-F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a:t>These strategic collaborations to work towards the common goal of a better interoperability Best practices in data management in collaboration with international infrastructures of U.S., Australia and Canada. </a:t>
            </a:r>
          </a:p>
        </p:txBody>
      </p:sp>
      <p:sp>
        <p:nvSpPr>
          <p:cNvPr id="4" name="Segnaposto numero diapositiva 3"/>
          <p:cNvSpPr>
            <a:spLocks noGrp="1"/>
          </p:cNvSpPr>
          <p:nvPr>
            <p:ph type="sldNum" sz="quarter" idx="10"/>
          </p:nvPr>
        </p:nvSpPr>
        <p:spPr/>
        <p:txBody>
          <a:bodyPr/>
          <a:lstStyle/>
          <a:p>
            <a:pPr>
              <a:defRPr/>
            </a:pPr>
            <a:fld id="{4F38FE65-7798-4667-952C-CC76EBCEBE8C}" type="slidenum">
              <a:rPr lang="fr-FR" smtClean="0"/>
              <a:pPr>
                <a:defRPr/>
              </a:pPr>
              <a:t>21</a:t>
            </a:fld>
            <a:endParaRPr lang="fr-FR"/>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389538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a:t>Black</a:t>
            </a:r>
            <a:r>
              <a:rPr lang="en-US" sz="1800" baseline="0" dirty="0"/>
              <a:t> Sea SCENE </a:t>
            </a:r>
            <a:r>
              <a:rPr lang="en-US" sz="1800" dirty="0"/>
              <a:t>involving 6 NODCs and many other data holding institutes from the 6 Black Sea countries, to provide metadata and data access and to strengthen their national NODC networks. EU-funding 3.4 </a:t>
            </a:r>
            <a:r>
              <a:rPr lang="en-US" sz="1800" dirty="0" err="1"/>
              <a:t>MEuro</a:t>
            </a:r>
            <a:r>
              <a:rPr lang="en-US"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err="1"/>
              <a:t>Caspinfo</a:t>
            </a:r>
            <a:r>
              <a:rPr lang="en-US" sz="1200" dirty="0"/>
              <a:t> involving 12 institutes and private industry from the Caspian Sea region, to provide metadata and data access and to build their capacity for data management and user services. EU-funding 0.8 </a:t>
            </a:r>
            <a:r>
              <a:rPr lang="en-US" sz="1200" dirty="0" err="1"/>
              <a:t>Meuro</a:t>
            </a:r>
            <a:endParaRPr lang="en-US" sz="120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err="1"/>
              <a:t>Geoo</a:t>
            </a:r>
            <a:r>
              <a:rPr lang="en-US" sz="1800" dirty="0"/>
              <a:t> seas involving 24 geological and geophysical data </a:t>
            </a:r>
            <a:r>
              <a:rPr lang="en-US" sz="1800" dirty="0" err="1"/>
              <a:t>centres</a:t>
            </a:r>
            <a:r>
              <a:rPr lang="en-US" sz="1800" dirty="0"/>
              <a:t> from 16 European countries (</a:t>
            </a:r>
            <a:r>
              <a:rPr lang="en-US" sz="1800" dirty="0" err="1"/>
              <a:t>EuroGeoSurveys</a:t>
            </a:r>
            <a:r>
              <a:rPr lang="en-US" sz="1800" dirty="0"/>
              <a:t>), to provide metadata and data access. EU-funding 4.9 </a:t>
            </a:r>
            <a:r>
              <a:rPr lang="en-US" sz="1800" dirty="0" err="1"/>
              <a:t>MEuro</a:t>
            </a:r>
            <a:r>
              <a:rPr lang="en-US"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800" dirty="0" err="1"/>
              <a:t>EuroFleets</a:t>
            </a:r>
            <a:r>
              <a:rPr lang="en-GB" sz="1800" dirty="0"/>
              <a:t> involving 24 research institutes and data centres from 17 European countries, to optimise the management of research vessels and to streamline the flow of data from the research cruises to the data centre infrastructure. EU-funding 7.2 </a:t>
            </a:r>
            <a:r>
              <a:rPr lang="en-GB" sz="1800" dirty="0" err="1"/>
              <a:t>MEuro</a:t>
            </a:r>
            <a:r>
              <a:rPr lang="en-GB"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800" dirty="0" err="1"/>
              <a:t>Jerico</a:t>
            </a:r>
            <a:r>
              <a:rPr lang="en-GB" sz="1800" dirty="0"/>
              <a:t> involving 27 institutes from 17 European countries, to develop better coordination between the coastal observatories responsible for physical and bio-chemistry parameters as well as to develop improved procedures for streamlining the flow of data from the monitoring stations to the data centre infrastructure. EU-funding 6.5 </a:t>
            </a:r>
            <a:r>
              <a:rPr lang="en-GB" sz="1800" dirty="0" err="1"/>
              <a:t>MEuro</a:t>
            </a:r>
            <a:r>
              <a:rPr lang="en-GB"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it-IT" sz="1800" dirty="0" err="1"/>
              <a:t>Emodnet</a:t>
            </a:r>
            <a:r>
              <a:rPr lang="it-IT" sz="1800" dirty="0"/>
              <a:t> </a:t>
            </a:r>
            <a:r>
              <a:rPr lang="it-IT" sz="1800" dirty="0" err="1"/>
              <a:t>Chemistry</a:t>
            </a:r>
            <a:r>
              <a:rPr lang="it-IT" sz="1800" dirty="0"/>
              <a:t> </a:t>
            </a:r>
            <a:r>
              <a:rPr lang="en-GB" sz="1800" dirty="0"/>
              <a:t>chemistry, </a:t>
            </a:r>
            <a:r>
              <a:rPr lang="en-GB" sz="1800" dirty="0" err="1"/>
              <a:t>hydrography</a:t>
            </a:r>
            <a:r>
              <a:rPr lang="en-GB" sz="1800" dirty="0"/>
              <a:t>, physics lots. </a:t>
            </a:r>
            <a:r>
              <a:rPr lang="en-GB" sz="1800" dirty="0" err="1"/>
              <a:t>SeaDataNet</a:t>
            </a:r>
            <a:r>
              <a:rPr lang="en-GB" sz="1800" dirty="0"/>
              <a:t> has qualified itself as leading infrastructure for the </a:t>
            </a:r>
            <a:r>
              <a:rPr lang="en-GB" sz="1800" dirty="0" err="1"/>
              <a:t>EMODNet</a:t>
            </a:r>
            <a:r>
              <a:rPr lang="en-GB" sz="1800" dirty="0"/>
              <a:t> data management component and is leading several preparatory </a:t>
            </a:r>
            <a:r>
              <a:rPr lang="en-GB" sz="1800" dirty="0" err="1"/>
              <a:t>EMODNet</a:t>
            </a:r>
            <a:r>
              <a:rPr lang="en-GB" sz="1800" dirty="0"/>
              <a:t> projects</a:t>
            </a:r>
            <a:endParaRPr lang="en-GB" dirty="0"/>
          </a:p>
        </p:txBody>
      </p:sp>
      <p:sp>
        <p:nvSpPr>
          <p:cNvPr id="4" name="Segnaposto numero diapositiva 3"/>
          <p:cNvSpPr>
            <a:spLocks noGrp="1"/>
          </p:cNvSpPr>
          <p:nvPr>
            <p:ph type="sldNum" sz="quarter" idx="10"/>
          </p:nvPr>
        </p:nvSpPr>
        <p:spPr/>
        <p:txBody>
          <a:bodyPr/>
          <a:lstStyle/>
          <a:p>
            <a:pPr>
              <a:defRPr/>
            </a:pPr>
            <a:fld id="{4F38FE65-7798-4667-952C-CC76EBCEBE8C}" type="slidenum">
              <a:rPr lang="fr-FR" smtClean="0"/>
              <a:pPr>
                <a:defRPr/>
              </a:pPr>
              <a:t>22</a:t>
            </a:fld>
            <a:endParaRPr lang="fr-FR"/>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71210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38FE65-7798-4667-952C-CC76EBCEBE8C}" type="slidenum">
              <a:rPr lang="fr-FR" smtClean="0"/>
              <a:pPr>
                <a:defRPr/>
              </a:pPr>
              <a:t>2</a:t>
            </a:fld>
            <a:endParaRPr lang="fr-FR"/>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226092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a:t>Black</a:t>
            </a:r>
            <a:r>
              <a:rPr lang="en-US" sz="1800" baseline="0" dirty="0"/>
              <a:t> Sea SCENE </a:t>
            </a:r>
            <a:r>
              <a:rPr lang="en-US" sz="1800" dirty="0"/>
              <a:t>involving 6 NODCs and many other data holding institutes from the 6 Black Sea countries, to provide metadata and data access and to strengthen their national NODC networks. EU-funding 3.4 </a:t>
            </a:r>
            <a:r>
              <a:rPr lang="en-US" sz="1800" dirty="0" err="1"/>
              <a:t>MEuro</a:t>
            </a:r>
            <a:r>
              <a:rPr lang="en-US"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err="1"/>
              <a:t>Caspinfo</a:t>
            </a:r>
            <a:r>
              <a:rPr lang="en-US" sz="1200" dirty="0"/>
              <a:t> involving 12 institutes and private industry from the Caspian Sea region, to provide metadata and data access and to build their capacity for data management and user services. EU-funding 0.8 </a:t>
            </a:r>
            <a:r>
              <a:rPr lang="en-US" sz="1200" dirty="0" err="1"/>
              <a:t>Meuro</a:t>
            </a:r>
            <a:endParaRPr lang="en-US" sz="120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err="1"/>
              <a:t>Geoo</a:t>
            </a:r>
            <a:r>
              <a:rPr lang="en-US" sz="1800" dirty="0"/>
              <a:t> seas involving 24 geological and geophysical data </a:t>
            </a:r>
            <a:r>
              <a:rPr lang="en-US" sz="1800" dirty="0" err="1"/>
              <a:t>centres</a:t>
            </a:r>
            <a:r>
              <a:rPr lang="en-US" sz="1800" dirty="0"/>
              <a:t> from 16 European countries (</a:t>
            </a:r>
            <a:r>
              <a:rPr lang="en-US" sz="1800" dirty="0" err="1"/>
              <a:t>EuroGeoSurveys</a:t>
            </a:r>
            <a:r>
              <a:rPr lang="en-US" sz="1800" dirty="0"/>
              <a:t>), to provide metadata and data access. EU-funding 4.9 </a:t>
            </a:r>
            <a:r>
              <a:rPr lang="en-US" sz="1800" dirty="0" err="1"/>
              <a:t>MEuro</a:t>
            </a:r>
            <a:r>
              <a:rPr lang="en-US"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800" dirty="0" err="1"/>
              <a:t>EuroFleets</a:t>
            </a:r>
            <a:r>
              <a:rPr lang="en-GB" sz="1800" dirty="0"/>
              <a:t> involving 24 research institutes and data centres from 17 European countries, to optimise the management of research vessels and to streamline the flow of data from the research cruises to the data centre infrastructure. EU-funding 7.2 </a:t>
            </a:r>
            <a:r>
              <a:rPr lang="en-GB" sz="1800" dirty="0" err="1"/>
              <a:t>MEuro</a:t>
            </a:r>
            <a:r>
              <a:rPr lang="en-GB"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800" dirty="0" err="1"/>
              <a:t>Jerico</a:t>
            </a:r>
            <a:r>
              <a:rPr lang="en-GB" sz="1800" dirty="0"/>
              <a:t> involving 27 institutes from 17 European countries, to develop better coordination between the coastal observatories responsible for physical and bio-chemistry parameters as well as to develop improved procedures for streamlining the flow of data from the monitoring stations to the data centre infrastructure. EU-funding 6.5 </a:t>
            </a:r>
            <a:r>
              <a:rPr lang="en-GB" sz="1800" dirty="0" err="1"/>
              <a:t>MEuro</a:t>
            </a:r>
            <a:r>
              <a:rPr lang="en-GB"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it-IT" sz="1800" dirty="0" err="1"/>
              <a:t>Emodnet</a:t>
            </a:r>
            <a:r>
              <a:rPr lang="it-IT" sz="1800" dirty="0"/>
              <a:t> </a:t>
            </a:r>
            <a:r>
              <a:rPr lang="it-IT" sz="1800" dirty="0" err="1"/>
              <a:t>Chemistry</a:t>
            </a:r>
            <a:r>
              <a:rPr lang="it-IT" sz="1800" dirty="0"/>
              <a:t> </a:t>
            </a:r>
            <a:r>
              <a:rPr lang="en-GB" sz="1800" dirty="0"/>
              <a:t>chemistry, </a:t>
            </a:r>
            <a:r>
              <a:rPr lang="en-GB" sz="1800" dirty="0" err="1"/>
              <a:t>hydrography</a:t>
            </a:r>
            <a:r>
              <a:rPr lang="en-GB" sz="1800" dirty="0"/>
              <a:t>, physics lots. </a:t>
            </a:r>
            <a:r>
              <a:rPr lang="en-GB" sz="1800" dirty="0" err="1"/>
              <a:t>SeaDataNet</a:t>
            </a:r>
            <a:r>
              <a:rPr lang="en-GB" sz="1800" dirty="0"/>
              <a:t> has qualified itself as leading infrastructure for the </a:t>
            </a:r>
            <a:r>
              <a:rPr lang="en-GB" sz="1800" dirty="0" err="1"/>
              <a:t>EMODNet</a:t>
            </a:r>
            <a:r>
              <a:rPr lang="en-GB" sz="1800" dirty="0"/>
              <a:t> data management component and is leading several preparatory </a:t>
            </a:r>
            <a:r>
              <a:rPr lang="en-GB" sz="1800" dirty="0" err="1"/>
              <a:t>EMODNet</a:t>
            </a:r>
            <a:r>
              <a:rPr lang="en-GB" sz="1800" dirty="0"/>
              <a:t> projects</a:t>
            </a:r>
            <a:endParaRPr lang="en-GB" dirty="0"/>
          </a:p>
        </p:txBody>
      </p:sp>
      <p:sp>
        <p:nvSpPr>
          <p:cNvPr id="4" name="Segnaposto numero diapositiva 3"/>
          <p:cNvSpPr>
            <a:spLocks noGrp="1"/>
          </p:cNvSpPr>
          <p:nvPr>
            <p:ph type="sldNum" sz="quarter" idx="10"/>
          </p:nvPr>
        </p:nvSpPr>
        <p:spPr/>
        <p:txBody>
          <a:bodyPr/>
          <a:lstStyle/>
          <a:p>
            <a:pPr>
              <a:defRPr/>
            </a:pPr>
            <a:fld id="{4F38FE65-7798-4667-952C-CC76EBCEBE8C}" type="slidenum">
              <a:rPr lang="fr-FR" smtClean="0"/>
              <a:pPr>
                <a:defRPr/>
              </a:pPr>
              <a:t>23</a:t>
            </a:fld>
            <a:endParaRPr lang="fr-FR"/>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116814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altLang="en-US" smtClean="0"/>
              <a:t>EGU Conference, Vienna, Austria, 8-13April 2018</a:t>
            </a:r>
            <a:endParaRPr lang="fr-FR" altLang="en-US"/>
          </a:p>
        </p:txBody>
      </p:sp>
      <p:sp>
        <p:nvSpPr>
          <p:cNvPr id="5" name="Segnaposto numero diapositiva 4"/>
          <p:cNvSpPr>
            <a:spLocks noGrp="1"/>
          </p:cNvSpPr>
          <p:nvPr>
            <p:ph type="sldNum" sz="quarter" idx="11"/>
          </p:nvPr>
        </p:nvSpPr>
        <p:spPr/>
        <p:txBody>
          <a:bodyPr/>
          <a:lstStyle/>
          <a:p>
            <a:pPr>
              <a:defRPr/>
            </a:pPr>
            <a:fld id="{173AA103-BA8E-4E66-A9B4-692E9DCE8276}" type="slidenum">
              <a:rPr lang="fr-FR" altLang="en-US" smtClean="0"/>
              <a:pPr>
                <a:defRPr/>
              </a:pPr>
              <a:t>3</a:t>
            </a:fld>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SeaDataNet</a:t>
            </a:r>
            <a:r>
              <a:rPr lang="it-IT" baseline="0" dirty="0" smtClean="0"/>
              <a:t> </a:t>
            </a:r>
            <a:r>
              <a:rPr lang="it-IT" baseline="0" dirty="0" err="1" smtClean="0"/>
              <a:t>was</a:t>
            </a:r>
            <a:r>
              <a:rPr lang="it-IT" baseline="0" dirty="0" smtClean="0"/>
              <a:t> </a:t>
            </a:r>
            <a:r>
              <a:rPr lang="it-IT" baseline="0" dirty="0"/>
              <a:t>a EU project </a:t>
            </a:r>
            <a:r>
              <a:rPr lang="it-IT" baseline="0" dirty="0" err="1"/>
              <a:t>funded</a:t>
            </a:r>
            <a:r>
              <a:rPr lang="it-IT" baseline="0" dirty="0"/>
              <a:t> </a:t>
            </a:r>
            <a:r>
              <a:rPr lang="it-IT" baseline="0" dirty="0" err="1"/>
              <a:t>by</a:t>
            </a:r>
            <a:r>
              <a:rPr lang="it-IT" baseline="0" dirty="0"/>
              <a:t> FP7 (</a:t>
            </a:r>
            <a:r>
              <a:rPr lang="it-IT" baseline="0" dirty="0" err="1"/>
              <a:t>seventh</a:t>
            </a:r>
            <a:r>
              <a:rPr lang="it-IT" baseline="0" dirty="0"/>
              <a:t> </a:t>
            </a:r>
            <a:r>
              <a:rPr lang="it-IT" baseline="0" dirty="0" err="1"/>
              <a:t>Programme</a:t>
            </a:r>
            <a:r>
              <a:rPr lang="it-IT" baseline="0" dirty="0"/>
              <a:t> </a:t>
            </a:r>
            <a:r>
              <a:rPr lang="it-IT" baseline="0" dirty="0" err="1"/>
              <a:t>for</a:t>
            </a:r>
            <a:r>
              <a:rPr lang="it-IT" baseline="0" dirty="0"/>
              <a:t> </a:t>
            </a:r>
            <a:r>
              <a:rPr lang="it-IT" baseline="0" dirty="0" err="1"/>
              <a:t>Research</a:t>
            </a:r>
            <a:r>
              <a:rPr lang="it-IT" baseline="0" dirty="0"/>
              <a:t>) </a:t>
            </a:r>
            <a:r>
              <a:rPr lang="it-IT" baseline="0" dirty="0" err="1"/>
              <a:t>started</a:t>
            </a:r>
            <a:r>
              <a:rPr lang="it-IT" baseline="0" dirty="0"/>
              <a:t> in </a:t>
            </a:r>
            <a:r>
              <a:rPr lang="it-IT" baseline="0" dirty="0" err="1"/>
              <a:t>his</a:t>
            </a:r>
            <a:r>
              <a:rPr lang="it-IT" baseline="0" dirty="0"/>
              <a:t> first </a:t>
            </a:r>
            <a:r>
              <a:rPr lang="it-IT" baseline="0" dirty="0" err="1"/>
              <a:t>phase</a:t>
            </a:r>
            <a:r>
              <a:rPr lang="it-IT" baseline="0" dirty="0"/>
              <a:t> in 2006 </a:t>
            </a:r>
            <a:r>
              <a:rPr lang="it-IT" baseline="0" dirty="0" err="1"/>
              <a:t>to</a:t>
            </a:r>
            <a:r>
              <a:rPr lang="it-IT" baseline="0" dirty="0"/>
              <a:t> </a:t>
            </a:r>
            <a:r>
              <a:rPr lang="it-IT" baseline="0" dirty="0" smtClean="0"/>
              <a:t>2011. </a:t>
            </a:r>
            <a:endParaRPr lang="it-IT" dirty="0"/>
          </a:p>
          <a:p>
            <a:r>
              <a:rPr lang="it-IT" dirty="0" err="1"/>
              <a:t>SeaDataNet</a:t>
            </a:r>
            <a:r>
              <a:rPr lang="it-IT" dirty="0"/>
              <a:t> </a:t>
            </a:r>
            <a:r>
              <a:rPr lang="it-IT" dirty="0" err="1"/>
              <a:t>is</a:t>
            </a:r>
            <a:r>
              <a:rPr lang="it-IT" dirty="0"/>
              <a:t> the </a:t>
            </a:r>
            <a:r>
              <a:rPr lang="it-IT" dirty="0" err="1"/>
              <a:t>result</a:t>
            </a:r>
            <a:r>
              <a:rPr lang="it-IT" dirty="0"/>
              <a:t> </a:t>
            </a:r>
            <a:r>
              <a:rPr lang="it-IT" dirty="0" err="1"/>
              <a:t>of</a:t>
            </a:r>
            <a:r>
              <a:rPr lang="it-IT" dirty="0"/>
              <a:t> the</a:t>
            </a:r>
            <a:r>
              <a:rPr lang="it-IT" baseline="0" dirty="0"/>
              <a:t> joint </a:t>
            </a:r>
            <a:r>
              <a:rPr lang="it-IT" baseline="0" dirty="0" err="1"/>
              <a:t>efforts</a:t>
            </a:r>
            <a:r>
              <a:rPr lang="it-IT" baseline="0" dirty="0"/>
              <a:t> </a:t>
            </a:r>
            <a:r>
              <a:rPr lang="it-IT" baseline="0" dirty="0" err="1"/>
              <a:t>of</a:t>
            </a:r>
            <a:r>
              <a:rPr lang="it-IT" baseline="0" dirty="0"/>
              <a:t> </a:t>
            </a:r>
            <a:r>
              <a:rPr lang="it-IT" baseline="0" dirty="0" err="1"/>
              <a:t>several</a:t>
            </a:r>
            <a:r>
              <a:rPr lang="it-IT" baseline="0" dirty="0"/>
              <a:t> marine </a:t>
            </a:r>
            <a:r>
              <a:rPr lang="it-IT" baseline="0" dirty="0" err="1"/>
              <a:t>institutes</a:t>
            </a:r>
            <a:r>
              <a:rPr lang="it-IT" baseline="0" dirty="0"/>
              <a:t> </a:t>
            </a:r>
            <a:r>
              <a:rPr lang="it-IT" baseline="0" dirty="0" err="1"/>
              <a:t>around</a:t>
            </a:r>
            <a:r>
              <a:rPr lang="it-IT" baseline="0" dirty="0"/>
              <a:t> the </a:t>
            </a:r>
            <a:r>
              <a:rPr lang="it-IT" baseline="0" dirty="0" err="1"/>
              <a:t>European</a:t>
            </a:r>
            <a:r>
              <a:rPr lang="it-IT" baseline="0" dirty="0"/>
              <a:t> and the </a:t>
            </a:r>
            <a:r>
              <a:rPr lang="it-IT" baseline="0" dirty="0" err="1"/>
              <a:t>Mediterranean</a:t>
            </a:r>
            <a:r>
              <a:rPr lang="it-IT" baseline="0" dirty="0"/>
              <a:t> </a:t>
            </a:r>
            <a:r>
              <a:rPr lang="it-IT" baseline="0" dirty="0" err="1"/>
              <a:t>seas</a:t>
            </a:r>
            <a:r>
              <a:rPr lang="it-IT" baseline="0" dirty="0"/>
              <a:t>.</a:t>
            </a:r>
          </a:p>
        </p:txBody>
      </p:sp>
      <p:sp>
        <p:nvSpPr>
          <p:cNvPr id="4" name="Segnaposto numero diapositiva 3"/>
          <p:cNvSpPr>
            <a:spLocks noGrp="1"/>
          </p:cNvSpPr>
          <p:nvPr>
            <p:ph type="sldNum" sz="quarter" idx="10"/>
          </p:nvPr>
        </p:nvSpPr>
        <p:spPr/>
        <p:txBody>
          <a:bodyPr/>
          <a:lstStyle/>
          <a:p>
            <a:fld id="{E04DCCE5-05E8-433E-B5AA-5FECECE5FE55}" type="slidenum">
              <a:rPr lang="it-IT" smtClean="0"/>
              <a:pPr/>
              <a:t>4</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312240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infrastructure provides a unique point of access to discover and download data residing in remote data centres (or repositories). The CDI service (Common Data Index service) provides a catalogue of global data availability.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rtl="0"/>
            <a:r>
              <a:rPr lang="en-GB" dirty="0"/>
              <a:t>1.  The user connects to the portal and sends a data request to the central portal.</a:t>
            </a:r>
            <a:br>
              <a:rPr lang="en-GB" dirty="0"/>
            </a:br>
            <a:r>
              <a:rPr lang="en-GB" dirty="0"/>
              <a:t>2.  The portal first checks if the data is available and whether the user has the necessary permissions.</a:t>
            </a:r>
            <a:br>
              <a:rPr lang="en-GB" dirty="0"/>
            </a:br>
            <a:r>
              <a:rPr lang="en-GB" dirty="0"/>
              <a:t>3.  If so, the portal  forwards the request to the data centre(s) that own the data.</a:t>
            </a:r>
            <a:br>
              <a:rPr lang="en-GB" dirty="0"/>
            </a:br>
            <a:r>
              <a:rPr lang="en-GB" dirty="0"/>
              <a:t>4.  The user will then receive the data directly from each data centre.</a:t>
            </a:r>
          </a:p>
        </p:txBody>
      </p:sp>
      <p:sp>
        <p:nvSpPr>
          <p:cNvPr id="4" name="Segnaposto numero diapositiva 3"/>
          <p:cNvSpPr>
            <a:spLocks noGrp="1"/>
          </p:cNvSpPr>
          <p:nvPr>
            <p:ph type="sldNum" sz="quarter" idx="10"/>
          </p:nvPr>
        </p:nvSpPr>
        <p:spPr/>
        <p:txBody>
          <a:bodyPr/>
          <a:lstStyle/>
          <a:p>
            <a:fld id="{E04DCCE5-05E8-433E-B5AA-5FECECE5FE55}" type="slidenum">
              <a:rPr lang="it-IT" smtClean="0"/>
              <a:pPr/>
              <a:t>5</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42524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1" hangingPunct="1">
              <a:defRPr/>
            </a:pPr>
            <a:r>
              <a:rPr lang="it-IT" dirty="0"/>
              <a:t>The </a:t>
            </a:r>
            <a:r>
              <a:rPr lang="it-IT" dirty="0" err="1"/>
              <a:t>SeaDataNet</a:t>
            </a:r>
            <a:r>
              <a:rPr lang="it-IT" dirty="0"/>
              <a:t> </a:t>
            </a:r>
            <a:r>
              <a:rPr lang="it-IT" dirty="0" err="1"/>
              <a:t>portal</a:t>
            </a:r>
            <a:r>
              <a:rPr lang="it-IT" dirty="0"/>
              <a:t> </a:t>
            </a:r>
            <a:r>
              <a:rPr lang="it-IT" dirty="0" err="1"/>
              <a:t>offers</a:t>
            </a:r>
            <a:r>
              <a:rPr lang="it-IT" dirty="0"/>
              <a:t> </a:t>
            </a:r>
            <a:r>
              <a:rPr lang="it-IT" dirty="0" err="1"/>
              <a:t>different</a:t>
            </a:r>
            <a:r>
              <a:rPr lang="it-IT" dirty="0"/>
              <a:t> </a:t>
            </a:r>
            <a:r>
              <a:rPr lang="it-IT" dirty="0" err="1"/>
              <a:t>services</a:t>
            </a:r>
            <a:r>
              <a:rPr lang="it-IT" dirty="0"/>
              <a:t>: </a:t>
            </a:r>
            <a:r>
              <a:rPr lang="it-IT" dirty="0" err="1"/>
              <a:t>discovery</a:t>
            </a:r>
            <a:r>
              <a:rPr lang="it-IT" dirty="0"/>
              <a:t>, </a:t>
            </a:r>
            <a:r>
              <a:rPr lang="it-IT" dirty="0" err="1"/>
              <a:t>visualisation</a:t>
            </a:r>
            <a:r>
              <a:rPr lang="it-IT" dirty="0"/>
              <a:t>,</a:t>
            </a:r>
            <a:r>
              <a:rPr lang="it-IT" baseline="0" dirty="0"/>
              <a:t> </a:t>
            </a:r>
            <a:r>
              <a:rPr lang="it-IT" baseline="0" dirty="0" err="1"/>
              <a:t>access</a:t>
            </a:r>
            <a:r>
              <a:rPr lang="it-IT" baseline="0" dirty="0"/>
              <a:t> and data downloading. The data </a:t>
            </a:r>
            <a:r>
              <a:rPr lang="it-IT" baseline="0" dirty="0" err="1"/>
              <a:t>discovery</a:t>
            </a:r>
            <a:r>
              <a:rPr lang="it-IT" baseline="0" dirty="0"/>
              <a:t> </a:t>
            </a:r>
            <a:r>
              <a:rPr lang="it-IT" baseline="0" dirty="0" err="1"/>
              <a:t>is</a:t>
            </a:r>
            <a:r>
              <a:rPr lang="it-IT" baseline="0" dirty="0"/>
              <a:t> </a:t>
            </a:r>
            <a:r>
              <a:rPr lang="it-IT" baseline="0" dirty="0" err="1"/>
              <a:t>freely</a:t>
            </a:r>
            <a:r>
              <a:rPr lang="it-IT" baseline="0" dirty="0"/>
              <a:t> </a:t>
            </a:r>
            <a:r>
              <a:rPr lang="it-IT" baseline="0" dirty="0" err="1"/>
              <a:t>available</a:t>
            </a:r>
            <a:r>
              <a:rPr lang="it-IT" baseline="0" dirty="0"/>
              <a:t>, </a:t>
            </a:r>
            <a:r>
              <a:rPr lang="it-IT" baseline="0" dirty="0" err="1"/>
              <a:t>without</a:t>
            </a:r>
            <a:r>
              <a:rPr lang="it-IT" baseline="0" dirty="0"/>
              <a:t> </a:t>
            </a:r>
            <a:r>
              <a:rPr lang="it-IT" baseline="0" dirty="0" err="1"/>
              <a:t>registration</a:t>
            </a:r>
            <a:r>
              <a:rPr lang="it-IT" baseline="0" dirty="0"/>
              <a:t> and </a:t>
            </a:r>
            <a:r>
              <a:rPr lang="it-IT" baseline="0" dirty="0" err="1"/>
              <a:t>allows</a:t>
            </a:r>
            <a:r>
              <a:rPr lang="it-IT" baseline="0" dirty="0"/>
              <a:t> </a:t>
            </a:r>
            <a:r>
              <a:rPr lang="it-IT" baseline="0" dirty="0" err="1"/>
              <a:t>to</a:t>
            </a:r>
            <a:r>
              <a:rPr lang="it-IT" baseline="0" dirty="0"/>
              <a:t> </a:t>
            </a:r>
            <a:r>
              <a:rPr lang="it-IT" baseline="0" dirty="0" err="1"/>
              <a:t>access</a:t>
            </a:r>
            <a:r>
              <a:rPr lang="it-IT" baseline="0" dirty="0"/>
              <a:t> </a:t>
            </a:r>
            <a:r>
              <a:rPr lang="it-IT" baseline="0" dirty="0" err="1"/>
              <a:t>metadata</a:t>
            </a:r>
            <a:r>
              <a:rPr lang="it-IT" baseline="0" dirty="0"/>
              <a:t>. </a:t>
            </a:r>
            <a:r>
              <a:rPr lang="it-IT" dirty="0"/>
              <a:t>The </a:t>
            </a:r>
            <a:r>
              <a:rPr lang="it-IT" dirty="0" err="1"/>
              <a:t>discovery</a:t>
            </a:r>
            <a:r>
              <a:rPr lang="it-IT" dirty="0"/>
              <a:t> interface </a:t>
            </a:r>
            <a:r>
              <a:rPr lang="it-IT" dirty="0" err="1"/>
              <a:t>allows</a:t>
            </a:r>
            <a:r>
              <a:rPr lang="it-IT" dirty="0"/>
              <a:t> </a:t>
            </a:r>
            <a:r>
              <a:rPr lang="it-IT" dirty="0" err="1"/>
              <a:t>searching</a:t>
            </a:r>
            <a:r>
              <a:rPr lang="it-IT" dirty="0"/>
              <a:t> </a:t>
            </a:r>
            <a:r>
              <a:rPr lang="it-IT" dirty="0" err="1"/>
              <a:t>for</a:t>
            </a:r>
            <a:r>
              <a:rPr lang="it-IT" dirty="0"/>
              <a:t> data and </a:t>
            </a:r>
            <a:r>
              <a:rPr lang="it-IT" baseline="0" dirty="0" err="1"/>
              <a:t>visualising</a:t>
            </a:r>
            <a:r>
              <a:rPr lang="it-IT" baseline="0" dirty="0"/>
              <a:t> the </a:t>
            </a:r>
            <a:r>
              <a:rPr lang="it-IT" baseline="0" dirty="0" err="1"/>
              <a:t>results</a:t>
            </a:r>
            <a:r>
              <a:rPr lang="it-IT" baseline="0" dirty="0"/>
              <a:t> </a:t>
            </a:r>
            <a:r>
              <a:rPr lang="it-IT" baseline="0" dirty="0" err="1"/>
              <a:t>through</a:t>
            </a:r>
            <a:r>
              <a:rPr lang="it-IT" baseline="0" dirty="0"/>
              <a:t> </a:t>
            </a:r>
            <a:r>
              <a:rPr lang="it-IT" baseline="0" dirty="0" err="1"/>
              <a:t>an</a:t>
            </a:r>
            <a:r>
              <a:rPr lang="it-IT" baseline="0" dirty="0"/>
              <a:t> </a:t>
            </a:r>
            <a:r>
              <a:rPr lang="it-IT" baseline="0" dirty="0" err="1"/>
              <a:t>interactive</a:t>
            </a:r>
            <a:r>
              <a:rPr lang="it-IT" baseline="0" dirty="0"/>
              <a:t> </a:t>
            </a:r>
            <a:r>
              <a:rPr lang="it-IT" baseline="0" dirty="0" err="1"/>
              <a:t>map</a:t>
            </a:r>
            <a:r>
              <a:rPr lang="it-IT" baseline="0" dirty="0"/>
              <a:t> and/or </a:t>
            </a:r>
            <a:r>
              <a:rPr lang="it-IT" baseline="0" dirty="0" err="1"/>
              <a:t>by</a:t>
            </a:r>
            <a:r>
              <a:rPr lang="it-IT" baseline="0" dirty="0"/>
              <a:t> </a:t>
            </a:r>
            <a:r>
              <a:rPr lang="it-IT" baseline="0" dirty="0" err="1"/>
              <a:t>searching</a:t>
            </a:r>
            <a:r>
              <a:rPr lang="it-IT" baseline="0" dirty="0"/>
              <a:t> </a:t>
            </a:r>
            <a:r>
              <a:rPr lang="it-IT" baseline="0" dirty="0" err="1"/>
              <a:t>for</a:t>
            </a:r>
            <a:r>
              <a:rPr lang="it-IT" baseline="0" dirty="0"/>
              <a:t> </a:t>
            </a:r>
            <a:r>
              <a:rPr lang="it-IT" baseline="0" dirty="0" err="1"/>
              <a:t>specific</a:t>
            </a:r>
            <a:r>
              <a:rPr lang="it-IT" baseline="0" dirty="0"/>
              <a:t> </a:t>
            </a:r>
            <a:r>
              <a:rPr lang="it-IT" baseline="0" dirty="0" err="1"/>
              <a:t>properties</a:t>
            </a:r>
            <a:r>
              <a:rPr lang="it-IT" baseline="0" dirty="0"/>
              <a:t>.</a:t>
            </a:r>
          </a:p>
          <a:p>
            <a:r>
              <a:rPr lang="it-IT" baseline="0" dirty="0" err="1"/>
              <a:t>How</a:t>
            </a:r>
            <a:r>
              <a:rPr lang="it-IT" baseline="0" dirty="0"/>
              <a:t> </a:t>
            </a:r>
            <a:r>
              <a:rPr lang="it-IT" baseline="0" dirty="0" err="1"/>
              <a:t>to</a:t>
            </a:r>
            <a:r>
              <a:rPr lang="it-IT" baseline="0" dirty="0"/>
              <a:t> download the data: </a:t>
            </a:r>
            <a:r>
              <a:rPr lang="it-IT" baseline="0" dirty="0" err="1"/>
              <a:t>Data</a:t>
            </a:r>
            <a:r>
              <a:rPr lang="it-IT" baseline="0" dirty="0"/>
              <a:t> </a:t>
            </a:r>
            <a:r>
              <a:rPr lang="it-IT" baseline="0" dirty="0" err="1"/>
              <a:t>discovery</a:t>
            </a:r>
            <a:r>
              <a:rPr lang="it-IT" baseline="0" dirty="0"/>
              <a:t>, data </a:t>
            </a:r>
            <a:r>
              <a:rPr lang="it-IT" baseline="0" dirty="0" err="1"/>
              <a:t>selection</a:t>
            </a:r>
            <a:r>
              <a:rPr lang="it-IT" baseline="0" dirty="0"/>
              <a:t>, </a:t>
            </a:r>
            <a:r>
              <a:rPr lang="it-IT" baseline="0" dirty="0" err="1"/>
              <a:t>Add</a:t>
            </a:r>
            <a:r>
              <a:rPr lang="it-IT" baseline="0" dirty="0"/>
              <a:t> </a:t>
            </a:r>
            <a:r>
              <a:rPr lang="it-IT" baseline="0" dirty="0" err="1"/>
              <a:t>to</a:t>
            </a:r>
            <a:r>
              <a:rPr lang="it-IT" baseline="0" dirty="0"/>
              <a:t> the shopping basket and </a:t>
            </a:r>
            <a:r>
              <a:rPr lang="it-IT" baseline="0" dirty="0" err="1"/>
              <a:t>user</a:t>
            </a:r>
            <a:r>
              <a:rPr lang="it-IT" baseline="0" dirty="0"/>
              <a:t> </a:t>
            </a:r>
            <a:r>
              <a:rPr lang="it-IT" baseline="0" dirty="0" err="1"/>
              <a:t>registration</a:t>
            </a:r>
            <a:endParaRPr lang="it-IT" baseline="0" dirty="0"/>
          </a:p>
          <a:p>
            <a:r>
              <a:rPr lang="it-IT" baseline="0" dirty="0"/>
              <a:t>Data policy: </a:t>
            </a:r>
            <a:r>
              <a:rPr lang="it-IT" baseline="0" dirty="0" err="1"/>
              <a:t>All</a:t>
            </a:r>
            <a:r>
              <a:rPr lang="it-IT" baseline="0" dirty="0"/>
              <a:t> </a:t>
            </a:r>
            <a:r>
              <a:rPr lang="it-IT" baseline="0" dirty="0" err="1"/>
              <a:t>metadata</a:t>
            </a:r>
            <a:r>
              <a:rPr lang="it-IT" baseline="0" dirty="0"/>
              <a:t> </a:t>
            </a:r>
            <a:r>
              <a:rPr lang="it-IT" baseline="0" dirty="0" err="1"/>
              <a:t>services</a:t>
            </a:r>
            <a:r>
              <a:rPr lang="it-IT" baseline="0" dirty="0"/>
              <a:t> are public domain. </a:t>
            </a:r>
            <a:r>
              <a:rPr lang="it-IT" baseline="0" dirty="0" err="1"/>
              <a:t>User</a:t>
            </a:r>
            <a:r>
              <a:rPr lang="it-IT" baseline="0" dirty="0"/>
              <a:t> </a:t>
            </a:r>
            <a:r>
              <a:rPr lang="it-IT" baseline="0" dirty="0" err="1"/>
              <a:t>registration</a:t>
            </a:r>
            <a:r>
              <a:rPr lang="it-IT" baseline="0" dirty="0"/>
              <a:t> </a:t>
            </a:r>
            <a:r>
              <a:rPr lang="it-IT" baseline="0" dirty="0" err="1"/>
              <a:t>is</a:t>
            </a:r>
            <a:r>
              <a:rPr lang="it-IT" baseline="0" dirty="0"/>
              <a:t> </a:t>
            </a:r>
            <a:r>
              <a:rPr lang="it-IT" baseline="0" dirty="0" err="1"/>
              <a:t>required</a:t>
            </a:r>
            <a:r>
              <a:rPr lang="it-IT" baseline="0" dirty="0"/>
              <a:t> </a:t>
            </a:r>
            <a:r>
              <a:rPr lang="it-IT" baseline="0" dirty="0" err="1"/>
              <a:t>to</a:t>
            </a:r>
            <a:r>
              <a:rPr lang="it-IT" baseline="0" dirty="0"/>
              <a:t> download data, in </a:t>
            </a:r>
            <a:r>
              <a:rPr lang="it-IT" baseline="0" dirty="0" err="1"/>
              <a:t>order</a:t>
            </a:r>
            <a:r>
              <a:rPr lang="it-IT" baseline="0" dirty="0"/>
              <a:t> </a:t>
            </a:r>
            <a:r>
              <a:rPr lang="it-IT" baseline="0" dirty="0" err="1"/>
              <a:t>to</a:t>
            </a:r>
            <a:r>
              <a:rPr lang="it-IT" baseline="0" dirty="0"/>
              <a:t> </a:t>
            </a:r>
            <a:r>
              <a:rPr lang="it-IT" baseline="0" dirty="0" err="1"/>
              <a:t>accept</a:t>
            </a:r>
            <a:r>
              <a:rPr lang="it-IT" baseline="0" dirty="0"/>
              <a:t> the </a:t>
            </a:r>
            <a:r>
              <a:rPr lang="it-IT" baseline="0" dirty="0" err="1"/>
              <a:t>SeaDataNet</a:t>
            </a:r>
            <a:r>
              <a:rPr lang="it-IT" baseline="0" dirty="0"/>
              <a:t> </a:t>
            </a:r>
            <a:r>
              <a:rPr lang="it-IT" baseline="0" dirty="0" err="1"/>
              <a:t>license</a:t>
            </a:r>
            <a:r>
              <a:rPr lang="it-IT" baseline="0" dirty="0"/>
              <a:t>.</a:t>
            </a:r>
          </a:p>
          <a:p>
            <a:r>
              <a:rPr lang="it-IT" baseline="0" dirty="0"/>
              <a:t>The major part </a:t>
            </a:r>
            <a:r>
              <a:rPr lang="it-IT" baseline="0" dirty="0" err="1"/>
              <a:t>of</a:t>
            </a:r>
            <a:r>
              <a:rPr lang="it-IT" baseline="0" dirty="0"/>
              <a:t> data </a:t>
            </a:r>
            <a:r>
              <a:rPr lang="it-IT" baseline="0" dirty="0" err="1"/>
              <a:t>is</a:t>
            </a:r>
            <a:r>
              <a:rPr lang="it-IT" baseline="0" dirty="0"/>
              <a:t> </a:t>
            </a:r>
            <a:r>
              <a:rPr lang="it-IT" baseline="0" dirty="0" err="1"/>
              <a:t>freely</a:t>
            </a:r>
            <a:r>
              <a:rPr lang="it-IT" baseline="0" dirty="0"/>
              <a:t> </a:t>
            </a:r>
            <a:r>
              <a:rPr lang="it-IT" baseline="0" dirty="0" err="1"/>
              <a:t>available</a:t>
            </a:r>
            <a:r>
              <a:rPr lang="it-IT" baseline="0" dirty="0"/>
              <a:t> (85%). The </a:t>
            </a:r>
            <a:r>
              <a:rPr lang="it-IT" baseline="0" dirty="0" err="1"/>
              <a:t>remaining</a:t>
            </a:r>
            <a:r>
              <a:rPr lang="it-IT" baseline="0" dirty="0"/>
              <a:t> data </a:t>
            </a:r>
            <a:r>
              <a:rPr lang="it-IT" baseline="0" dirty="0" err="1"/>
              <a:t>have</a:t>
            </a:r>
            <a:r>
              <a:rPr lang="it-IT" baseline="0" dirty="0"/>
              <a:t> </a:t>
            </a:r>
            <a:r>
              <a:rPr lang="it-IT" baseline="0" dirty="0" err="1"/>
              <a:t>access</a:t>
            </a:r>
            <a:r>
              <a:rPr lang="it-IT" baseline="0" dirty="0"/>
              <a:t> </a:t>
            </a:r>
            <a:r>
              <a:rPr lang="it-IT" baseline="0" dirty="0" err="1"/>
              <a:t>estrictions</a:t>
            </a:r>
            <a:r>
              <a:rPr lang="it-IT" baseline="0" dirty="0"/>
              <a:t> and the </a:t>
            </a:r>
            <a:r>
              <a:rPr lang="it-IT" baseline="0" dirty="0" err="1"/>
              <a:t>user</a:t>
            </a:r>
            <a:r>
              <a:rPr lang="it-IT" baseline="0" dirty="0"/>
              <a:t> </a:t>
            </a:r>
            <a:r>
              <a:rPr lang="it-IT" baseline="0" dirty="0" err="1"/>
              <a:t>has</a:t>
            </a:r>
            <a:r>
              <a:rPr lang="it-IT" baseline="0" dirty="0"/>
              <a:t> </a:t>
            </a:r>
            <a:r>
              <a:rPr lang="it-IT" baseline="0" dirty="0" err="1"/>
              <a:t>to</a:t>
            </a:r>
            <a:r>
              <a:rPr lang="it-IT" baseline="0" dirty="0"/>
              <a:t> </a:t>
            </a:r>
            <a:r>
              <a:rPr lang="it-IT" baseline="0" dirty="0" err="1"/>
              <a:t>make</a:t>
            </a:r>
            <a:r>
              <a:rPr lang="it-IT" baseline="0" dirty="0"/>
              <a:t> </a:t>
            </a:r>
            <a:r>
              <a:rPr lang="it-IT" baseline="0" dirty="0" err="1"/>
              <a:t>arrengements</a:t>
            </a:r>
            <a:r>
              <a:rPr lang="it-IT" baseline="0" dirty="0"/>
              <a:t> </a:t>
            </a:r>
            <a:r>
              <a:rPr lang="it-IT" baseline="0" dirty="0" err="1"/>
              <a:t>with</a:t>
            </a:r>
            <a:r>
              <a:rPr lang="it-IT" baseline="0" dirty="0"/>
              <a:t> the data </a:t>
            </a:r>
            <a:r>
              <a:rPr lang="it-IT" baseline="0" dirty="0" err="1"/>
              <a:t>producers</a:t>
            </a:r>
            <a:r>
              <a:rPr lang="it-IT" baseline="0" dirty="0"/>
              <a:t> </a:t>
            </a:r>
            <a:r>
              <a:rPr lang="it-IT" baseline="0" dirty="0" err="1"/>
              <a:t>to</a:t>
            </a:r>
            <a:r>
              <a:rPr lang="it-IT" baseline="0" dirty="0"/>
              <a:t> </a:t>
            </a:r>
            <a:r>
              <a:rPr lang="it-IT" baseline="0" dirty="0" err="1"/>
              <a:t>negotiate</a:t>
            </a:r>
            <a:r>
              <a:rPr lang="it-IT" baseline="0" dirty="0"/>
              <a:t> </a:t>
            </a:r>
            <a:r>
              <a:rPr lang="it-IT" baseline="0" dirty="0" err="1"/>
              <a:t>access</a:t>
            </a:r>
            <a:r>
              <a:rPr lang="it-IT" baseline="0" dirty="0"/>
              <a:t> </a:t>
            </a:r>
            <a:r>
              <a:rPr lang="it-IT" baseline="0" dirty="0" err="1"/>
              <a:t>for</a:t>
            </a:r>
            <a:r>
              <a:rPr lang="it-IT" baseline="0" dirty="0"/>
              <a:t> downloading. </a:t>
            </a:r>
          </a:p>
          <a:p>
            <a:endParaRPr lang="en-GB" dirty="0"/>
          </a:p>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6</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353322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The </a:t>
            </a:r>
            <a:r>
              <a:rPr lang="it-IT" dirty="0" err="1"/>
              <a:t>discovery</a:t>
            </a:r>
            <a:r>
              <a:rPr lang="it-IT" dirty="0"/>
              <a:t> interface </a:t>
            </a:r>
            <a:r>
              <a:rPr lang="it-IT" dirty="0" err="1"/>
              <a:t>allows</a:t>
            </a:r>
            <a:r>
              <a:rPr lang="it-IT" dirty="0"/>
              <a:t> </a:t>
            </a:r>
            <a:r>
              <a:rPr lang="it-IT" dirty="0" err="1"/>
              <a:t>searching</a:t>
            </a:r>
            <a:r>
              <a:rPr lang="it-IT" dirty="0"/>
              <a:t> </a:t>
            </a:r>
            <a:r>
              <a:rPr lang="it-IT" dirty="0" err="1"/>
              <a:t>for</a:t>
            </a:r>
            <a:r>
              <a:rPr lang="it-IT" dirty="0"/>
              <a:t> data and </a:t>
            </a:r>
            <a:r>
              <a:rPr lang="it-IT" baseline="0" dirty="0" err="1"/>
              <a:t>visualising</a:t>
            </a:r>
            <a:r>
              <a:rPr lang="it-IT" baseline="0" dirty="0"/>
              <a:t> the </a:t>
            </a:r>
            <a:r>
              <a:rPr lang="it-IT" baseline="0" dirty="0" err="1"/>
              <a:t>results</a:t>
            </a:r>
            <a:r>
              <a:rPr lang="it-IT" baseline="0" dirty="0"/>
              <a:t> </a:t>
            </a:r>
            <a:r>
              <a:rPr lang="it-IT" baseline="0" dirty="0" err="1"/>
              <a:t>through</a:t>
            </a:r>
            <a:r>
              <a:rPr lang="it-IT" baseline="0" dirty="0"/>
              <a:t> </a:t>
            </a:r>
            <a:r>
              <a:rPr lang="it-IT" baseline="0" dirty="0" err="1"/>
              <a:t>an</a:t>
            </a:r>
            <a:r>
              <a:rPr lang="it-IT" baseline="0" dirty="0"/>
              <a:t> </a:t>
            </a:r>
            <a:r>
              <a:rPr lang="it-IT" baseline="0" dirty="0" err="1"/>
              <a:t>interactive</a:t>
            </a:r>
            <a:r>
              <a:rPr lang="it-IT" baseline="0" dirty="0"/>
              <a:t> </a:t>
            </a:r>
            <a:r>
              <a:rPr lang="it-IT" baseline="0" dirty="0" err="1"/>
              <a:t>map</a:t>
            </a:r>
            <a:r>
              <a:rPr lang="it-IT" baseline="0" dirty="0"/>
              <a:t> and/or </a:t>
            </a:r>
            <a:r>
              <a:rPr lang="it-IT" baseline="0" dirty="0" err="1"/>
              <a:t>by</a:t>
            </a:r>
            <a:r>
              <a:rPr lang="it-IT" baseline="0" dirty="0"/>
              <a:t> </a:t>
            </a:r>
            <a:r>
              <a:rPr lang="it-IT" baseline="0" dirty="0" err="1"/>
              <a:t>searching</a:t>
            </a:r>
            <a:r>
              <a:rPr lang="it-IT" baseline="0" dirty="0"/>
              <a:t> </a:t>
            </a:r>
            <a:r>
              <a:rPr lang="it-IT" baseline="0" dirty="0" err="1"/>
              <a:t>for</a:t>
            </a:r>
            <a:r>
              <a:rPr lang="it-IT" baseline="0" dirty="0"/>
              <a:t> </a:t>
            </a:r>
            <a:r>
              <a:rPr lang="it-IT" baseline="0" dirty="0" err="1"/>
              <a:t>specific</a:t>
            </a:r>
            <a:r>
              <a:rPr lang="it-IT" baseline="0" dirty="0"/>
              <a:t> </a:t>
            </a:r>
            <a:r>
              <a:rPr lang="it-IT" baseline="0" dirty="0" err="1"/>
              <a:t>properties</a:t>
            </a:r>
            <a:r>
              <a:rPr lang="it-IT" baseline="0" dirty="0"/>
              <a:t>.</a:t>
            </a:r>
          </a:p>
          <a:p>
            <a:r>
              <a:rPr lang="it-IT" baseline="0" dirty="0" err="1"/>
              <a:t>How</a:t>
            </a:r>
            <a:r>
              <a:rPr lang="it-IT" baseline="0" dirty="0"/>
              <a:t> </a:t>
            </a:r>
            <a:r>
              <a:rPr lang="it-IT" baseline="0" dirty="0" err="1"/>
              <a:t>to</a:t>
            </a:r>
            <a:r>
              <a:rPr lang="it-IT" baseline="0" dirty="0"/>
              <a:t> download the data: </a:t>
            </a:r>
            <a:r>
              <a:rPr lang="it-IT" baseline="0" dirty="0" err="1"/>
              <a:t>Data</a:t>
            </a:r>
            <a:r>
              <a:rPr lang="it-IT" baseline="0" dirty="0"/>
              <a:t> </a:t>
            </a:r>
            <a:r>
              <a:rPr lang="it-IT" baseline="0" dirty="0" err="1"/>
              <a:t>discovery</a:t>
            </a:r>
            <a:r>
              <a:rPr lang="it-IT" baseline="0" dirty="0"/>
              <a:t>, data </a:t>
            </a:r>
            <a:r>
              <a:rPr lang="it-IT" baseline="0" dirty="0" err="1"/>
              <a:t>selection</a:t>
            </a:r>
            <a:r>
              <a:rPr lang="it-IT" baseline="0" dirty="0"/>
              <a:t>, </a:t>
            </a:r>
            <a:r>
              <a:rPr lang="it-IT" baseline="0" dirty="0" err="1"/>
              <a:t>Add</a:t>
            </a:r>
            <a:r>
              <a:rPr lang="it-IT" baseline="0" dirty="0"/>
              <a:t> </a:t>
            </a:r>
            <a:r>
              <a:rPr lang="it-IT" baseline="0" dirty="0" err="1"/>
              <a:t>to</a:t>
            </a:r>
            <a:r>
              <a:rPr lang="it-IT" baseline="0" dirty="0"/>
              <a:t> the shopping basket and </a:t>
            </a:r>
            <a:r>
              <a:rPr lang="it-IT" baseline="0" dirty="0" err="1"/>
              <a:t>user</a:t>
            </a:r>
            <a:r>
              <a:rPr lang="it-IT" baseline="0" dirty="0"/>
              <a:t> </a:t>
            </a:r>
            <a:r>
              <a:rPr lang="it-IT" baseline="0" dirty="0" err="1"/>
              <a:t>registration</a:t>
            </a:r>
            <a:endParaRPr lang="it-IT" baseline="0" dirty="0"/>
          </a:p>
          <a:p>
            <a:r>
              <a:rPr lang="it-IT" baseline="0" dirty="0"/>
              <a:t>Data policy: </a:t>
            </a:r>
            <a:r>
              <a:rPr lang="it-IT" baseline="0" dirty="0" err="1"/>
              <a:t>All</a:t>
            </a:r>
            <a:r>
              <a:rPr lang="it-IT" baseline="0" dirty="0"/>
              <a:t> </a:t>
            </a:r>
            <a:r>
              <a:rPr lang="it-IT" baseline="0" dirty="0" err="1"/>
              <a:t>metadata</a:t>
            </a:r>
            <a:r>
              <a:rPr lang="it-IT" baseline="0" dirty="0"/>
              <a:t> </a:t>
            </a:r>
            <a:r>
              <a:rPr lang="it-IT" baseline="0" dirty="0" err="1"/>
              <a:t>services</a:t>
            </a:r>
            <a:r>
              <a:rPr lang="it-IT" baseline="0" dirty="0"/>
              <a:t> are public domain. </a:t>
            </a:r>
            <a:r>
              <a:rPr lang="it-IT" baseline="0" dirty="0" err="1"/>
              <a:t>User</a:t>
            </a:r>
            <a:r>
              <a:rPr lang="it-IT" baseline="0" dirty="0"/>
              <a:t> </a:t>
            </a:r>
            <a:r>
              <a:rPr lang="it-IT" baseline="0" dirty="0" err="1"/>
              <a:t>registration</a:t>
            </a:r>
            <a:r>
              <a:rPr lang="it-IT" baseline="0" dirty="0"/>
              <a:t> </a:t>
            </a:r>
            <a:r>
              <a:rPr lang="it-IT" baseline="0" dirty="0" err="1"/>
              <a:t>is</a:t>
            </a:r>
            <a:r>
              <a:rPr lang="it-IT" baseline="0" dirty="0"/>
              <a:t> </a:t>
            </a:r>
            <a:r>
              <a:rPr lang="it-IT" baseline="0" dirty="0" err="1"/>
              <a:t>required</a:t>
            </a:r>
            <a:r>
              <a:rPr lang="it-IT" baseline="0" dirty="0"/>
              <a:t> </a:t>
            </a:r>
            <a:r>
              <a:rPr lang="it-IT" baseline="0" dirty="0" err="1"/>
              <a:t>to</a:t>
            </a:r>
            <a:r>
              <a:rPr lang="it-IT" baseline="0" dirty="0"/>
              <a:t> download data, in </a:t>
            </a:r>
            <a:r>
              <a:rPr lang="it-IT" baseline="0" dirty="0" err="1"/>
              <a:t>order</a:t>
            </a:r>
            <a:r>
              <a:rPr lang="it-IT" baseline="0" dirty="0"/>
              <a:t> </a:t>
            </a:r>
            <a:r>
              <a:rPr lang="it-IT" baseline="0" dirty="0" err="1"/>
              <a:t>to</a:t>
            </a:r>
            <a:r>
              <a:rPr lang="it-IT" baseline="0" dirty="0"/>
              <a:t> </a:t>
            </a:r>
            <a:r>
              <a:rPr lang="it-IT" baseline="0" dirty="0" err="1"/>
              <a:t>accept</a:t>
            </a:r>
            <a:r>
              <a:rPr lang="it-IT" baseline="0" dirty="0"/>
              <a:t> the </a:t>
            </a:r>
            <a:r>
              <a:rPr lang="it-IT" baseline="0" dirty="0" err="1"/>
              <a:t>SeaDataNet</a:t>
            </a:r>
            <a:r>
              <a:rPr lang="it-IT" baseline="0" dirty="0"/>
              <a:t> </a:t>
            </a:r>
            <a:r>
              <a:rPr lang="it-IT" baseline="0" dirty="0" err="1"/>
              <a:t>license</a:t>
            </a:r>
            <a:r>
              <a:rPr lang="it-IT" baseline="0" dirty="0"/>
              <a:t>.</a:t>
            </a:r>
          </a:p>
          <a:p>
            <a:r>
              <a:rPr lang="it-IT" baseline="0" dirty="0"/>
              <a:t>The major part </a:t>
            </a:r>
            <a:r>
              <a:rPr lang="it-IT" baseline="0" dirty="0" err="1"/>
              <a:t>of</a:t>
            </a:r>
            <a:r>
              <a:rPr lang="it-IT" baseline="0" dirty="0"/>
              <a:t> data </a:t>
            </a:r>
            <a:r>
              <a:rPr lang="it-IT" baseline="0" dirty="0" err="1"/>
              <a:t>is</a:t>
            </a:r>
            <a:r>
              <a:rPr lang="it-IT" baseline="0" dirty="0"/>
              <a:t> </a:t>
            </a:r>
            <a:r>
              <a:rPr lang="it-IT" baseline="0" dirty="0" err="1"/>
              <a:t>freely</a:t>
            </a:r>
            <a:r>
              <a:rPr lang="it-IT" baseline="0" dirty="0"/>
              <a:t> </a:t>
            </a:r>
            <a:r>
              <a:rPr lang="it-IT" baseline="0" dirty="0" err="1"/>
              <a:t>available</a:t>
            </a:r>
            <a:r>
              <a:rPr lang="it-IT" baseline="0" dirty="0"/>
              <a:t> (85%). The </a:t>
            </a:r>
            <a:r>
              <a:rPr lang="it-IT" baseline="0" dirty="0" err="1"/>
              <a:t>remaining</a:t>
            </a:r>
            <a:r>
              <a:rPr lang="it-IT" baseline="0" dirty="0"/>
              <a:t> data </a:t>
            </a:r>
            <a:r>
              <a:rPr lang="it-IT" baseline="0" dirty="0" err="1"/>
              <a:t>have</a:t>
            </a:r>
            <a:r>
              <a:rPr lang="it-IT" baseline="0" dirty="0"/>
              <a:t> </a:t>
            </a:r>
            <a:r>
              <a:rPr lang="it-IT" baseline="0" dirty="0" err="1"/>
              <a:t>access</a:t>
            </a:r>
            <a:r>
              <a:rPr lang="it-IT" baseline="0" dirty="0"/>
              <a:t> </a:t>
            </a:r>
            <a:r>
              <a:rPr lang="it-IT" baseline="0" dirty="0" err="1" smtClean="0"/>
              <a:t>restrictions</a:t>
            </a:r>
            <a:r>
              <a:rPr lang="it-IT" baseline="0" dirty="0" smtClean="0"/>
              <a:t> </a:t>
            </a:r>
            <a:r>
              <a:rPr lang="it-IT" baseline="0" dirty="0"/>
              <a:t>and the </a:t>
            </a:r>
            <a:r>
              <a:rPr lang="it-IT" baseline="0" dirty="0" err="1"/>
              <a:t>user</a:t>
            </a:r>
            <a:r>
              <a:rPr lang="it-IT" baseline="0" dirty="0"/>
              <a:t> </a:t>
            </a:r>
            <a:r>
              <a:rPr lang="it-IT" baseline="0" dirty="0" err="1"/>
              <a:t>has</a:t>
            </a:r>
            <a:r>
              <a:rPr lang="it-IT" baseline="0" dirty="0"/>
              <a:t> </a:t>
            </a:r>
            <a:r>
              <a:rPr lang="it-IT" baseline="0" dirty="0" err="1"/>
              <a:t>to</a:t>
            </a:r>
            <a:r>
              <a:rPr lang="it-IT" baseline="0" dirty="0"/>
              <a:t> </a:t>
            </a:r>
            <a:r>
              <a:rPr lang="it-IT" baseline="0" dirty="0" err="1"/>
              <a:t>make</a:t>
            </a:r>
            <a:r>
              <a:rPr lang="it-IT" baseline="0" dirty="0"/>
              <a:t> </a:t>
            </a:r>
            <a:r>
              <a:rPr lang="it-IT" baseline="0" dirty="0" err="1"/>
              <a:t>arrengements</a:t>
            </a:r>
            <a:r>
              <a:rPr lang="it-IT" baseline="0" dirty="0"/>
              <a:t> </a:t>
            </a:r>
            <a:r>
              <a:rPr lang="it-IT" baseline="0" dirty="0" err="1"/>
              <a:t>with</a:t>
            </a:r>
            <a:r>
              <a:rPr lang="it-IT" baseline="0" dirty="0"/>
              <a:t> the data </a:t>
            </a:r>
            <a:r>
              <a:rPr lang="it-IT" baseline="0" dirty="0" err="1"/>
              <a:t>producers</a:t>
            </a:r>
            <a:r>
              <a:rPr lang="it-IT" baseline="0" dirty="0"/>
              <a:t> </a:t>
            </a:r>
            <a:r>
              <a:rPr lang="it-IT" baseline="0" dirty="0" err="1"/>
              <a:t>to</a:t>
            </a:r>
            <a:r>
              <a:rPr lang="it-IT" baseline="0" dirty="0"/>
              <a:t> </a:t>
            </a:r>
            <a:r>
              <a:rPr lang="it-IT" baseline="0" dirty="0" err="1"/>
              <a:t>negotiate</a:t>
            </a:r>
            <a:r>
              <a:rPr lang="it-IT" baseline="0" dirty="0"/>
              <a:t> </a:t>
            </a:r>
            <a:r>
              <a:rPr lang="it-IT" baseline="0" dirty="0" err="1"/>
              <a:t>access</a:t>
            </a:r>
            <a:r>
              <a:rPr lang="it-IT" baseline="0" dirty="0"/>
              <a:t> </a:t>
            </a:r>
            <a:r>
              <a:rPr lang="it-IT" baseline="0" dirty="0" err="1"/>
              <a:t>for</a:t>
            </a:r>
            <a:r>
              <a:rPr lang="it-IT" baseline="0" dirty="0"/>
              <a:t> downloading. </a:t>
            </a:r>
          </a:p>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7</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125827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8</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60078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indent="0" eaLnBrk="1" hangingPunct="1">
              <a:buFont typeface="Arial" pitchFamily="34" charset="0"/>
              <a:buNone/>
              <a:defRPr/>
            </a:pPr>
            <a:r>
              <a:rPr lang="en-GB" sz="1200" b="1" dirty="0" err="1">
                <a:ea typeface="+mn-ea"/>
              </a:rPr>
              <a:t>SeaDataNet</a:t>
            </a:r>
            <a:r>
              <a:rPr lang="en-GB" sz="1200" b="1" dirty="0">
                <a:ea typeface="+mn-ea"/>
              </a:rPr>
              <a:t> portal provides an overview of the Marine organisations in Europe and their involvement in scientific cruises, data collection,  marine projects</a:t>
            </a:r>
          </a:p>
          <a:p>
            <a:pPr eaLnBrk="1" hangingPunct="1">
              <a:defRPr/>
            </a:pPr>
            <a:r>
              <a:rPr lang="en-GB" sz="1200" b="1" dirty="0">
                <a:ea typeface="+mn-ea"/>
              </a:rPr>
              <a:t>EDMO : </a:t>
            </a:r>
            <a:r>
              <a:rPr lang="en-GB" sz="1200" dirty="0">
                <a:ea typeface="+mn-ea"/>
              </a:rPr>
              <a:t>European Directory  of Marine Organisations (</a:t>
            </a:r>
          </a:p>
          <a:p>
            <a:pPr eaLnBrk="1" hangingPunct="1">
              <a:defRPr/>
            </a:pPr>
            <a:r>
              <a:rPr lang="en-GB" sz="1200" b="1" dirty="0">
                <a:ea typeface="+mn-ea"/>
              </a:rPr>
              <a:t>CSR</a:t>
            </a:r>
            <a:r>
              <a:rPr lang="en-GB" sz="1200" dirty="0">
                <a:ea typeface="+mn-ea"/>
              </a:rPr>
              <a:t> : Cruise Summary Reports (</a:t>
            </a:r>
          </a:p>
          <a:p>
            <a:pPr eaLnBrk="1" hangingPunct="1">
              <a:defRPr/>
            </a:pPr>
            <a:r>
              <a:rPr lang="en-GB" sz="1200" b="1" dirty="0">
                <a:ea typeface="+mn-ea"/>
              </a:rPr>
              <a:t>EDMED</a:t>
            </a:r>
            <a:r>
              <a:rPr lang="en-GB" sz="1200" dirty="0">
                <a:ea typeface="+mn-ea"/>
              </a:rPr>
              <a:t> : European Directory of Marine Environmental Datasets (</a:t>
            </a:r>
          </a:p>
          <a:p>
            <a:pPr eaLnBrk="1" hangingPunct="1">
              <a:defRPr/>
            </a:pPr>
            <a:r>
              <a:rPr lang="en-GB" sz="1200" b="1" dirty="0">
                <a:ea typeface="+mn-ea"/>
              </a:rPr>
              <a:t>EDMERP</a:t>
            </a:r>
            <a:r>
              <a:rPr lang="en-GB" sz="1200" dirty="0">
                <a:ea typeface="+mn-ea"/>
              </a:rPr>
              <a:t> : European Directory of Marine Environmental Research projects</a:t>
            </a:r>
          </a:p>
          <a:p>
            <a:pPr eaLnBrk="1" hangingPunct="1">
              <a:defRPr/>
            </a:pPr>
            <a:r>
              <a:rPr lang="en-GB" sz="1200" b="1" dirty="0">
                <a:ea typeface="+mn-ea"/>
              </a:rPr>
              <a:t>EDIOS</a:t>
            </a:r>
            <a:r>
              <a:rPr lang="en-GB" sz="1200" dirty="0">
                <a:ea typeface="+mn-ea"/>
              </a:rPr>
              <a:t> : European Directory of Ocean Observing Systems ()</a:t>
            </a:r>
          </a:p>
          <a:p>
            <a:pPr>
              <a:spcBef>
                <a:spcPct val="20000"/>
              </a:spcBef>
              <a:buFont typeface="Arial" pitchFamily="34" charset="0"/>
              <a:buNone/>
            </a:pPr>
            <a:r>
              <a:rPr lang="en-GB" sz="1200" b="1" dirty="0">
                <a:ea typeface="+mn-ea"/>
              </a:rPr>
              <a:t>CDI</a:t>
            </a:r>
            <a:r>
              <a:rPr lang="en-GB" sz="1200" dirty="0">
                <a:ea typeface="+mn-ea"/>
              </a:rPr>
              <a:t> : Common Data Index () </a:t>
            </a:r>
            <a:r>
              <a:rPr lang="en-GB" sz="1200" b="1" dirty="0">
                <a:solidFill>
                  <a:srgbClr val="00A7E5"/>
                </a:solidFill>
                <a:latin typeface="Calibri" pitchFamily="34" charset="0"/>
              </a:rPr>
              <a:t>All </a:t>
            </a:r>
            <a:r>
              <a:rPr lang="en-GB" sz="1200" b="1" dirty="0" err="1">
                <a:solidFill>
                  <a:srgbClr val="00A7E5"/>
                </a:solidFill>
                <a:latin typeface="Calibri" pitchFamily="34" charset="0"/>
              </a:rPr>
              <a:t>SeaDataNet</a:t>
            </a:r>
            <a:r>
              <a:rPr lang="en-GB" sz="1200" b="1" dirty="0">
                <a:solidFill>
                  <a:srgbClr val="00A7E5"/>
                </a:solidFill>
                <a:latin typeface="Calibri" pitchFamily="34" charset="0"/>
              </a:rPr>
              <a:t> catalogues have been harmonised and tuned in format, syntax and semantics (common vocabularies). </a:t>
            </a:r>
          </a:p>
          <a:p>
            <a:pPr>
              <a:spcBef>
                <a:spcPct val="20000"/>
              </a:spcBef>
              <a:buFont typeface="Arial" pitchFamily="34" charset="0"/>
              <a:buNone/>
            </a:pPr>
            <a:r>
              <a:rPr lang="en-GB" sz="1200" b="1" dirty="0">
                <a:solidFill>
                  <a:srgbClr val="00A7E5"/>
                </a:solidFill>
                <a:latin typeface="Calibri" pitchFamily="34" charset="0"/>
              </a:rPr>
              <a:t>They have a common editor (MIKADO) and online CMS and online query interfaces</a:t>
            </a:r>
          </a:p>
          <a:p>
            <a:pPr eaLnBrk="1" hangingPunct="1">
              <a:defRPr/>
            </a:pPr>
            <a:endParaRPr lang="en-GB" dirty="0"/>
          </a:p>
        </p:txBody>
      </p:sp>
      <p:sp>
        <p:nvSpPr>
          <p:cNvPr id="4" name="Segnaposto numero diapositiva 3"/>
          <p:cNvSpPr>
            <a:spLocks noGrp="1"/>
          </p:cNvSpPr>
          <p:nvPr>
            <p:ph type="sldNum" sz="quarter" idx="10"/>
          </p:nvPr>
        </p:nvSpPr>
        <p:spPr/>
        <p:txBody>
          <a:bodyPr/>
          <a:lstStyle/>
          <a:p>
            <a:fld id="{E04DCCE5-05E8-433E-B5AA-5FECECE5FE55}" type="slidenum">
              <a:rPr lang="it-IT" smtClean="0"/>
              <a:pPr/>
              <a:t>9</a:t>
            </a:fld>
            <a:endParaRPr lang="it-IT"/>
          </a:p>
        </p:txBody>
      </p:sp>
      <p:sp>
        <p:nvSpPr>
          <p:cNvPr id="5" name="Segnaposto intestazione 4"/>
          <p:cNvSpPr>
            <a:spLocks noGrp="1"/>
          </p:cNvSpPr>
          <p:nvPr>
            <p:ph type="hdr" sz="quarter" idx="11"/>
          </p:nvPr>
        </p:nvSpPr>
        <p:spPr/>
        <p:txBody>
          <a:bodyPr/>
          <a:lstStyle/>
          <a:p>
            <a:pPr>
              <a:defRPr/>
            </a:pPr>
            <a:r>
              <a:rPr lang="it-IT" altLang="en-US" smtClean="0"/>
              <a:t>EGU Conference, Vienna, Austria, 8-13April 2018</a:t>
            </a:r>
            <a:endParaRPr lang="fr-FR" altLang="en-US"/>
          </a:p>
        </p:txBody>
      </p:sp>
    </p:spTree>
    <p:extLst>
      <p:ext uri="{BB962C8B-B14F-4D97-AF65-F5344CB8AC3E}">
        <p14:creationId xmlns="" xmlns:p14="http://schemas.microsoft.com/office/powerpoint/2010/main" val="4261366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84713" y="6021388"/>
            <a:ext cx="3919537" cy="182562"/>
          </a:xfrm>
          <a:prstGeom prst="rect">
            <a:avLst/>
          </a:prstGeom>
          <a:noFill/>
          <a:ln>
            <a:noFill/>
          </a:ln>
          <a:effectLs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fr-FR" altLang="en-US" sz="1200">
                <a:solidFill>
                  <a:srgbClr val="0551A0"/>
                </a:solidFill>
                <a:latin typeface="Calibri" panose="020F0502020204030204" pitchFamily="34" charset="0"/>
              </a:rPr>
              <a:t>sdn-userdesk@seadatanet.org – www.seadatanet.org</a:t>
            </a:r>
          </a:p>
        </p:txBody>
      </p:sp>
      <p:sp>
        <p:nvSpPr>
          <p:cNvPr id="12290" name="Rectangle 2"/>
          <p:cNvSpPr>
            <a:spLocks noGrp="1" noChangeArrowheads="1"/>
          </p:cNvSpPr>
          <p:nvPr>
            <p:ph type="ctrTitle"/>
          </p:nvPr>
        </p:nvSpPr>
        <p:spPr>
          <a:xfrm>
            <a:off x="2244725" y="3295650"/>
            <a:ext cx="4775200" cy="365125"/>
          </a:xfrm>
        </p:spPr>
        <p:txBody>
          <a:bodyPr anchor="t"/>
          <a:lstStyle>
            <a:lvl1pPr>
              <a:defRPr sz="2400">
                <a:latin typeface="Calibri Light" panose="020F0302020204030204" pitchFamily="34" charset="0"/>
              </a:defRPr>
            </a:lvl1pPr>
          </a:lstStyle>
          <a:p>
            <a:pPr lvl="0"/>
            <a:r>
              <a:rPr lang="fr-FR" altLang="en-US" noProof="0" smtClean="0"/>
              <a:t>Modifiez le style du titre</a:t>
            </a:r>
          </a:p>
        </p:txBody>
      </p:sp>
      <p:sp>
        <p:nvSpPr>
          <p:cNvPr id="12291" name="Rectangle 3"/>
          <p:cNvSpPr>
            <a:spLocks noGrp="1" noChangeArrowheads="1"/>
          </p:cNvSpPr>
          <p:nvPr>
            <p:ph type="subTitle" idx="1"/>
          </p:nvPr>
        </p:nvSpPr>
        <p:spPr>
          <a:xfrm>
            <a:off x="2268538" y="4667250"/>
            <a:ext cx="4751387" cy="517525"/>
          </a:xfrm>
        </p:spPr>
        <p:txBody>
          <a:bodyPr/>
          <a:lstStyle>
            <a:lvl1pPr marL="0" indent="0">
              <a:buFontTx/>
              <a:buNone/>
              <a:defRPr sz="1700">
                <a:solidFill>
                  <a:srgbClr val="0551A0"/>
                </a:solidFill>
                <a:latin typeface="Calibri Light" panose="020F0302020204030204" pitchFamily="34" charset="0"/>
              </a:defRPr>
            </a:lvl1pPr>
          </a:lstStyle>
          <a:p>
            <a:pPr lvl="0"/>
            <a:r>
              <a:rPr lang="fr-FR" altLang="en-US" noProof="0" smtClean="0"/>
              <a:t>Modifiez le style des sous-titres du masque</a:t>
            </a:r>
          </a:p>
        </p:txBody>
      </p:sp>
      <p:sp>
        <p:nvSpPr>
          <p:cNvPr id="5" name="Rectangle 11"/>
          <p:cNvSpPr>
            <a:spLocks noGrp="1" noChangeArrowheads="1"/>
          </p:cNvSpPr>
          <p:nvPr>
            <p:ph type="ftr" sz="quarter" idx="10"/>
          </p:nvPr>
        </p:nvSpPr>
        <p:spPr>
          <a:xfrm>
            <a:off x="2268538" y="5808663"/>
            <a:ext cx="6351587" cy="212725"/>
          </a:xfrm>
        </p:spPr>
        <p:txBody>
          <a:bodyPr/>
          <a:lstStyle>
            <a:lvl1pPr>
              <a:defRPr/>
            </a:lvl1pPr>
          </a:lstStyle>
          <a:p>
            <a:pPr>
              <a:defRPr/>
            </a:pPr>
            <a:r>
              <a:rPr lang="it-IT" altLang="en-US" smtClean="0"/>
              <a:t>EGU Conference, Vienna, Austria, 8-13 April 2018</a:t>
            </a:r>
            <a:endParaRPr lang="fr-FR"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3887788" y="987425"/>
            <a:ext cx="4629150" cy="984885"/>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smtClean="0"/>
          </a:p>
        </p:txBody>
      </p:sp>
      <p:sp>
        <p:nvSpPr>
          <p:cNvPr id="4" name="Espace réservé du texte 3"/>
          <p:cNvSpPr>
            <a:spLocks noGrp="1"/>
          </p:cNvSpPr>
          <p:nvPr>
            <p:ph type="body" sz="half" idx="2"/>
          </p:nvPr>
        </p:nvSpPr>
        <p:spPr>
          <a:xfrm>
            <a:off x="630238" y="2057400"/>
            <a:ext cx="2949575" cy="492443"/>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9888C3E9-1671-4E7A-9409-18CC1BC0170C}" type="slidenum">
              <a:rPr lang="fr-FR" altLang="en-US"/>
              <a:pPr>
                <a:defRPr/>
              </a:pPr>
              <a:t>‹N›</a:t>
            </a:fld>
            <a:endParaRPr lang="fr-FR"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a:xfrm>
            <a:off x="2550934" y="1916113"/>
            <a:ext cx="6124754" cy="2559050"/>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50CC65F-29BC-4D2C-9B71-DA573E64FF4F}" type="slidenum">
              <a:rPr lang="fr-FR" altLang="en-US"/>
              <a:pPr>
                <a:defRPr/>
              </a:pPr>
              <a:t>‹N›</a:t>
            </a:fld>
            <a:endParaRPr lang="fr-FR"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9563" y="1255713"/>
            <a:ext cx="2016125" cy="3219450"/>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2475290" y="1255713"/>
            <a:ext cx="4031873" cy="3219450"/>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DB0272C-C97D-4E46-BE26-6FF6C5D8DA3C}" type="slidenum">
              <a:rPr lang="fr-FR" altLang="en-US"/>
              <a:pPr>
                <a:defRPr/>
              </a:pPr>
              <a:t>‹N›</a:t>
            </a:fld>
            <a:endParaRPr lang="fr-FR"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750CFFED-B98B-442A-AEEB-FD89D699A1D0}" type="slidenum">
              <a:rPr lang="fr-FR" altLang="en-US"/>
              <a:pPr>
                <a:defRPr/>
              </a:pPr>
              <a:t>‹N›</a:t>
            </a:fld>
            <a:endParaRPr lang="fr-FR" altLang="en-US"/>
          </a:p>
        </p:txBody>
      </p:sp>
      <p:sp>
        <p:nvSpPr>
          <p:cNvPr id="5" name="Rectangle 9"/>
          <p:cNvSpPr>
            <a:spLocks noGrp="1" noChangeArrowheads="1"/>
          </p:cNvSpPr>
          <p:nvPr>
            <p:ph type="ftr" sz="quarter" idx="11"/>
          </p:nvPr>
        </p:nvSpPr>
        <p:spPr>
          <a:xfrm>
            <a:off x="2123728" y="476672"/>
            <a:ext cx="3960439" cy="215444"/>
          </a:xfrm>
          <a:ln/>
        </p:spPr>
        <p:txBody>
          <a:bodyPr/>
          <a:lstStyle>
            <a:lvl1pPr>
              <a:defRPr/>
            </a:lvl1pPr>
          </a:lstStyle>
          <a:p>
            <a:pPr>
              <a:defRPr/>
            </a:pPr>
            <a:r>
              <a:rPr lang="it-IT" i="1" dirty="0" smtClean="0"/>
              <a:t>EGU Conference, Vienna, Austria, 8-13 April 2018</a:t>
            </a:r>
            <a:endParaRPr lang="fr-F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erlp">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a:xfrm>
            <a:off x="611188" y="1916113"/>
            <a:ext cx="8064500" cy="212365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50CFFED-B98B-442A-AEEB-FD89D699A1D0}" type="slidenum">
              <a:rPr lang="fr-FR" altLang="en-US"/>
              <a:pPr>
                <a:defRPr/>
              </a:pPr>
              <a:t>‹N›</a:t>
            </a:fld>
            <a:endParaRPr lang="fr-FR" altLang="en-US"/>
          </a:p>
        </p:txBody>
      </p:sp>
      <p:sp>
        <p:nvSpPr>
          <p:cNvPr id="5" name="Rectangle 9"/>
          <p:cNvSpPr>
            <a:spLocks noGrp="1" noChangeArrowheads="1"/>
          </p:cNvSpPr>
          <p:nvPr>
            <p:ph type="ftr" sz="quarter" idx="11"/>
          </p:nvPr>
        </p:nvSpPr>
        <p:spPr>
          <a:xfrm>
            <a:off x="2484438" y="620713"/>
            <a:ext cx="6135687" cy="215444"/>
          </a:xfrm>
          <a:ln/>
        </p:spPr>
        <p:txBody>
          <a:bodyPr/>
          <a:lstStyle>
            <a:lvl1pPr>
              <a:defRPr/>
            </a:lvl1pPr>
          </a:lstStyle>
          <a:p>
            <a:pPr>
              <a:defRPr/>
            </a:pPr>
            <a:r>
              <a:rPr lang="it-IT" i="1" smtClean="0"/>
              <a:t>EGU Conference, Vienna, Austria, 8-13 April 2018</a:t>
            </a:r>
            <a:endParaRPr lang="fr-FR"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DFCC3215-ACE0-4FB2-AB3B-8C20247EB197}" type="slidenum">
              <a:rPr lang="fr-FR" altLang="en-US"/>
              <a:pPr>
                <a:defRPr/>
              </a:pPr>
              <a:t>‹N›</a:t>
            </a:fld>
            <a:endParaRPr lang="fr-FR"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611188" y="1916113"/>
            <a:ext cx="3956050" cy="258532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Espace réservé du contenu 3"/>
          <p:cNvSpPr>
            <a:spLocks noGrp="1"/>
          </p:cNvSpPr>
          <p:nvPr>
            <p:ph sz="half" idx="2"/>
          </p:nvPr>
        </p:nvSpPr>
        <p:spPr>
          <a:xfrm>
            <a:off x="4719638" y="1916113"/>
            <a:ext cx="3956050" cy="258532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22C4E61-6779-426B-B5F9-DA010D5FBE19}" type="slidenum">
              <a:rPr lang="fr-FR" altLang="en-US"/>
              <a:pPr>
                <a:defRPr/>
              </a:pPr>
              <a:t>‹N›</a:t>
            </a:fld>
            <a:endParaRPr lang="fr-FR"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630238" y="1766411"/>
            <a:ext cx="3868737" cy="738664"/>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28931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29150" y="1766411"/>
            <a:ext cx="3887788" cy="738664"/>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28931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113C0E1F-E6F0-49BD-85CD-CEB26494615F}" type="slidenum">
              <a:rPr lang="fr-FR" altLang="en-US"/>
              <a:pPr>
                <a:defRPr/>
              </a:pPr>
              <a:t>‹N›</a:t>
            </a:fld>
            <a:endParaRPr lang="fr-FR" altLang="en-US"/>
          </a:p>
        </p:txBody>
      </p:sp>
      <p:sp>
        <p:nvSpPr>
          <p:cNvPr id="8"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F4385D2-0C4D-42FF-B34E-BA6444251883}" type="slidenum">
              <a:rPr lang="fr-FR" altLang="en-US"/>
              <a:pPr>
                <a:defRPr/>
              </a:pPr>
              <a:t>‹N›</a:t>
            </a:fld>
            <a:endParaRPr lang="fr-FR" altLang="en-US"/>
          </a:p>
        </p:txBody>
      </p:sp>
      <p:sp>
        <p:nvSpPr>
          <p:cNvPr id="4"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737536-FED0-41F4-B148-841CAADEE62E}" type="slidenum">
              <a:rPr lang="fr-FR" altLang="en-US"/>
              <a:pPr>
                <a:defRPr/>
              </a:pPr>
              <a:t>‹N›</a:t>
            </a:fld>
            <a:endParaRPr lang="fr-FR" altLang="en-US"/>
          </a:p>
        </p:txBody>
      </p:sp>
      <p:sp>
        <p:nvSpPr>
          <p:cNvPr id="3"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3887788" y="987425"/>
            <a:ext cx="4629150" cy="2683812"/>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630238" y="2057400"/>
            <a:ext cx="2949575" cy="492443"/>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CEC2F109-3B65-41B0-BF61-4545674A34AE}" type="slidenum">
              <a:rPr lang="fr-FR" altLang="en-US"/>
              <a:pPr>
                <a:defRPr/>
              </a:pPr>
              <a:t>‹N›</a:t>
            </a:fld>
            <a:endParaRPr lang="fr-FR"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en-US" smtClean="0"/>
              <a:t>EGU Conference, Vienna, Austria, 8-13 April 2018</a:t>
            </a:r>
            <a:endParaRPr lang="fr-F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255713"/>
            <a:ext cx="8064500" cy="5175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fr-FR" altLang="en-US" dirty="0" smtClean="0"/>
              <a:t>Cliquez pour modifier le style du titre</a:t>
            </a:r>
          </a:p>
        </p:txBody>
      </p:sp>
      <p:sp>
        <p:nvSpPr>
          <p:cNvPr id="1027" name="Rectangle 3"/>
          <p:cNvSpPr>
            <a:spLocks noGrp="1" noChangeArrowheads="1"/>
          </p:cNvSpPr>
          <p:nvPr>
            <p:ph type="body" idx="1"/>
          </p:nvPr>
        </p:nvSpPr>
        <p:spPr bwMode="auto">
          <a:xfrm>
            <a:off x="611188" y="1916113"/>
            <a:ext cx="8064500" cy="25590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1030" name="Rectangle 6"/>
          <p:cNvSpPr>
            <a:spLocks noGrp="1" noChangeArrowheads="1"/>
          </p:cNvSpPr>
          <p:nvPr>
            <p:ph type="sldNum" sz="quarter" idx="4"/>
          </p:nvPr>
        </p:nvSpPr>
        <p:spPr bwMode="auto">
          <a:xfrm>
            <a:off x="7956550" y="6415088"/>
            <a:ext cx="765175" cy="182562"/>
          </a:xfrm>
          <a:prstGeom prst="rect">
            <a:avLst/>
          </a:prstGeom>
          <a:noFill/>
          <a:ln>
            <a:noFill/>
          </a:ln>
          <a:effectLst/>
          <a:extLst/>
        </p:spPr>
        <p:txBody>
          <a:bodyPr vert="horz" wrap="square" lIns="0" tIns="0" rIns="91440" bIns="0" numCol="1" anchor="t" anchorCtr="0" compatLnSpc="1">
            <a:prstTxWarp prst="textNoShape">
              <a:avLst/>
            </a:prstTxWarp>
            <a:spAutoFit/>
          </a:bodyPr>
          <a:lstStyle>
            <a:lvl1pPr algn="r" eaLnBrk="1" hangingPunct="1">
              <a:defRPr sz="1200">
                <a:solidFill>
                  <a:srgbClr val="0551A0"/>
                </a:solidFill>
                <a:latin typeface="+mj-lt"/>
                <a:cs typeface="Arial" panose="020B0604020202020204" pitchFamily="34" charset="0"/>
              </a:defRPr>
            </a:lvl1pPr>
          </a:lstStyle>
          <a:p>
            <a:pPr>
              <a:defRPr/>
            </a:pPr>
            <a:fld id="{6195D7A2-8D9A-4FFB-B9BC-8AB7112E3B45}" type="slidenum">
              <a:rPr lang="fr-FR" altLang="en-US"/>
              <a:pPr>
                <a:defRPr/>
              </a:pPr>
              <a:t>‹N›</a:t>
            </a:fld>
            <a:endParaRPr lang="fr-FR" altLang="en-US"/>
          </a:p>
        </p:txBody>
      </p:sp>
      <p:sp>
        <p:nvSpPr>
          <p:cNvPr id="1029" name="Text Box 7"/>
          <p:cNvSpPr txBox="1">
            <a:spLocks noChangeArrowheads="1"/>
          </p:cNvSpPr>
          <p:nvPr/>
        </p:nvSpPr>
        <p:spPr bwMode="auto">
          <a:xfrm>
            <a:off x="611188" y="6415088"/>
            <a:ext cx="3919537" cy="182562"/>
          </a:xfrm>
          <a:prstGeom prst="rect">
            <a:avLst/>
          </a:prstGeom>
          <a:noFill/>
          <a:ln>
            <a:noFill/>
          </a:ln>
          <a:effectLs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en-US" sz="1200">
                <a:solidFill>
                  <a:srgbClr val="0551A0"/>
                </a:solidFill>
                <a:latin typeface="Calibri" panose="020F0502020204030204" pitchFamily="34" charset="0"/>
              </a:rPr>
              <a:t>sdn-userdesk@seadatanet.org – www.seadatanet.org</a:t>
            </a:r>
          </a:p>
        </p:txBody>
      </p:sp>
      <p:sp>
        <p:nvSpPr>
          <p:cNvPr id="1033" name="Rectangle 9"/>
          <p:cNvSpPr>
            <a:spLocks noGrp="1" noChangeArrowheads="1"/>
          </p:cNvSpPr>
          <p:nvPr>
            <p:ph type="ftr" sz="quarter" idx="3"/>
          </p:nvPr>
        </p:nvSpPr>
        <p:spPr bwMode="auto">
          <a:xfrm>
            <a:off x="2051720" y="548680"/>
            <a:ext cx="3816425"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l" eaLnBrk="1" hangingPunct="1">
              <a:defRPr sz="1400" b="1">
                <a:solidFill>
                  <a:srgbClr val="0551A0"/>
                </a:solidFill>
                <a:latin typeface="Calibri Light" panose="020F0302020204030204" pitchFamily="34" charset="0"/>
                <a:cs typeface="Arial" panose="020B0604020202020204" pitchFamily="34" charset="0"/>
              </a:defRPr>
            </a:lvl1pPr>
          </a:lstStyle>
          <a:p>
            <a:pPr>
              <a:defRPr/>
            </a:pPr>
            <a:r>
              <a:rPr lang="it-IT" i="1" smtClean="0"/>
              <a:t>EGU Conference, Vienna, Austria, 8-13 April 2018</a:t>
            </a:r>
            <a:endParaRPr lang="en-GB" dirty="0" smtClean="0"/>
          </a:p>
        </p:txBody>
      </p:sp>
      <p:pic>
        <p:nvPicPr>
          <p:cNvPr id="1031" name="Picture 10" descr="SeaDatanet2017logo_low"/>
          <p:cNvPicPr>
            <a:picLocks noChangeAspect="1" noChangeArrowheads="1"/>
          </p:cNvPicPr>
          <p:nvPr/>
        </p:nvPicPr>
        <p:blipFill>
          <a:blip r:embed="rId15" cstate="print"/>
          <a:srcRect/>
          <a:stretch>
            <a:fillRect/>
          </a:stretch>
        </p:blipFill>
        <p:spPr bwMode="auto">
          <a:xfrm>
            <a:off x="611188" y="476250"/>
            <a:ext cx="1296987"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hf sldNum="0" hdr="0" dt="0"/>
  <p:txStyles>
    <p:titleStyle>
      <a:lvl1pPr algn="l" rtl="0" eaLnBrk="1" fontAlgn="base" hangingPunct="1">
        <a:spcBef>
          <a:spcPct val="0"/>
        </a:spcBef>
        <a:spcAft>
          <a:spcPct val="0"/>
        </a:spcAft>
        <a:defRPr sz="3400" kern="1200">
          <a:solidFill>
            <a:srgbClr val="0551A0"/>
          </a:solidFill>
          <a:latin typeface="+mj-lt"/>
          <a:ea typeface="+mj-ea"/>
          <a:cs typeface="+mj-cs"/>
        </a:defRPr>
      </a:lvl1pPr>
      <a:lvl2pPr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2pPr>
      <a:lvl3pPr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3pPr>
      <a:lvl4pPr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4pPr>
      <a:lvl5pPr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5pPr>
      <a:lvl6pPr marL="457200"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6pPr>
      <a:lvl7pPr marL="914400"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7pPr>
      <a:lvl8pPr marL="1371600"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8pPr>
      <a:lvl9pPr marL="1828800" algn="l" rtl="0" eaLnBrk="1" fontAlgn="base" hangingPunct="1">
        <a:spcBef>
          <a:spcPct val="0"/>
        </a:spcBef>
        <a:spcAft>
          <a:spcPct val="0"/>
        </a:spcAft>
        <a:defRPr sz="3400">
          <a:solidFill>
            <a:srgbClr val="0551A0"/>
          </a:solidFill>
          <a:latin typeface="Calibri" panose="020F050202020403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000" kern="1200">
          <a:solidFill>
            <a:srgbClr val="475D73"/>
          </a:solidFill>
          <a:latin typeface="+mn-lt"/>
          <a:ea typeface="+mn-ea"/>
          <a:cs typeface="+mn-cs"/>
        </a:defRPr>
      </a:lvl1pPr>
      <a:lvl2pPr marL="742950" indent="-285750" algn="l" rtl="0" eaLnBrk="1" fontAlgn="base" hangingPunct="1">
        <a:spcBef>
          <a:spcPct val="20000"/>
        </a:spcBef>
        <a:spcAft>
          <a:spcPct val="0"/>
        </a:spcAft>
        <a:buChar char="–"/>
        <a:defRPr sz="2600" kern="1200">
          <a:solidFill>
            <a:srgbClr val="475D73"/>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475D73"/>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475D73"/>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475D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1.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0.emf"/><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w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44725" y="3295650"/>
            <a:ext cx="4775200" cy="1107996"/>
          </a:xfrm>
        </p:spPr>
        <p:txBody>
          <a:bodyPr/>
          <a:lstStyle/>
          <a:p>
            <a:r>
              <a:rPr lang="en-GB" dirty="0" smtClean="0">
                <a:solidFill>
                  <a:srgbClr val="000099"/>
                </a:solidFill>
                <a:cs typeface="Times New Roman" pitchFamily="18" charset="0"/>
              </a:rPr>
              <a:t>The contribution of the </a:t>
            </a:r>
            <a:r>
              <a:rPr lang="en-GB" dirty="0" err="1" smtClean="0">
                <a:solidFill>
                  <a:srgbClr val="000099"/>
                </a:solidFill>
                <a:cs typeface="Times New Roman" pitchFamily="18" charset="0"/>
              </a:rPr>
              <a:t>SeaDataNet</a:t>
            </a:r>
            <a:r>
              <a:rPr lang="en-GB" dirty="0" smtClean="0">
                <a:solidFill>
                  <a:srgbClr val="000099"/>
                </a:solidFill>
                <a:cs typeface="Times New Roman" pitchFamily="18" charset="0"/>
              </a:rPr>
              <a:t> infrastructure  in the extreme weather events study</a:t>
            </a:r>
            <a:r>
              <a:rPr lang="en-GB" dirty="0" smtClean="0">
                <a:latin typeface="+mj-lt"/>
              </a:rPr>
              <a:t> </a:t>
            </a:r>
            <a:endParaRPr lang="fr-FR" dirty="0">
              <a:latin typeface="+mj-lt"/>
            </a:endParaRPr>
          </a:p>
        </p:txBody>
      </p:sp>
      <p:sp>
        <p:nvSpPr>
          <p:cNvPr id="3075" name="Rectangle 3"/>
          <p:cNvSpPr>
            <a:spLocks noGrp="1" noChangeArrowheads="1"/>
          </p:cNvSpPr>
          <p:nvPr>
            <p:ph type="subTitle" idx="1"/>
          </p:nvPr>
        </p:nvSpPr>
        <p:spPr>
          <a:xfrm>
            <a:off x="5004048" y="4797152"/>
            <a:ext cx="2520280" cy="261610"/>
          </a:xfrm>
        </p:spPr>
        <p:txBody>
          <a:bodyPr/>
          <a:lstStyle/>
          <a:p>
            <a:pPr algn="r"/>
            <a:r>
              <a:rPr lang="fr-FR" dirty="0" err="1"/>
              <a:t>Leda</a:t>
            </a:r>
            <a:r>
              <a:rPr lang="fr-FR" dirty="0"/>
              <a:t> </a:t>
            </a:r>
            <a:r>
              <a:rPr lang="fr-FR" dirty="0" err="1"/>
              <a:t>Pecci</a:t>
            </a:r>
            <a:r>
              <a:rPr lang="fr-FR" dirty="0"/>
              <a:t> – ENEA (</a:t>
            </a:r>
            <a:r>
              <a:rPr lang="fr-FR" dirty="0" err="1"/>
              <a:t>Italy</a:t>
            </a:r>
            <a:r>
              <a:rPr lang="fr-FR" dirty="0" smtClean="0"/>
              <a:t>)</a:t>
            </a:r>
            <a:endParaRPr lang="fr-FR" dirty="0"/>
          </a:p>
        </p:txBody>
      </p:sp>
      <p:sp>
        <p:nvSpPr>
          <p:cNvPr id="5" name="Segnaposto piè di pagina 4"/>
          <p:cNvSpPr>
            <a:spLocks noGrp="1"/>
          </p:cNvSpPr>
          <p:nvPr>
            <p:ph type="ftr" sz="quarter" idx="10"/>
          </p:nvPr>
        </p:nvSpPr>
        <p:spPr>
          <a:xfrm>
            <a:off x="2268538" y="5808663"/>
            <a:ext cx="6351587" cy="215444"/>
          </a:xfrm>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p14="http://schemas.microsoft.com/office/powerpoint/2010/main" xmlns="" val="328740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084168" y="404664"/>
            <a:ext cx="2916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a:solidFill>
                  <a:srgbClr val="000099"/>
                </a:solidFill>
                <a:latin typeface="+mj-lt"/>
                <a:ea typeface="Calibri" pitchFamily="34" charset="0"/>
                <a:cs typeface="Times New Roman" pitchFamily="18" charset="0"/>
              </a:rPr>
              <a:t>Data </a:t>
            </a:r>
            <a:r>
              <a:rPr lang="it-IT" sz="3600" b="1" dirty="0" err="1">
                <a:solidFill>
                  <a:srgbClr val="000099"/>
                </a:solidFill>
                <a:latin typeface="+mj-lt"/>
                <a:ea typeface="Calibri" pitchFamily="34" charset="0"/>
                <a:cs typeface="Times New Roman" pitchFamily="18" charset="0"/>
              </a:rPr>
              <a:t>Products</a:t>
            </a:r>
            <a:endParaRPr lang="en-GB" sz="3600" b="1" dirty="0">
              <a:solidFill>
                <a:srgbClr val="000099"/>
              </a:solidFill>
              <a:latin typeface="+mj-lt"/>
              <a:ea typeface="Calibri" pitchFamily="34" charset="0"/>
              <a:cs typeface="Times New Roman" pitchFamily="18" charset="0"/>
            </a:endParaRPr>
          </a:p>
        </p:txBody>
      </p:sp>
      <p:pic>
        <p:nvPicPr>
          <p:cNvPr id="28" name="Picture 27">
            <a:extLst>
              <a:ext uri="{FF2B5EF4-FFF2-40B4-BE49-F238E27FC236}">
                <a16:creationId xmlns:a16="http://schemas.microsoft.com/office/drawing/2014/main" xmlns="" id="{D349C371-A732-8A4A-AFC8-410A263360D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060848"/>
            <a:ext cx="9144000" cy="4225783"/>
          </a:xfrm>
          <a:prstGeom prst="rect">
            <a:avLst/>
          </a:prstGeom>
        </p:spPr>
      </p:pic>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4087515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156496" y="404664"/>
            <a:ext cx="2880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a:solidFill>
                  <a:srgbClr val="000099"/>
                </a:solidFill>
                <a:latin typeface="+mj-lt"/>
                <a:ea typeface="Calibri" pitchFamily="34" charset="0"/>
                <a:cs typeface="Times New Roman" pitchFamily="18" charset="0"/>
              </a:rPr>
              <a:t>Data </a:t>
            </a:r>
            <a:r>
              <a:rPr lang="it-IT" sz="3600" b="1" dirty="0" err="1">
                <a:solidFill>
                  <a:srgbClr val="000099"/>
                </a:solidFill>
                <a:latin typeface="+mj-lt"/>
                <a:ea typeface="Calibri" pitchFamily="34" charset="0"/>
                <a:cs typeface="Times New Roman" pitchFamily="18" charset="0"/>
              </a:rPr>
              <a:t>Products</a:t>
            </a:r>
            <a:endParaRPr lang="en-GB" sz="3600" b="1" dirty="0">
              <a:solidFill>
                <a:srgbClr val="000099"/>
              </a:solidFill>
              <a:latin typeface="+mj-lt"/>
              <a:ea typeface="Calibri" pitchFamily="34" charset="0"/>
              <a:cs typeface="Times New Roman" pitchFamily="18" charset="0"/>
            </a:endParaRPr>
          </a:p>
        </p:txBody>
      </p:sp>
      <p:pic>
        <p:nvPicPr>
          <p:cNvPr id="15" name="Picture 14">
            <a:extLst>
              <a:ext uri="{FF2B5EF4-FFF2-40B4-BE49-F238E27FC236}">
                <a16:creationId xmlns:a16="http://schemas.microsoft.com/office/drawing/2014/main" xmlns="" id="{FC33FF18-DC0C-3547-B5D7-85FC6A6A71D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 y="1412478"/>
            <a:ext cx="9144000" cy="2247650"/>
          </a:xfrm>
          <a:prstGeom prst="rect">
            <a:avLst/>
          </a:prstGeom>
        </p:spPr>
      </p:pic>
      <p:cxnSp>
        <p:nvCxnSpPr>
          <p:cNvPr id="17" name="Straight Arrow Connector 16">
            <a:extLst>
              <a:ext uri="{FF2B5EF4-FFF2-40B4-BE49-F238E27FC236}">
                <a16:creationId xmlns:a16="http://schemas.microsoft.com/office/drawing/2014/main" xmlns="" id="{1925AD7E-CBE8-874F-A9D6-17474BE6DD87}"/>
              </a:ext>
            </a:extLst>
          </p:cNvPr>
          <p:cNvCxnSpPr/>
          <p:nvPr/>
        </p:nvCxnSpPr>
        <p:spPr>
          <a:xfrm flipV="1">
            <a:off x="971600" y="3429000"/>
            <a:ext cx="0" cy="5040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E443D4CF-6A20-3448-B0B4-4E5401CF1809}"/>
              </a:ext>
            </a:extLst>
          </p:cNvPr>
          <p:cNvSpPr txBox="1"/>
          <p:nvPr/>
        </p:nvSpPr>
        <p:spPr>
          <a:xfrm>
            <a:off x="179512" y="4005064"/>
            <a:ext cx="1590500" cy="461665"/>
          </a:xfrm>
          <a:prstGeom prst="rect">
            <a:avLst/>
          </a:prstGeom>
          <a:noFill/>
        </p:spPr>
        <p:txBody>
          <a:bodyPr wrap="none" rtlCol="0">
            <a:spAutoFit/>
          </a:bodyPr>
          <a:lstStyle/>
          <a:p>
            <a:r>
              <a:rPr lang="en-US" sz="2400" dirty="0"/>
              <a:t>Catalogue</a:t>
            </a:r>
          </a:p>
        </p:txBody>
      </p:sp>
      <p:cxnSp>
        <p:nvCxnSpPr>
          <p:cNvPr id="19" name="Straight Arrow Connector 18">
            <a:extLst>
              <a:ext uri="{FF2B5EF4-FFF2-40B4-BE49-F238E27FC236}">
                <a16:creationId xmlns:a16="http://schemas.microsoft.com/office/drawing/2014/main" xmlns="" id="{6BAAC560-CD4A-7147-AF61-40C7CF3DBEF6}"/>
              </a:ext>
            </a:extLst>
          </p:cNvPr>
          <p:cNvCxnSpPr/>
          <p:nvPr/>
        </p:nvCxnSpPr>
        <p:spPr>
          <a:xfrm flipV="1">
            <a:off x="2843808" y="2708622"/>
            <a:ext cx="0" cy="7920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FAE71750-83B6-5F43-A3A8-50FD9E05E1C1}"/>
              </a:ext>
            </a:extLst>
          </p:cNvPr>
          <p:cNvSpPr txBox="1"/>
          <p:nvPr/>
        </p:nvSpPr>
        <p:spPr>
          <a:xfrm>
            <a:off x="1763688" y="3618890"/>
            <a:ext cx="2592288" cy="1754326"/>
          </a:xfrm>
          <a:prstGeom prst="rect">
            <a:avLst/>
          </a:prstGeom>
          <a:noFill/>
        </p:spPr>
        <p:txBody>
          <a:bodyPr wrap="square" rtlCol="0">
            <a:spAutoFit/>
          </a:bodyPr>
          <a:lstStyle/>
          <a:p>
            <a:pPr algn="ctr"/>
            <a:r>
              <a:rPr lang="en-US" sz="1800" b="1" dirty="0"/>
              <a:t>Historical data collections of all T and S measurements within </a:t>
            </a:r>
            <a:r>
              <a:rPr lang="en-US" sz="1800" b="1" dirty="0" err="1"/>
              <a:t>SeaDataNet</a:t>
            </a:r>
            <a:r>
              <a:rPr lang="en-US" sz="1800" b="1" dirty="0"/>
              <a:t> covering all EU sea basins </a:t>
            </a:r>
            <a:r>
              <a:rPr lang="en-US" sz="1800" dirty="0"/>
              <a:t>(DOI)</a:t>
            </a:r>
          </a:p>
        </p:txBody>
      </p:sp>
      <p:sp>
        <p:nvSpPr>
          <p:cNvPr id="24" name="Rectangle 23">
            <a:extLst>
              <a:ext uri="{FF2B5EF4-FFF2-40B4-BE49-F238E27FC236}">
                <a16:creationId xmlns:a16="http://schemas.microsoft.com/office/drawing/2014/main" xmlns="" id="{4F47BCC7-A876-224D-ABF6-D30FDD8C95F6}"/>
              </a:ext>
            </a:extLst>
          </p:cNvPr>
          <p:cNvSpPr/>
          <p:nvPr/>
        </p:nvSpPr>
        <p:spPr>
          <a:xfrm>
            <a:off x="4101180" y="3111058"/>
            <a:ext cx="2082408" cy="1015663"/>
          </a:xfrm>
          <a:prstGeom prst="rect">
            <a:avLst/>
          </a:prstGeom>
        </p:spPr>
        <p:txBody>
          <a:bodyPr wrap="square">
            <a:spAutoFit/>
          </a:bodyPr>
          <a:lstStyle/>
          <a:p>
            <a:pPr algn="ctr"/>
            <a:r>
              <a:rPr lang="en-US" sz="2000" b="1" dirty="0"/>
              <a:t>gridded </a:t>
            </a:r>
            <a:r>
              <a:rPr lang="en-US" sz="2000" b="1" dirty="0" err="1"/>
              <a:t>climatologies</a:t>
            </a:r>
            <a:r>
              <a:rPr lang="en-US" sz="2000" b="1" dirty="0"/>
              <a:t> </a:t>
            </a:r>
            <a:r>
              <a:rPr lang="en-US" sz="2000" dirty="0"/>
              <a:t>(DOI)</a:t>
            </a:r>
          </a:p>
        </p:txBody>
      </p:sp>
      <p:cxnSp>
        <p:nvCxnSpPr>
          <p:cNvPr id="25" name="Straight Arrow Connector 24">
            <a:extLst>
              <a:ext uri="{FF2B5EF4-FFF2-40B4-BE49-F238E27FC236}">
                <a16:creationId xmlns:a16="http://schemas.microsoft.com/office/drawing/2014/main" xmlns="" id="{AB87AF7B-C898-BF4F-95C1-0CED3772800F}"/>
              </a:ext>
            </a:extLst>
          </p:cNvPr>
          <p:cNvCxnSpPr/>
          <p:nvPr/>
        </p:nvCxnSpPr>
        <p:spPr>
          <a:xfrm flipV="1">
            <a:off x="5148064" y="2564606"/>
            <a:ext cx="0" cy="586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96634D69-D70E-0E43-A629-0E941846105F}"/>
              </a:ext>
            </a:extLst>
          </p:cNvPr>
          <p:cNvCxnSpPr>
            <a:cxnSpLocks/>
          </p:cNvCxnSpPr>
          <p:nvPr/>
        </p:nvCxnSpPr>
        <p:spPr>
          <a:xfrm flipV="1">
            <a:off x="7596336" y="2636914"/>
            <a:ext cx="0" cy="5146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FE85BC84-E98E-B144-B182-7CB65EB0C632}"/>
              </a:ext>
            </a:extLst>
          </p:cNvPr>
          <p:cNvSpPr/>
          <p:nvPr/>
        </p:nvSpPr>
        <p:spPr>
          <a:xfrm>
            <a:off x="6372800" y="3149857"/>
            <a:ext cx="2519680" cy="1323439"/>
          </a:xfrm>
          <a:prstGeom prst="rect">
            <a:avLst/>
          </a:prstGeom>
        </p:spPr>
        <p:txBody>
          <a:bodyPr wrap="square">
            <a:spAutoFit/>
          </a:bodyPr>
          <a:lstStyle/>
          <a:p>
            <a:pPr algn="ctr"/>
            <a:r>
              <a:rPr lang="en-US" sz="2000" dirty="0"/>
              <a:t>reports describing products’ characteristics and quality (DOI)</a:t>
            </a:r>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42977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364496" y="550421"/>
            <a:ext cx="367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smtClean="0">
                <a:solidFill>
                  <a:srgbClr val="000099"/>
                </a:solidFill>
                <a:latin typeface="+mj-lt"/>
                <a:ea typeface="Calibri" pitchFamily="34" charset="0"/>
                <a:cs typeface="Times New Roman" pitchFamily="18" charset="0"/>
              </a:rPr>
              <a:t>Product Catalogue</a:t>
            </a:r>
            <a:endParaRPr lang="en-GB" sz="3600" b="1" dirty="0">
              <a:solidFill>
                <a:srgbClr val="000099"/>
              </a:solidFill>
              <a:latin typeface="+mj-lt"/>
              <a:ea typeface="Calibri" pitchFamily="34" charset="0"/>
              <a:cs typeface="Times New Roman" pitchFamily="18" charset="0"/>
            </a:endParaRPr>
          </a:p>
        </p:txBody>
      </p:sp>
      <p:pic>
        <p:nvPicPr>
          <p:cNvPr id="13" name="Picture 12">
            <a:extLst>
              <a:ext uri="{FF2B5EF4-FFF2-40B4-BE49-F238E27FC236}">
                <a16:creationId xmlns:a16="http://schemas.microsoft.com/office/drawing/2014/main" xmlns="" id="{D75E2627-6ED1-D94F-BE65-0B68C90B0D8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30579"/>
          <a:stretch/>
        </p:blipFill>
        <p:spPr>
          <a:xfrm>
            <a:off x="522756" y="1358923"/>
            <a:ext cx="8369723" cy="4628479"/>
          </a:xfrm>
          <a:prstGeom prst="rect">
            <a:avLst/>
          </a:prstGeom>
        </p:spPr>
      </p:pic>
      <p:sp>
        <p:nvSpPr>
          <p:cNvPr id="27" name="Slide Number Placeholder 3">
            <a:extLst>
              <a:ext uri="{FF2B5EF4-FFF2-40B4-BE49-F238E27FC236}">
                <a16:creationId xmlns:a16="http://schemas.microsoft.com/office/drawing/2014/main" xmlns="" id="{1E0E6FF9-4825-0243-889D-0DBA1F0993A3}"/>
              </a:ext>
            </a:extLst>
          </p:cNvPr>
          <p:cNvSpPr txBox="1">
            <a:spLocks/>
          </p:cNvSpPr>
          <p:nvPr/>
        </p:nvSpPr>
        <p:spPr bwMode="auto">
          <a:xfrm>
            <a:off x="8027988" y="6415088"/>
            <a:ext cx="693737"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ctr" rtl="0" fontAlgn="base">
              <a:spcBef>
                <a:spcPct val="0"/>
              </a:spcBef>
              <a:spcAft>
                <a:spcPct val="0"/>
              </a:spcAft>
              <a:defRPr sz="1100" kern="1200">
                <a:solidFill>
                  <a:srgbClr val="808080"/>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0146A36-B58E-4ABB-BF19-852E2F87544B}" type="slidenum">
              <a:rPr lang="fr-FR" altLang="en-US" smtClean="0"/>
              <a:pPr/>
              <a:t>12</a:t>
            </a:fld>
            <a:endParaRPr lang="fr-FR" altLang="en-US"/>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290484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220072" y="622429"/>
            <a:ext cx="3780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smtClean="0">
                <a:solidFill>
                  <a:srgbClr val="000099"/>
                </a:solidFill>
                <a:latin typeface="+mj-lt"/>
                <a:ea typeface="Calibri" pitchFamily="34" charset="0"/>
                <a:cs typeface="Times New Roman" pitchFamily="18" charset="0"/>
              </a:rPr>
              <a:t>Product Catalogue</a:t>
            </a:r>
            <a:endParaRPr lang="en-GB" sz="3600" b="1" dirty="0">
              <a:solidFill>
                <a:srgbClr val="000099"/>
              </a:solidFill>
              <a:latin typeface="+mj-lt"/>
              <a:ea typeface="Calibri" pitchFamily="34" charset="0"/>
              <a:cs typeface="Times New Roman" pitchFamily="18" charset="0"/>
            </a:endParaRPr>
          </a:p>
        </p:txBody>
      </p:sp>
      <p:sp>
        <p:nvSpPr>
          <p:cNvPr id="27" name="Slide Number Placeholder 3">
            <a:extLst>
              <a:ext uri="{FF2B5EF4-FFF2-40B4-BE49-F238E27FC236}">
                <a16:creationId xmlns:a16="http://schemas.microsoft.com/office/drawing/2014/main" xmlns="" id="{1E0E6FF9-4825-0243-889D-0DBA1F0993A3}"/>
              </a:ext>
            </a:extLst>
          </p:cNvPr>
          <p:cNvSpPr txBox="1">
            <a:spLocks/>
          </p:cNvSpPr>
          <p:nvPr/>
        </p:nvSpPr>
        <p:spPr bwMode="auto">
          <a:xfrm>
            <a:off x="8027988" y="6415088"/>
            <a:ext cx="693737"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ctr" rtl="0" fontAlgn="base">
              <a:spcBef>
                <a:spcPct val="0"/>
              </a:spcBef>
              <a:spcAft>
                <a:spcPct val="0"/>
              </a:spcAft>
              <a:defRPr sz="1100" kern="1200">
                <a:solidFill>
                  <a:srgbClr val="808080"/>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0146A36-B58E-4ABB-BF19-852E2F87544B}" type="slidenum">
              <a:rPr lang="fr-FR" altLang="en-US" smtClean="0"/>
              <a:pPr/>
              <a:t>13</a:t>
            </a:fld>
            <a:endParaRPr lang="fr-FR" altLang="en-US"/>
          </a:p>
        </p:txBody>
      </p:sp>
      <p:sp>
        <p:nvSpPr>
          <p:cNvPr id="11" name="Slide Number Placeholder 3">
            <a:extLst>
              <a:ext uri="{FF2B5EF4-FFF2-40B4-BE49-F238E27FC236}">
                <a16:creationId xmlns:a16="http://schemas.microsoft.com/office/drawing/2014/main" xmlns="" id="{2C434480-B3EE-FB4D-A3CE-E591F0C1DEB5}"/>
              </a:ext>
            </a:extLst>
          </p:cNvPr>
          <p:cNvSpPr txBox="1">
            <a:spLocks/>
          </p:cNvSpPr>
          <p:nvPr/>
        </p:nvSpPr>
        <p:spPr bwMode="auto">
          <a:xfrm>
            <a:off x="8027988" y="6415088"/>
            <a:ext cx="693737"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ctr" rtl="0" fontAlgn="base">
              <a:spcBef>
                <a:spcPct val="0"/>
              </a:spcBef>
              <a:spcAft>
                <a:spcPct val="0"/>
              </a:spcAft>
              <a:defRPr sz="1100" kern="1200">
                <a:solidFill>
                  <a:srgbClr val="808080"/>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0146A36-B58E-4ABB-BF19-852E2F87544B}" type="slidenum">
              <a:rPr lang="fr-FR" altLang="en-US" smtClean="0"/>
              <a:pPr/>
              <a:t>13</a:t>
            </a:fld>
            <a:endParaRPr lang="fr-FR" altLang="en-US"/>
          </a:p>
        </p:txBody>
      </p:sp>
      <p:pic>
        <p:nvPicPr>
          <p:cNvPr id="14" name="Picture 13">
            <a:extLst>
              <a:ext uri="{FF2B5EF4-FFF2-40B4-BE49-F238E27FC236}">
                <a16:creationId xmlns:a16="http://schemas.microsoft.com/office/drawing/2014/main" xmlns="" id="{F79BAC46-A570-1046-BD1F-B4696329072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9833" y="1332391"/>
            <a:ext cx="3888000" cy="2939031"/>
          </a:xfrm>
          <a:prstGeom prst="rect">
            <a:avLst/>
          </a:prstGeom>
        </p:spPr>
      </p:pic>
      <p:cxnSp>
        <p:nvCxnSpPr>
          <p:cNvPr id="15" name="Straight Arrow Connector 14">
            <a:extLst>
              <a:ext uri="{FF2B5EF4-FFF2-40B4-BE49-F238E27FC236}">
                <a16:creationId xmlns:a16="http://schemas.microsoft.com/office/drawing/2014/main" xmlns="" id="{FFA758E2-D64F-6D4F-A80D-CFFCDBDD2506}"/>
              </a:ext>
            </a:extLst>
          </p:cNvPr>
          <p:cNvCxnSpPr/>
          <p:nvPr/>
        </p:nvCxnSpPr>
        <p:spPr>
          <a:xfrm flipV="1">
            <a:off x="3059832" y="4250705"/>
            <a:ext cx="0" cy="1914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1820A12E-1786-E448-8204-2F71918187A1}"/>
              </a:ext>
            </a:extLst>
          </p:cNvPr>
          <p:cNvSpPr txBox="1"/>
          <p:nvPr/>
        </p:nvSpPr>
        <p:spPr>
          <a:xfrm>
            <a:off x="3108165" y="5733256"/>
            <a:ext cx="3264035" cy="461665"/>
          </a:xfrm>
          <a:prstGeom prst="rect">
            <a:avLst/>
          </a:prstGeom>
          <a:noFill/>
        </p:spPr>
        <p:txBody>
          <a:bodyPr wrap="none" rtlCol="0">
            <a:spAutoFit/>
          </a:bodyPr>
          <a:lstStyle/>
          <a:p>
            <a:r>
              <a:rPr lang="en-US" sz="2400" dirty="0"/>
              <a:t>Metadata record (DOI)</a:t>
            </a:r>
          </a:p>
        </p:txBody>
      </p:sp>
      <p:cxnSp>
        <p:nvCxnSpPr>
          <p:cNvPr id="17" name="Straight Arrow Connector 16">
            <a:extLst>
              <a:ext uri="{FF2B5EF4-FFF2-40B4-BE49-F238E27FC236}">
                <a16:creationId xmlns:a16="http://schemas.microsoft.com/office/drawing/2014/main" xmlns="" id="{379E002D-13A1-BE4B-822D-5CD2159F9DA3}"/>
              </a:ext>
            </a:extLst>
          </p:cNvPr>
          <p:cNvCxnSpPr/>
          <p:nvPr/>
        </p:nvCxnSpPr>
        <p:spPr>
          <a:xfrm flipV="1">
            <a:off x="3635896" y="4250706"/>
            <a:ext cx="0" cy="9572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6B4C5F4-9AE1-5B4C-98C9-010B260CCA08}"/>
              </a:ext>
            </a:extLst>
          </p:cNvPr>
          <p:cNvSpPr txBox="1"/>
          <p:nvPr/>
        </p:nvSpPr>
        <p:spPr>
          <a:xfrm>
            <a:off x="3617431" y="4797152"/>
            <a:ext cx="4338945" cy="830997"/>
          </a:xfrm>
          <a:prstGeom prst="rect">
            <a:avLst/>
          </a:prstGeom>
          <a:noFill/>
        </p:spPr>
        <p:txBody>
          <a:bodyPr wrap="none" rtlCol="0">
            <a:spAutoFit/>
          </a:bodyPr>
          <a:lstStyle/>
          <a:p>
            <a:r>
              <a:rPr lang="en-US" sz="2400" dirty="0"/>
              <a:t>Viewing tools </a:t>
            </a:r>
            <a:r>
              <a:rPr lang="en-US" sz="2400" b="1" dirty="0"/>
              <a:t>Ocean Browser</a:t>
            </a:r>
          </a:p>
          <a:p>
            <a:r>
              <a:rPr lang="en-US" sz="2400" dirty="0"/>
              <a:t>and </a:t>
            </a:r>
            <a:r>
              <a:rPr lang="en-US" sz="2400" b="1" dirty="0" err="1"/>
              <a:t>Oceanotron</a:t>
            </a:r>
            <a:endParaRPr lang="en-US" sz="2400" b="1" dirty="0"/>
          </a:p>
        </p:txBody>
      </p:sp>
      <p:cxnSp>
        <p:nvCxnSpPr>
          <p:cNvPr id="19" name="Straight Arrow Connector 18">
            <a:extLst>
              <a:ext uri="{FF2B5EF4-FFF2-40B4-BE49-F238E27FC236}">
                <a16:creationId xmlns:a16="http://schemas.microsoft.com/office/drawing/2014/main" xmlns="" id="{A2D3C13E-A958-2844-ACCE-547F99877461}"/>
              </a:ext>
            </a:extLst>
          </p:cNvPr>
          <p:cNvCxnSpPr/>
          <p:nvPr/>
        </p:nvCxnSpPr>
        <p:spPr>
          <a:xfrm flipV="1">
            <a:off x="4139952" y="4250707"/>
            <a:ext cx="0" cy="5040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CECC5F4C-448F-E546-811A-F1DE83D75B30}"/>
              </a:ext>
            </a:extLst>
          </p:cNvPr>
          <p:cNvSpPr txBox="1"/>
          <p:nvPr/>
        </p:nvSpPr>
        <p:spPr>
          <a:xfrm>
            <a:off x="4095284" y="4365104"/>
            <a:ext cx="1556836" cy="461665"/>
          </a:xfrm>
          <a:prstGeom prst="rect">
            <a:avLst/>
          </a:prstGeom>
          <a:noFill/>
        </p:spPr>
        <p:txBody>
          <a:bodyPr wrap="none" rtlCol="0">
            <a:spAutoFit/>
          </a:bodyPr>
          <a:lstStyle/>
          <a:p>
            <a:r>
              <a:rPr lang="en-US" sz="2400" dirty="0"/>
              <a:t>Download</a:t>
            </a:r>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728457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5184000" y="622429"/>
            <a:ext cx="3960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err="1">
                <a:solidFill>
                  <a:srgbClr val="000099"/>
                </a:solidFill>
                <a:latin typeface="+mj-lt"/>
                <a:cs typeface="Times New Roman" pitchFamily="18" charset="0"/>
              </a:rPr>
              <a:t>Vocabulary</a:t>
            </a:r>
            <a:r>
              <a:rPr lang="it-IT" sz="3600" b="1" dirty="0">
                <a:solidFill>
                  <a:srgbClr val="000099"/>
                </a:solidFill>
                <a:latin typeface="+mj-lt"/>
                <a:cs typeface="Times New Roman" pitchFamily="18" charset="0"/>
              </a:rPr>
              <a:t> </a:t>
            </a:r>
            <a:r>
              <a:rPr lang="it-IT" sz="3600" b="1" dirty="0" err="1">
                <a:solidFill>
                  <a:srgbClr val="000099"/>
                </a:solidFill>
                <a:latin typeface="+mj-lt"/>
                <a:cs typeface="Times New Roman" pitchFamily="18" charset="0"/>
              </a:rPr>
              <a:t>services</a:t>
            </a:r>
            <a:endParaRPr lang="en-GB" sz="3600" b="1" dirty="0">
              <a:solidFill>
                <a:srgbClr val="000099"/>
              </a:solidFill>
              <a:latin typeface="Times New Roman" pitchFamily="18" charset="0"/>
              <a:ea typeface="Calibri" pitchFamily="34" charset="0"/>
              <a:cs typeface="Times New Roman" pitchFamily="18" charset="0"/>
            </a:endParaRPr>
          </a:p>
        </p:txBody>
      </p:sp>
      <p:pic>
        <p:nvPicPr>
          <p:cNvPr id="45058" name="Picture 2"/>
          <p:cNvPicPr>
            <a:picLocks noChangeAspect="1" noChangeArrowheads="1"/>
          </p:cNvPicPr>
          <p:nvPr/>
        </p:nvPicPr>
        <p:blipFill>
          <a:blip r:embed="rId3" cstate="print"/>
          <a:srcRect l="17739" t="9527" r="17983" b="24489"/>
          <a:stretch>
            <a:fillRect/>
          </a:stretch>
        </p:blipFill>
        <p:spPr bwMode="auto">
          <a:xfrm>
            <a:off x="395536" y="2037181"/>
            <a:ext cx="8352928" cy="4820819"/>
          </a:xfrm>
          <a:prstGeom prst="rect">
            <a:avLst/>
          </a:prstGeom>
          <a:noFill/>
          <a:ln w="9525">
            <a:noFill/>
            <a:miter lim="800000"/>
            <a:headEnd/>
            <a:tailEnd/>
          </a:ln>
        </p:spPr>
      </p:pic>
      <p:sp>
        <p:nvSpPr>
          <p:cNvPr id="5" name="Rectangle 5"/>
          <p:cNvSpPr>
            <a:spLocks noChangeArrowheads="1"/>
          </p:cNvSpPr>
          <p:nvPr/>
        </p:nvSpPr>
        <p:spPr bwMode="auto">
          <a:xfrm>
            <a:off x="107504" y="1628800"/>
            <a:ext cx="8892480" cy="1200329"/>
          </a:xfrm>
          <a:prstGeom prst="rect">
            <a:avLst/>
          </a:prstGeom>
          <a:solidFill>
            <a:schemeClr val="bg1"/>
          </a:solidFill>
          <a:ln w="38100">
            <a:noFill/>
            <a:miter lim="800000"/>
            <a:headEnd/>
            <a:tailEnd/>
          </a:ln>
        </p:spPr>
        <p:txBody>
          <a:bodyPr wrap="square">
            <a:spAutoFit/>
          </a:bodyPr>
          <a:lstStyle/>
          <a:p>
            <a:pPr algn="just" eaLnBrk="0" hangingPunct="0">
              <a:spcBef>
                <a:spcPct val="50000"/>
              </a:spcBef>
            </a:pPr>
            <a:r>
              <a:rPr lang="en-GB" sz="2400" b="1" dirty="0">
                <a:solidFill>
                  <a:srgbClr val="000099"/>
                </a:solidFill>
                <a:latin typeface="+mn-lt"/>
              </a:rPr>
              <a:t>Controlled vocabularies used in all </a:t>
            </a:r>
            <a:r>
              <a:rPr lang="en-GB" sz="2400" b="1" dirty="0" err="1">
                <a:solidFill>
                  <a:srgbClr val="000099"/>
                </a:solidFill>
                <a:latin typeface="+mn-lt"/>
              </a:rPr>
              <a:t>metadatabases</a:t>
            </a:r>
            <a:r>
              <a:rPr lang="en-GB" sz="2400" b="1" dirty="0">
                <a:solidFill>
                  <a:srgbClr val="000099"/>
                </a:solidFill>
                <a:latin typeface="+mn-lt"/>
              </a:rPr>
              <a:t> and data formats (interoperability) organised with international governance, user interfaces and web services</a:t>
            </a:r>
            <a:endParaRPr lang="it-IT" sz="2400" b="1" dirty="0">
              <a:solidFill>
                <a:srgbClr val="000099"/>
              </a:solidFill>
              <a:latin typeface="+mn-lt"/>
            </a:endParaRPr>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28484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040" t="32109" r="36082" b="6685"/>
          <a:stretch>
            <a:fillRect/>
          </a:stretch>
        </p:blipFill>
        <p:spPr bwMode="auto">
          <a:xfrm>
            <a:off x="-300" y="1484784"/>
            <a:ext cx="9108804" cy="5400600"/>
          </a:xfrm>
          <a:prstGeom prst="rect">
            <a:avLst/>
          </a:prstGeom>
          <a:noFill/>
          <a:ln w="9525">
            <a:noFill/>
            <a:miter lim="800000"/>
            <a:headEnd/>
            <a:tailEnd/>
          </a:ln>
        </p:spPr>
      </p:pic>
      <p:sp>
        <p:nvSpPr>
          <p:cNvPr id="13" name="Rectangle 5"/>
          <p:cNvSpPr>
            <a:spLocks noChangeArrowheads="1"/>
          </p:cNvSpPr>
          <p:nvPr/>
        </p:nvSpPr>
        <p:spPr bwMode="auto">
          <a:xfrm>
            <a:off x="179512" y="3140968"/>
            <a:ext cx="5724000" cy="400110"/>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en-US" sz="2000" b="1" dirty="0">
                <a:solidFill>
                  <a:srgbClr val="000099"/>
                </a:solidFill>
                <a:latin typeface="+mj-lt"/>
              </a:rPr>
              <a:t>To present and </a:t>
            </a:r>
            <a:r>
              <a:rPr lang="en-US" sz="2000" b="1" dirty="0" err="1">
                <a:solidFill>
                  <a:srgbClr val="000099"/>
                </a:solidFill>
                <a:latin typeface="+mj-lt"/>
              </a:rPr>
              <a:t>analyse</a:t>
            </a:r>
            <a:r>
              <a:rPr lang="en-US" sz="2000" b="1" dirty="0">
                <a:solidFill>
                  <a:srgbClr val="000099"/>
                </a:solidFill>
                <a:latin typeface="+mj-lt"/>
              </a:rPr>
              <a:t> data</a:t>
            </a:r>
            <a:endParaRPr lang="en-GB" sz="2000" b="1" dirty="0">
              <a:solidFill>
                <a:srgbClr val="000099"/>
              </a:solidFill>
              <a:latin typeface="+mj-lt"/>
            </a:endParaRPr>
          </a:p>
        </p:txBody>
      </p:sp>
      <p:sp>
        <p:nvSpPr>
          <p:cNvPr id="7" name="Rectangle 5"/>
          <p:cNvSpPr>
            <a:spLocks noChangeArrowheads="1"/>
          </p:cNvSpPr>
          <p:nvPr/>
        </p:nvSpPr>
        <p:spPr bwMode="auto">
          <a:xfrm>
            <a:off x="6192504" y="3081154"/>
            <a:ext cx="2844000" cy="707886"/>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it-IT" sz="2000" b="1" dirty="0" err="1">
                <a:solidFill>
                  <a:srgbClr val="000099"/>
                </a:solidFill>
                <a:latin typeface="+mj-lt"/>
              </a:rPr>
              <a:t>To</a:t>
            </a:r>
            <a:r>
              <a:rPr lang="it-IT" sz="2000" b="1" dirty="0">
                <a:solidFill>
                  <a:srgbClr val="000099"/>
                </a:solidFill>
                <a:latin typeface="+mj-lt"/>
              </a:rPr>
              <a:t> </a:t>
            </a:r>
            <a:r>
              <a:rPr lang="it-IT" sz="2000" b="1" dirty="0" err="1">
                <a:solidFill>
                  <a:srgbClr val="000099"/>
                </a:solidFill>
                <a:latin typeface="+mj-lt"/>
              </a:rPr>
              <a:t>make</a:t>
            </a:r>
            <a:r>
              <a:rPr lang="it-IT" sz="2000" b="1" dirty="0">
                <a:solidFill>
                  <a:srgbClr val="000099"/>
                </a:solidFill>
                <a:latin typeface="+mj-lt"/>
              </a:rPr>
              <a:t> </a:t>
            </a:r>
            <a:r>
              <a:rPr lang="it-IT" sz="2000" b="1" dirty="0" err="1">
                <a:solidFill>
                  <a:srgbClr val="000099"/>
                </a:solidFill>
                <a:latin typeface="+mj-lt"/>
              </a:rPr>
              <a:t>available</a:t>
            </a:r>
            <a:r>
              <a:rPr lang="it-IT" sz="2000" b="1" dirty="0">
                <a:solidFill>
                  <a:srgbClr val="000099"/>
                </a:solidFill>
                <a:latin typeface="+mj-lt"/>
              </a:rPr>
              <a:t> data in data </a:t>
            </a:r>
            <a:r>
              <a:rPr lang="it-IT" sz="2000" b="1" dirty="0" err="1">
                <a:solidFill>
                  <a:srgbClr val="000099"/>
                </a:solidFill>
                <a:latin typeface="+mj-lt"/>
              </a:rPr>
              <a:t>centres</a:t>
            </a:r>
            <a:endParaRPr lang="it-IT" sz="2000" b="1" dirty="0">
              <a:solidFill>
                <a:srgbClr val="000099"/>
              </a:solidFill>
              <a:latin typeface="+mj-lt"/>
            </a:endParaRPr>
          </a:p>
        </p:txBody>
      </p:sp>
      <p:sp>
        <p:nvSpPr>
          <p:cNvPr id="15" name="Rectangle 5"/>
          <p:cNvSpPr>
            <a:spLocks noChangeArrowheads="1"/>
          </p:cNvSpPr>
          <p:nvPr/>
        </p:nvSpPr>
        <p:spPr bwMode="auto">
          <a:xfrm>
            <a:off x="179512" y="5013176"/>
            <a:ext cx="2952328" cy="707886"/>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it-IT" sz="2000" b="1" dirty="0" err="1">
                <a:solidFill>
                  <a:srgbClr val="000099"/>
                </a:solidFill>
                <a:latin typeface="+mj-lt"/>
              </a:rPr>
              <a:t>To</a:t>
            </a:r>
            <a:r>
              <a:rPr lang="it-IT" sz="2000" b="1" dirty="0">
                <a:solidFill>
                  <a:srgbClr val="000099"/>
                </a:solidFill>
                <a:latin typeface="+mj-lt"/>
              </a:rPr>
              <a:t> generate the </a:t>
            </a:r>
            <a:r>
              <a:rPr lang="it-IT" sz="2000" b="1" dirty="0" err="1">
                <a:solidFill>
                  <a:srgbClr val="000099"/>
                </a:solidFill>
                <a:latin typeface="+mj-lt"/>
              </a:rPr>
              <a:t>spatial</a:t>
            </a:r>
            <a:r>
              <a:rPr lang="it-IT" sz="2000" b="1" dirty="0">
                <a:solidFill>
                  <a:srgbClr val="000099"/>
                </a:solidFill>
                <a:latin typeface="+mj-lt"/>
              </a:rPr>
              <a:t> </a:t>
            </a:r>
            <a:r>
              <a:rPr lang="it-IT" sz="2000" b="1" dirty="0" err="1">
                <a:solidFill>
                  <a:srgbClr val="000099"/>
                </a:solidFill>
                <a:latin typeface="+mj-lt"/>
              </a:rPr>
              <a:t>objects</a:t>
            </a:r>
            <a:r>
              <a:rPr lang="it-IT" sz="2000" b="1" dirty="0">
                <a:solidFill>
                  <a:srgbClr val="000099"/>
                </a:solidFill>
                <a:latin typeface="+mj-lt"/>
              </a:rPr>
              <a:t> </a:t>
            </a:r>
            <a:r>
              <a:rPr lang="it-IT" sz="2000" b="1" dirty="0" err="1">
                <a:solidFill>
                  <a:srgbClr val="000099"/>
                </a:solidFill>
                <a:latin typeface="+mj-lt"/>
              </a:rPr>
              <a:t>for</a:t>
            </a:r>
            <a:r>
              <a:rPr lang="it-IT" sz="2000" b="1" dirty="0">
                <a:solidFill>
                  <a:srgbClr val="000099"/>
                </a:solidFill>
                <a:latin typeface="+mj-lt"/>
              </a:rPr>
              <a:t> CDI </a:t>
            </a:r>
            <a:r>
              <a:rPr lang="it-IT" sz="2000" b="1" dirty="0" err="1">
                <a:solidFill>
                  <a:srgbClr val="000099"/>
                </a:solidFill>
                <a:latin typeface="+mj-lt"/>
              </a:rPr>
              <a:t>files</a:t>
            </a:r>
            <a:endParaRPr lang="it-IT" sz="2000" b="1" dirty="0">
              <a:solidFill>
                <a:srgbClr val="000099"/>
              </a:solidFill>
              <a:latin typeface="+mj-lt"/>
            </a:endParaRPr>
          </a:p>
        </p:txBody>
      </p:sp>
      <p:sp>
        <p:nvSpPr>
          <p:cNvPr id="11" name="Rettangolo 10"/>
          <p:cNvSpPr/>
          <p:nvPr/>
        </p:nvSpPr>
        <p:spPr>
          <a:xfrm>
            <a:off x="0" y="-27384"/>
            <a:ext cx="9144000" cy="165618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5" name="Rectangle 3"/>
          <p:cNvSpPr>
            <a:spLocks noChangeArrowheads="1"/>
          </p:cNvSpPr>
          <p:nvPr/>
        </p:nvSpPr>
        <p:spPr bwMode="auto">
          <a:xfrm>
            <a:off x="5436096" y="0"/>
            <a:ext cx="3600400" cy="64633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a:solidFill>
                  <a:srgbClr val="000099"/>
                </a:solidFill>
                <a:latin typeface="+mj-lt"/>
                <a:ea typeface="Calibri" pitchFamily="34" charset="0"/>
                <a:cs typeface="Times New Roman" pitchFamily="18" charset="0"/>
              </a:rPr>
              <a:t>Software </a:t>
            </a:r>
            <a:r>
              <a:rPr lang="it-IT" sz="3600" b="1" dirty="0" err="1" smtClean="0">
                <a:solidFill>
                  <a:srgbClr val="000099"/>
                </a:solidFill>
                <a:latin typeface="+mj-lt"/>
                <a:ea typeface="Calibri" pitchFamily="34" charset="0"/>
                <a:cs typeface="Times New Roman" pitchFamily="18" charset="0"/>
              </a:rPr>
              <a:t>Tools</a:t>
            </a:r>
            <a:r>
              <a:rPr lang="it-IT" sz="3600" b="1" dirty="0" smtClean="0">
                <a:solidFill>
                  <a:srgbClr val="000099"/>
                </a:solidFill>
                <a:latin typeface="+mj-lt"/>
                <a:ea typeface="Calibri" pitchFamily="34" charset="0"/>
                <a:cs typeface="Times New Roman" pitchFamily="18" charset="0"/>
              </a:rPr>
              <a:t> </a:t>
            </a:r>
            <a:endParaRPr lang="en-GB" sz="3600" b="1" dirty="0">
              <a:solidFill>
                <a:srgbClr val="000099"/>
              </a:solidFill>
              <a:latin typeface="+mj-lt"/>
              <a:ea typeface="Calibri" pitchFamily="34" charset="0"/>
              <a:cs typeface="Times New Roman" pitchFamily="18" charset="0"/>
            </a:endParaRPr>
          </a:p>
        </p:txBody>
      </p:sp>
      <p:sp>
        <p:nvSpPr>
          <p:cNvPr id="9" name="Rectangle 5"/>
          <p:cNvSpPr>
            <a:spLocks noChangeArrowheads="1"/>
          </p:cNvSpPr>
          <p:nvPr/>
        </p:nvSpPr>
        <p:spPr bwMode="auto">
          <a:xfrm>
            <a:off x="6192504" y="856457"/>
            <a:ext cx="2844000" cy="707886"/>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it-IT" sz="2000" b="1" dirty="0" err="1">
                <a:solidFill>
                  <a:srgbClr val="000099"/>
                </a:solidFill>
                <a:latin typeface="+mj-lt"/>
              </a:rPr>
              <a:t>To</a:t>
            </a:r>
            <a:r>
              <a:rPr lang="it-IT" sz="2000" b="1" dirty="0">
                <a:solidFill>
                  <a:srgbClr val="000099"/>
                </a:solidFill>
                <a:latin typeface="+mj-lt"/>
              </a:rPr>
              <a:t> </a:t>
            </a:r>
            <a:r>
              <a:rPr lang="it-IT" sz="2000" b="1" dirty="0" err="1">
                <a:solidFill>
                  <a:srgbClr val="000099"/>
                </a:solidFill>
                <a:latin typeface="+mj-lt"/>
              </a:rPr>
              <a:t>convert</a:t>
            </a:r>
            <a:r>
              <a:rPr lang="it-IT" sz="2000" b="1" dirty="0">
                <a:solidFill>
                  <a:srgbClr val="000099"/>
                </a:solidFill>
                <a:latin typeface="+mj-lt"/>
              </a:rPr>
              <a:t> </a:t>
            </a:r>
            <a:r>
              <a:rPr lang="it-IT" sz="2000" b="1" dirty="0" err="1">
                <a:solidFill>
                  <a:srgbClr val="000099"/>
                </a:solidFill>
                <a:latin typeface="+mj-lt"/>
              </a:rPr>
              <a:t>to</a:t>
            </a:r>
            <a:r>
              <a:rPr lang="it-IT" sz="2000" b="1" dirty="0">
                <a:solidFill>
                  <a:srgbClr val="000099"/>
                </a:solidFill>
                <a:latin typeface="+mj-lt"/>
              </a:rPr>
              <a:t> the </a:t>
            </a:r>
            <a:r>
              <a:rPr lang="it-IT" sz="2000" b="1" dirty="0" err="1">
                <a:solidFill>
                  <a:srgbClr val="000099"/>
                </a:solidFill>
                <a:latin typeface="+mj-lt"/>
              </a:rPr>
              <a:t>internal</a:t>
            </a:r>
            <a:r>
              <a:rPr lang="it-IT" sz="2000" b="1" dirty="0">
                <a:solidFill>
                  <a:srgbClr val="000099"/>
                </a:solidFill>
                <a:latin typeface="+mj-lt"/>
              </a:rPr>
              <a:t> </a:t>
            </a:r>
            <a:r>
              <a:rPr lang="it-IT" sz="2000" b="1" dirty="0" err="1">
                <a:solidFill>
                  <a:srgbClr val="000099"/>
                </a:solidFill>
                <a:latin typeface="+mj-lt"/>
              </a:rPr>
              <a:t>formats</a:t>
            </a:r>
            <a:endParaRPr lang="it-IT" sz="2000" b="1" dirty="0">
              <a:solidFill>
                <a:srgbClr val="000099"/>
              </a:solidFill>
              <a:latin typeface="+mj-lt"/>
            </a:endParaRPr>
          </a:p>
        </p:txBody>
      </p:sp>
      <p:sp>
        <p:nvSpPr>
          <p:cNvPr id="12" name="Rectangle 5"/>
          <p:cNvSpPr>
            <a:spLocks noChangeArrowheads="1"/>
          </p:cNvSpPr>
          <p:nvPr/>
        </p:nvSpPr>
        <p:spPr bwMode="auto">
          <a:xfrm>
            <a:off x="3131840" y="952343"/>
            <a:ext cx="2700000" cy="612000"/>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en-GB" sz="2000" b="1" dirty="0">
                <a:solidFill>
                  <a:srgbClr val="000099"/>
                </a:solidFill>
                <a:latin typeface="+mj-lt"/>
              </a:rPr>
              <a:t>To convert data file </a:t>
            </a:r>
          </a:p>
          <a:p>
            <a:pPr algn="ctr" eaLnBrk="0" hangingPunct="0">
              <a:spcBef>
                <a:spcPct val="50000"/>
              </a:spcBef>
            </a:pPr>
            <a:endParaRPr lang="it-IT" sz="2000" b="1" dirty="0">
              <a:solidFill>
                <a:srgbClr val="000099"/>
              </a:solidFill>
              <a:latin typeface="+mj-lt"/>
            </a:endParaRPr>
          </a:p>
        </p:txBody>
      </p:sp>
      <p:sp>
        <p:nvSpPr>
          <p:cNvPr id="8" name="Rectangle 5"/>
          <p:cNvSpPr>
            <a:spLocks noChangeArrowheads="1"/>
          </p:cNvSpPr>
          <p:nvPr/>
        </p:nvSpPr>
        <p:spPr bwMode="auto">
          <a:xfrm>
            <a:off x="179824" y="548680"/>
            <a:ext cx="2808000" cy="1015663"/>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en-US" sz="2000" b="1" dirty="0">
                <a:solidFill>
                  <a:srgbClr val="000099"/>
                </a:solidFill>
                <a:latin typeface="+mj-lt"/>
              </a:rPr>
              <a:t>To create metadata CDI, CSR, EDMO, EDIOS, EDMERP </a:t>
            </a:r>
            <a:endParaRPr lang="it-IT" sz="2000" b="1" dirty="0">
              <a:solidFill>
                <a:srgbClr val="000099"/>
              </a:solidFill>
              <a:latin typeface="+mj-lt"/>
            </a:endParaRPr>
          </a:p>
        </p:txBody>
      </p:sp>
      <p:sp>
        <p:nvSpPr>
          <p:cNvPr id="2" name="Espace réservé du pied de page 1"/>
          <p:cNvSpPr>
            <a:spLocks noGrp="1"/>
          </p:cNvSpPr>
          <p:nvPr>
            <p:ph type="ftr" sz="quarter" idx="11"/>
          </p:nvPr>
        </p:nvSpPr>
        <p:spPr>
          <a:xfrm>
            <a:off x="1763688" y="161125"/>
            <a:ext cx="3816425" cy="215444"/>
          </a:xfrm>
        </p:spPr>
        <p:txBody>
          <a:bodyPr/>
          <a:lstStyle/>
          <a:p>
            <a:pPr>
              <a:defRPr/>
            </a:pPr>
            <a:r>
              <a:rPr lang="it-IT" altLang="en-US" dirty="0" smtClean="0"/>
              <a:t>EGU Conference,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32140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5" grpId="0" animBg="1"/>
      <p:bldP spid="9" grpId="0" animBg="1"/>
      <p:bldP spid="1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a:xfrm>
            <a:off x="0" y="0"/>
            <a:ext cx="3635896" cy="1196752"/>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9D04A151-F861-3943-A776-D7F8F34F9B9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6313" y="260648"/>
            <a:ext cx="2037575" cy="886133"/>
          </a:xfrm>
          <a:prstGeom prst="rect">
            <a:avLst/>
          </a:prstGeom>
        </p:spPr>
      </p:pic>
      <p:sp>
        <p:nvSpPr>
          <p:cNvPr id="8" name="Espace réservé du contenu 2"/>
          <p:cNvSpPr txBox="1">
            <a:spLocks/>
          </p:cNvSpPr>
          <p:nvPr/>
        </p:nvSpPr>
        <p:spPr>
          <a:xfrm>
            <a:off x="251520" y="1628800"/>
            <a:ext cx="8640960" cy="1944216"/>
          </a:xfrm>
          <a:prstGeom prst="rect">
            <a:avLst/>
          </a:prstGeom>
        </p:spPr>
        <p:txBody>
          <a:bodyPr/>
          <a:lstStyle/>
          <a:p>
            <a:pPr marL="171450" indent="-171450"/>
            <a:endParaRPr lang="it-IT" sz="2400" b="1" dirty="0">
              <a:solidFill>
                <a:srgbClr val="00529E"/>
              </a:solidFill>
              <a:latin typeface="+mj-lt"/>
            </a:endParaRPr>
          </a:p>
          <a:p>
            <a:pPr marL="171450" indent="-171450"/>
            <a:endParaRPr lang="it-IT" sz="2400" b="1" dirty="0">
              <a:solidFill>
                <a:srgbClr val="00529E"/>
              </a:solidFill>
              <a:latin typeface="+mj-lt"/>
            </a:endParaRPr>
          </a:p>
          <a:p>
            <a:pPr marL="171450" indent="-171450"/>
            <a:endParaRPr lang="it-IT" sz="2400" b="1" dirty="0">
              <a:solidFill>
                <a:srgbClr val="00529E"/>
              </a:solidFill>
              <a:latin typeface="+mj-lt"/>
            </a:endParaRPr>
          </a:p>
          <a:p>
            <a:pPr marL="171450" indent="-171450"/>
            <a:endParaRPr lang="en-GB" sz="2400" b="1" dirty="0">
              <a:solidFill>
                <a:srgbClr val="00529E"/>
              </a:solidFill>
              <a:latin typeface="+mj-lt"/>
            </a:endParaRPr>
          </a:p>
        </p:txBody>
      </p:sp>
      <p:sp>
        <p:nvSpPr>
          <p:cNvPr id="9" name="TextBox 1"/>
          <p:cNvSpPr txBox="1"/>
          <p:nvPr/>
        </p:nvSpPr>
        <p:spPr>
          <a:xfrm>
            <a:off x="0" y="1196752"/>
            <a:ext cx="4464496"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just">
              <a:defRPr>
                <a:latin typeface="+mj-lt"/>
                <a:ea typeface="+mj-ea"/>
                <a:cs typeface="+mj-cs"/>
                <a:sym typeface="Calibri"/>
              </a:defRPr>
            </a:lvl1pPr>
          </a:lstStyle>
          <a:p>
            <a:r>
              <a:rPr lang="en-GB" sz="1200" b="1" dirty="0" smtClean="0">
                <a:solidFill>
                  <a:srgbClr val="00529E"/>
                </a:solidFill>
                <a:latin typeface="+mn-lt"/>
                <a:ea typeface="+mn-ea"/>
                <a:cs typeface="Arial" pitchFamily="34" charset="0"/>
              </a:rPr>
              <a:t>This project has received funding from the European Union’s Horizon 2020 Research Infrastructures programme, </a:t>
            </a:r>
          </a:p>
          <a:p>
            <a:r>
              <a:rPr lang="en-GB" sz="1200" b="1" dirty="0" smtClean="0">
                <a:solidFill>
                  <a:srgbClr val="00529E"/>
                </a:solidFill>
                <a:latin typeface="+mn-lt"/>
                <a:ea typeface="+mn-ea"/>
                <a:cs typeface="Arial" pitchFamily="34" charset="0"/>
              </a:rPr>
              <a:t>under the grant agreement No 730960”.</a:t>
            </a:r>
            <a:endParaRPr lang="en-GB" sz="1200" b="1" dirty="0">
              <a:solidFill>
                <a:srgbClr val="00529E"/>
              </a:solidFill>
              <a:latin typeface="+mn-lt"/>
              <a:ea typeface="+mn-ea"/>
              <a:cs typeface="Arial" pitchFamily="34" charset="0"/>
            </a:endParaRPr>
          </a:p>
        </p:txBody>
      </p:sp>
      <p:grpSp>
        <p:nvGrpSpPr>
          <p:cNvPr id="2" name="Gruppo 17"/>
          <p:cNvGrpSpPr/>
          <p:nvPr/>
        </p:nvGrpSpPr>
        <p:grpSpPr>
          <a:xfrm>
            <a:off x="7488832" y="2073429"/>
            <a:ext cx="1835696" cy="1499587"/>
            <a:chOff x="6876256" y="3713612"/>
            <a:chExt cx="2088232" cy="1546639"/>
          </a:xfrm>
        </p:grpSpPr>
        <p:pic>
          <p:nvPicPr>
            <p:cNvPr id="14" name="Immagine 13" descr="Risultati immagini per eudat"/>
            <p:cNvPicPr/>
            <p:nvPr/>
          </p:nvPicPr>
          <p:blipFill>
            <a:blip r:embed="rId4" cstate="print"/>
            <a:srcRect/>
            <a:stretch>
              <a:fillRect/>
            </a:stretch>
          </p:blipFill>
          <p:spPr bwMode="auto">
            <a:xfrm>
              <a:off x="7114356" y="3713612"/>
              <a:ext cx="1562100" cy="952500"/>
            </a:xfrm>
            <a:prstGeom prst="rect">
              <a:avLst/>
            </a:prstGeom>
            <a:noFill/>
            <a:ln w="9525">
              <a:noFill/>
              <a:miter lim="800000"/>
              <a:headEnd/>
              <a:tailEnd/>
            </a:ln>
          </p:spPr>
        </p:pic>
        <p:sp>
          <p:nvSpPr>
            <p:cNvPr id="15" name="Rettangolo 14"/>
            <p:cNvSpPr/>
            <p:nvPr/>
          </p:nvSpPr>
          <p:spPr>
            <a:xfrm>
              <a:off x="6876256" y="4613920"/>
              <a:ext cx="2088232" cy="646331"/>
            </a:xfrm>
            <a:prstGeom prst="rect">
              <a:avLst/>
            </a:prstGeom>
          </p:spPr>
          <p:txBody>
            <a:bodyPr wrap="square">
              <a:spAutoFit/>
            </a:bodyPr>
            <a:lstStyle/>
            <a:p>
              <a:pPr algn="ctr"/>
              <a:r>
                <a:rPr lang="en-US" sz="1200" b="1" dirty="0" smtClean="0">
                  <a:solidFill>
                    <a:srgbClr val="00529E"/>
                  </a:solidFill>
                  <a:latin typeface="+mj-lt"/>
                  <a:ea typeface="+mj-ea"/>
                  <a:cs typeface="+mj-cs"/>
                  <a:sym typeface="Calibri"/>
                </a:rPr>
                <a:t>consortium of e-infrastructure service providers       </a:t>
              </a:r>
              <a:endParaRPr lang="en-GB" sz="1200" b="1" dirty="0" smtClean="0">
                <a:solidFill>
                  <a:srgbClr val="00529E"/>
                </a:solidFill>
                <a:latin typeface="+mj-lt"/>
                <a:ea typeface="+mj-ea"/>
                <a:cs typeface="+mj-cs"/>
                <a:sym typeface="Calibri"/>
              </a:endParaRPr>
            </a:p>
          </p:txBody>
        </p:sp>
      </p:grpSp>
      <p:pic>
        <p:nvPicPr>
          <p:cNvPr id="5" name="Picture 4" descr="C:\Progetti\SeaDataCloud\DallaCommissione\flag_yellow_low.jpg"/>
          <p:cNvPicPr>
            <a:picLocks noChangeAspect="1" noChangeArrowheads="1"/>
          </p:cNvPicPr>
          <p:nvPr/>
        </p:nvPicPr>
        <p:blipFill>
          <a:blip r:embed="rId5" cstate="print"/>
          <a:srcRect/>
          <a:stretch>
            <a:fillRect/>
          </a:stretch>
        </p:blipFill>
        <p:spPr bwMode="auto">
          <a:xfrm>
            <a:off x="107502" y="260645"/>
            <a:ext cx="1365366" cy="913277"/>
          </a:xfrm>
          <a:prstGeom prst="rect">
            <a:avLst/>
          </a:prstGeom>
          <a:noFill/>
        </p:spPr>
      </p:pic>
      <p:sp>
        <p:nvSpPr>
          <p:cNvPr id="17" name="TextBox 1"/>
          <p:cNvSpPr txBox="1"/>
          <p:nvPr/>
        </p:nvSpPr>
        <p:spPr>
          <a:xfrm>
            <a:off x="107504" y="1729263"/>
            <a:ext cx="8568952" cy="29238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just">
              <a:defRPr>
                <a:latin typeface="+mj-lt"/>
                <a:ea typeface="+mj-ea"/>
                <a:cs typeface="+mj-cs"/>
                <a:sym typeface="Calibri"/>
              </a:defRPr>
            </a:lvl1pPr>
          </a:lstStyle>
          <a:p>
            <a:pPr algn="l"/>
            <a:r>
              <a:rPr lang="en-GB" sz="2300" b="1" dirty="0" smtClean="0">
                <a:solidFill>
                  <a:srgbClr val="00529E"/>
                </a:solidFill>
                <a:latin typeface="+mn-lt"/>
                <a:ea typeface="+mn-ea"/>
                <a:cs typeface="Arial" pitchFamily="34" charset="0"/>
              </a:rPr>
              <a:t>Upgrading and innovating existing services for users and data providers:</a:t>
            </a:r>
          </a:p>
          <a:p>
            <a:pPr marL="185738" algn="l">
              <a:buFont typeface="Arial" pitchFamily="34" charset="0"/>
              <a:buChar char="•"/>
              <a:tabLst>
                <a:tab pos="271463" algn="l"/>
              </a:tabLst>
            </a:pPr>
            <a:r>
              <a:rPr lang="en-GB" sz="2300" b="1" dirty="0" smtClean="0">
                <a:solidFill>
                  <a:srgbClr val="00529E"/>
                </a:solidFill>
                <a:latin typeface="+mn-lt"/>
                <a:ea typeface="+mn-ea"/>
                <a:cs typeface="Arial" pitchFamily="34" charset="0"/>
              </a:rPr>
              <a:t>Advancing the CDI service by adopting cloud</a:t>
            </a:r>
          </a:p>
          <a:p>
            <a:pPr marL="185738" algn="l">
              <a:buFont typeface="Arial" pitchFamily="34" charset="0"/>
              <a:buChar char="•"/>
              <a:tabLst>
                <a:tab pos="357188" algn="l"/>
              </a:tabLst>
            </a:pPr>
            <a:r>
              <a:rPr lang="en-GB" sz="2300" b="1" dirty="0" smtClean="0">
                <a:solidFill>
                  <a:srgbClr val="00529E"/>
                </a:solidFill>
                <a:latin typeface="+mn-lt"/>
                <a:ea typeface="+mn-ea"/>
                <a:cs typeface="Arial" pitchFamily="34" charset="0"/>
              </a:rPr>
              <a:t>Introducing 'Linked Data principle' to catalogues for    </a:t>
            </a:r>
          </a:p>
          <a:p>
            <a:pPr marL="185738" algn="l">
              <a:tabLst>
                <a:tab pos="357188" algn="l"/>
              </a:tabLst>
            </a:pPr>
            <a:r>
              <a:rPr lang="en-GB" sz="2300" b="1" dirty="0" smtClean="0">
                <a:solidFill>
                  <a:srgbClr val="00529E"/>
                </a:solidFill>
                <a:latin typeface="+mn-lt"/>
                <a:ea typeface="+mn-ea"/>
                <a:cs typeface="Arial" pitchFamily="34" charset="0"/>
              </a:rPr>
              <a:t>semantic web</a:t>
            </a:r>
          </a:p>
          <a:p>
            <a:pPr marL="185738" algn="l">
              <a:buFont typeface="Arial" pitchFamily="34" charset="0"/>
              <a:buChar char="•"/>
              <a:tabLst>
                <a:tab pos="357188" algn="l"/>
              </a:tabLst>
            </a:pPr>
            <a:r>
              <a:rPr lang="en-GB" sz="2300" b="1" dirty="0" smtClean="0">
                <a:solidFill>
                  <a:srgbClr val="00529E"/>
                </a:solidFill>
                <a:latin typeface="+mn-lt"/>
                <a:ea typeface="+mn-ea"/>
                <a:cs typeface="Arial" pitchFamily="34" charset="0"/>
              </a:rPr>
              <a:t>Adding transformation facility for INSPIRE compliance</a:t>
            </a:r>
          </a:p>
          <a:p>
            <a:pPr algn="l"/>
            <a:r>
              <a:rPr lang="en-GB" sz="2300" b="1" dirty="0" smtClean="0">
                <a:solidFill>
                  <a:srgbClr val="00529E"/>
                </a:solidFill>
                <a:latin typeface="+mn-lt"/>
                <a:ea typeface="+mn-ea"/>
                <a:cs typeface="Arial" pitchFamily="34" charset="0"/>
              </a:rPr>
              <a:t>Developing new services for users and data providers:</a:t>
            </a:r>
            <a:br>
              <a:rPr lang="en-GB" sz="2300" b="1" dirty="0" smtClean="0">
                <a:solidFill>
                  <a:srgbClr val="00529E"/>
                </a:solidFill>
                <a:latin typeface="+mn-lt"/>
                <a:ea typeface="+mn-ea"/>
                <a:cs typeface="Arial" pitchFamily="34" charset="0"/>
              </a:rPr>
            </a:br>
            <a:endParaRPr lang="en-GB" sz="2300" b="1" dirty="0">
              <a:solidFill>
                <a:srgbClr val="00529E"/>
              </a:solidFill>
              <a:latin typeface="+mn-lt"/>
              <a:ea typeface="+mn-ea"/>
              <a:cs typeface="Arial" pitchFamily="34" charset="0"/>
            </a:endParaRPr>
          </a:p>
        </p:txBody>
      </p:sp>
      <p:sp>
        <p:nvSpPr>
          <p:cNvPr id="18" name="Rectangle 3"/>
          <p:cNvSpPr>
            <a:spLocks noChangeArrowheads="1"/>
          </p:cNvSpPr>
          <p:nvPr/>
        </p:nvSpPr>
        <p:spPr bwMode="auto">
          <a:xfrm>
            <a:off x="4139952" y="146556"/>
            <a:ext cx="50040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GB" sz="3600" b="1" dirty="0" err="1" smtClean="0">
                <a:solidFill>
                  <a:srgbClr val="000099"/>
                </a:solidFill>
                <a:ea typeface="Calibri" pitchFamily="34" charset="0"/>
                <a:cs typeface="Times New Roman" pitchFamily="18" charset="0"/>
              </a:rPr>
              <a:t>SeaDataCloud</a:t>
            </a:r>
            <a:r>
              <a:rPr lang="en-GB" sz="3600" b="1" dirty="0" smtClean="0">
                <a:solidFill>
                  <a:srgbClr val="000099"/>
                </a:solidFill>
                <a:ea typeface="Calibri" pitchFamily="34" charset="0"/>
                <a:cs typeface="Times New Roman" pitchFamily="18" charset="0"/>
              </a:rPr>
              <a:t> project activities</a:t>
            </a:r>
            <a:endParaRPr lang="it-IT" sz="3600" b="1" dirty="0">
              <a:solidFill>
                <a:srgbClr val="000099"/>
              </a:solidFill>
              <a:latin typeface="+mj-lt"/>
              <a:ea typeface="Calibri" pitchFamily="34" charset="0"/>
              <a:cs typeface="Times New Roman" pitchFamily="18" charset="0"/>
            </a:endParaRPr>
          </a:p>
        </p:txBody>
      </p:sp>
      <p:sp>
        <p:nvSpPr>
          <p:cNvPr id="20" name="Rettangolo 19"/>
          <p:cNvSpPr/>
          <p:nvPr/>
        </p:nvSpPr>
        <p:spPr>
          <a:xfrm>
            <a:off x="251520" y="4221088"/>
            <a:ext cx="8640960" cy="1862048"/>
          </a:xfrm>
          <a:prstGeom prst="rect">
            <a:avLst/>
          </a:prstGeom>
        </p:spPr>
        <p:txBody>
          <a:bodyPr wrap="square">
            <a:spAutoFit/>
          </a:bodyPr>
          <a:lstStyle/>
          <a:p>
            <a:pPr>
              <a:buFont typeface="Arial" pitchFamily="34" charset="0"/>
              <a:buChar char="•"/>
            </a:pPr>
            <a:r>
              <a:rPr lang="en-GB" sz="2300" b="1" dirty="0" smtClean="0">
                <a:solidFill>
                  <a:srgbClr val="00529E"/>
                </a:solidFill>
                <a:cs typeface="Arial" pitchFamily="34" charset="0"/>
              </a:rPr>
              <a:t>SWE Ingestion service for Real Time data streams</a:t>
            </a:r>
          </a:p>
          <a:p>
            <a:pPr>
              <a:buFont typeface="Arial" pitchFamily="34" charset="0"/>
              <a:buChar char="•"/>
            </a:pPr>
            <a:r>
              <a:rPr lang="en-GB" sz="2300" b="1" dirty="0" smtClean="0">
                <a:solidFill>
                  <a:srgbClr val="00529E"/>
                </a:solidFill>
                <a:cs typeface="Arial" pitchFamily="34" charset="0"/>
              </a:rPr>
              <a:t>Brokerage service for mutual exchange with international data networks</a:t>
            </a:r>
          </a:p>
          <a:p>
            <a:pPr>
              <a:buFont typeface="Arial" pitchFamily="34" charset="0"/>
              <a:buChar char="•"/>
            </a:pPr>
            <a:r>
              <a:rPr lang="en-GB" sz="2300" b="1" dirty="0" smtClean="0">
                <a:solidFill>
                  <a:srgbClr val="00529E"/>
                </a:solidFill>
                <a:cs typeface="Arial" pitchFamily="34" charset="0"/>
              </a:rPr>
              <a:t>Virtual Research Environment (VRE) with advanced services: </a:t>
            </a:r>
            <a:r>
              <a:rPr lang="en-GB" sz="2300" b="1" dirty="0" err="1" smtClean="0">
                <a:solidFill>
                  <a:srgbClr val="00529E"/>
                </a:solidFill>
                <a:cs typeface="Arial" pitchFamily="34" charset="0"/>
              </a:rPr>
              <a:t>subsetting</a:t>
            </a:r>
            <a:r>
              <a:rPr lang="en-GB" sz="2300" b="1" dirty="0" smtClean="0">
                <a:solidFill>
                  <a:srgbClr val="00529E"/>
                </a:solidFill>
                <a:cs typeface="Arial" pitchFamily="34" charset="0"/>
              </a:rPr>
              <a:t>, online ODV, DIVA, and visualisation</a:t>
            </a:r>
            <a:endParaRPr lang="en-GB" dirty="0"/>
          </a:p>
        </p:txBody>
      </p:sp>
    </p:spTree>
    <p:extLst>
      <p:ext uri="{BB962C8B-B14F-4D97-AF65-F5344CB8AC3E}">
        <p14:creationId xmlns="" xmlns:p14="http://schemas.microsoft.com/office/powerpoint/2010/main" val="168750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
        <p:nvSpPr>
          <p:cNvPr id="3" name="Rectangle 3"/>
          <p:cNvSpPr>
            <a:spLocks noChangeArrowheads="1"/>
          </p:cNvSpPr>
          <p:nvPr/>
        </p:nvSpPr>
        <p:spPr bwMode="auto">
          <a:xfrm>
            <a:off x="395536" y="-27384"/>
            <a:ext cx="84240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err="1" smtClean="0">
                <a:solidFill>
                  <a:srgbClr val="000099"/>
                </a:solidFill>
                <a:latin typeface="+mj-lt"/>
                <a:ea typeface="Calibri" pitchFamily="34" charset="0"/>
                <a:cs typeface="Times New Roman" pitchFamily="18" charset="0"/>
              </a:rPr>
              <a:t>Challenges</a:t>
            </a:r>
            <a:r>
              <a:rPr lang="it-IT" sz="3600" b="1" dirty="0" smtClean="0">
                <a:solidFill>
                  <a:srgbClr val="000099"/>
                </a:solidFill>
                <a:latin typeface="+mj-lt"/>
                <a:ea typeface="Calibri" pitchFamily="34" charset="0"/>
                <a:cs typeface="Times New Roman" pitchFamily="18" charset="0"/>
              </a:rPr>
              <a:t> </a:t>
            </a:r>
            <a:r>
              <a:rPr lang="it-IT" sz="3600" b="1" dirty="0" err="1" smtClean="0">
                <a:solidFill>
                  <a:srgbClr val="000099"/>
                </a:solidFill>
                <a:latin typeface="+mj-lt"/>
                <a:ea typeface="Calibri" pitchFamily="34" charset="0"/>
                <a:cs typeface="Times New Roman" pitchFamily="18" charset="0"/>
              </a:rPr>
              <a:t>for</a:t>
            </a:r>
            <a:r>
              <a:rPr lang="it-IT" sz="3600" b="1" dirty="0" smtClean="0">
                <a:solidFill>
                  <a:srgbClr val="000099"/>
                </a:solidFill>
                <a:latin typeface="+mj-lt"/>
                <a:ea typeface="Calibri" pitchFamily="34" charset="0"/>
                <a:cs typeface="Times New Roman" pitchFamily="18" charset="0"/>
              </a:rPr>
              <a:t> </a:t>
            </a:r>
            <a:r>
              <a:rPr lang="it-IT" sz="3600" b="1" dirty="0" err="1" smtClean="0">
                <a:solidFill>
                  <a:srgbClr val="000099"/>
                </a:solidFill>
                <a:latin typeface="+mj-lt"/>
                <a:ea typeface="Calibri" pitchFamily="34" charset="0"/>
                <a:cs typeface="Times New Roman" pitchFamily="18" charset="0"/>
              </a:rPr>
              <a:t>extreme</a:t>
            </a:r>
            <a:r>
              <a:rPr lang="it-IT" sz="3600" b="1" dirty="0" smtClean="0">
                <a:solidFill>
                  <a:srgbClr val="000099"/>
                </a:solidFill>
                <a:latin typeface="+mj-lt"/>
                <a:ea typeface="Calibri" pitchFamily="34" charset="0"/>
                <a:cs typeface="Times New Roman" pitchFamily="18" charset="0"/>
              </a:rPr>
              <a:t> </a:t>
            </a:r>
            <a:r>
              <a:rPr lang="it-IT" sz="3600" b="1" dirty="0" err="1" smtClean="0">
                <a:solidFill>
                  <a:srgbClr val="000099"/>
                </a:solidFill>
                <a:latin typeface="+mj-lt"/>
                <a:ea typeface="Calibri" pitchFamily="34" charset="0"/>
                <a:cs typeface="Times New Roman" pitchFamily="18" charset="0"/>
              </a:rPr>
              <a:t>weather</a:t>
            </a:r>
            <a:r>
              <a:rPr lang="it-IT" sz="3600" b="1" dirty="0" smtClean="0">
                <a:solidFill>
                  <a:srgbClr val="000099"/>
                </a:solidFill>
                <a:latin typeface="+mj-lt"/>
                <a:ea typeface="Calibri" pitchFamily="34" charset="0"/>
                <a:cs typeface="Times New Roman" pitchFamily="18" charset="0"/>
              </a:rPr>
              <a:t> </a:t>
            </a:r>
            <a:r>
              <a:rPr lang="it-IT" sz="3600" b="1" dirty="0" err="1" smtClean="0">
                <a:solidFill>
                  <a:srgbClr val="000099"/>
                </a:solidFill>
                <a:latin typeface="+mj-lt"/>
                <a:ea typeface="Calibri" pitchFamily="34" charset="0"/>
                <a:cs typeface="Times New Roman" pitchFamily="18" charset="0"/>
              </a:rPr>
              <a:t>events</a:t>
            </a:r>
            <a:endParaRPr lang="en-GB" sz="3600" b="1" dirty="0" smtClean="0">
              <a:solidFill>
                <a:srgbClr val="000099"/>
              </a:solidFill>
              <a:latin typeface="+mj-lt"/>
              <a:ea typeface="Calibri" pitchFamily="34" charset="0"/>
              <a:cs typeface="Times New Roman" pitchFamily="18" charset="0"/>
            </a:endParaRPr>
          </a:p>
        </p:txBody>
      </p:sp>
      <p:sp>
        <p:nvSpPr>
          <p:cNvPr id="4" name="Rettangolo 3"/>
          <p:cNvSpPr/>
          <p:nvPr/>
        </p:nvSpPr>
        <p:spPr>
          <a:xfrm>
            <a:off x="539552" y="1196752"/>
            <a:ext cx="8208912" cy="2304000"/>
          </a:xfrm>
          <a:prstGeom prst="rect">
            <a:avLst/>
          </a:prstGeom>
        </p:spPr>
        <p:txBody>
          <a:bodyPr wrap="square">
            <a:spAutoFit/>
          </a:bodyPr>
          <a:lstStyle/>
          <a:p>
            <a:pPr marL="171450" indent="-171450"/>
            <a:r>
              <a:rPr lang="en-GB" sz="2400" b="1" dirty="0" smtClean="0">
                <a:solidFill>
                  <a:srgbClr val="00529E"/>
                </a:solidFill>
                <a:latin typeface="+mj-lt"/>
              </a:rPr>
              <a:t>How do oceans drive extreme weather events?</a:t>
            </a:r>
            <a:endParaRPr lang="it-IT" sz="2400" b="1" dirty="0" err="1" smtClean="0">
              <a:solidFill>
                <a:srgbClr val="00529E"/>
              </a:solidFill>
              <a:latin typeface="+mj-lt"/>
            </a:endParaRPr>
          </a:p>
          <a:p>
            <a:pPr marL="171450" indent="-171450">
              <a:buFont typeface="Arial" panose="020B0604020202020204" pitchFamily="34" charset="0"/>
              <a:buChar char="•"/>
            </a:pPr>
            <a:r>
              <a:rPr lang="it-IT" sz="2400" dirty="0" err="1" smtClean="0">
                <a:solidFill>
                  <a:srgbClr val="00529E"/>
                </a:solidFill>
                <a:latin typeface="+mj-lt"/>
              </a:rPr>
              <a:t>To</a:t>
            </a:r>
            <a:r>
              <a:rPr lang="it-IT" sz="2400" dirty="0" smtClean="0">
                <a:solidFill>
                  <a:srgbClr val="00529E"/>
                </a:solidFill>
                <a:latin typeface="+mj-lt"/>
              </a:rPr>
              <a:t> </a:t>
            </a:r>
            <a:r>
              <a:rPr lang="it-IT" sz="2400" dirty="0" err="1" smtClean="0">
                <a:solidFill>
                  <a:srgbClr val="00529E"/>
                </a:solidFill>
                <a:latin typeface="+mj-lt"/>
              </a:rPr>
              <a:t>improve</a:t>
            </a:r>
            <a:r>
              <a:rPr lang="it-IT" sz="2400" dirty="0" smtClean="0">
                <a:solidFill>
                  <a:srgbClr val="00529E"/>
                </a:solidFill>
                <a:latin typeface="+mj-lt"/>
              </a:rPr>
              <a:t> the </a:t>
            </a:r>
            <a:r>
              <a:rPr lang="it-IT" sz="2400" dirty="0" err="1" smtClean="0">
                <a:solidFill>
                  <a:srgbClr val="00529E"/>
                </a:solidFill>
                <a:latin typeface="+mj-lt"/>
              </a:rPr>
              <a:t>understanding</a:t>
            </a:r>
            <a:r>
              <a:rPr lang="it-IT" sz="2400" dirty="0" smtClean="0">
                <a:solidFill>
                  <a:srgbClr val="00529E"/>
                </a:solidFill>
                <a:latin typeface="+mj-lt"/>
              </a:rPr>
              <a:t> </a:t>
            </a:r>
            <a:r>
              <a:rPr lang="it-IT" sz="2400" dirty="0" err="1" smtClean="0">
                <a:solidFill>
                  <a:srgbClr val="00529E"/>
                </a:solidFill>
                <a:latin typeface="+mj-lt"/>
              </a:rPr>
              <a:t>of</a:t>
            </a:r>
            <a:r>
              <a:rPr lang="it-IT" sz="2400" dirty="0" smtClean="0">
                <a:solidFill>
                  <a:srgbClr val="00529E"/>
                </a:solidFill>
                <a:latin typeface="+mj-lt"/>
              </a:rPr>
              <a:t> </a:t>
            </a:r>
            <a:r>
              <a:rPr lang="it-IT" sz="2400" dirty="0" err="1" smtClean="0">
                <a:solidFill>
                  <a:srgbClr val="00529E"/>
                </a:solidFill>
                <a:latin typeface="+mj-lt"/>
              </a:rPr>
              <a:t>variability</a:t>
            </a:r>
            <a:r>
              <a:rPr lang="it-IT" sz="2400" dirty="0" smtClean="0">
                <a:solidFill>
                  <a:srgbClr val="00529E"/>
                </a:solidFill>
                <a:latin typeface="+mj-lt"/>
              </a:rPr>
              <a:t> and </a:t>
            </a:r>
            <a:r>
              <a:rPr lang="it-IT" sz="2400" dirty="0" err="1" smtClean="0">
                <a:solidFill>
                  <a:srgbClr val="00529E"/>
                </a:solidFill>
                <a:latin typeface="+mj-lt"/>
              </a:rPr>
              <a:t>climate</a:t>
            </a:r>
            <a:r>
              <a:rPr lang="it-IT" sz="2400" dirty="0" smtClean="0">
                <a:solidFill>
                  <a:srgbClr val="00529E"/>
                </a:solidFill>
                <a:latin typeface="+mj-lt"/>
              </a:rPr>
              <a:t> </a:t>
            </a:r>
            <a:r>
              <a:rPr lang="it-IT" sz="2400" dirty="0" err="1" smtClean="0">
                <a:solidFill>
                  <a:srgbClr val="00529E"/>
                </a:solidFill>
                <a:latin typeface="+mj-lt"/>
              </a:rPr>
              <a:t>change</a:t>
            </a:r>
            <a:r>
              <a:rPr lang="it-IT" sz="2400" dirty="0" smtClean="0">
                <a:solidFill>
                  <a:srgbClr val="00529E"/>
                </a:solidFill>
                <a:latin typeface="+mj-lt"/>
              </a:rPr>
              <a:t> and the link </a:t>
            </a:r>
            <a:r>
              <a:rPr lang="it-IT" sz="2400" dirty="0" err="1" smtClean="0">
                <a:solidFill>
                  <a:srgbClr val="00529E"/>
                </a:solidFill>
                <a:latin typeface="+mj-lt"/>
              </a:rPr>
              <a:t>between</a:t>
            </a:r>
            <a:r>
              <a:rPr lang="it-IT" sz="2400" dirty="0" smtClean="0">
                <a:solidFill>
                  <a:srgbClr val="00529E"/>
                </a:solidFill>
                <a:latin typeface="+mj-lt"/>
              </a:rPr>
              <a:t> the </a:t>
            </a:r>
            <a:r>
              <a:rPr lang="it-IT" sz="2400" dirty="0" err="1" smtClean="0">
                <a:solidFill>
                  <a:srgbClr val="00529E"/>
                </a:solidFill>
                <a:latin typeface="+mj-lt"/>
              </a:rPr>
              <a:t>latter</a:t>
            </a:r>
            <a:r>
              <a:rPr lang="it-IT" sz="2400" dirty="0" smtClean="0">
                <a:solidFill>
                  <a:srgbClr val="00529E"/>
                </a:solidFill>
                <a:latin typeface="+mj-lt"/>
              </a:rPr>
              <a:t> and </a:t>
            </a:r>
            <a:r>
              <a:rPr lang="it-IT" sz="2400" dirty="0" err="1" smtClean="0">
                <a:solidFill>
                  <a:srgbClr val="00529E"/>
                </a:solidFill>
                <a:latin typeface="+mj-lt"/>
              </a:rPr>
              <a:t>extreme</a:t>
            </a:r>
            <a:r>
              <a:rPr lang="it-IT" sz="2400" dirty="0" smtClean="0">
                <a:solidFill>
                  <a:srgbClr val="00529E"/>
                </a:solidFill>
                <a:latin typeface="+mj-lt"/>
              </a:rPr>
              <a:t> </a:t>
            </a:r>
            <a:r>
              <a:rPr lang="it-IT" sz="2400" dirty="0" err="1" smtClean="0">
                <a:solidFill>
                  <a:srgbClr val="00529E"/>
                </a:solidFill>
                <a:latin typeface="+mj-lt"/>
              </a:rPr>
              <a:t>events</a:t>
            </a:r>
            <a:endParaRPr lang="en-GB" sz="2400" dirty="0" smtClean="0">
              <a:solidFill>
                <a:srgbClr val="00529E"/>
              </a:solidFill>
              <a:latin typeface="+mj-lt"/>
            </a:endParaRPr>
          </a:p>
          <a:p>
            <a:pPr marL="171450" indent="-171450">
              <a:buFont typeface="Arial" panose="020B0604020202020204" pitchFamily="34" charset="0"/>
              <a:buChar char="•"/>
            </a:pPr>
            <a:r>
              <a:rPr lang="en-GB" sz="2400" dirty="0" smtClean="0">
                <a:solidFill>
                  <a:srgbClr val="00529E"/>
                </a:solidFill>
                <a:latin typeface="+mj-lt"/>
              </a:rPr>
              <a:t>To improve the knowledge of global climate pattern</a:t>
            </a:r>
          </a:p>
          <a:p>
            <a:pPr marL="171450" indent="-171450">
              <a:buFont typeface="Arial" panose="020B0604020202020204" pitchFamily="34" charset="0"/>
              <a:buChar char="•"/>
            </a:pPr>
            <a:r>
              <a:rPr lang="en-GB" sz="2400" dirty="0" smtClean="0">
                <a:solidFill>
                  <a:srgbClr val="00529E"/>
                </a:solidFill>
                <a:latin typeface="+mj-lt"/>
              </a:rPr>
              <a:t>To predict human influence on climate change</a:t>
            </a:r>
          </a:p>
          <a:p>
            <a:pPr marL="171450" indent="-171450">
              <a:buFont typeface="Arial" panose="020B0604020202020204" pitchFamily="34" charset="0"/>
              <a:buChar char="•"/>
            </a:pPr>
            <a:endParaRPr lang="en-GB" sz="2400" dirty="0" smtClean="0">
              <a:solidFill>
                <a:srgbClr val="00529E"/>
              </a:solidFill>
              <a:latin typeface="+mj-lt"/>
            </a:endParaRPr>
          </a:p>
        </p:txBody>
      </p:sp>
      <p:pic>
        <p:nvPicPr>
          <p:cNvPr id="5" name="Picture 2" descr="C:\Progetti\SeaDataCloud\EGU\NEw\acqua-alta-1dic2008.jpg"/>
          <p:cNvPicPr>
            <a:picLocks noChangeAspect="1" noChangeArrowheads="1"/>
          </p:cNvPicPr>
          <p:nvPr/>
        </p:nvPicPr>
        <p:blipFill>
          <a:blip r:embed="rId2" cstate="print"/>
          <a:srcRect/>
          <a:stretch>
            <a:fillRect/>
          </a:stretch>
        </p:blipFill>
        <p:spPr bwMode="auto">
          <a:xfrm>
            <a:off x="6228184" y="3717032"/>
            <a:ext cx="2708920" cy="2708920"/>
          </a:xfrm>
          <a:prstGeom prst="rect">
            <a:avLst/>
          </a:prstGeom>
          <a:noFill/>
        </p:spPr>
      </p:pic>
      <p:sp>
        <p:nvSpPr>
          <p:cNvPr id="6" name="Rettangolo 5"/>
          <p:cNvSpPr/>
          <p:nvPr/>
        </p:nvSpPr>
        <p:spPr>
          <a:xfrm rot="16200000">
            <a:off x="7977494" y="5194336"/>
            <a:ext cx="2071401" cy="246221"/>
          </a:xfrm>
          <a:prstGeom prst="rect">
            <a:avLst/>
          </a:prstGeom>
          <a:noFill/>
        </p:spPr>
        <p:txBody>
          <a:bodyPr wrap="none">
            <a:spAutoFit/>
          </a:bodyPr>
          <a:lstStyle/>
          <a:p>
            <a:r>
              <a:rPr lang="en-GB" sz="1000" dirty="0" smtClean="0">
                <a:solidFill>
                  <a:srgbClr val="00529E"/>
                </a:solidFill>
                <a:latin typeface="+mj-lt"/>
              </a:rPr>
              <a:t>Credit: </a:t>
            </a:r>
            <a:r>
              <a:rPr lang="en-GB" sz="1000" dirty="0" err="1" smtClean="0">
                <a:solidFill>
                  <a:srgbClr val="00529E"/>
                </a:solidFill>
                <a:latin typeface="+mj-lt"/>
              </a:rPr>
              <a:t>Consorzio</a:t>
            </a:r>
            <a:r>
              <a:rPr lang="en-GB" sz="1000" dirty="0" smtClean="0">
                <a:solidFill>
                  <a:srgbClr val="00529E"/>
                </a:solidFill>
                <a:latin typeface="+mj-lt"/>
              </a:rPr>
              <a:t> </a:t>
            </a:r>
            <a:r>
              <a:rPr lang="en-GB" sz="1000" dirty="0" err="1" smtClean="0">
                <a:solidFill>
                  <a:srgbClr val="00529E"/>
                </a:solidFill>
                <a:latin typeface="+mj-lt"/>
              </a:rPr>
              <a:t>Venezia</a:t>
            </a:r>
            <a:r>
              <a:rPr lang="en-GB" sz="1000" dirty="0" smtClean="0">
                <a:solidFill>
                  <a:srgbClr val="00529E"/>
                </a:solidFill>
                <a:latin typeface="+mj-lt"/>
              </a:rPr>
              <a:t> </a:t>
            </a:r>
            <a:r>
              <a:rPr lang="en-GB" sz="1000" dirty="0" err="1" smtClean="0">
                <a:solidFill>
                  <a:srgbClr val="00529E"/>
                </a:solidFill>
                <a:latin typeface="+mj-lt"/>
              </a:rPr>
              <a:t>Nuova</a:t>
            </a:r>
            <a:endParaRPr lang="en-GB" sz="1000" dirty="0" smtClean="0">
              <a:solidFill>
                <a:srgbClr val="00529E"/>
              </a:solidFill>
              <a:latin typeface="+mj-lt"/>
            </a:endParaRPr>
          </a:p>
        </p:txBody>
      </p:sp>
      <p:sp>
        <p:nvSpPr>
          <p:cNvPr id="7" name="Rettangolo 6"/>
          <p:cNvSpPr/>
          <p:nvPr/>
        </p:nvSpPr>
        <p:spPr>
          <a:xfrm rot="16200000">
            <a:off x="4937190" y="5091068"/>
            <a:ext cx="2304990" cy="276999"/>
          </a:xfrm>
          <a:prstGeom prst="rect">
            <a:avLst/>
          </a:prstGeom>
          <a:noFill/>
        </p:spPr>
        <p:txBody>
          <a:bodyPr wrap="none">
            <a:spAutoFit/>
          </a:bodyPr>
          <a:lstStyle/>
          <a:p>
            <a:r>
              <a:rPr lang="en-GB" sz="1200" dirty="0" smtClean="0">
                <a:solidFill>
                  <a:srgbClr val="00529E"/>
                </a:solidFill>
                <a:latin typeface="+mj-lt"/>
              </a:rPr>
              <a:t>High tide in Venice (01dic2008)</a:t>
            </a:r>
          </a:p>
        </p:txBody>
      </p:sp>
      <p:sp>
        <p:nvSpPr>
          <p:cNvPr id="8" name="Rettangolo 7"/>
          <p:cNvSpPr/>
          <p:nvPr/>
        </p:nvSpPr>
        <p:spPr>
          <a:xfrm>
            <a:off x="683568" y="3501008"/>
            <a:ext cx="5256584" cy="2923877"/>
          </a:xfrm>
          <a:prstGeom prst="rect">
            <a:avLst/>
          </a:prstGeom>
        </p:spPr>
        <p:txBody>
          <a:bodyPr wrap="square">
            <a:spAutoFit/>
          </a:bodyPr>
          <a:lstStyle/>
          <a:p>
            <a:pPr algn="just"/>
            <a:r>
              <a:rPr lang="en-GB" sz="2300" dirty="0" smtClean="0">
                <a:solidFill>
                  <a:srgbClr val="00529E"/>
                </a:solidFill>
              </a:rPr>
              <a:t>Carrying out research in this field of sea sciences can help the humanity. The availability of great amount of high quality ocean data allows hazard vulnerability assessment and gives the possibility to plan the risk mitigation strategies and the adaptation measures.</a:t>
            </a:r>
            <a:endParaRPr lang="en-GB" sz="2300" dirty="0" smtClean="0">
              <a:solidFill>
                <a:srgbClr val="00519D"/>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
        <p:nvSpPr>
          <p:cNvPr id="3" name="Rectangle 3"/>
          <p:cNvSpPr>
            <a:spLocks noChangeArrowheads="1"/>
          </p:cNvSpPr>
          <p:nvPr/>
        </p:nvSpPr>
        <p:spPr bwMode="auto">
          <a:xfrm>
            <a:off x="2484472" y="746121"/>
            <a:ext cx="6336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2800" b="1" dirty="0" err="1" smtClean="0">
                <a:solidFill>
                  <a:srgbClr val="000099"/>
                </a:solidFill>
                <a:latin typeface="+mj-lt"/>
                <a:ea typeface="Calibri" pitchFamily="34" charset="0"/>
                <a:cs typeface="Times New Roman" pitchFamily="18" charset="0"/>
              </a:rPr>
              <a:t>How</a:t>
            </a:r>
            <a:r>
              <a:rPr lang="it-IT" sz="2800" b="1" dirty="0" smtClean="0">
                <a:solidFill>
                  <a:srgbClr val="000099"/>
                </a:solidFill>
                <a:latin typeface="+mj-lt"/>
                <a:ea typeface="Calibri" pitchFamily="34" charset="0"/>
                <a:cs typeface="Times New Roman" pitchFamily="18" charset="0"/>
              </a:rPr>
              <a:t> </a:t>
            </a:r>
            <a:r>
              <a:rPr lang="it-IT" sz="2800" b="1" dirty="0" err="1" smtClean="0">
                <a:solidFill>
                  <a:srgbClr val="000099"/>
                </a:solidFill>
                <a:latin typeface="+mj-lt"/>
                <a:ea typeface="Calibri" pitchFamily="34" charset="0"/>
                <a:cs typeface="Times New Roman" pitchFamily="18" charset="0"/>
              </a:rPr>
              <a:t>SeaDataNet</a:t>
            </a:r>
            <a:r>
              <a:rPr lang="it-IT" sz="2800" b="1" dirty="0" smtClean="0">
                <a:solidFill>
                  <a:srgbClr val="000099"/>
                </a:solidFill>
                <a:latin typeface="+mj-lt"/>
                <a:ea typeface="Calibri" pitchFamily="34" charset="0"/>
                <a:cs typeface="Times New Roman" pitchFamily="18" charset="0"/>
              </a:rPr>
              <a:t> </a:t>
            </a:r>
            <a:r>
              <a:rPr lang="it-IT" sz="2800" b="1" dirty="0" err="1" smtClean="0">
                <a:solidFill>
                  <a:srgbClr val="000099"/>
                </a:solidFill>
                <a:latin typeface="+mj-lt"/>
                <a:ea typeface="Calibri" pitchFamily="34" charset="0"/>
                <a:cs typeface="Times New Roman" pitchFamily="18" charset="0"/>
              </a:rPr>
              <a:t>supports</a:t>
            </a:r>
            <a:r>
              <a:rPr lang="it-IT" sz="2800" b="1" dirty="0" smtClean="0">
                <a:solidFill>
                  <a:srgbClr val="000099"/>
                </a:solidFill>
                <a:latin typeface="+mj-lt"/>
                <a:ea typeface="Calibri" pitchFamily="34" charset="0"/>
                <a:cs typeface="Times New Roman" pitchFamily="18" charset="0"/>
              </a:rPr>
              <a:t> </a:t>
            </a:r>
            <a:r>
              <a:rPr lang="en-GB" sz="2800" dirty="0" smtClean="0"/>
              <a:t> </a:t>
            </a:r>
            <a:r>
              <a:rPr lang="en-GB" sz="2800" b="1" dirty="0" smtClean="0">
                <a:solidFill>
                  <a:srgbClr val="000099"/>
                </a:solidFill>
                <a:latin typeface="+mj-lt"/>
                <a:cs typeface="Times New Roman" pitchFamily="18" charset="0"/>
              </a:rPr>
              <a:t>extreme weather events study</a:t>
            </a:r>
            <a:r>
              <a:rPr lang="en-GB" sz="2800" b="1" dirty="0" smtClean="0">
                <a:solidFill>
                  <a:srgbClr val="000099"/>
                </a:solidFill>
                <a:latin typeface="+mj-lt"/>
                <a:ea typeface="Calibri" pitchFamily="34" charset="0"/>
                <a:cs typeface="Times New Roman" pitchFamily="18" charset="0"/>
              </a:rPr>
              <a:t> </a:t>
            </a:r>
          </a:p>
        </p:txBody>
      </p:sp>
      <p:sp>
        <p:nvSpPr>
          <p:cNvPr id="4" name="Rettangolo 3"/>
          <p:cNvSpPr/>
          <p:nvPr/>
        </p:nvSpPr>
        <p:spPr>
          <a:xfrm>
            <a:off x="107504" y="1657831"/>
            <a:ext cx="8496944" cy="1508105"/>
          </a:xfrm>
          <a:prstGeom prst="rect">
            <a:avLst/>
          </a:prstGeom>
        </p:spPr>
        <p:txBody>
          <a:bodyPr wrap="square">
            <a:spAutoFit/>
          </a:bodyPr>
          <a:lstStyle/>
          <a:p>
            <a:pPr algn="just"/>
            <a:r>
              <a:rPr lang="en-GB" sz="2300" dirty="0" smtClean="0">
                <a:solidFill>
                  <a:srgbClr val="00519D"/>
                </a:solidFill>
                <a:ea typeface="Calibri" pitchFamily="34" charset="0"/>
                <a:cs typeface="Calibri" pitchFamily="34" charset="0"/>
              </a:rPr>
              <a:t>In the </a:t>
            </a:r>
            <a:r>
              <a:rPr lang="en-GB" sz="2300" dirty="0" err="1" smtClean="0">
                <a:solidFill>
                  <a:srgbClr val="00519D"/>
                </a:solidFill>
                <a:ea typeface="Calibri" pitchFamily="34" charset="0"/>
                <a:cs typeface="Calibri" pitchFamily="34" charset="0"/>
              </a:rPr>
              <a:t>SeaDataNet</a:t>
            </a:r>
            <a:r>
              <a:rPr lang="en-GB" sz="2300" dirty="0" smtClean="0">
                <a:solidFill>
                  <a:srgbClr val="00519D"/>
                </a:solidFill>
                <a:ea typeface="Calibri" pitchFamily="34" charset="0"/>
                <a:cs typeface="Calibri" pitchFamily="34" charset="0"/>
              </a:rPr>
              <a:t> infrastructure are available more than 2 M of data sets comprising bathymetry data  as well as temperature, salinity, currents, etc. </a:t>
            </a:r>
            <a:r>
              <a:rPr lang="en-GB" sz="2300" dirty="0" smtClean="0">
                <a:solidFill>
                  <a:srgbClr val="00519D"/>
                </a:solidFill>
                <a:latin typeface="+mn-lt"/>
                <a:ea typeface="Calibri" pitchFamily="34" charset="0"/>
                <a:cs typeface="Calibri" pitchFamily="34" charset="0"/>
              </a:rPr>
              <a:t>In situ data is used mainly for validation activity of climate-hazard modelling data and  satellite data.</a:t>
            </a:r>
          </a:p>
        </p:txBody>
      </p:sp>
      <p:pic>
        <p:nvPicPr>
          <p:cNvPr id="5" name="Picture 3" descr="C:\Enea\FotoMare\Immagini\Rosette.jpg"/>
          <p:cNvPicPr>
            <a:picLocks noChangeAspect="1" noChangeArrowheads="1"/>
          </p:cNvPicPr>
          <p:nvPr/>
        </p:nvPicPr>
        <p:blipFill>
          <a:blip r:embed="rId3" cstate="print"/>
          <a:srcRect r="16610"/>
          <a:stretch>
            <a:fillRect/>
          </a:stretch>
        </p:blipFill>
        <p:spPr bwMode="auto">
          <a:xfrm>
            <a:off x="5170706" y="3284984"/>
            <a:ext cx="3793782" cy="2855062"/>
          </a:xfrm>
          <a:prstGeom prst="rect">
            <a:avLst/>
          </a:prstGeom>
          <a:noFill/>
        </p:spPr>
      </p:pic>
      <p:sp>
        <p:nvSpPr>
          <p:cNvPr id="6" name="Rettangolo 5"/>
          <p:cNvSpPr/>
          <p:nvPr/>
        </p:nvSpPr>
        <p:spPr>
          <a:xfrm>
            <a:off x="107504" y="3140968"/>
            <a:ext cx="4968552" cy="2939266"/>
          </a:xfrm>
          <a:prstGeom prst="rect">
            <a:avLst/>
          </a:prstGeom>
        </p:spPr>
        <p:txBody>
          <a:bodyPr wrap="square">
            <a:spAutoFit/>
          </a:bodyPr>
          <a:lstStyle/>
          <a:p>
            <a:pPr algn="just"/>
            <a:r>
              <a:rPr lang="it-IT" sz="2300" dirty="0" err="1" smtClean="0">
                <a:solidFill>
                  <a:srgbClr val="00519D"/>
                </a:solidFill>
                <a:ea typeface="Calibri" pitchFamily="34" charset="0"/>
                <a:cs typeface="Calibri" pitchFamily="34" charset="0"/>
              </a:rPr>
              <a:t>Improved</a:t>
            </a:r>
            <a:r>
              <a:rPr lang="it-IT" sz="2300" dirty="0" smtClean="0">
                <a:solidFill>
                  <a:srgbClr val="00519D"/>
                </a:solidFill>
                <a:ea typeface="Calibri" pitchFamily="34" charset="0"/>
                <a:cs typeface="Calibri" pitchFamily="34" charset="0"/>
              </a:rPr>
              <a:t> </a:t>
            </a:r>
            <a:r>
              <a:rPr lang="it-IT" sz="2300" dirty="0" err="1" smtClean="0">
                <a:solidFill>
                  <a:srgbClr val="00519D"/>
                </a:solidFill>
                <a:ea typeface="Calibri" pitchFamily="34" charset="0"/>
                <a:cs typeface="Calibri" pitchFamily="34" charset="0"/>
              </a:rPr>
              <a:t>models</a:t>
            </a:r>
            <a:r>
              <a:rPr lang="it-IT" sz="2300" dirty="0" smtClean="0">
                <a:solidFill>
                  <a:srgbClr val="00519D"/>
                </a:solidFill>
                <a:ea typeface="Calibri" pitchFamily="34" charset="0"/>
                <a:cs typeface="Calibri" pitchFamily="34" charset="0"/>
              </a:rPr>
              <a:t> are </a:t>
            </a:r>
            <a:r>
              <a:rPr lang="it-IT" sz="2300" dirty="0" err="1" smtClean="0">
                <a:solidFill>
                  <a:srgbClr val="00519D"/>
                </a:solidFill>
                <a:ea typeface="Calibri" pitchFamily="34" charset="0"/>
                <a:cs typeface="Calibri" pitchFamily="34" charset="0"/>
              </a:rPr>
              <a:t>used</a:t>
            </a:r>
            <a:r>
              <a:rPr lang="it-IT" sz="2300" dirty="0" smtClean="0">
                <a:solidFill>
                  <a:srgbClr val="00519D"/>
                </a:solidFill>
                <a:ea typeface="Calibri" pitchFamily="34" charset="0"/>
                <a:cs typeface="Calibri" pitchFamily="34" charset="0"/>
              </a:rPr>
              <a:t> </a:t>
            </a:r>
            <a:r>
              <a:rPr lang="it-IT" sz="2300" dirty="0" err="1" smtClean="0">
                <a:solidFill>
                  <a:srgbClr val="00519D"/>
                </a:solidFill>
                <a:ea typeface="Calibri" pitchFamily="34" charset="0"/>
                <a:cs typeface="Calibri" pitchFamily="34" charset="0"/>
              </a:rPr>
              <a:t>to</a:t>
            </a:r>
            <a:r>
              <a:rPr lang="en-GB" sz="2300" dirty="0" smtClean="0">
                <a:solidFill>
                  <a:srgbClr val="00519D"/>
                </a:solidFill>
                <a:ea typeface="Calibri" pitchFamily="34" charset="0"/>
                <a:cs typeface="Calibri" pitchFamily="34" charset="0"/>
              </a:rPr>
              <a:t> better forecast and  to predict areas that are likely to be very high exposure to climate hazards</a:t>
            </a:r>
            <a:r>
              <a:rPr lang="en-GB" sz="2400" dirty="0" smtClean="0">
                <a:solidFill>
                  <a:srgbClr val="00519D"/>
                </a:solidFill>
                <a:ea typeface="Calibri" pitchFamily="34" charset="0"/>
                <a:cs typeface="Calibri" pitchFamily="34" charset="0"/>
              </a:rPr>
              <a:t>.</a:t>
            </a:r>
            <a:endParaRPr lang="en-GB" sz="2300" dirty="0" smtClean="0">
              <a:solidFill>
                <a:srgbClr val="00519D"/>
              </a:solidFill>
              <a:latin typeface="+mn-lt"/>
              <a:ea typeface="Calibri" pitchFamily="34" charset="0"/>
              <a:cs typeface="Calibri" pitchFamily="34" charset="0"/>
            </a:endParaRPr>
          </a:p>
          <a:p>
            <a:pPr algn="just"/>
            <a:r>
              <a:rPr lang="en-GB" sz="2300" dirty="0" smtClean="0">
                <a:solidFill>
                  <a:srgbClr val="00519D"/>
                </a:solidFill>
                <a:latin typeface="+mn-lt"/>
                <a:ea typeface="Calibri" pitchFamily="34" charset="0"/>
                <a:cs typeface="Calibri" pitchFamily="34" charset="0"/>
              </a:rPr>
              <a:t>SDN released qualified temperature and salinity historical data collections in the European regional seas as well as </a:t>
            </a:r>
            <a:r>
              <a:rPr lang="en-GB" sz="2300" dirty="0" err="1" smtClean="0">
                <a:solidFill>
                  <a:srgbClr val="00519D"/>
                </a:solidFill>
                <a:latin typeface="+mn-lt"/>
                <a:ea typeface="Calibri" pitchFamily="34" charset="0"/>
                <a:cs typeface="Calibri" pitchFamily="34" charset="0"/>
              </a:rPr>
              <a:t>climatological</a:t>
            </a:r>
            <a:r>
              <a:rPr lang="en-GB" sz="2300" dirty="0" smtClean="0">
                <a:solidFill>
                  <a:srgbClr val="00519D"/>
                </a:solidFill>
                <a:latin typeface="+mn-lt"/>
                <a:ea typeface="Calibri" pitchFamily="34" charset="0"/>
                <a:cs typeface="Calibri" pitchFamily="34" charset="0"/>
              </a:rPr>
              <a:t> maps.</a:t>
            </a:r>
          </a:p>
        </p:txBody>
      </p:sp>
      <p:sp>
        <p:nvSpPr>
          <p:cNvPr id="7" name="Rettangolo 6"/>
          <p:cNvSpPr/>
          <p:nvPr/>
        </p:nvSpPr>
        <p:spPr>
          <a:xfrm>
            <a:off x="5220072" y="6165304"/>
            <a:ext cx="1224000" cy="246221"/>
          </a:xfrm>
          <a:prstGeom prst="rect">
            <a:avLst/>
          </a:prstGeom>
          <a:noFill/>
        </p:spPr>
        <p:txBody>
          <a:bodyPr wrap="square">
            <a:spAutoFit/>
          </a:bodyPr>
          <a:lstStyle/>
          <a:p>
            <a:r>
              <a:rPr lang="it-IT" sz="1000" dirty="0" smtClean="0">
                <a:solidFill>
                  <a:srgbClr val="00529E"/>
                </a:solidFill>
                <a:latin typeface="+mj-lt"/>
              </a:rPr>
              <a:t>Rosette </a:t>
            </a:r>
            <a:r>
              <a:rPr lang="it-IT" sz="1000" dirty="0" err="1" smtClean="0">
                <a:solidFill>
                  <a:srgbClr val="00529E"/>
                </a:solidFill>
                <a:latin typeface="+mj-lt"/>
              </a:rPr>
              <a:t>sampler</a:t>
            </a:r>
            <a:endParaRPr lang="en-GB" sz="1000" dirty="0" smtClean="0">
              <a:solidFill>
                <a:srgbClr val="00529E"/>
              </a:solidFill>
              <a:latin typeface="+mj-lt"/>
            </a:endParaRPr>
          </a:p>
        </p:txBody>
      </p:sp>
      <p:sp>
        <p:nvSpPr>
          <p:cNvPr id="8" name="Rettangolo 7"/>
          <p:cNvSpPr/>
          <p:nvPr/>
        </p:nvSpPr>
        <p:spPr>
          <a:xfrm rot="16200000">
            <a:off x="8466410" y="5508858"/>
            <a:ext cx="1093569" cy="246221"/>
          </a:xfrm>
          <a:prstGeom prst="rect">
            <a:avLst/>
          </a:prstGeom>
          <a:noFill/>
        </p:spPr>
        <p:txBody>
          <a:bodyPr wrap="none">
            <a:spAutoFit/>
          </a:bodyPr>
          <a:lstStyle/>
          <a:p>
            <a:r>
              <a:rPr lang="en-GB" sz="1000" dirty="0" smtClean="0">
                <a:solidFill>
                  <a:srgbClr val="00529E"/>
                </a:solidFill>
                <a:latin typeface="+mj-lt"/>
              </a:rPr>
              <a:t>Credit: C. </a:t>
            </a:r>
            <a:r>
              <a:rPr lang="en-GB" sz="1000" dirty="0" err="1" smtClean="0">
                <a:solidFill>
                  <a:srgbClr val="00529E"/>
                </a:solidFill>
                <a:latin typeface="+mj-lt"/>
              </a:rPr>
              <a:t>Papucci</a:t>
            </a:r>
            <a:endParaRPr lang="en-GB" sz="1000" dirty="0" smtClean="0">
              <a:solidFill>
                <a:srgbClr val="00529E"/>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
        <p:nvSpPr>
          <p:cNvPr id="3" name="Rectangle 3"/>
          <p:cNvSpPr>
            <a:spLocks noChangeArrowheads="1"/>
          </p:cNvSpPr>
          <p:nvPr/>
        </p:nvSpPr>
        <p:spPr bwMode="auto">
          <a:xfrm>
            <a:off x="0" y="1076543"/>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3600" b="1" dirty="0" err="1" smtClean="0">
                <a:solidFill>
                  <a:srgbClr val="000099"/>
                </a:solidFill>
                <a:latin typeface="+mj-lt"/>
                <a:ea typeface="Calibri" pitchFamily="34" charset="0"/>
                <a:cs typeface="Times New Roman" pitchFamily="18" charset="0"/>
              </a:rPr>
              <a:t>Availability</a:t>
            </a:r>
            <a:r>
              <a:rPr lang="it-IT" sz="3600" b="1" dirty="0" smtClean="0">
                <a:solidFill>
                  <a:srgbClr val="000099"/>
                </a:solidFill>
                <a:latin typeface="+mj-lt"/>
                <a:ea typeface="Calibri" pitchFamily="34" charset="0"/>
                <a:cs typeface="Times New Roman" pitchFamily="18" charset="0"/>
              </a:rPr>
              <a:t> </a:t>
            </a:r>
            <a:r>
              <a:rPr lang="it-IT" sz="3600" b="1" dirty="0" err="1" smtClean="0">
                <a:solidFill>
                  <a:srgbClr val="000099"/>
                </a:solidFill>
                <a:latin typeface="+mj-lt"/>
                <a:ea typeface="Calibri" pitchFamily="34" charset="0"/>
                <a:cs typeface="Times New Roman" pitchFamily="18" charset="0"/>
              </a:rPr>
              <a:t>of</a:t>
            </a:r>
            <a:r>
              <a:rPr lang="it-IT" sz="3600" b="1" dirty="0" smtClean="0">
                <a:solidFill>
                  <a:srgbClr val="000099"/>
                </a:solidFill>
                <a:latin typeface="+mj-lt"/>
                <a:ea typeface="Calibri" pitchFamily="34" charset="0"/>
                <a:cs typeface="Times New Roman" pitchFamily="18" charset="0"/>
              </a:rPr>
              <a:t> </a:t>
            </a:r>
            <a:r>
              <a:rPr lang="it-IT" sz="3600" b="1" dirty="0" err="1" smtClean="0">
                <a:solidFill>
                  <a:srgbClr val="000099"/>
                </a:solidFill>
                <a:latin typeface="+mj-lt"/>
                <a:ea typeface="Calibri" pitchFamily="34" charset="0"/>
                <a:cs typeface="Times New Roman" pitchFamily="18" charset="0"/>
              </a:rPr>
              <a:t>aggregated</a:t>
            </a:r>
            <a:r>
              <a:rPr lang="it-IT" sz="3600" b="1" dirty="0" smtClean="0">
                <a:solidFill>
                  <a:srgbClr val="000099"/>
                </a:solidFill>
                <a:latin typeface="+mj-lt"/>
                <a:ea typeface="Calibri" pitchFamily="34" charset="0"/>
                <a:cs typeface="Times New Roman" pitchFamily="18" charset="0"/>
              </a:rPr>
              <a:t> </a:t>
            </a:r>
            <a:r>
              <a:rPr lang="it-IT" sz="3600" b="1" dirty="0" err="1">
                <a:solidFill>
                  <a:srgbClr val="000099"/>
                </a:solidFill>
                <a:latin typeface="+mj-lt"/>
                <a:ea typeface="Calibri" pitchFamily="34" charset="0"/>
                <a:cs typeface="Times New Roman" pitchFamily="18" charset="0"/>
              </a:rPr>
              <a:t>dataset</a:t>
            </a:r>
            <a:r>
              <a:rPr lang="it-IT" sz="3600" b="1" dirty="0">
                <a:solidFill>
                  <a:srgbClr val="000099"/>
                </a:solidFill>
                <a:latin typeface="+mj-lt"/>
                <a:ea typeface="Calibri" pitchFamily="34" charset="0"/>
                <a:cs typeface="Times New Roman" pitchFamily="18" charset="0"/>
              </a:rPr>
              <a:t> 1900-2014</a:t>
            </a:r>
            <a:endParaRPr lang="en-GB" sz="3600" b="1" dirty="0">
              <a:solidFill>
                <a:srgbClr val="000099"/>
              </a:solidFill>
              <a:latin typeface="+mj-lt"/>
              <a:ea typeface="Calibri" pitchFamily="34" charset="0"/>
              <a:cs typeface="Times New Roman" pitchFamily="18" charset="0"/>
            </a:endParaRPr>
          </a:p>
        </p:txBody>
      </p:sp>
      <p:pic>
        <p:nvPicPr>
          <p:cNvPr id="4" name="Picture 2" descr="https://www.seadatanet.org/var/storage/images/medias-seadatanet2/files/services/products/aggregated-datasets/3780-1-eng-GB/Aggregated-datasets_fullsize.png"/>
          <p:cNvPicPr>
            <a:picLocks noChangeAspect="1" noChangeArrowheads="1"/>
          </p:cNvPicPr>
          <p:nvPr/>
        </p:nvPicPr>
        <p:blipFill>
          <a:blip r:embed="rId2" cstate="print"/>
          <a:srcRect/>
          <a:stretch>
            <a:fillRect/>
          </a:stretch>
        </p:blipFill>
        <p:spPr bwMode="auto">
          <a:xfrm>
            <a:off x="94108" y="2420888"/>
            <a:ext cx="8942388" cy="3600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27672" t="23625" r="35248" b="47238"/>
          <a:stretch>
            <a:fillRect/>
          </a:stretch>
        </p:blipFill>
        <p:spPr bwMode="auto">
          <a:xfrm>
            <a:off x="395536" y="3573016"/>
            <a:ext cx="6030668" cy="2664296"/>
          </a:xfrm>
          <a:prstGeom prst="rect">
            <a:avLst/>
          </a:prstGeom>
          <a:noFill/>
          <a:ln w="9525">
            <a:noFill/>
            <a:miter lim="800000"/>
            <a:headEnd/>
            <a:tailEnd/>
          </a:ln>
        </p:spPr>
      </p:pic>
      <p:sp>
        <p:nvSpPr>
          <p:cNvPr id="3" name="Espace réservé du contenu 2"/>
          <p:cNvSpPr>
            <a:spLocks noGrp="1"/>
          </p:cNvSpPr>
          <p:nvPr>
            <p:ph idx="4294967295"/>
          </p:nvPr>
        </p:nvSpPr>
        <p:spPr>
          <a:xfrm>
            <a:off x="179512" y="1196753"/>
            <a:ext cx="8712968" cy="2232192"/>
          </a:xfrm>
        </p:spPr>
        <p:txBody>
          <a:bodyPr/>
          <a:lstStyle/>
          <a:p>
            <a:pPr marL="0" indent="0" algn="just">
              <a:spcBef>
                <a:spcPts val="0"/>
              </a:spcBef>
              <a:buNone/>
            </a:pPr>
            <a:r>
              <a:rPr lang="en-GB" sz="2300" b="1" kern="1200" dirty="0" err="1">
                <a:solidFill>
                  <a:srgbClr val="000099"/>
                </a:solidFill>
                <a:latin typeface="Arial" pitchFamily="34" charset="0"/>
                <a:ea typeface="+mn-ea"/>
                <a:cs typeface="Arial" pitchFamily="34" charset="0"/>
              </a:rPr>
              <a:t>SeaDataNet</a:t>
            </a:r>
            <a:r>
              <a:rPr lang="en-GB" sz="2300" b="1" kern="1200" dirty="0">
                <a:solidFill>
                  <a:srgbClr val="000099"/>
                </a:solidFill>
                <a:latin typeface="Arial" pitchFamily="34" charset="0"/>
                <a:ea typeface="+mn-ea"/>
                <a:cs typeface="Arial" pitchFamily="34" charset="0"/>
              </a:rPr>
              <a:t> is a comprehensive Pan-European semi-distributed marine data infrastructure</a:t>
            </a:r>
            <a:r>
              <a:rPr lang="en-GB" sz="2300" kern="1200" dirty="0">
                <a:solidFill>
                  <a:srgbClr val="000099"/>
                </a:solidFill>
                <a:latin typeface="Arial" pitchFamily="34" charset="0"/>
                <a:ea typeface="+mn-ea"/>
                <a:cs typeface="Arial" pitchFamily="34" charset="0"/>
              </a:rPr>
              <a:t>, providing access to multidisciplinary, integrated marine and ocean data and products of standardised quality, services, as well as an overview of marine organisations, research and monitoring activities related to the </a:t>
            </a:r>
            <a:r>
              <a:rPr lang="en-GB" sz="2300" kern="1200" dirty="0" smtClean="0">
                <a:solidFill>
                  <a:srgbClr val="000099"/>
                </a:solidFill>
                <a:latin typeface="Arial" pitchFamily="34" charset="0"/>
                <a:ea typeface="+mn-ea"/>
                <a:cs typeface="Arial" pitchFamily="34" charset="0"/>
              </a:rPr>
              <a:t>sea.</a:t>
            </a:r>
            <a:r>
              <a:rPr lang="en-US" altLang="en-US" sz="2300" dirty="0" smtClean="0"/>
              <a:t> </a:t>
            </a:r>
            <a:r>
              <a:rPr lang="en-GB" altLang="en-US" sz="2300" dirty="0" smtClean="0"/>
              <a:t> </a:t>
            </a:r>
            <a:endParaRPr lang="en-GB" sz="2300" kern="1200" dirty="0">
              <a:solidFill>
                <a:srgbClr val="000099"/>
              </a:solidFill>
              <a:latin typeface="Arial" pitchFamily="34" charset="0"/>
              <a:ea typeface="+mn-ea"/>
              <a:cs typeface="Arial" pitchFamily="34" charset="0"/>
            </a:endParaRPr>
          </a:p>
          <a:p>
            <a:endParaRPr lang="en-GB" dirty="0"/>
          </a:p>
        </p:txBody>
      </p:sp>
      <p:sp>
        <p:nvSpPr>
          <p:cNvPr id="5" name="Rectangle 5"/>
          <p:cNvSpPr>
            <a:spLocks noChangeArrowheads="1"/>
          </p:cNvSpPr>
          <p:nvPr/>
        </p:nvSpPr>
        <p:spPr bwMode="auto">
          <a:xfrm>
            <a:off x="6876472" y="3140968"/>
            <a:ext cx="1944000" cy="369332"/>
          </a:xfrm>
          <a:prstGeom prst="rect">
            <a:avLst/>
          </a:prstGeom>
          <a:solidFill>
            <a:schemeClr val="bg1"/>
          </a:solidFill>
          <a:ln w="38100">
            <a:solidFill>
              <a:srgbClr val="FF0000"/>
            </a:solidFill>
            <a:miter lim="800000"/>
            <a:headEnd/>
            <a:tailEnd/>
          </a:ln>
        </p:spPr>
        <p:txBody>
          <a:bodyPr wrap="square">
            <a:spAutoFit/>
          </a:bodyPr>
          <a:lstStyle/>
          <a:p>
            <a:pPr algn="ctr" eaLnBrk="0" hangingPunct="0">
              <a:spcBef>
                <a:spcPct val="50000"/>
              </a:spcBef>
            </a:pPr>
            <a:r>
              <a:rPr lang="en-GB" b="1" dirty="0">
                <a:solidFill>
                  <a:srgbClr val="000099"/>
                </a:solidFill>
              </a:rPr>
              <a:t>Chemistry</a:t>
            </a:r>
            <a:endParaRPr lang="it-IT" b="1" dirty="0">
              <a:solidFill>
                <a:srgbClr val="000099"/>
              </a:solidFill>
            </a:endParaRPr>
          </a:p>
        </p:txBody>
      </p:sp>
      <p:sp>
        <p:nvSpPr>
          <p:cNvPr id="6" name="Rectangle 5"/>
          <p:cNvSpPr>
            <a:spLocks noChangeArrowheads="1"/>
          </p:cNvSpPr>
          <p:nvPr/>
        </p:nvSpPr>
        <p:spPr bwMode="auto">
          <a:xfrm>
            <a:off x="6876472" y="3737821"/>
            <a:ext cx="1944000" cy="400110"/>
          </a:xfrm>
          <a:prstGeom prst="rect">
            <a:avLst/>
          </a:prstGeom>
          <a:solidFill>
            <a:schemeClr val="bg1"/>
          </a:solidFill>
          <a:ln w="38100">
            <a:solidFill>
              <a:srgbClr val="FF0000"/>
            </a:solidFill>
            <a:miter lim="800000"/>
            <a:headEnd/>
            <a:tailEnd/>
          </a:ln>
        </p:spPr>
        <p:txBody>
          <a:bodyPr wrap="square">
            <a:spAutoFit/>
          </a:bodyPr>
          <a:lstStyle/>
          <a:p>
            <a:pPr algn="ctr" eaLnBrk="0" hangingPunct="0">
              <a:spcBef>
                <a:spcPct val="50000"/>
              </a:spcBef>
            </a:pPr>
            <a:r>
              <a:rPr lang="en-GB" b="1" dirty="0">
                <a:solidFill>
                  <a:srgbClr val="000099"/>
                </a:solidFill>
              </a:rPr>
              <a:t>Geophysics</a:t>
            </a:r>
            <a:r>
              <a:rPr lang="en-GB" sz="2000" b="1" dirty="0">
                <a:solidFill>
                  <a:srgbClr val="000099"/>
                </a:solidFill>
              </a:rPr>
              <a:t> </a:t>
            </a:r>
            <a:endParaRPr lang="it-IT" sz="2000" b="1" dirty="0">
              <a:solidFill>
                <a:srgbClr val="000099"/>
              </a:solidFill>
            </a:endParaRPr>
          </a:p>
        </p:txBody>
      </p:sp>
      <p:sp>
        <p:nvSpPr>
          <p:cNvPr id="7" name="Rectangle 5"/>
          <p:cNvSpPr>
            <a:spLocks noChangeArrowheads="1"/>
          </p:cNvSpPr>
          <p:nvPr/>
        </p:nvSpPr>
        <p:spPr bwMode="auto">
          <a:xfrm>
            <a:off x="3995936" y="3140968"/>
            <a:ext cx="2736304" cy="369332"/>
          </a:xfrm>
          <a:prstGeom prst="rect">
            <a:avLst/>
          </a:prstGeom>
          <a:solidFill>
            <a:schemeClr val="bg1"/>
          </a:solidFill>
          <a:ln w="38100">
            <a:solidFill>
              <a:srgbClr val="FF0000"/>
            </a:solidFill>
            <a:miter lim="800000"/>
            <a:headEnd/>
            <a:tailEnd/>
          </a:ln>
        </p:spPr>
        <p:txBody>
          <a:bodyPr wrap="square">
            <a:spAutoFit/>
          </a:bodyPr>
          <a:lstStyle/>
          <a:p>
            <a:pPr algn="ctr" eaLnBrk="0" hangingPunct="0">
              <a:spcBef>
                <a:spcPct val="50000"/>
              </a:spcBef>
            </a:pPr>
            <a:r>
              <a:rPr lang="it-IT" b="1" dirty="0" err="1">
                <a:solidFill>
                  <a:srgbClr val="000099"/>
                </a:solidFill>
              </a:rPr>
              <a:t>Physical</a:t>
            </a:r>
            <a:r>
              <a:rPr lang="it-IT" b="1" dirty="0">
                <a:solidFill>
                  <a:srgbClr val="000099"/>
                </a:solidFill>
              </a:rPr>
              <a:t> </a:t>
            </a:r>
            <a:r>
              <a:rPr lang="it-IT" b="1" dirty="0" err="1">
                <a:solidFill>
                  <a:srgbClr val="000099"/>
                </a:solidFill>
              </a:rPr>
              <a:t>oceanography</a:t>
            </a:r>
            <a:endParaRPr lang="it-IT" b="1" dirty="0">
              <a:solidFill>
                <a:srgbClr val="000099"/>
              </a:solidFill>
            </a:endParaRPr>
          </a:p>
        </p:txBody>
      </p:sp>
      <p:sp>
        <p:nvSpPr>
          <p:cNvPr id="8" name="Rectangle 5"/>
          <p:cNvSpPr>
            <a:spLocks noChangeArrowheads="1"/>
          </p:cNvSpPr>
          <p:nvPr/>
        </p:nvSpPr>
        <p:spPr bwMode="auto">
          <a:xfrm>
            <a:off x="6876472" y="4365452"/>
            <a:ext cx="1944000" cy="369332"/>
          </a:xfrm>
          <a:prstGeom prst="rect">
            <a:avLst/>
          </a:prstGeom>
          <a:solidFill>
            <a:schemeClr val="bg1"/>
          </a:solidFill>
          <a:ln w="38100">
            <a:solidFill>
              <a:srgbClr val="FF0000"/>
            </a:solidFill>
            <a:miter lim="800000"/>
            <a:headEnd/>
            <a:tailEnd/>
          </a:ln>
        </p:spPr>
        <p:txBody>
          <a:bodyPr wrap="square">
            <a:spAutoFit/>
          </a:bodyPr>
          <a:lstStyle/>
          <a:p>
            <a:pPr algn="ctr" eaLnBrk="0" hangingPunct="0">
              <a:spcBef>
                <a:spcPct val="50000"/>
              </a:spcBef>
            </a:pPr>
            <a:r>
              <a:rPr lang="en-GB" b="1" dirty="0">
                <a:solidFill>
                  <a:srgbClr val="000099"/>
                </a:solidFill>
              </a:rPr>
              <a:t>Marine Geology </a:t>
            </a:r>
            <a:endParaRPr lang="it-IT" b="1" dirty="0">
              <a:solidFill>
                <a:srgbClr val="000099"/>
              </a:solidFill>
            </a:endParaRPr>
          </a:p>
        </p:txBody>
      </p:sp>
      <p:sp>
        <p:nvSpPr>
          <p:cNvPr id="9" name="Rectangle 5"/>
          <p:cNvSpPr>
            <a:spLocks noChangeArrowheads="1"/>
          </p:cNvSpPr>
          <p:nvPr/>
        </p:nvSpPr>
        <p:spPr bwMode="auto">
          <a:xfrm>
            <a:off x="6876472" y="4962305"/>
            <a:ext cx="1944000" cy="369332"/>
          </a:xfrm>
          <a:prstGeom prst="rect">
            <a:avLst/>
          </a:prstGeom>
          <a:solidFill>
            <a:schemeClr val="bg1"/>
          </a:solidFill>
          <a:ln w="38100">
            <a:solidFill>
              <a:srgbClr val="FF0000"/>
            </a:solidFill>
            <a:miter lim="800000"/>
            <a:headEnd/>
            <a:tailEnd/>
          </a:ln>
        </p:spPr>
        <p:txBody>
          <a:bodyPr wrap="square">
            <a:spAutoFit/>
          </a:bodyPr>
          <a:lstStyle/>
          <a:p>
            <a:pPr algn="ctr" eaLnBrk="0" hangingPunct="0">
              <a:spcBef>
                <a:spcPct val="50000"/>
              </a:spcBef>
            </a:pPr>
            <a:r>
              <a:rPr lang="en-GB" b="1" dirty="0">
                <a:solidFill>
                  <a:srgbClr val="000099"/>
                </a:solidFill>
              </a:rPr>
              <a:t>Biology</a:t>
            </a:r>
            <a:endParaRPr lang="it-IT" b="1" dirty="0">
              <a:solidFill>
                <a:srgbClr val="000099"/>
              </a:solidFill>
            </a:endParaRPr>
          </a:p>
        </p:txBody>
      </p:sp>
      <p:sp>
        <p:nvSpPr>
          <p:cNvPr id="10" name="Rettangolo 9"/>
          <p:cNvSpPr/>
          <p:nvPr/>
        </p:nvSpPr>
        <p:spPr>
          <a:xfrm>
            <a:off x="251520" y="6165304"/>
            <a:ext cx="2952328" cy="307777"/>
          </a:xfrm>
          <a:prstGeom prst="rect">
            <a:avLst/>
          </a:prstGeom>
          <a:noFill/>
        </p:spPr>
        <p:txBody>
          <a:bodyPr wrap="square">
            <a:spAutoFit/>
          </a:bodyPr>
          <a:lstStyle/>
          <a:p>
            <a:pPr algn="ctr"/>
            <a:r>
              <a:rPr lang="it-IT" sz="1400" dirty="0" err="1" smtClean="0">
                <a:solidFill>
                  <a:srgbClr val="000099"/>
                </a:solidFill>
              </a:rPr>
              <a:t>Selection</a:t>
            </a:r>
            <a:r>
              <a:rPr lang="it-IT" sz="1400" dirty="0" smtClean="0">
                <a:solidFill>
                  <a:srgbClr val="000099"/>
                </a:solidFill>
              </a:rPr>
              <a:t> </a:t>
            </a:r>
            <a:r>
              <a:rPr lang="it-IT" sz="1400" dirty="0" err="1" smtClean="0">
                <a:solidFill>
                  <a:srgbClr val="000099"/>
                </a:solidFill>
              </a:rPr>
              <a:t>of</a:t>
            </a:r>
            <a:r>
              <a:rPr lang="it-IT" sz="1400" dirty="0" smtClean="0">
                <a:solidFill>
                  <a:srgbClr val="000099"/>
                </a:solidFill>
              </a:rPr>
              <a:t> data </a:t>
            </a:r>
            <a:r>
              <a:rPr lang="it-IT" sz="1400" dirty="0" err="1" smtClean="0">
                <a:solidFill>
                  <a:srgbClr val="000099"/>
                </a:solidFill>
              </a:rPr>
              <a:t>along</a:t>
            </a:r>
            <a:r>
              <a:rPr lang="it-IT" sz="1400" dirty="0" smtClean="0">
                <a:solidFill>
                  <a:srgbClr val="000099"/>
                </a:solidFill>
              </a:rPr>
              <a:t> </a:t>
            </a:r>
            <a:r>
              <a:rPr lang="it-IT" sz="1400" dirty="0" err="1" smtClean="0">
                <a:solidFill>
                  <a:srgbClr val="000099"/>
                </a:solidFill>
              </a:rPr>
              <a:t>tracks</a:t>
            </a:r>
            <a:r>
              <a:rPr lang="it-IT" sz="1400" dirty="0" smtClean="0">
                <a:solidFill>
                  <a:srgbClr val="000099"/>
                </a:solidFill>
              </a:rPr>
              <a:t> </a:t>
            </a:r>
            <a:endParaRPr lang="en-GB" sz="1400" dirty="0">
              <a:solidFill>
                <a:srgbClr val="000099"/>
              </a:solidFill>
            </a:endParaRPr>
          </a:p>
        </p:txBody>
      </p:sp>
      <p:sp>
        <p:nvSpPr>
          <p:cNvPr id="12" name="Rectangle 5"/>
          <p:cNvSpPr>
            <a:spLocks noChangeArrowheads="1"/>
          </p:cNvSpPr>
          <p:nvPr/>
        </p:nvSpPr>
        <p:spPr bwMode="auto">
          <a:xfrm>
            <a:off x="6876472" y="5559158"/>
            <a:ext cx="1944000" cy="369332"/>
          </a:xfrm>
          <a:prstGeom prst="rect">
            <a:avLst/>
          </a:prstGeom>
          <a:solidFill>
            <a:schemeClr val="bg1"/>
          </a:solidFill>
          <a:ln w="38100">
            <a:solidFill>
              <a:srgbClr val="FF0000"/>
            </a:solidFill>
            <a:miter lim="800000"/>
            <a:headEnd/>
            <a:tailEnd/>
          </a:ln>
        </p:spPr>
        <p:txBody>
          <a:bodyPr wrap="square">
            <a:spAutoFit/>
          </a:bodyPr>
          <a:lstStyle/>
          <a:p>
            <a:pPr algn="ctr" eaLnBrk="0" hangingPunct="0">
              <a:spcBef>
                <a:spcPct val="50000"/>
              </a:spcBef>
            </a:pPr>
            <a:r>
              <a:rPr lang="en-GB" b="1" dirty="0" smtClean="0">
                <a:solidFill>
                  <a:srgbClr val="000099"/>
                </a:solidFill>
              </a:rPr>
              <a:t>Bat</a:t>
            </a:r>
            <a:r>
              <a:rPr lang="en-GB" altLang="en-US" b="1" dirty="0" smtClean="0">
                <a:solidFill>
                  <a:srgbClr val="000099"/>
                </a:solidFill>
              </a:rPr>
              <a:t>hymetry</a:t>
            </a:r>
            <a:endParaRPr lang="it-IT" b="1" dirty="0">
              <a:solidFill>
                <a:srgbClr val="000099"/>
              </a:solidFill>
            </a:endParaRPr>
          </a:p>
        </p:txBody>
      </p:sp>
      <p:sp>
        <p:nvSpPr>
          <p:cNvPr id="13" name="Rectangle 5"/>
          <p:cNvSpPr>
            <a:spLocks noChangeArrowheads="1"/>
          </p:cNvSpPr>
          <p:nvPr/>
        </p:nvSpPr>
        <p:spPr bwMode="auto">
          <a:xfrm>
            <a:off x="6876472" y="6156012"/>
            <a:ext cx="1944000" cy="369332"/>
          </a:xfrm>
          <a:prstGeom prst="rect">
            <a:avLst/>
          </a:prstGeom>
          <a:solidFill>
            <a:schemeClr val="bg1"/>
          </a:solidFill>
          <a:ln w="38100">
            <a:solidFill>
              <a:srgbClr val="FF0000"/>
            </a:solidFill>
            <a:miter lim="800000"/>
            <a:headEnd/>
            <a:tailEnd/>
          </a:ln>
        </p:spPr>
        <p:txBody>
          <a:bodyPr wrap="square">
            <a:spAutoFit/>
          </a:bodyPr>
          <a:lstStyle/>
          <a:p>
            <a:pPr algn="ctr" eaLnBrk="0" hangingPunct="0">
              <a:spcBef>
                <a:spcPct val="50000"/>
              </a:spcBef>
            </a:pPr>
            <a:r>
              <a:rPr lang="en-GB" altLang="en-US" b="1" dirty="0" smtClean="0">
                <a:solidFill>
                  <a:srgbClr val="000099"/>
                </a:solidFill>
              </a:rPr>
              <a:t>Meteorology</a:t>
            </a:r>
            <a:endParaRPr lang="it-IT" altLang="en-US" b="1" dirty="0" smtClean="0">
              <a:solidFill>
                <a:srgbClr val="000099"/>
              </a:solidFill>
            </a:endParaRPr>
          </a:p>
        </p:txBody>
      </p:sp>
      <p:sp>
        <p:nvSpPr>
          <p:cNvPr id="2" name="Espace réservé du pied de page 1"/>
          <p:cNvSpPr>
            <a:spLocks noGrp="1"/>
          </p:cNvSpPr>
          <p:nvPr>
            <p:ph type="ftr" sz="quarter" idx="11"/>
          </p:nvPr>
        </p:nvSpPr>
        <p:spPr/>
        <p:txBody>
          <a:bodyPr/>
          <a:lstStyle/>
          <a:p>
            <a:pPr>
              <a:defRPr/>
            </a:pPr>
            <a:r>
              <a:rPr lang="it-IT" i="1" dirty="0" smtClean="0"/>
              <a:t>EGU Conference, Vienna, Austria, 9 </a:t>
            </a:r>
            <a:r>
              <a:rPr lang="it-IT" i="1" dirty="0" err="1" smtClean="0"/>
              <a:t>April</a:t>
            </a:r>
            <a:r>
              <a:rPr lang="it-IT" i="1" dirty="0" smtClean="0"/>
              <a:t> 2019</a:t>
            </a:r>
            <a:endParaRPr lang="fr-FR" altLang="en-US" dirty="0"/>
          </a:p>
        </p:txBody>
      </p:sp>
    </p:spTree>
    <p:extLst>
      <p:ext uri="{BB962C8B-B14F-4D97-AF65-F5344CB8AC3E}">
        <p14:creationId xmlns="" xmlns:p14="http://schemas.microsoft.com/office/powerpoint/2010/main" val="1784342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
        <p:nvSpPr>
          <p:cNvPr id="4" name="Rectangle 3"/>
          <p:cNvSpPr>
            <a:spLocks noChangeArrowheads="1"/>
          </p:cNvSpPr>
          <p:nvPr/>
        </p:nvSpPr>
        <p:spPr bwMode="auto">
          <a:xfrm>
            <a:off x="6444208" y="343689"/>
            <a:ext cx="2448272" cy="18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smtClean="0">
                <a:solidFill>
                  <a:srgbClr val="000099"/>
                </a:solidFill>
                <a:latin typeface="+mj-lt"/>
                <a:ea typeface="Calibri" pitchFamily="34" charset="0"/>
                <a:cs typeface="Times New Roman" pitchFamily="18" charset="0"/>
              </a:rPr>
              <a:t> </a:t>
            </a:r>
            <a:r>
              <a:rPr lang="it-IT" sz="3600" b="1" dirty="0" err="1">
                <a:solidFill>
                  <a:srgbClr val="000099"/>
                </a:solidFill>
                <a:latin typeface="+mj-lt"/>
                <a:ea typeface="Calibri" pitchFamily="34" charset="0"/>
                <a:cs typeface="Times New Roman" pitchFamily="18" charset="0"/>
              </a:rPr>
              <a:t>Climatology</a:t>
            </a:r>
            <a:endParaRPr lang="en-GB" sz="3600" b="1" dirty="0">
              <a:solidFill>
                <a:srgbClr val="000099"/>
              </a:solidFill>
              <a:latin typeface="+mj-lt"/>
              <a:ea typeface="Calibri" pitchFamily="34" charset="0"/>
              <a:cs typeface="Times New Roman" pitchFamily="18" charset="0"/>
            </a:endParaRPr>
          </a:p>
        </p:txBody>
      </p:sp>
      <p:sp>
        <p:nvSpPr>
          <p:cNvPr id="5" name="Rectangle 3">
            <a:extLst>
              <a:ext uri="{FF2B5EF4-FFF2-40B4-BE49-F238E27FC236}">
                <a16:creationId xmlns:a16="http://schemas.microsoft.com/office/drawing/2014/main" xmlns="" id="{56B42CCF-E443-E54B-94E6-E346399708B7}"/>
              </a:ext>
            </a:extLst>
          </p:cNvPr>
          <p:cNvSpPr>
            <a:spLocks noChangeArrowheads="1"/>
          </p:cNvSpPr>
          <p:nvPr/>
        </p:nvSpPr>
        <p:spPr bwMode="auto">
          <a:xfrm>
            <a:off x="395536" y="1628800"/>
            <a:ext cx="25922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en-GB" sz="2800" b="1" dirty="0" err="1">
                <a:solidFill>
                  <a:srgbClr val="000099"/>
                </a:solidFill>
                <a:latin typeface="+mj-lt"/>
                <a:ea typeface="Calibri" pitchFamily="34" charset="0"/>
                <a:cs typeface="Times New Roman" pitchFamily="18" charset="0"/>
              </a:rPr>
              <a:t>OceanBrowser</a:t>
            </a:r>
            <a:endParaRPr lang="en-GB" sz="2800" b="1" dirty="0">
              <a:solidFill>
                <a:srgbClr val="000099"/>
              </a:solidFill>
              <a:latin typeface="+mj-lt"/>
              <a:ea typeface="Calibri" pitchFamily="34" charset="0"/>
              <a:cs typeface="Times New Roman" pitchFamily="18" charset="0"/>
            </a:endParaRPr>
          </a:p>
        </p:txBody>
      </p:sp>
      <p:pic>
        <p:nvPicPr>
          <p:cNvPr id="6" name="Picture 2" descr="https://www.seadatanet.org/var/storage/images/medias-seadatanet2/files/services/products/climatology.png/3785-1-eng-GB/climatology.png_fullsize.png"/>
          <p:cNvPicPr>
            <a:picLocks noChangeAspect="1" noChangeArrowheads="1"/>
          </p:cNvPicPr>
          <p:nvPr/>
        </p:nvPicPr>
        <p:blipFill>
          <a:blip r:embed="rId2" cstate="print"/>
          <a:srcRect/>
          <a:stretch>
            <a:fillRect/>
          </a:stretch>
        </p:blipFill>
        <p:spPr bwMode="auto">
          <a:xfrm>
            <a:off x="72008" y="2564904"/>
            <a:ext cx="8892480" cy="1388417"/>
          </a:xfrm>
          <a:prstGeom prst="rect">
            <a:avLst/>
          </a:prstGeom>
          <a:noFill/>
        </p:spPr>
      </p:pic>
      <p:sp>
        <p:nvSpPr>
          <p:cNvPr id="7" name="Rectangle 5"/>
          <p:cNvSpPr>
            <a:spLocks noChangeArrowheads="1"/>
          </p:cNvSpPr>
          <p:nvPr/>
        </p:nvSpPr>
        <p:spPr bwMode="auto">
          <a:xfrm>
            <a:off x="0" y="4365104"/>
            <a:ext cx="8892480" cy="1200329"/>
          </a:xfrm>
          <a:prstGeom prst="rect">
            <a:avLst/>
          </a:prstGeom>
          <a:solidFill>
            <a:schemeClr val="bg1"/>
          </a:solidFill>
          <a:ln w="38100">
            <a:noFill/>
            <a:miter lim="800000"/>
            <a:headEnd/>
            <a:tailEnd/>
          </a:ln>
        </p:spPr>
        <p:txBody>
          <a:bodyPr wrap="square">
            <a:spAutoFit/>
          </a:bodyPr>
          <a:lstStyle/>
          <a:p>
            <a:pPr algn="just" eaLnBrk="0" hangingPunct="0">
              <a:spcBef>
                <a:spcPct val="50000"/>
              </a:spcBef>
            </a:pPr>
            <a:r>
              <a:rPr lang="en-GB" sz="2400" b="1" dirty="0" smtClean="0">
                <a:solidFill>
                  <a:srgbClr val="000099"/>
                </a:solidFill>
                <a:latin typeface="+mn-lt"/>
              </a:rPr>
              <a:t>SDN provides temperature and salinity </a:t>
            </a:r>
            <a:r>
              <a:rPr lang="en-GB" sz="2400" b="1" dirty="0" err="1" smtClean="0">
                <a:solidFill>
                  <a:srgbClr val="000099"/>
                </a:solidFill>
                <a:latin typeface="+mn-lt"/>
              </a:rPr>
              <a:t>climatologies</a:t>
            </a:r>
            <a:r>
              <a:rPr lang="en-GB" sz="2400" b="1" dirty="0" smtClean="0">
                <a:solidFill>
                  <a:srgbClr val="000099"/>
                </a:solidFill>
                <a:latin typeface="+mn-lt"/>
              </a:rPr>
              <a:t>,  based on the aggregated datasets, for all the European sea basins produced using DIVA software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bwMode="auto">
          <a:xfrm>
            <a:off x="1151112" y="6453336"/>
            <a:ext cx="7992888" cy="216024"/>
          </a:xfrm>
          <a:prstGeom prst="rect">
            <a:avLst/>
          </a:prstGeom>
          <a:solidFill>
            <a:schemeClr val="accent3"/>
          </a:solidFill>
          <a:ln w="9525">
            <a:noFill/>
            <a:miter lim="800000"/>
            <a:headEnd/>
            <a:tailEnd/>
          </a:ln>
          <a:effectLst/>
        </p:spPr>
        <p:txBody>
          <a:bodyPr vert="horz" wrap="square" lIns="0" tIns="0" rIns="0" bIns="0" numCol="1" anchor="t" anchorCtr="0" compatLnSpc="1">
            <a:prstTxWarp prst="textNoShape">
              <a:avLst/>
            </a:prstTxWarp>
          </a:bodyPr>
          <a:lstStyle/>
          <a:p>
            <a:pPr marL="0" marR="0" lvl="1" indent="0" algn="just" defTabSz="914400" rtl="0" eaLnBrk="1" fontAlgn="base" latinLnBrk="0" hangingPunct="1">
              <a:lnSpc>
                <a:spcPct val="100000"/>
              </a:lnSpc>
              <a:spcBef>
                <a:spcPts val="0"/>
              </a:spcBef>
              <a:spcAft>
                <a:spcPct val="0"/>
              </a:spcAft>
              <a:buClrTx/>
              <a:buSzTx/>
              <a:buFontTx/>
              <a:buNone/>
              <a:tabLst/>
              <a:defRPr/>
            </a:pPr>
            <a:endParaRPr kumimoji="0" lang="en-GB" sz="2400" b="0" i="0" u="none" strike="noStrike" kern="0" cap="none" spc="0" normalizeH="0" baseline="0" noProof="0" dirty="0">
              <a:ln>
                <a:noFill/>
              </a:ln>
              <a:solidFill>
                <a:srgbClr val="00519D"/>
              </a:solidFill>
              <a:effectLst/>
              <a:uLnTx/>
              <a:uFillTx/>
              <a:latin typeface="Calibri" pitchFamily="34" charset="0"/>
              <a:ea typeface="Calibri" pitchFamily="34" charset="0"/>
              <a:cs typeface="Calibri" pitchFamily="34" charset="0"/>
            </a:endParaRPr>
          </a:p>
        </p:txBody>
      </p:sp>
      <p:sp>
        <p:nvSpPr>
          <p:cNvPr id="3" name="Espace réservé du contenu 2"/>
          <p:cNvSpPr>
            <a:spLocks noGrp="1"/>
          </p:cNvSpPr>
          <p:nvPr>
            <p:ph idx="4294967295"/>
          </p:nvPr>
        </p:nvSpPr>
        <p:spPr>
          <a:xfrm>
            <a:off x="288032" y="1268760"/>
            <a:ext cx="8604448" cy="5988306"/>
          </a:xfrm>
        </p:spPr>
        <p:txBody>
          <a:bodyPr/>
          <a:lstStyle/>
          <a:p>
            <a:pPr marL="361950" lvl="1" indent="-361950" algn="just" eaLnBrk="1" hangingPunct="1">
              <a:spcBef>
                <a:spcPts val="0"/>
              </a:spcBef>
              <a:buFont typeface="Arial" pitchFamily="34" charset="0"/>
              <a:buChar char="•"/>
              <a:defRPr/>
            </a:pPr>
            <a:r>
              <a:rPr lang="it-IT" sz="2400" dirty="0" smtClean="0">
                <a:solidFill>
                  <a:srgbClr val="00519D"/>
                </a:solidFill>
                <a:latin typeface="+mn-lt"/>
              </a:rPr>
              <a:t>Easy </a:t>
            </a:r>
            <a:r>
              <a:rPr lang="it-IT" sz="2400" dirty="0" err="1" smtClean="0">
                <a:solidFill>
                  <a:srgbClr val="00519D"/>
                </a:solidFill>
                <a:latin typeface="+mn-lt"/>
              </a:rPr>
              <a:t>to</a:t>
            </a:r>
            <a:r>
              <a:rPr lang="it-IT" sz="2400" dirty="0" smtClean="0">
                <a:solidFill>
                  <a:srgbClr val="00519D"/>
                </a:solidFill>
                <a:latin typeface="+mn-lt"/>
              </a:rPr>
              <a:t> </a:t>
            </a:r>
            <a:r>
              <a:rPr lang="it-IT" sz="2400" dirty="0" err="1" smtClean="0">
                <a:solidFill>
                  <a:srgbClr val="00519D"/>
                </a:solidFill>
                <a:latin typeface="+mn-lt"/>
              </a:rPr>
              <a:t>use</a:t>
            </a:r>
            <a:r>
              <a:rPr lang="it-IT" sz="2400" dirty="0" smtClean="0">
                <a:solidFill>
                  <a:srgbClr val="00519D"/>
                </a:solidFill>
                <a:latin typeface="+mn-lt"/>
              </a:rPr>
              <a:t> </a:t>
            </a:r>
            <a:r>
              <a:rPr lang="it-IT" sz="2400" dirty="0" err="1" smtClean="0">
                <a:solidFill>
                  <a:srgbClr val="00519D"/>
                </a:solidFill>
                <a:latin typeface="+mn-lt"/>
              </a:rPr>
              <a:t>for</a:t>
            </a:r>
            <a:r>
              <a:rPr lang="it-IT" sz="2400" dirty="0" smtClean="0">
                <a:solidFill>
                  <a:srgbClr val="00519D"/>
                </a:solidFill>
                <a:latin typeface="+mn-lt"/>
              </a:rPr>
              <a:t> </a:t>
            </a:r>
            <a:r>
              <a:rPr lang="it-IT" sz="2400" dirty="0" err="1" smtClean="0">
                <a:solidFill>
                  <a:srgbClr val="00519D"/>
                </a:solidFill>
                <a:latin typeface="+mn-lt"/>
              </a:rPr>
              <a:t>end-users</a:t>
            </a:r>
            <a:r>
              <a:rPr lang="it-IT" sz="2400" dirty="0" smtClean="0">
                <a:solidFill>
                  <a:srgbClr val="00519D"/>
                </a:solidFill>
                <a:latin typeface="+mn-lt"/>
              </a:rPr>
              <a:t> and data </a:t>
            </a:r>
            <a:r>
              <a:rPr lang="it-IT" sz="2400" dirty="0" err="1" smtClean="0">
                <a:solidFill>
                  <a:srgbClr val="00519D"/>
                </a:solidFill>
                <a:latin typeface="+mn-lt"/>
              </a:rPr>
              <a:t>providers</a:t>
            </a:r>
            <a:endParaRPr lang="it-IT" sz="2400" dirty="0" smtClean="0">
              <a:solidFill>
                <a:srgbClr val="00519D"/>
              </a:solidFill>
              <a:latin typeface="+mn-lt"/>
            </a:endParaRPr>
          </a:p>
          <a:p>
            <a:pPr marL="361950" lvl="1" indent="-361950" algn="just" eaLnBrk="1" hangingPunct="1">
              <a:spcBef>
                <a:spcPts val="0"/>
              </a:spcBef>
              <a:buFont typeface="Arial" pitchFamily="34" charset="0"/>
              <a:buChar char="•"/>
              <a:defRPr/>
            </a:pPr>
            <a:r>
              <a:rPr lang="it-IT" sz="2400" dirty="0" smtClean="0">
                <a:solidFill>
                  <a:srgbClr val="00519D"/>
                </a:solidFill>
                <a:latin typeface="+mn-lt"/>
              </a:rPr>
              <a:t>110 Data </a:t>
            </a:r>
            <a:r>
              <a:rPr lang="it-IT" sz="2400" dirty="0" err="1" smtClean="0">
                <a:solidFill>
                  <a:srgbClr val="00519D"/>
                </a:solidFill>
                <a:latin typeface="+mn-lt"/>
              </a:rPr>
              <a:t>centres</a:t>
            </a:r>
            <a:r>
              <a:rPr lang="it-IT" sz="2400" dirty="0" smtClean="0">
                <a:solidFill>
                  <a:srgbClr val="00519D"/>
                </a:solidFill>
                <a:latin typeface="+mn-lt"/>
              </a:rPr>
              <a:t> </a:t>
            </a:r>
            <a:r>
              <a:rPr lang="it-IT" sz="2400" dirty="0" err="1" smtClean="0">
                <a:solidFill>
                  <a:srgbClr val="00519D"/>
                </a:solidFill>
                <a:latin typeface="+mn-lt"/>
              </a:rPr>
              <a:t>providing</a:t>
            </a:r>
            <a:r>
              <a:rPr lang="it-IT" sz="2400" dirty="0" smtClean="0">
                <a:solidFill>
                  <a:srgbClr val="00519D"/>
                </a:solidFill>
                <a:latin typeface="+mn-lt"/>
              </a:rPr>
              <a:t> data and </a:t>
            </a:r>
            <a:r>
              <a:rPr lang="it-IT" sz="2400" dirty="0" err="1" smtClean="0">
                <a:solidFill>
                  <a:srgbClr val="00519D"/>
                </a:solidFill>
                <a:latin typeface="+mn-lt"/>
              </a:rPr>
              <a:t>metadata</a:t>
            </a:r>
            <a:endParaRPr lang="en-GB" sz="2400" dirty="0" smtClean="0">
              <a:solidFill>
                <a:srgbClr val="00519D"/>
              </a:solidFill>
              <a:latin typeface="+mn-lt"/>
            </a:endParaRPr>
          </a:p>
          <a:p>
            <a:pPr marL="361950" lvl="1" indent="-361950" algn="just" eaLnBrk="1" hangingPunct="1">
              <a:spcBef>
                <a:spcPts val="0"/>
              </a:spcBef>
              <a:buFont typeface="Arial" pitchFamily="34" charset="0"/>
              <a:buChar char="•"/>
              <a:defRPr/>
            </a:pPr>
            <a:r>
              <a:rPr lang="it-IT" sz="2400" dirty="0" smtClean="0">
                <a:solidFill>
                  <a:srgbClr val="00519D"/>
                </a:solidFill>
                <a:latin typeface="+mn-lt"/>
              </a:rPr>
              <a:t>More </a:t>
            </a:r>
            <a:r>
              <a:rPr lang="it-IT" sz="2400" dirty="0" err="1" smtClean="0">
                <a:solidFill>
                  <a:srgbClr val="00519D"/>
                </a:solidFill>
                <a:latin typeface="+mn-lt"/>
              </a:rPr>
              <a:t>than</a:t>
            </a:r>
            <a:r>
              <a:rPr lang="it-IT" sz="2400" dirty="0" smtClean="0">
                <a:solidFill>
                  <a:srgbClr val="00519D"/>
                </a:solidFill>
                <a:latin typeface="+mn-lt"/>
              </a:rPr>
              <a:t> 2,100,000 </a:t>
            </a:r>
            <a:r>
              <a:rPr lang="it-IT" sz="2400" dirty="0" err="1" smtClean="0">
                <a:solidFill>
                  <a:srgbClr val="00519D"/>
                </a:solidFill>
                <a:latin typeface="+mn-lt"/>
              </a:rPr>
              <a:t>ocean</a:t>
            </a:r>
            <a:r>
              <a:rPr lang="it-IT" sz="2400" dirty="0" smtClean="0">
                <a:solidFill>
                  <a:srgbClr val="00519D"/>
                </a:solidFill>
                <a:latin typeface="+mn-lt"/>
              </a:rPr>
              <a:t> data </a:t>
            </a:r>
            <a:r>
              <a:rPr lang="it-IT" sz="2400" dirty="0" err="1" smtClean="0">
                <a:solidFill>
                  <a:srgbClr val="00519D"/>
                </a:solidFill>
                <a:latin typeface="+mn-lt"/>
              </a:rPr>
              <a:t>sets</a:t>
            </a:r>
            <a:r>
              <a:rPr lang="it-IT" sz="2400" dirty="0" smtClean="0">
                <a:solidFill>
                  <a:srgbClr val="00519D"/>
                </a:solidFill>
                <a:latin typeface="+mn-lt"/>
              </a:rPr>
              <a:t> </a:t>
            </a:r>
            <a:r>
              <a:rPr lang="it-IT" sz="2400" dirty="0" err="1" smtClean="0">
                <a:solidFill>
                  <a:srgbClr val="00519D"/>
                </a:solidFill>
                <a:latin typeface="+mn-lt"/>
              </a:rPr>
              <a:t>available</a:t>
            </a:r>
            <a:endParaRPr lang="it-IT" sz="2400" dirty="0" smtClean="0">
              <a:solidFill>
                <a:srgbClr val="00519D"/>
              </a:solidFill>
              <a:latin typeface="+mn-lt"/>
            </a:endParaRPr>
          </a:p>
          <a:p>
            <a:pPr marL="361950" lvl="1" indent="-361950" algn="just" eaLnBrk="1" hangingPunct="1">
              <a:spcBef>
                <a:spcPts val="0"/>
              </a:spcBef>
              <a:buFont typeface="Arial" pitchFamily="34" charset="0"/>
              <a:buChar char="•"/>
              <a:defRPr/>
            </a:pPr>
            <a:r>
              <a:rPr lang="it-IT" sz="2400" dirty="0" err="1" smtClean="0">
                <a:solidFill>
                  <a:srgbClr val="00519D"/>
                </a:solidFill>
                <a:latin typeface="+mn-lt"/>
              </a:rPr>
              <a:t>Vocabulary</a:t>
            </a:r>
            <a:r>
              <a:rPr lang="it-IT" sz="2400" dirty="0" smtClean="0">
                <a:solidFill>
                  <a:srgbClr val="00519D"/>
                </a:solidFill>
                <a:latin typeface="+mn-lt"/>
              </a:rPr>
              <a:t> </a:t>
            </a:r>
            <a:r>
              <a:rPr lang="it-IT" sz="2400" dirty="0" err="1" smtClean="0">
                <a:solidFill>
                  <a:srgbClr val="00519D"/>
                </a:solidFill>
                <a:latin typeface="+mn-lt"/>
              </a:rPr>
              <a:t>governance</a:t>
            </a:r>
            <a:r>
              <a:rPr lang="it-IT" sz="2400" dirty="0" smtClean="0">
                <a:solidFill>
                  <a:srgbClr val="00519D"/>
                </a:solidFill>
                <a:latin typeface="+mn-lt"/>
              </a:rPr>
              <a:t> and </a:t>
            </a:r>
            <a:r>
              <a:rPr lang="it-IT" sz="2400" dirty="0" err="1" smtClean="0">
                <a:solidFill>
                  <a:srgbClr val="00519D"/>
                </a:solidFill>
                <a:latin typeface="+mn-lt"/>
              </a:rPr>
              <a:t>services</a:t>
            </a:r>
            <a:endParaRPr lang="en-GB" sz="2400" dirty="0" smtClean="0">
              <a:solidFill>
                <a:srgbClr val="00519D"/>
              </a:solidFill>
              <a:latin typeface="+mn-lt"/>
            </a:endParaRPr>
          </a:p>
          <a:p>
            <a:pPr marL="361950" lvl="1" indent="-361950" algn="just" eaLnBrk="1" hangingPunct="1">
              <a:spcBef>
                <a:spcPts val="0"/>
              </a:spcBef>
              <a:buFont typeface="Arial" pitchFamily="34" charset="0"/>
              <a:buChar char="•"/>
              <a:defRPr/>
            </a:pPr>
            <a:r>
              <a:rPr lang="en-US" sz="2400" dirty="0" smtClean="0">
                <a:solidFill>
                  <a:srgbClr val="00519D"/>
                </a:solidFill>
                <a:latin typeface="+mn-lt"/>
              </a:rPr>
              <a:t>Standard QA-QC procedures, method for </a:t>
            </a:r>
            <a:r>
              <a:rPr lang="it-IT" sz="2400" dirty="0" smtClean="0">
                <a:solidFill>
                  <a:srgbClr val="00519D"/>
                </a:solidFill>
                <a:latin typeface="+mn-lt"/>
              </a:rPr>
              <a:t>c</a:t>
            </a:r>
            <a:r>
              <a:rPr lang="en-GB" sz="2400" dirty="0" err="1" smtClean="0">
                <a:solidFill>
                  <a:srgbClr val="00519D"/>
                </a:solidFill>
                <a:latin typeface="+mn-lt"/>
              </a:rPr>
              <a:t>hecking</a:t>
            </a:r>
            <a:r>
              <a:rPr lang="en-GB" sz="2400" dirty="0" smtClean="0">
                <a:solidFill>
                  <a:srgbClr val="00519D"/>
                </a:solidFill>
                <a:latin typeface="+mn-lt"/>
              </a:rPr>
              <a:t>  possible duplicates</a:t>
            </a:r>
            <a:endParaRPr lang="en-US" sz="2400" dirty="0" smtClean="0">
              <a:solidFill>
                <a:srgbClr val="00519D"/>
              </a:solidFill>
              <a:latin typeface="+mn-lt"/>
            </a:endParaRPr>
          </a:p>
          <a:p>
            <a:pPr marL="361950" lvl="1" indent="-361950" algn="just" eaLnBrk="1" hangingPunct="1">
              <a:spcBef>
                <a:spcPts val="0"/>
              </a:spcBef>
              <a:buFont typeface="Arial" pitchFamily="34" charset="0"/>
              <a:buChar char="•"/>
              <a:defRPr/>
            </a:pPr>
            <a:r>
              <a:rPr lang="en-GB" sz="2400" dirty="0" smtClean="0">
                <a:solidFill>
                  <a:srgbClr val="00519D"/>
                </a:solidFill>
                <a:latin typeface="+mn-lt"/>
              </a:rPr>
              <a:t>Standards and interoperability solutions widely recognized by the international community, beyond European borders.</a:t>
            </a:r>
          </a:p>
          <a:p>
            <a:pPr marL="0" lvl="1" indent="0" algn="just" eaLnBrk="1" hangingPunct="1">
              <a:lnSpc>
                <a:spcPts val="900"/>
              </a:lnSpc>
              <a:spcBef>
                <a:spcPts val="0"/>
              </a:spcBef>
              <a:buFont typeface="Arial" pitchFamily="34" charset="0"/>
              <a:buChar char="•"/>
              <a:defRPr/>
            </a:pPr>
            <a:endParaRPr lang="en-GB" sz="2400" dirty="0" smtClean="0">
              <a:solidFill>
                <a:srgbClr val="00519D"/>
              </a:solidFill>
              <a:latin typeface="+mn-lt"/>
            </a:endParaRPr>
          </a:p>
          <a:p>
            <a:pPr marL="0" lvl="1" indent="0" algn="just" eaLnBrk="1" hangingPunct="1">
              <a:lnSpc>
                <a:spcPts val="120"/>
              </a:lnSpc>
              <a:spcBef>
                <a:spcPts val="0"/>
              </a:spcBef>
              <a:buNone/>
              <a:defRPr/>
            </a:pPr>
            <a:r>
              <a:rPr lang="en-GB" sz="2400" dirty="0" smtClean="0">
                <a:solidFill>
                  <a:srgbClr val="00519D"/>
                </a:solidFill>
                <a:latin typeface="+mn-lt"/>
              </a:rPr>
              <a:t> </a:t>
            </a:r>
          </a:p>
          <a:p>
            <a:pPr marL="0" lvl="1" indent="0" algn="just" eaLnBrk="1" hangingPunct="1">
              <a:spcBef>
                <a:spcPts val="0"/>
              </a:spcBef>
              <a:buNone/>
              <a:defRPr/>
            </a:pPr>
            <a:r>
              <a:rPr lang="en-GB" sz="2200" dirty="0" err="1" smtClean="0">
                <a:solidFill>
                  <a:srgbClr val="00519D"/>
                </a:solidFill>
                <a:latin typeface="+mn-lt"/>
              </a:rPr>
              <a:t>SeaDataNet</a:t>
            </a:r>
            <a:r>
              <a:rPr lang="en-GB" sz="2200" dirty="0" smtClean="0">
                <a:solidFill>
                  <a:srgbClr val="00519D"/>
                </a:solidFill>
                <a:latin typeface="+mn-lt"/>
              </a:rPr>
              <a:t> </a:t>
            </a:r>
            <a:r>
              <a:rPr lang="en-GB" sz="2200" dirty="0" smtClean="0">
                <a:solidFill>
                  <a:srgbClr val="00519D"/>
                </a:solidFill>
              </a:rPr>
              <a:t>has participated</a:t>
            </a:r>
            <a:r>
              <a:rPr lang="en-GB" sz="2200" dirty="0" smtClean="0">
                <a:solidFill>
                  <a:srgbClr val="00519D"/>
                </a:solidFill>
                <a:latin typeface="+mn-lt"/>
              </a:rPr>
              <a:t> </a:t>
            </a:r>
            <a:r>
              <a:rPr lang="en-GB" sz="2200" dirty="0" smtClean="0">
                <a:solidFill>
                  <a:srgbClr val="00519D"/>
                </a:solidFill>
                <a:latin typeface="+mn-lt"/>
              </a:rPr>
              <a:t>in the </a:t>
            </a:r>
            <a:r>
              <a:rPr lang="en-GB" sz="2200" dirty="0" smtClean="0">
                <a:solidFill>
                  <a:srgbClr val="00519D"/>
                </a:solidFill>
                <a:latin typeface="+mn-lt"/>
              </a:rPr>
              <a:t>ODIP I and II projects </a:t>
            </a:r>
            <a:r>
              <a:rPr lang="en-GB" sz="2200" dirty="0" smtClean="0">
                <a:solidFill>
                  <a:srgbClr val="00519D"/>
                </a:solidFill>
                <a:latin typeface="+mn-lt"/>
              </a:rPr>
              <a:t>and it collaborates with the existing global infrastructures such as the IOC-IODE – Ocean Data Portal (ODP), GEOSS and the International Council for Science World Data System (ICSUWDS).</a:t>
            </a:r>
          </a:p>
          <a:p>
            <a:pPr marL="0" lvl="1" indent="0" algn="just" eaLnBrk="1" hangingPunct="1">
              <a:spcBef>
                <a:spcPts val="0"/>
              </a:spcBef>
              <a:buNone/>
              <a:defRPr/>
            </a:pPr>
            <a:endParaRPr lang="it-IT" sz="2400" dirty="0" smtClean="0">
              <a:latin typeface="+mn-lt"/>
            </a:endParaRPr>
          </a:p>
          <a:p>
            <a:pPr marL="0" lvl="1" indent="0" algn="just" eaLnBrk="1" hangingPunct="1">
              <a:spcBef>
                <a:spcPts val="0"/>
              </a:spcBef>
              <a:buNone/>
              <a:defRPr/>
            </a:pPr>
            <a:endParaRPr lang="en-GB" sz="2400" dirty="0" smtClean="0">
              <a:latin typeface="+mn-lt"/>
            </a:endParaRPr>
          </a:p>
          <a:p>
            <a:pPr marL="0" lvl="1" indent="0" algn="just" eaLnBrk="1" hangingPunct="1">
              <a:spcBef>
                <a:spcPts val="0"/>
              </a:spcBef>
              <a:buNone/>
              <a:defRPr/>
            </a:pPr>
            <a:r>
              <a:rPr lang="en-GB" sz="2400" dirty="0" smtClean="0">
                <a:latin typeface="+mn-lt"/>
              </a:rPr>
              <a:t> </a:t>
            </a:r>
            <a:endParaRPr lang="en-GB" sz="2400" dirty="0">
              <a:latin typeface="+mn-lt"/>
            </a:endParaRPr>
          </a:p>
          <a:p>
            <a:pPr lvl="1" eaLnBrk="1" hangingPunct="1">
              <a:buNone/>
              <a:defRPr/>
            </a:pPr>
            <a:endParaRPr lang="en-GB" sz="2400" dirty="0"/>
          </a:p>
        </p:txBody>
      </p:sp>
      <p:grpSp>
        <p:nvGrpSpPr>
          <p:cNvPr id="2" name="Gruppo 11"/>
          <p:cNvGrpSpPr/>
          <p:nvPr/>
        </p:nvGrpSpPr>
        <p:grpSpPr>
          <a:xfrm>
            <a:off x="251520" y="5805264"/>
            <a:ext cx="8676456" cy="1000125"/>
            <a:chOff x="179512" y="5589240"/>
            <a:chExt cx="8676456" cy="1000125"/>
          </a:xfrm>
        </p:grpSpPr>
        <p:pic>
          <p:nvPicPr>
            <p:cNvPr id="4" name="Immagine 3"/>
            <p:cNvPicPr/>
            <p:nvPr/>
          </p:nvPicPr>
          <p:blipFill>
            <a:blip r:embed="rId3" cstate="print"/>
            <a:srcRect/>
            <a:stretch>
              <a:fillRect/>
            </a:stretch>
          </p:blipFill>
          <p:spPr bwMode="auto">
            <a:xfrm>
              <a:off x="5537380" y="5589240"/>
              <a:ext cx="1333500" cy="1000125"/>
            </a:xfrm>
            <a:prstGeom prst="rect">
              <a:avLst/>
            </a:prstGeom>
            <a:noFill/>
            <a:ln w="9525">
              <a:noFill/>
              <a:miter lim="800000"/>
              <a:headEnd/>
              <a:tailEnd/>
            </a:ln>
          </p:spPr>
        </p:pic>
        <p:pic>
          <p:nvPicPr>
            <p:cNvPr id="5" name="Immagine 4"/>
            <p:cNvPicPr/>
            <p:nvPr/>
          </p:nvPicPr>
          <p:blipFill>
            <a:blip r:embed="rId4" cstate="print"/>
            <a:srcRect/>
            <a:stretch>
              <a:fillRect/>
            </a:stretch>
          </p:blipFill>
          <p:spPr bwMode="auto">
            <a:xfrm>
              <a:off x="3751312" y="5680645"/>
              <a:ext cx="1512168" cy="908720"/>
            </a:xfrm>
            <a:prstGeom prst="rect">
              <a:avLst/>
            </a:prstGeom>
            <a:noFill/>
            <a:ln w="9525">
              <a:noFill/>
              <a:miter lim="800000"/>
              <a:headEnd/>
              <a:tailEnd/>
            </a:ln>
          </p:spPr>
        </p:pic>
        <p:pic>
          <p:nvPicPr>
            <p:cNvPr id="6" name="Immagine 5"/>
            <p:cNvPicPr/>
            <p:nvPr/>
          </p:nvPicPr>
          <p:blipFill>
            <a:blip r:embed="rId5" cstate="print"/>
            <a:srcRect/>
            <a:stretch>
              <a:fillRect/>
            </a:stretch>
          </p:blipFill>
          <p:spPr bwMode="auto">
            <a:xfrm>
              <a:off x="1965412" y="5680645"/>
              <a:ext cx="1512000" cy="908720"/>
            </a:xfrm>
            <a:prstGeom prst="rect">
              <a:avLst/>
            </a:prstGeom>
            <a:noFill/>
            <a:ln w="9525">
              <a:noFill/>
              <a:miter lim="800000"/>
              <a:headEnd/>
              <a:tailEnd/>
            </a:ln>
          </p:spPr>
        </p:pic>
        <p:pic>
          <p:nvPicPr>
            <p:cNvPr id="7" name="Immagine 6" descr="C:\Anno2013\Sdn2\Grafica\BandieraEU\flag_yellow_low.jpg"/>
            <p:cNvPicPr/>
            <p:nvPr/>
          </p:nvPicPr>
          <p:blipFill>
            <a:blip r:embed="rId6" cstate="print"/>
            <a:srcRect/>
            <a:stretch>
              <a:fillRect/>
            </a:stretch>
          </p:blipFill>
          <p:spPr bwMode="auto">
            <a:xfrm>
              <a:off x="179512" y="5680645"/>
              <a:ext cx="1512000" cy="908720"/>
            </a:xfrm>
            <a:prstGeom prst="rect">
              <a:avLst/>
            </a:prstGeom>
            <a:noFill/>
            <a:ln w="9525">
              <a:noFill/>
              <a:miter lim="800000"/>
              <a:headEnd/>
              <a:tailEnd/>
            </a:ln>
          </p:spPr>
        </p:pic>
        <p:pic>
          <p:nvPicPr>
            <p:cNvPr id="11" name="Picture 2" descr="http://www.flagguys.com/img/canada.gif"/>
            <p:cNvPicPr>
              <a:picLocks noChangeAspect="1" noChangeArrowheads="1"/>
            </p:cNvPicPr>
            <p:nvPr/>
          </p:nvPicPr>
          <p:blipFill>
            <a:blip r:embed="rId7" cstate="print"/>
            <a:srcRect/>
            <a:stretch>
              <a:fillRect/>
            </a:stretch>
          </p:blipFill>
          <p:spPr bwMode="auto">
            <a:xfrm>
              <a:off x="7144780" y="5682165"/>
              <a:ext cx="1711188" cy="907200"/>
            </a:xfrm>
            <a:prstGeom prst="rect">
              <a:avLst/>
            </a:prstGeom>
            <a:noFill/>
          </p:spPr>
        </p:pic>
      </p:grpSp>
      <p:sp>
        <p:nvSpPr>
          <p:cNvPr id="14" name="Rettangolo 13"/>
          <p:cNvSpPr/>
          <p:nvPr/>
        </p:nvSpPr>
        <p:spPr>
          <a:xfrm>
            <a:off x="6138909" y="404664"/>
            <a:ext cx="2969595" cy="646331"/>
          </a:xfrm>
          <a:prstGeom prst="rect">
            <a:avLst/>
          </a:prstGeom>
          <a:noFill/>
          <a:ln>
            <a:noFill/>
          </a:ln>
        </p:spPr>
        <p:txBody>
          <a:bodyPr wrap="none">
            <a:spAutoFit/>
          </a:bodyPr>
          <a:lstStyle/>
          <a:p>
            <a:pPr algn="ctr"/>
            <a:r>
              <a:rPr lang="it-IT" sz="3600" b="1" dirty="0" smtClean="0">
                <a:solidFill>
                  <a:srgbClr val="000099"/>
                </a:solidFill>
                <a:latin typeface="+mj-lt"/>
              </a:rPr>
              <a:t>The </a:t>
            </a:r>
            <a:r>
              <a:rPr lang="it-IT" sz="3600" b="1" dirty="0" err="1" smtClean="0">
                <a:solidFill>
                  <a:srgbClr val="000099"/>
                </a:solidFill>
                <a:latin typeface="+mj-lt"/>
              </a:rPr>
              <a:t>highlights</a:t>
            </a:r>
            <a:r>
              <a:rPr lang="it-IT" sz="3600" b="1" dirty="0" smtClean="0">
                <a:solidFill>
                  <a:srgbClr val="000099"/>
                </a:solidFill>
                <a:latin typeface="+mj-lt"/>
              </a:rPr>
              <a:t> </a:t>
            </a:r>
            <a:endParaRPr lang="en-GB" sz="3600" dirty="0">
              <a:latin typeface="+mj-lt"/>
            </a:endParaRPr>
          </a:p>
        </p:txBody>
      </p:sp>
      <p:sp>
        <p:nvSpPr>
          <p:cNvPr id="8" name="Espace réservé du pied de page 7"/>
          <p:cNvSpPr>
            <a:spLocks noGrp="1"/>
          </p:cNvSpPr>
          <p:nvPr>
            <p:ph type="ftr" sz="quarter" idx="11"/>
          </p:nvPr>
        </p:nvSpPr>
        <p:spPr/>
        <p:txBody>
          <a:bodyPr/>
          <a:lstStyle/>
          <a:p>
            <a:pPr>
              <a:defRPr/>
            </a:pPr>
            <a:r>
              <a:rPr lang="it-IT" i="1" dirty="0" smtClean="0"/>
              <a:t>EGU </a:t>
            </a:r>
            <a:r>
              <a:rPr lang="it-IT" i="1" dirty="0" err="1" smtClean="0"/>
              <a:t>Conference</a:t>
            </a:r>
            <a:r>
              <a:rPr lang="it-IT" i="1" dirty="0" smtClean="0"/>
              <a:t>, Vienna, Austria, 9 </a:t>
            </a:r>
            <a:r>
              <a:rPr lang="it-IT" i="1" dirty="0" err="1" smtClean="0"/>
              <a:t>April</a:t>
            </a:r>
            <a:r>
              <a:rPr lang="it-IT" i="1" dirty="0" smtClean="0"/>
              <a:t> 2019</a:t>
            </a:r>
            <a:endParaRPr lang="fr-FR" altLang="en-US" dirty="0"/>
          </a:p>
        </p:txBody>
      </p:sp>
    </p:spTree>
    <p:extLst>
      <p:ext uri="{BB962C8B-B14F-4D97-AF65-F5344CB8AC3E}">
        <p14:creationId xmlns="" xmlns:p14="http://schemas.microsoft.com/office/powerpoint/2010/main" val="1881602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idx="4294967295"/>
          </p:nvPr>
        </p:nvSpPr>
        <p:spPr>
          <a:xfrm>
            <a:off x="2051720" y="868248"/>
            <a:ext cx="6048152" cy="553998"/>
          </a:xfrm>
        </p:spPr>
        <p:txBody>
          <a:bodyPr/>
          <a:lstStyle/>
          <a:p>
            <a:pPr algn="r" eaLnBrk="1" hangingPunct="1"/>
            <a:r>
              <a:rPr lang="en-US" sz="3600" b="1" dirty="0" smtClean="0">
                <a:solidFill>
                  <a:srgbClr val="000099"/>
                </a:solidFill>
                <a:ea typeface="+mn-ea"/>
                <a:cs typeface="Arial" charset="0"/>
              </a:rPr>
              <a:t>Cooperation and involvement</a:t>
            </a:r>
            <a:endParaRPr lang="en-GB" sz="3600" b="1" dirty="0">
              <a:solidFill>
                <a:srgbClr val="000099"/>
              </a:solidFill>
              <a:ea typeface="+mn-ea"/>
              <a:cs typeface="Arial" charset="0"/>
            </a:endParaRPr>
          </a:p>
        </p:txBody>
      </p:sp>
      <p:sp>
        <p:nvSpPr>
          <p:cNvPr id="17411" name="Espace réservé du contenu 2"/>
          <p:cNvSpPr>
            <a:spLocks noGrp="1"/>
          </p:cNvSpPr>
          <p:nvPr>
            <p:ph idx="4294967295"/>
          </p:nvPr>
        </p:nvSpPr>
        <p:spPr>
          <a:xfrm>
            <a:off x="539552" y="1424792"/>
            <a:ext cx="8280400" cy="4764381"/>
          </a:xfrm>
        </p:spPr>
        <p:txBody>
          <a:bodyPr/>
          <a:lstStyle/>
          <a:p>
            <a:r>
              <a:rPr lang="en-GB" altLang="en-US" sz="1800" b="1" dirty="0">
                <a:solidFill>
                  <a:srgbClr val="00B0F0"/>
                </a:solidFill>
              </a:rPr>
              <a:t>Copernicus Marine Environmental Monitoring Services (CMEMS): </a:t>
            </a:r>
            <a:r>
              <a:rPr lang="en-US" sz="1800" dirty="0">
                <a:solidFill>
                  <a:srgbClr val="00519D"/>
                </a:solidFill>
              </a:rPr>
              <a:t>providing long-term archives and standards</a:t>
            </a:r>
            <a:endParaRPr lang="en-GB" altLang="en-US" sz="1800" b="1" dirty="0">
              <a:solidFill>
                <a:srgbClr val="00519D"/>
              </a:solidFill>
            </a:endParaRPr>
          </a:p>
          <a:p>
            <a:r>
              <a:rPr lang="en-GB" altLang="en-US" sz="1800" b="1" dirty="0">
                <a:solidFill>
                  <a:srgbClr val="00B0F0"/>
                </a:solidFill>
              </a:rPr>
              <a:t>Marine Strategy Framework Directive (MSFD): </a:t>
            </a:r>
            <a:r>
              <a:rPr lang="en-GB" altLang="en-US" sz="1800" dirty="0">
                <a:solidFill>
                  <a:srgbClr val="00519D"/>
                </a:solidFill>
              </a:rPr>
              <a:t>providing infrastructure, standards and data collections for several indicators</a:t>
            </a:r>
            <a:endParaRPr lang="en-GB" altLang="en-US" sz="1800" b="1" dirty="0">
              <a:solidFill>
                <a:srgbClr val="00519D"/>
              </a:solidFill>
            </a:endParaRPr>
          </a:p>
          <a:p>
            <a:r>
              <a:rPr lang="en-GB" altLang="en-US" sz="1800" b="1" dirty="0">
                <a:solidFill>
                  <a:srgbClr val="00B0F0"/>
                </a:solidFill>
              </a:rPr>
              <a:t>Large ocean monitoring systems (</a:t>
            </a:r>
            <a:r>
              <a:rPr lang="en-GB" altLang="en-US" sz="1800" b="1" dirty="0" err="1">
                <a:solidFill>
                  <a:srgbClr val="00B0F0"/>
                </a:solidFill>
              </a:rPr>
              <a:t>EuroGOOS</a:t>
            </a:r>
            <a:r>
              <a:rPr lang="en-GB" altLang="en-US" sz="1800" b="1" dirty="0">
                <a:solidFill>
                  <a:srgbClr val="00B0F0"/>
                </a:solidFill>
              </a:rPr>
              <a:t>, </a:t>
            </a:r>
            <a:r>
              <a:rPr lang="en-GB" altLang="en-US" sz="1800" b="1" dirty="0" err="1">
                <a:solidFill>
                  <a:srgbClr val="00B0F0"/>
                </a:solidFill>
              </a:rPr>
              <a:t>AtlantOS</a:t>
            </a:r>
            <a:r>
              <a:rPr lang="en-GB" altLang="en-US" sz="1800" b="1" dirty="0">
                <a:solidFill>
                  <a:srgbClr val="00B0F0"/>
                </a:solidFill>
              </a:rPr>
              <a:t>, Euro-ARGO, JERICO-Next, </a:t>
            </a:r>
            <a:r>
              <a:rPr lang="en-GB" altLang="en-US" sz="1800" b="1" dirty="0" err="1">
                <a:solidFill>
                  <a:srgbClr val="00B0F0"/>
                </a:solidFill>
              </a:rPr>
              <a:t>EuroFleets</a:t>
            </a:r>
            <a:r>
              <a:rPr lang="en-GB" altLang="en-US" sz="1800" b="1" dirty="0">
                <a:solidFill>
                  <a:srgbClr val="00B0F0"/>
                </a:solidFill>
              </a:rPr>
              <a:t>, ..): </a:t>
            </a:r>
            <a:r>
              <a:rPr lang="en-GB" altLang="en-US" sz="1800" dirty="0">
                <a:solidFill>
                  <a:srgbClr val="00519D"/>
                </a:solidFill>
              </a:rPr>
              <a:t>providing standards and validation + long-term archiving services </a:t>
            </a:r>
          </a:p>
          <a:p>
            <a:r>
              <a:rPr lang="en-GB" altLang="en-US" sz="1800" b="1" dirty="0">
                <a:solidFill>
                  <a:srgbClr val="00B0F0"/>
                </a:solidFill>
              </a:rPr>
              <a:t>Ocean Data Interoperability Platform (ODIP): </a:t>
            </a:r>
            <a:r>
              <a:rPr lang="en-GB" altLang="en-US" sz="1800" dirty="0">
                <a:solidFill>
                  <a:srgbClr val="00519D"/>
                </a:solidFill>
              </a:rPr>
              <a:t>exploring and demonstrating </a:t>
            </a:r>
            <a:r>
              <a:rPr lang="en-GB" sz="1800" dirty="0">
                <a:solidFill>
                  <a:srgbClr val="00519D"/>
                </a:solidFill>
              </a:rPr>
              <a:t>common standards and interoperability with leading data management infrastructures in USA and Australia</a:t>
            </a:r>
          </a:p>
          <a:p>
            <a:r>
              <a:rPr lang="en-GB" altLang="en-US" sz="1800" b="1" dirty="0">
                <a:solidFill>
                  <a:srgbClr val="00B0F0"/>
                </a:solidFill>
              </a:rPr>
              <a:t>GEOSS - </a:t>
            </a:r>
            <a:r>
              <a:rPr lang="en-GB" altLang="en-US" sz="1800" b="1" dirty="0" err="1">
                <a:solidFill>
                  <a:srgbClr val="00B0F0"/>
                </a:solidFill>
              </a:rPr>
              <a:t>EuroGEOSS</a:t>
            </a:r>
            <a:r>
              <a:rPr lang="en-GB" altLang="en-US" sz="1800" b="1" dirty="0">
                <a:solidFill>
                  <a:srgbClr val="00B0F0"/>
                </a:solidFill>
              </a:rPr>
              <a:t>: </a:t>
            </a:r>
            <a:r>
              <a:rPr lang="en-US" sz="1800" dirty="0">
                <a:solidFill>
                  <a:schemeClr val="accent2"/>
                </a:solidFill>
              </a:rPr>
              <a:t>feeding GEOSS portal with </a:t>
            </a:r>
            <a:r>
              <a:rPr lang="en-US" sz="1800" dirty="0" err="1">
                <a:solidFill>
                  <a:schemeClr val="accent2"/>
                </a:solidFill>
              </a:rPr>
              <a:t>SeaDataNet</a:t>
            </a:r>
            <a:r>
              <a:rPr lang="en-US" sz="1800" dirty="0">
                <a:solidFill>
                  <a:schemeClr val="accent2"/>
                </a:solidFill>
              </a:rPr>
              <a:t> in-situ data collections from large community of European data holders (&gt; 100 data </a:t>
            </a:r>
            <a:r>
              <a:rPr lang="en-US" sz="1800" dirty="0" err="1">
                <a:solidFill>
                  <a:schemeClr val="accent2"/>
                </a:solidFill>
              </a:rPr>
              <a:t>centres</a:t>
            </a:r>
            <a:r>
              <a:rPr lang="en-US" sz="1800" dirty="0">
                <a:solidFill>
                  <a:schemeClr val="accent2"/>
                </a:solidFill>
              </a:rPr>
              <a:t>; &gt;600 data originators)</a:t>
            </a:r>
          </a:p>
          <a:p>
            <a:r>
              <a:rPr lang="en-GB" altLang="en-US" sz="1800" b="1" dirty="0">
                <a:solidFill>
                  <a:srgbClr val="00B0F0"/>
                </a:solidFill>
              </a:rPr>
              <a:t>European Open Science Cloud (EOSC)</a:t>
            </a:r>
            <a:r>
              <a:rPr lang="en-GB" altLang="en-US" sz="1800" dirty="0">
                <a:solidFill>
                  <a:srgbClr val="00B0F0"/>
                </a:solidFill>
              </a:rPr>
              <a:t>: </a:t>
            </a:r>
            <a:r>
              <a:rPr lang="en-GB" altLang="en-US" sz="1800" dirty="0">
                <a:solidFill>
                  <a:srgbClr val="00519D"/>
                </a:solidFill>
              </a:rPr>
              <a:t>shaping the pilot Blue Cloud</a:t>
            </a:r>
          </a:p>
          <a:p>
            <a:r>
              <a:rPr lang="en-GB" sz="1800" b="1" dirty="0">
                <a:solidFill>
                  <a:srgbClr val="00B0F0"/>
                </a:solidFill>
              </a:rPr>
              <a:t>European Marine Observation and Data Network (</a:t>
            </a:r>
            <a:r>
              <a:rPr lang="en-GB" sz="1800" b="1" dirty="0" err="1" smtClean="0">
                <a:solidFill>
                  <a:srgbClr val="00B0F0"/>
                </a:solidFill>
              </a:rPr>
              <a:t>EMODnet</a:t>
            </a:r>
            <a:r>
              <a:rPr lang="en-GB" sz="1800" b="1" dirty="0">
                <a:solidFill>
                  <a:srgbClr val="00B0F0"/>
                </a:solidFill>
              </a:rPr>
              <a:t>)</a:t>
            </a:r>
            <a:r>
              <a:rPr lang="en-GB" sz="1800" b="1" dirty="0"/>
              <a:t>: </a:t>
            </a:r>
            <a:r>
              <a:rPr lang="en-GB" altLang="en-US" sz="1800" dirty="0">
                <a:solidFill>
                  <a:srgbClr val="00519D"/>
                </a:solidFill>
              </a:rPr>
              <a:t>driving and serving many </a:t>
            </a:r>
            <a:r>
              <a:rPr lang="en-GB" altLang="en-US" sz="1800" dirty="0" err="1">
                <a:solidFill>
                  <a:srgbClr val="00519D"/>
                </a:solidFill>
              </a:rPr>
              <a:t>EMODnet</a:t>
            </a:r>
            <a:r>
              <a:rPr lang="en-GB" altLang="en-US" sz="1800" dirty="0">
                <a:solidFill>
                  <a:srgbClr val="00519D"/>
                </a:solidFill>
              </a:rPr>
              <a:t> </a:t>
            </a:r>
            <a:r>
              <a:rPr lang="en-GB" altLang="en-US" sz="1800">
                <a:solidFill>
                  <a:srgbClr val="00519D"/>
                </a:solidFill>
              </a:rPr>
              <a:t>thematic </a:t>
            </a:r>
            <a:r>
              <a:rPr lang="en-GB" altLang="en-US" sz="1800" smtClean="0">
                <a:solidFill>
                  <a:srgbClr val="00519D"/>
                </a:solidFill>
              </a:rPr>
              <a:t>portals</a:t>
            </a:r>
            <a:endParaRPr lang="en-GB" sz="2400" dirty="0"/>
          </a:p>
        </p:txBody>
      </p:sp>
      <p:sp>
        <p:nvSpPr>
          <p:cNvPr id="2" name="Espace réservé du pied de page 1"/>
          <p:cNvSpPr>
            <a:spLocks noGrp="1"/>
          </p:cNvSpPr>
          <p:nvPr>
            <p:ph type="ftr" sz="quarter" idx="11"/>
          </p:nvPr>
        </p:nvSpPr>
        <p:spPr/>
        <p:txBody>
          <a:bodyPr/>
          <a:lstStyle/>
          <a:p>
            <a:pPr>
              <a:defRPr/>
            </a:pPr>
            <a:r>
              <a:rPr lang="it-IT" i="1" dirty="0" smtClean="0"/>
              <a:t>EGU </a:t>
            </a:r>
            <a:r>
              <a:rPr lang="it-IT" i="1" dirty="0" err="1" smtClean="0"/>
              <a:t>Conference</a:t>
            </a:r>
            <a:r>
              <a:rPr lang="it-IT" i="1" dirty="0" smtClean="0"/>
              <a:t>, Vienna, Austria, 9 </a:t>
            </a:r>
            <a:r>
              <a:rPr lang="it-IT" i="1" dirty="0" err="1" smtClean="0"/>
              <a:t>April</a:t>
            </a:r>
            <a:r>
              <a:rPr lang="it-IT" i="1" dirty="0" smtClean="0"/>
              <a:t> 2019</a:t>
            </a:r>
            <a:endParaRPr lang="fr-FR" altLang="en-US" dirty="0"/>
          </a:p>
        </p:txBody>
      </p:sp>
    </p:spTree>
    <p:extLst>
      <p:ext uri="{BB962C8B-B14F-4D97-AF65-F5344CB8AC3E}">
        <p14:creationId xmlns="" xmlns:p14="http://schemas.microsoft.com/office/powerpoint/2010/main" val="82912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i="1" dirty="0" smtClean="0"/>
              <a:t>EGU </a:t>
            </a:r>
            <a:r>
              <a:rPr lang="it-IT" i="1" dirty="0" err="1" smtClean="0"/>
              <a:t>Conference</a:t>
            </a:r>
            <a:r>
              <a:rPr lang="it-IT" i="1" dirty="0" smtClean="0"/>
              <a:t>, Vienna, Austria, 9 </a:t>
            </a:r>
            <a:r>
              <a:rPr lang="it-IT" i="1" dirty="0" err="1" smtClean="0"/>
              <a:t>April</a:t>
            </a:r>
            <a:r>
              <a:rPr lang="it-IT" i="1" dirty="0" smtClean="0"/>
              <a:t> 2019</a:t>
            </a:r>
            <a:endParaRPr lang="fr-FR" alt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7704" y="908720"/>
            <a:ext cx="7138988" cy="5376863"/>
          </a:xfrm>
          <a:prstGeom prst="rect">
            <a:avLst/>
          </a:prstGeom>
        </p:spPr>
      </p:pic>
      <p:sp>
        <p:nvSpPr>
          <p:cNvPr id="12" name="Espace réservé du contenu 2"/>
          <p:cNvSpPr txBox="1">
            <a:spLocks/>
          </p:cNvSpPr>
          <p:nvPr/>
        </p:nvSpPr>
        <p:spPr bwMode="auto">
          <a:xfrm>
            <a:off x="179512" y="2636912"/>
            <a:ext cx="1601007" cy="22713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000" kern="1200">
                <a:solidFill>
                  <a:srgbClr val="475D73"/>
                </a:solidFill>
                <a:latin typeface="+mn-lt"/>
                <a:ea typeface="+mn-ea"/>
                <a:cs typeface="+mn-cs"/>
              </a:defRPr>
            </a:lvl1pPr>
            <a:lvl2pPr marL="742950" indent="-285750" algn="l" rtl="0" eaLnBrk="1" fontAlgn="base" hangingPunct="1">
              <a:spcBef>
                <a:spcPct val="20000"/>
              </a:spcBef>
              <a:spcAft>
                <a:spcPct val="0"/>
              </a:spcAft>
              <a:buChar char="–"/>
              <a:defRPr sz="2600" kern="1200">
                <a:solidFill>
                  <a:srgbClr val="475D73"/>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475D73"/>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475D73"/>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475D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1800" b="1" dirty="0" smtClean="0">
                <a:solidFill>
                  <a:srgbClr val="00B0F0"/>
                </a:solidFill>
              </a:rPr>
              <a:t>CDI service </a:t>
            </a:r>
            <a:r>
              <a:rPr lang="en-GB" altLang="en-US" sz="1800" dirty="0" smtClean="0">
                <a:solidFill>
                  <a:schemeClr val="accent2"/>
                </a:solidFill>
              </a:rPr>
              <a:t>driving and serving many portals and communities </a:t>
            </a:r>
          </a:p>
          <a:p>
            <a:endParaRPr lang="en-US" sz="2400" dirty="0" smtClean="0"/>
          </a:p>
          <a:p>
            <a:endParaRPr lang="en-GB" sz="2400" dirty="0"/>
          </a:p>
        </p:txBody>
      </p:sp>
    </p:spTree>
    <p:extLst>
      <p:ext uri="{BB962C8B-B14F-4D97-AF65-F5344CB8AC3E}">
        <p14:creationId xmlns="" xmlns:p14="http://schemas.microsoft.com/office/powerpoint/2010/main" val="344804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539552" y="6211669"/>
            <a:ext cx="3491880" cy="646331"/>
          </a:xfrm>
          <a:prstGeom prst="rect">
            <a:avLst/>
          </a:prstGeom>
          <a:solidFill>
            <a:srgbClr val="EDF6F7"/>
          </a:solidFill>
          <a:ln w="38100">
            <a:noFill/>
            <a:miter lim="800000"/>
            <a:headEnd/>
            <a:tailEnd/>
          </a:ln>
        </p:spPr>
        <p:txBody>
          <a:bodyPr wrap="square" rtlCol="0" anchor="ctr">
            <a:spAutoFit/>
          </a:bodyPr>
          <a:lstStyle/>
          <a:p>
            <a:pPr algn="r" eaLnBrk="0" hangingPunct="0">
              <a:spcBef>
                <a:spcPct val="50000"/>
              </a:spcBef>
            </a:pPr>
            <a:endParaRPr lang="en-GB" sz="3600" b="1" dirty="0">
              <a:solidFill>
                <a:srgbClr val="000099"/>
              </a:solidFill>
              <a:latin typeface="+mj-lt"/>
            </a:endParaRPr>
          </a:p>
        </p:txBody>
      </p:sp>
      <p:sp>
        <p:nvSpPr>
          <p:cNvPr id="2" name="Segnaposto piè di pagina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
        <p:nvSpPr>
          <p:cNvPr id="3" name="Espace réservé du contenu 2"/>
          <p:cNvSpPr txBox="1">
            <a:spLocks/>
          </p:cNvSpPr>
          <p:nvPr/>
        </p:nvSpPr>
        <p:spPr>
          <a:xfrm>
            <a:off x="251520" y="1052736"/>
            <a:ext cx="8640960" cy="5329311"/>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it-IT" sz="2300" b="1" dirty="0" err="1" smtClean="0">
                <a:solidFill>
                  <a:srgbClr val="000099"/>
                </a:solidFill>
              </a:rPr>
              <a:t>Origin</a:t>
            </a:r>
            <a:endParaRPr lang="it-IT" sz="23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it-IT" sz="2300" b="1" dirty="0" err="1" smtClean="0">
                <a:solidFill>
                  <a:srgbClr val="000099"/>
                </a:solidFill>
              </a:rPr>
              <a:t>Architecture</a:t>
            </a:r>
            <a:endParaRPr lang="it-IT" sz="23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it-IT" sz="2300" b="1" dirty="0" smtClean="0">
                <a:solidFill>
                  <a:srgbClr val="000099"/>
                </a:solidFill>
              </a:rPr>
              <a:t>Data </a:t>
            </a:r>
            <a:r>
              <a:rPr lang="it-IT" sz="2300" b="1" dirty="0" err="1" smtClean="0">
                <a:solidFill>
                  <a:srgbClr val="000099"/>
                </a:solidFill>
              </a:rPr>
              <a:t>services</a:t>
            </a:r>
            <a:r>
              <a:rPr lang="it-IT" sz="2300" b="1" dirty="0" smtClean="0">
                <a:solidFill>
                  <a:srgbClr val="000099"/>
                </a:solidFill>
              </a:rPr>
              <a:t> (</a:t>
            </a:r>
            <a:r>
              <a:rPr lang="it-IT" sz="2300" b="1" dirty="0" err="1" smtClean="0">
                <a:solidFill>
                  <a:srgbClr val="000099"/>
                </a:solidFill>
              </a:rPr>
              <a:t>visualisation</a:t>
            </a:r>
            <a:r>
              <a:rPr lang="it-IT" sz="2300" b="1" dirty="0" smtClean="0">
                <a:solidFill>
                  <a:srgbClr val="000099"/>
                </a:solidFill>
              </a:rPr>
              <a:t>, </a:t>
            </a:r>
            <a:r>
              <a:rPr lang="it-IT" sz="2300" b="1" dirty="0" err="1" smtClean="0">
                <a:solidFill>
                  <a:srgbClr val="000099"/>
                </a:solidFill>
              </a:rPr>
              <a:t>quality</a:t>
            </a:r>
            <a:r>
              <a:rPr lang="it-IT" sz="2300" b="1" dirty="0" smtClean="0">
                <a:solidFill>
                  <a:srgbClr val="000099"/>
                </a:solidFill>
              </a:rPr>
              <a:t> </a:t>
            </a:r>
            <a:r>
              <a:rPr lang="it-IT" sz="2300" b="1" dirty="0" err="1" smtClean="0">
                <a:solidFill>
                  <a:srgbClr val="000099"/>
                </a:solidFill>
              </a:rPr>
              <a:t>check</a:t>
            </a:r>
            <a:r>
              <a:rPr lang="it-IT" sz="2300" b="1" dirty="0" smtClean="0">
                <a:solidFill>
                  <a:srgbClr val="000099"/>
                </a:solidFill>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it-IT" sz="2300" b="1" dirty="0" err="1" smtClean="0">
                <a:solidFill>
                  <a:srgbClr val="000099"/>
                </a:solidFill>
              </a:rPr>
              <a:t>Metadata</a:t>
            </a:r>
            <a:r>
              <a:rPr lang="it-IT" sz="2300" b="1" dirty="0" smtClean="0">
                <a:solidFill>
                  <a:srgbClr val="000099"/>
                </a:solidFill>
              </a:rPr>
              <a:t> </a:t>
            </a:r>
            <a:r>
              <a:rPr lang="it-IT" sz="2300" b="1" dirty="0" err="1" smtClean="0">
                <a:solidFill>
                  <a:srgbClr val="000099"/>
                </a:solidFill>
              </a:rPr>
              <a:t>services</a:t>
            </a:r>
            <a:endParaRPr lang="it-IT" sz="2300" b="1" dirty="0" smtClean="0">
              <a:solidFill>
                <a:srgbClr val="000099"/>
              </a:solidFill>
            </a:endParaRPr>
          </a:p>
          <a:p>
            <a:pPr marL="342900" indent="-342900" algn="just" fontAlgn="auto">
              <a:spcBef>
                <a:spcPct val="20000"/>
              </a:spcBef>
              <a:spcAft>
                <a:spcPts val="0"/>
              </a:spcAft>
              <a:buFont typeface="Arial" pitchFamily="34" charset="0"/>
              <a:buChar char="•"/>
              <a:defRPr/>
            </a:pPr>
            <a:r>
              <a:rPr lang="it-IT" sz="2300" b="1" dirty="0" smtClean="0">
                <a:solidFill>
                  <a:srgbClr val="000099"/>
                </a:solidFill>
              </a:rPr>
              <a:t>Data </a:t>
            </a:r>
            <a:r>
              <a:rPr lang="it-IT" sz="2300" b="1" dirty="0" err="1" smtClean="0">
                <a:solidFill>
                  <a:srgbClr val="000099"/>
                </a:solidFill>
              </a:rPr>
              <a:t>products</a:t>
            </a:r>
            <a:endParaRPr lang="it-IT" sz="23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it-IT" sz="2300" b="1" dirty="0" err="1" smtClean="0">
                <a:solidFill>
                  <a:srgbClr val="000099"/>
                </a:solidFill>
              </a:rPr>
              <a:t>Vocabulary</a:t>
            </a:r>
            <a:r>
              <a:rPr lang="it-IT" sz="2300" b="1" dirty="0" smtClean="0">
                <a:solidFill>
                  <a:srgbClr val="000099"/>
                </a:solidFill>
              </a:rPr>
              <a:t> </a:t>
            </a:r>
            <a:r>
              <a:rPr lang="it-IT" sz="2300" b="1" dirty="0" err="1" smtClean="0">
                <a:solidFill>
                  <a:srgbClr val="000099"/>
                </a:solidFill>
              </a:rPr>
              <a:t>services</a:t>
            </a:r>
            <a:endParaRPr lang="it-IT" sz="23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it-IT" sz="2300" b="1" dirty="0" smtClean="0">
                <a:solidFill>
                  <a:srgbClr val="000099"/>
                </a:solidFill>
              </a:rPr>
              <a:t>Software </a:t>
            </a:r>
            <a:r>
              <a:rPr lang="it-IT" sz="2300" b="1" dirty="0" err="1" smtClean="0">
                <a:solidFill>
                  <a:srgbClr val="000099"/>
                </a:solidFill>
              </a:rPr>
              <a:t>tools</a:t>
            </a:r>
            <a:endParaRPr lang="it-IT" sz="23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US" sz="2300" b="1" dirty="0" err="1" smtClean="0">
                <a:solidFill>
                  <a:srgbClr val="000099"/>
                </a:solidFill>
              </a:rPr>
              <a:t>SeaDataNet</a:t>
            </a:r>
            <a:r>
              <a:rPr lang="en-US" sz="2300" b="1" dirty="0" smtClean="0">
                <a:solidFill>
                  <a:srgbClr val="000099"/>
                </a:solidFill>
              </a:rPr>
              <a:t> project activities</a:t>
            </a:r>
          </a:p>
          <a:p>
            <a:pPr marL="342900" indent="-342900" algn="just" fontAlgn="auto">
              <a:spcBef>
                <a:spcPct val="20000"/>
              </a:spcBef>
              <a:spcAft>
                <a:spcPts val="0"/>
              </a:spcAft>
              <a:buFont typeface="Arial" pitchFamily="34" charset="0"/>
              <a:buChar char="•"/>
              <a:defRPr/>
            </a:pPr>
            <a:r>
              <a:rPr lang="it-IT" sz="2400" b="1" dirty="0" err="1" smtClean="0">
                <a:solidFill>
                  <a:srgbClr val="000099"/>
                </a:solidFill>
                <a:ea typeface="Calibri" pitchFamily="34" charset="0"/>
                <a:cs typeface="Times New Roman" pitchFamily="18" charset="0"/>
              </a:rPr>
              <a:t>Challenges</a:t>
            </a:r>
            <a:r>
              <a:rPr lang="it-IT" sz="2400" b="1" dirty="0" smtClean="0">
                <a:solidFill>
                  <a:srgbClr val="000099"/>
                </a:solidFill>
                <a:ea typeface="Calibri" pitchFamily="34" charset="0"/>
                <a:cs typeface="Times New Roman" pitchFamily="18" charset="0"/>
              </a:rPr>
              <a:t> </a:t>
            </a:r>
            <a:r>
              <a:rPr lang="it-IT" sz="2400" b="1" dirty="0" err="1" smtClean="0">
                <a:solidFill>
                  <a:srgbClr val="000099"/>
                </a:solidFill>
                <a:ea typeface="Calibri" pitchFamily="34" charset="0"/>
                <a:cs typeface="Times New Roman" pitchFamily="18" charset="0"/>
              </a:rPr>
              <a:t>for</a:t>
            </a:r>
            <a:r>
              <a:rPr lang="it-IT" sz="2400" b="1" dirty="0" smtClean="0">
                <a:solidFill>
                  <a:srgbClr val="000099"/>
                </a:solidFill>
                <a:ea typeface="Calibri" pitchFamily="34" charset="0"/>
                <a:cs typeface="Times New Roman" pitchFamily="18" charset="0"/>
              </a:rPr>
              <a:t> </a:t>
            </a:r>
            <a:r>
              <a:rPr lang="it-IT" sz="2400" b="1" dirty="0" err="1" smtClean="0">
                <a:solidFill>
                  <a:srgbClr val="000099"/>
                </a:solidFill>
                <a:ea typeface="Calibri" pitchFamily="34" charset="0"/>
                <a:cs typeface="Times New Roman" pitchFamily="18" charset="0"/>
              </a:rPr>
              <a:t>extreme</a:t>
            </a:r>
            <a:r>
              <a:rPr lang="it-IT" sz="2400" b="1" dirty="0" smtClean="0">
                <a:solidFill>
                  <a:srgbClr val="000099"/>
                </a:solidFill>
                <a:ea typeface="Calibri" pitchFamily="34" charset="0"/>
                <a:cs typeface="Times New Roman" pitchFamily="18" charset="0"/>
              </a:rPr>
              <a:t> </a:t>
            </a:r>
            <a:r>
              <a:rPr lang="it-IT" sz="2400" b="1" dirty="0" err="1" smtClean="0">
                <a:solidFill>
                  <a:srgbClr val="000099"/>
                </a:solidFill>
                <a:ea typeface="Calibri" pitchFamily="34" charset="0"/>
                <a:cs typeface="Times New Roman" pitchFamily="18" charset="0"/>
              </a:rPr>
              <a:t>weather</a:t>
            </a:r>
            <a:r>
              <a:rPr lang="it-IT" sz="2400" b="1" dirty="0" smtClean="0">
                <a:solidFill>
                  <a:srgbClr val="000099"/>
                </a:solidFill>
                <a:ea typeface="Calibri" pitchFamily="34" charset="0"/>
                <a:cs typeface="Times New Roman" pitchFamily="18" charset="0"/>
              </a:rPr>
              <a:t> </a:t>
            </a:r>
            <a:r>
              <a:rPr lang="it-IT" sz="2400" b="1" dirty="0" err="1" smtClean="0">
                <a:solidFill>
                  <a:srgbClr val="000099"/>
                </a:solidFill>
                <a:ea typeface="Calibri" pitchFamily="34" charset="0"/>
                <a:cs typeface="Times New Roman" pitchFamily="18" charset="0"/>
              </a:rPr>
              <a:t>events</a:t>
            </a:r>
            <a:endParaRPr lang="en-US" sz="2300" b="1" dirty="0" smtClean="0">
              <a:solidFill>
                <a:srgbClr val="000099"/>
              </a:solidFill>
            </a:endParaRPr>
          </a:p>
          <a:p>
            <a:pPr marL="342900" lvl="0" indent="-342900" algn="just" fontAlgn="auto">
              <a:spcBef>
                <a:spcPct val="20000"/>
              </a:spcBef>
              <a:spcAft>
                <a:spcPts val="0"/>
              </a:spcAft>
              <a:buFont typeface="Arial" pitchFamily="34" charset="0"/>
              <a:buChar char="•"/>
              <a:defRPr/>
            </a:pPr>
            <a:r>
              <a:rPr lang="it-IT" sz="2300" b="1" dirty="0" err="1" smtClean="0">
                <a:solidFill>
                  <a:srgbClr val="000099"/>
                </a:solidFill>
              </a:rPr>
              <a:t>How</a:t>
            </a:r>
            <a:r>
              <a:rPr lang="it-IT" sz="2300" b="1" dirty="0" smtClean="0">
                <a:solidFill>
                  <a:srgbClr val="000099"/>
                </a:solidFill>
              </a:rPr>
              <a:t> </a:t>
            </a:r>
            <a:r>
              <a:rPr lang="it-IT" sz="2300" b="1" dirty="0" err="1" smtClean="0">
                <a:solidFill>
                  <a:srgbClr val="000099"/>
                </a:solidFill>
              </a:rPr>
              <a:t>SeaDataNet</a:t>
            </a:r>
            <a:r>
              <a:rPr lang="it-IT" sz="2300" b="1" dirty="0" smtClean="0">
                <a:solidFill>
                  <a:srgbClr val="000099"/>
                </a:solidFill>
              </a:rPr>
              <a:t> </a:t>
            </a:r>
            <a:r>
              <a:rPr lang="it-IT" sz="2300" b="1" dirty="0" err="1" smtClean="0">
                <a:solidFill>
                  <a:srgbClr val="000099"/>
                </a:solidFill>
              </a:rPr>
              <a:t>supports</a:t>
            </a:r>
            <a:r>
              <a:rPr lang="it-IT" sz="2300" b="1" dirty="0" smtClean="0">
                <a:solidFill>
                  <a:srgbClr val="000099"/>
                </a:solidFill>
              </a:rPr>
              <a:t> </a:t>
            </a:r>
            <a:r>
              <a:rPr lang="it-IT" sz="2300" b="1" dirty="0" err="1" smtClean="0">
                <a:solidFill>
                  <a:srgbClr val="000099"/>
                </a:solidFill>
              </a:rPr>
              <a:t>extreme</a:t>
            </a:r>
            <a:r>
              <a:rPr lang="it-IT" sz="2300" b="1" dirty="0" smtClean="0">
                <a:solidFill>
                  <a:srgbClr val="000099"/>
                </a:solidFill>
              </a:rPr>
              <a:t> </a:t>
            </a:r>
            <a:r>
              <a:rPr lang="it-IT" sz="2300" b="1" dirty="0" err="1" smtClean="0">
                <a:solidFill>
                  <a:srgbClr val="000099"/>
                </a:solidFill>
              </a:rPr>
              <a:t>weather</a:t>
            </a:r>
            <a:r>
              <a:rPr lang="it-IT" sz="2300" b="1" dirty="0" smtClean="0">
                <a:solidFill>
                  <a:srgbClr val="000099"/>
                </a:solidFill>
              </a:rPr>
              <a:t> </a:t>
            </a:r>
            <a:r>
              <a:rPr lang="it-IT" sz="2300" b="1" dirty="0" err="1" smtClean="0">
                <a:solidFill>
                  <a:srgbClr val="000099"/>
                </a:solidFill>
              </a:rPr>
              <a:t>events</a:t>
            </a:r>
            <a:r>
              <a:rPr lang="it-IT" sz="2300" b="1" dirty="0" smtClean="0">
                <a:solidFill>
                  <a:srgbClr val="000099"/>
                </a:solidFill>
              </a:rPr>
              <a:t> </a:t>
            </a:r>
            <a:r>
              <a:rPr lang="it-IT" sz="2300" b="1" dirty="0" err="1" smtClean="0">
                <a:solidFill>
                  <a:srgbClr val="000099"/>
                </a:solidFill>
              </a:rPr>
              <a:t>study</a:t>
            </a:r>
            <a:endParaRPr lang="en-US" sz="2300" b="1" dirty="0" smtClean="0">
              <a:solidFill>
                <a:srgbClr val="000099"/>
              </a:solidFill>
            </a:endParaRPr>
          </a:p>
          <a:p>
            <a:pPr marL="342900" lvl="0" indent="-342900" algn="just" fontAlgn="auto">
              <a:spcBef>
                <a:spcPct val="20000"/>
              </a:spcBef>
              <a:spcAft>
                <a:spcPts val="0"/>
              </a:spcAft>
              <a:buFont typeface="Arial" pitchFamily="34" charset="0"/>
              <a:buChar char="•"/>
              <a:defRPr/>
            </a:pPr>
            <a:r>
              <a:rPr lang="en-US" sz="2400" b="1" dirty="0" smtClean="0">
                <a:solidFill>
                  <a:srgbClr val="000099"/>
                </a:solidFill>
              </a:rPr>
              <a:t>The highlights</a:t>
            </a:r>
          </a:p>
          <a:p>
            <a:pPr marL="342900" lvl="0" indent="-342900" algn="just" fontAlgn="auto">
              <a:spcBef>
                <a:spcPct val="20000"/>
              </a:spcBef>
              <a:spcAft>
                <a:spcPts val="0"/>
              </a:spcAft>
              <a:buFont typeface="Arial" pitchFamily="34" charset="0"/>
              <a:buChar char="•"/>
              <a:defRPr/>
            </a:pPr>
            <a:r>
              <a:rPr lang="en-US" sz="2300" b="1" dirty="0" err="1" smtClean="0">
                <a:solidFill>
                  <a:srgbClr val="000099"/>
                </a:solidFill>
              </a:rPr>
              <a:t>SeaDataNet</a:t>
            </a:r>
            <a:r>
              <a:rPr lang="en-US" sz="2300" b="1" dirty="0" smtClean="0">
                <a:solidFill>
                  <a:srgbClr val="000099"/>
                </a:solidFill>
              </a:rPr>
              <a:t> standards and tools in other EU projects </a:t>
            </a:r>
          </a:p>
          <a:p>
            <a:pPr marL="342900" lvl="0" indent="-342900" algn="just" fontAlgn="auto">
              <a:spcBef>
                <a:spcPct val="20000"/>
              </a:spcBef>
              <a:spcAft>
                <a:spcPts val="0"/>
              </a:spcAft>
              <a:defRPr/>
            </a:pPr>
            <a:endParaRPr lang="en-US" sz="23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3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smtClean="0">
              <a:solidFill>
                <a:srgbClr val="000099"/>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a:solidFill>
                <a:srgbClr val="0000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483768" y="6165304"/>
            <a:ext cx="3888432"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Immagine 9" descr="C:\Anno2013\Sdn2\Ocean15\Appoggio\cartina.jpg"/>
          <p:cNvPicPr>
            <a:picLocks noChangeAspect="1"/>
          </p:cNvPicPr>
          <p:nvPr/>
        </p:nvPicPr>
        <p:blipFill>
          <a:blip r:embed="rId3" cstate="print"/>
          <a:srcRect l="3359" t="21173" r="3328" b="21446"/>
          <a:stretch>
            <a:fillRect/>
          </a:stretch>
        </p:blipFill>
        <p:spPr bwMode="auto">
          <a:xfrm>
            <a:off x="35496" y="1916832"/>
            <a:ext cx="4640629" cy="4869160"/>
          </a:xfrm>
          <a:prstGeom prst="rect">
            <a:avLst/>
          </a:prstGeom>
          <a:noFill/>
          <a:ln w="9525">
            <a:noFill/>
            <a:miter lim="800000"/>
            <a:headEnd/>
            <a:tailEnd/>
          </a:ln>
        </p:spPr>
      </p:pic>
      <p:pic>
        <p:nvPicPr>
          <p:cNvPr id="7" name="Immagine 6" descr="C:\Anno2013\Sdn2\Grafica\BandieraEU\flag_yellow_low.jpg"/>
          <p:cNvPicPr/>
          <p:nvPr/>
        </p:nvPicPr>
        <p:blipFill>
          <a:blip r:embed="rId4" cstate="print"/>
          <a:srcRect/>
          <a:stretch>
            <a:fillRect/>
          </a:stretch>
        </p:blipFill>
        <p:spPr bwMode="auto">
          <a:xfrm>
            <a:off x="0" y="1124744"/>
            <a:ext cx="1403648" cy="792088"/>
          </a:xfrm>
          <a:prstGeom prst="rect">
            <a:avLst/>
          </a:prstGeom>
          <a:noFill/>
          <a:ln w="9525">
            <a:noFill/>
            <a:miter lim="800000"/>
            <a:headEnd/>
            <a:tailEnd/>
          </a:ln>
        </p:spPr>
      </p:pic>
      <p:sp>
        <p:nvSpPr>
          <p:cNvPr id="11" name="CasellaDiTesto 10"/>
          <p:cNvSpPr txBox="1"/>
          <p:nvPr/>
        </p:nvSpPr>
        <p:spPr>
          <a:xfrm>
            <a:off x="4932040" y="1782976"/>
            <a:ext cx="4176464" cy="1569660"/>
          </a:xfrm>
          <a:prstGeom prst="rect">
            <a:avLst/>
          </a:prstGeom>
          <a:noFill/>
        </p:spPr>
        <p:txBody>
          <a:bodyPr wrap="square" rtlCol="0">
            <a:spAutoFit/>
          </a:bodyPr>
          <a:lstStyle/>
          <a:p>
            <a:pPr algn="just"/>
            <a:r>
              <a:rPr lang="en-GB" sz="2400" dirty="0" err="1" smtClean="0">
                <a:solidFill>
                  <a:srgbClr val="000099"/>
                </a:solidFill>
                <a:latin typeface="+mn-lt"/>
                <a:ea typeface="Malgun Gothic" pitchFamily="34" charset="-127"/>
                <a:cs typeface="Times New Roman" pitchFamily="18" charset="0"/>
              </a:rPr>
              <a:t>SeaDataNet</a:t>
            </a:r>
            <a:r>
              <a:rPr lang="en-GB" sz="2400" dirty="0" smtClean="0">
                <a:solidFill>
                  <a:srgbClr val="000099"/>
                </a:solidFill>
                <a:latin typeface="+mn-lt"/>
                <a:ea typeface="Malgun Gothic" pitchFamily="34" charset="-127"/>
                <a:cs typeface="Times New Roman" pitchFamily="18" charset="0"/>
              </a:rPr>
              <a:t> started in 1990s and has been developing over the years thanks to EU funded projects: </a:t>
            </a:r>
            <a:endParaRPr lang="en-GB" sz="2400" dirty="0">
              <a:latin typeface="+mn-lt"/>
              <a:cs typeface="Times New Roman" pitchFamily="18" charset="0"/>
            </a:endParaRPr>
          </a:p>
        </p:txBody>
      </p:sp>
      <p:graphicFrame>
        <p:nvGraphicFramePr>
          <p:cNvPr id="8" name="Tableau 56"/>
          <p:cNvGraphicFramePr>
            <a:graphicFrameLocks noGrp="1"/>
          </p:cNvGraphicFramePr>
          <p:nvPr>
            <p:extLst/>
          </p:nvPr>
        </p:nvGraphicFramePr>
        <p:xfrm>
          <a:off x="5004048" y="3672407"/>
          <a:ext cx="4139952" cy="3140969"/>
        </p:xfrm>
        <a:graphic>
          <a:graphicData uri="http://schemas.openxmlformats.org/drawingml/2006/table">
            <a:tbl>
              <a:tblPr/>
              <a:tblGrid>
                <a:gridCol w="1398824">
                  <a:extLst>
                    <a:ext uri="{9D8B030D-6E8A-4147-A177-3AD203B41FA5}">
                      <a16:colId xmlns:a16="http://schemas.microsoft.com/office/drawing/2014/main" xmlns="" val="20000"/>
                    </a:ext>
                  </a:extLst>
                </a:gridCol>
                <a:gridCol w="2741128">
                  <a:extLst>
                    <a:ext uri="{9D8B030D-6E8A-4147-A177-3AD203B41FA5}">
                      <a16:colId xmlns:a16="http://schemas.microsoft.com/office/drawing/2014/main" xmlns="" val="20001"/>
                    </a:ext>
                  </a:extLst>
                </a:gridCol>
              </a:tblGrid>
              <a:tr h="1046989">
                <a:tc>
                  <a:txBody>
                    <a:bodyPr/>
                    <a:lstStyle/>
                    <a:p>
                      <a:pPr algn="ctr" fontAlgn="b"/>
                      <a:r>
                        <a:rPr lang="en-US" sz="2000" b="0" i="0" u="none" strike="noStrike" dirty="0">
                          <a:solidFill>
                            <a:schemeClr val="accent6">
                              <a:lumMod val="75000"/>
                            </a:schemeClr>
                          </a:solidFill>
                          <a:effectLst/>
                          <a:latin typeface="Calibri" panose="020F0502020204030204" pitchFamily="34" charset="0"/>
                        </a:rPr>
                        <a:t>90</a:t>
                      </a:r>
                    </a:p>
                  </a:txBody>
                  <a:tcPr marL="9525" marR="9525" marT="9525" marB="0" anchor="ctr">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ACB9CA"/>
                    </a:solidFill>
                  </a:tcPr>
                </a:tc>
                <a:tc>
                  <a:txBody>
                    <a:bodyPr/>
                    <a:lstStyle/>
                    <a:p>
                      <a:pPr algn="l" fontAlgn="b"/>
                      <a:r>
                        <a:rPr lang="en-US" sz="2000" b="0" i="0" u="none" strike="noStrike" dirty="0">
                          <a:solidFill>
                            <a:schemeClr val="accent6">
                              <a:lumMod val="75000"/>
                            </a:schemeClr>
                          </a:solidFill>
                          <a:effectLst/>
                          <a:latin typeface="Calibri" panose="020F0502020204030204" pitchFamily="34" charset="0"/>
                        </a:rPr>
                        <a:t> Metadata directories</a:t>
                      </a:r>
                      <a:br>
                        <a:rPr lang="en-US" sz="2000" b="0" i="0" u="none" strike="noStrike" dirty="0">
                          <a:solidFill>
                            <a:schemeClr val="accent6">
                              <a:lumMod val="75000"/>
                            </a:schemeClr>
                          </a:solidFill>
                          <a:effectLst/>
                          <a:latin typeface="Calibri" panose="020F0502020204030204" pitchFamily="34" charset="0"/>
                        </a:rPr>
                      </a:br>
                      <a:r>
                        <a:rPr lang="en-US" sz="2000" b="0" i="0" u="none" strike="noStrike" dirty="0">
                          <a:solidFill>
                            <a:schemeClr val="accent6">
                              <a:lumMod val="75000"/>
                            </a:schemeClr>
                          </a:solidFill>
                          <a:effectLst/>
                          <a:latin typeface="Calibri" panose="020F0502020204030204" pitchFamily="34" charset="0"/>
                        </a:rPr>
                        <a:t> </a:t>
                      </a:r>
                      <a:r>
                        <a:rPr lang="en-US" sz="2000" b="0" i="0" u="none" strike="noStrike" dirty="0" err="1">
                          <a:solidFill>
                            <a:schemeClr val="accent6">
                              <a:lumMod val="75000"/>
                            </a:schemeClr>
                          </a:solidFill>
                          <a:effectLst/>
                          <a:latin typeface="Calibri" panose="020F0502020204030204" pitchFamily="34" charset="0"/>
                        </a:rPr>
                        <a:t>Medar</a:t>
                      </a:r>
                      <a:r>
                        <a:rPr lang="en-US" sz="2000" b="0" i="0" u="none" strike="noStrike" dirty="0">
                          <a:solidFill>
                            <a:schemeClr val="accent6">
                              <a:lumMod val="75000"/>
                            </a:schemeClr>
                          </a:solidFill>
                          <a:effectLst/>
                          <a:latin typeface="Calibri" panose="020F0502020204030204" pitchFamily="34" charset="0"/>
                        </a:rPr>
                        <a:t>/MedAtlas</a:t>
                      </a:r>
                    </a:p>
                  </a:txBody>
                  <a:tcPr marL="9525" marR="9525" marT="9525" marB="0" anchor="ctr">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ACB9CA"/>
                    </a:solidFill>
                  </a:tcPr>
                </a:tc>
                <a:extLst>
                  <a:ext uri="{0D108BD9-81ED-4DB2-BD59-A6C34878D82A}">
                    <a16:rowId xmlns:a16="http://schemas.microsoft.com/office/drawing/2014/main" xmlns="" val="10000"/>
                  </a:ext>
                </a:extLst>
              </a:tr>
              <a:tr h="523495">
                <a:tc>
                  <a:txBody>
                    <a:bodyPr/>
                    <a:lstStyle/>
                    <a:p>
                      <a:pPr algn="ctr" fontAlgn="b"/>
                      <a:r>
                        <a:rPr lang="en-US" sz="2000" b="0" i="0" u="none" strike="noStrike" dirty="0">
                          <a:solidFill>
                            <a:schemeClr val="accent6">
                              <a:lumMod val="75000"/>
                            </a:schemeClr>
                          </a:solidFill>
                          <a:effectLst/>
                          <a:latin typeface="Calibri" panose="020F0502020204030204" pitchFamily="34" charset="0"/>
                        </a:rPr>
                        <a:t>2002-2005</a:t>
                      </a:r>
                    </a:p>
                  </a:txBody>
                  <a:tcPr marL="9525" marR="9525" marT="9525"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6DCE4"/>
                    </a:solidFill>
                  </a:tcPr>
                </a:tc>
                <a:tc>
                  <a:txBody>
                    <a:bodyPr/>
                    <a:lstStyle/>
                    <a:p>
                      <a:pPr algn="l" fontAlgn="b"/>
                      <a:r>
                        <a:rPr lang="en-US" sz="2000" b="0" i="0" u="none" strike="noStrike" dirty="0">
                          <a:solidFill>
                            <a:schemeClr val="accent6">
                              <a:lumMod val="75000"/>
                            </a:schemeClr>
                          </a:solidFill>
                          <a:effectLst/>
                          <a:latin typeface="Calibri" panose="020F0502020204030204" pitchFamily="34" charset="0"/>
                        </a:rPr>
                        <a:t> Sea-Search (FP5)</a:t>
                      </a:r>
                    </a:p>
                  </a:txBody>
                  <a:tcPr marL="9525" marR="9525" marT="9525"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6DCE4"/>
                    </a:solidFill>
                  </a:tcPr>
                </a:tc>
                <a:extLst>
                  <a:ext uri="{0D108BD9-81ED-4DB2-BD59-A6C34878D82A}">
                    <a16:rowId xmlns:a16="http://schemas.microsoft.com/office/drawing/2014/main" xmlns="" val="10001"/>
                  </a:ext>
                </a:extLst>
              </a:tr>
              <a:tr h="523495">
                <a:tc>
                  <a:txBody>
                    <a:bodyPr/>
                    <a:lstStyle/>
                    <a:p>
                      <a:pPr algn="ctr" fontAlgn="b"/>
                      <a:r>
                        <a:rPr lang="en-US" sz="2000" b="0" i="0" u="none" strike="noStrike" dirty="0">
                          <a:solidFill>
                            <a:schemeClr val="accent6">
                              <a:lumMod val="75000"/>
                            </a:schemeClr>
                          </a:solidFill>
                          <a:effectLst/>
                          <a:latin typeface="Calibri" panose="020F0502020204030204" pitchFamily="34" charset="0"/>
                        </a:rPr>
                        <a:t>2006-2011</a:t>
                      </a:r>
                    </a:p>
                  </a:txBody>
                  <a:tcPr marL="9525" marR="9525" marT="9525"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CB9CA"/>
                    </a:solidFill>
                  </a:tcPr>
                </a:tc>
                <a:tc>
                  <a:txBody>
                    <a:bodyPr/>
                    <a:lstStyle/>
                    <a:p>
                      <a:pPr algn="l" fontAlgn="b"/>
                      <a:r>
                        <a:rPr lang="en-US" sz="2000" b="0" i="0" u="none" strike="noStrike" dirty="0">
                          <a:solidFill>
                            <a:schemeClr val="accent6">
                              <a:lumMod val="75000"/>
                            </a:schemeClr>
                          </a:solidFill>
                          <a:effectLst/>
                          <a:latin typeface="Calibri" panose="020F0502020204030204" pitchFamily="34" charset="0"/>
                        </a:rPr>
                        <a:t> SeaDataNet (FP6)</a:t>
                      </a:r>
                    </a:p>
                  </a:txBody>
                  <a:tcPr marL="9525" marR="9525" marT="9525"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CB9CA"/>
                    </a:solidFill>
                  </a:tcPr>
                </a:tc>
                <a:extLst>
                  <a:ext uri="{0D108BD9-81ED-4DB2-BD59-A6C34878D82A}">
                    <a16:rowId xmlns:a16="http://schemas.microsoft.com/office/drawing/2014/main" xmlns="" val="10002"/>
                  </a:ext>
                </a:extLst>
              </a:tr>
              <a:tr h="523495">
                <a:tc>
                  <a:txBody>
                    <a:bodyPr/>
                    <a:lstStyle/>
                    <a:p>
                      <a:pPr algn="ctr" fontAlgn="b"/>
                      <a:r>
                        <a:rPr lang="en-US" sz="2000" b="0" i="0" u="none" strike="noStrike" dirty="0">
                          <a:solidFill>
                            <a:schemeClr val="accent6">
                              <a:lumMod val="75000"/>
                            </a:schemeClr>
                          </a:solidFill>
                          <a:effectLst/>
                          <a:latin typeface="Calibri" panose="020F0502020204030204" pitchFamily="34" charset="0"/>
                        </a:rPr>
                        <a:t>2011-2015</a:t>
                      </a:r>
                    </a:p>
                  </a:txBody>
                  <a:tcPr marL="9525" marR="9525" marT="9525"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6DCE4"/>
                    </a:solidFill>
                  </a:tcPr>
                </a:tc>
                <a:tc>
                  <a:txBody>
                    <a:bodyPr/>
                    <a:lstStyle/>
                    <a:p>
                      <a:pPr algn="l" fontAlgn="b"/>
                      <a:r>
                        <a:rPr lang="en-US" sz="2000" b="0" i="0" u="none" strike="noStrike" dirty="0">
                          <a:solidFill>
                            <a:schemeClr val="accent6">
                              <a:lumMod val="75000"/>
                            </a:schemeClr>
                          </a:solidFill>
                          <a:effectLst/>
                          <a:latin typeface="Calibri" panose="020F0502020204030204" pitchFamily="34" charset="0"/>
                        </a:rPr>
                        <a:t> SeaDataNet II (FP7)</a:t>
                      </a:r>
                    </a:p>
                  </a:txBody>
                  <a:tcPr marL="9525" marR="9525" marT="9525"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6DCE4"/>
                    </a:solidFill>
                  </a:tcPr>
                </a:tc>
                <a:extLst>
                  <a:ext uri="{0D108BD9-81ED-4DB2-BD59-A6C34878D82A}">
                    <a16:rowId xmlns:a16="http://schemas.microsoft.com/office/drawing/2014/main" xmlns="" val="10003"/>
                  </a:ext>
                </a:extLst>
              </a:tr>
              <a:tr h="523495">
                <a:tc>
                  <a:txBody>
                    <a:bodyPr/>
                    <a:lstStyle/>
                    <a:p>
                      <a:pPr algn="ctr" fontAlgn="b"/>
                      <a:r>
                        <a:rPr lang="en-US" sz="2000" b="0" i="0" u="none" strike="noStrike" dirty="0">
                          <a:solidFill>
                            <a:schemeClr val="accent6">
                              <a:lumMod val="75000"/>
                            </a:schemeClr>
                          </a:solidFill>
                          <a:effectLst/>
                          <a:latin typeface="Calibri" panose="020F0502020204030204" pitchFamily="34" charset="0"/>
                        </a:rPr>
                        <a:t>2016-2020</a:t>
                      </a:r>
                    </a:p>
                  </a:txBody>
                  <a:tcPr marL="9525" marR="9525" marT="9525"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ACB9CA"/>
                    </a:solidFill>
                  </a:tcPr>
                </a:tc>
                <a:tc>
                  <a:txBody>
                    <a:bodyPr/>
                    <a:lstStyle/>
                    <a:p>
                      <a:pPr algn="l" fontAlgn="b"/>
                      <a:r>
                        <a:rPr lang="en-US" sz="2000" b="0" i="0" u="none" strike="noStrike" dirty="0">
                          <a:solidFill>
                            <a:schemeClr val="accent6">
                              <a:lumMod val="75000"/>
                            </a:schemeClr>
                          </a:solidFill>
                          <a:effectLst/>
                          <a:latin typeface="Calibri" panose="020F0502020204030204" pitchFamily="34" charset="0"/>
                        </a:rPr>
                        <a:t> SeaDataCloud (H2020)</a:t>
                      </a:r>
                    </a:p>
                  </a:txBody>
                  <a:tcPr marL="9525" marR="9525" marT="9525"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xmlns="" val="10004"/>
                  </a:ext>
                </a:extLst>
              </a:tr>
            </a:tbl>
          </a:graphicData>
        </a:graphic>
      </p:graphicFrame>
      <p:sp>
        <p:nvSpPr>
          <p:cNvPr id="9" name="Rectangle 3"/>
          <p:cNvSpPr>
            <a:spLocks noChangeArrowheads="1"/>
          </p:cNvSpPr>
          <p:nvPr/>
        </p:nvSpPr>
        <p:spPr bwMode="auto">
          <a:xfrm>
            <a:off x="6084168" y="332656"/>
            <a:ext cx="29345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err="1" smtClean="0">
                <a:solidFill>
                  <a:srgbClr val="000099"/>
                </a:solidFill>
                <a:latin typeface="+mj-lt"/>
                <a:ea typeface="Calibri" pitchFamily="34" charset="0"/>
                <a:cs typeface="Times New Roman" pitchFamily="18" charset="0"/>
              </a:rPr>
              <a:t>Origin</a:t>
            </a:r>
            <a:endParaRPr lang="en-GB" sz="3600" b="1" dirty="0">
              <a:solidFill>
                <a:srgbClr val="000099"/>
              </a:solidFill>
              <a:latin typeface="+mj-lt"/>
              <a:ea typeface="Calibri" pitchFamily="34" charset="0"/>
              <a:cs typeface="Times New Roman" pitchFamily="18" charset="0"/>
            </a:endParaRPr>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324144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7504" y="6309320"/>
            <a:ext cx="3888432" cy="322742"/>
          </a:xfrm>
          <a:prstGeom prst="rect">
            <a:avLst/>
          </a:prstGeom>
          <a:solidFill>
            <a:srgbClr val="FD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5"/>
          <p:cNvSpPr>
            <a:spLocks noChangeArrowheads="1"/>
          </p:cNvSpPr>
          <p:nvPr/>
        </p:nvSpPr>
        <p:spPr bwMode="auto">
          <a:xfrm>
            <a:off x="6588224" y="404729"/>
            <a:ext cx="2556000" cy="648000"/>
          </a:xfrm>
          <a:prstGeom prst="rect">
            <a:avLst/>
          </a:prstGeom>
          <a:noFill/>
          <a:ln w="38100">
            <a:noFill/>
            <a:miter lim="800000"/>
            <a:headEnd/>
            <a:tailEnd/>
          </a:ln>
        </p:spPr>
        <p:txBody>
          <a:bodyPr wrap="square">
            <a:spAutoFit/>
          </a:bodyPr>
          <a:lstStyle/>
          <a:p>
            <a:pPr algn="r" eaLnBrk="0" hangingPunct="0">
              <a:spcBef>
                <a:spcPct val="50000"/>
              </a:spcBef>
            </a:pPr>
            <a:r>
              <a:rPr lang="en-US" sz="3600" b="1" dirty="0">
                <a:solidFill>
                  <a:srgbClr val="000099"/>
                </a:solidFill>
                <a:latin typeface="+mj-lt"/>
              </a:rPr>
              <a:t>Architecture</a:t>
            </a:r>
            <a:r>
              <a:rPr lang="en-US" sz="2400" b="1" dirty="0">
                <a:solidFill>
                  <a:srgbClr val="000099"/>
                </a:solidFill>
                <a:latin typeface="+mj-lt"/>
              </a:rPr>
              <a:t> </a:t>
            </a:r>
          </a:p>
          <a:p>
            <a:pPr eaLnBrk="0" hangingPunct="0">
              <a:spcBef>
                <a:spcPct val="50000"/>
              </a:spcBef>
            </a:pPr>
            <a:endParaRPr lang="en-US" sz="2400" b="1" dirty="0" smtClean="0">
              <a:solidFill>
                <a:srgbClr val="000099"/>
              </a:solidFill>
              <a:latin typeface="+mj-lt"/>
              <a:sym typeface="Wingdings" pitchFamily="2" charset="2"/>
            </a:endParaRPr>
          </a:p>
        </p:txBody>
      </p:sp>
      <p:pic>
        <p:nvPicPr>
          <p:cNvPr id="14" name="Immagine 13" descr="C:\Program Files (x86)\Microsoft Office\MEDIA\CAGCAT10\j0292020.wmf"/>
          <p:cNvPicPr/>
          <p:nvPr/>
        </p:nvPicPr>
        <p:blipFill>
          <a:blip r:embed="rId3" cstate="print"/>
          <a:srcRect/>
          <a:stretch>
            <a:fillRect/>
          </a:stretch>
        </p:blipFill>
        <p:spPr bwMode="auto">
          <a:xfrm>
            <a:off x="743736" y="3903844"/>
            <a:ext cx="1468598" cy="1397666"/>
          </a:xfrm>
          <a:prstGeom prst="rect">
            <a:avLst/>
          </a:prstGeom>
          <a:noFill/>
          <a:ln w="9525">
            <a:noFill/>
            <a:miter lim="800000"/>
            <a:headEnd/>
            <a:tailEnd/>
          </a:ln>
        </p:spPr>
      </p:pic>
      <p:graphicFrame>
        <p:nvGraphicFramePr>
          <p:cNvPr id="18" name="Diagramma 17"/>
          <p:cNvGraphicFramePr/>
          <p:nvPr/>
        </p:nvGraphicFramePr>
        <p:xfrm>
          <a:off x="4551282" y="1340768"/>
          <a:ext cx="4283968" cy="5517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asellaDiTesto 18"/>
          <p:cNvSpPr txBox="1"/>
          <p:nvPr/>
        </p:nvSpPr>
        <p:spPr>
          <a:xfrm>
            <a:off x="2352229" y="4431970"/>
            <a:ext cx="2448272" cy="892552"/>
          </a:xfrm>
          <a:prstGeom prst="rect">
            <a:avLst/>
          </a:prstGeom>
          <a:noFill/>
        </p:spPr>
        <p:txBody>
          <a:bodyPr wrap="square" rtlCol="0">
            <a:spAutoFit/>
          </a:bodyPr>
          <a:lstStyle/>
          <a:p>
            <a:pPr algn="ctr"/>
            <a:r>
              <a:rPr lang="it-IT" sz="2600" b="1" dirty="0">
                <a:solidFill>
                  <a:srgbClr val="000099"/>
                </a:solidFill>
                <a:latin typeface="+mj-lt"/>
              </a:rPr>
              <a:t>Data </a:t>
            </a:r>
          </a:p>
          <a:p>
            <a:pPr algn="ctr"/>
            <a:r>
              <a:rPr lang="it-IT" sz="2600" b="1" dirty="0" err="1">
                <a:solidFill>
                  <a:srgbClr val="000099"/>
                </a:solidFill>
                <a:latin typeface="+mj-lt"/>
              </a:rPr>
              <a:t>Request</a:t>
            </a:r>
            <a:endParaRPr lang="en-GB" sz="2600" b="1" dirty="0">
              <a:solidFill>
                <a:srgbClr val="000099"/>
              </a:solidFill>
              <a:latin typeface="+mj-lt"/>
            </a:endParaRPr>
          </a:p>
        </p:txBody>
      </p:sp>
      <p:sp>
        <p:nvSpPr>
          <p:cNvPr id="21" name="Freccia a destra 20"/>
          <p:cNvSpPr/>
          <p:nvPr/>
        </p:nvSpPr>
        <p:spPr>
          <a:xfrm>
            <a:off x="2699792" y="4797152"/>
            <a:ext cx="18722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ccia a sinistra 22"/>
          <p:cNvSpPr/>
          <p:nvPr/>
        </p:nvSpPr>
        <p:spPr>
          <a:xfrm rot="880332">
            <a:off x="2100909" y="5691724"/>
            <a:ext cx="3126022" cy="348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asellaDiTesto 23"/>
          <p:cNvSpPr txBox="1"/>
          <p:nvPr/>
        </p:nvSpPr>
        <p:spPr>
          <a:xfrm>
            <a:off x="107504" y="5229200"/>
            <a:ext cx="2592288" cy="892552"/>
          </a:xfrm>
          <a:prstGeom prst="rect">
            <a:avLst/>
          </a:prstGeom>
          <a:noFill/>
        </p:spPr>
        <p:txBody>
          <a:bodyPr wrap="square" rtlCol="0">
            <a:spAutoFit/>
          </a:bodyPr>
          <a:lstStyle/>
          <a:p>
            <a:pPr algn="ctr"/>
            <a:r>
              <a:rPr lang="it-IT" sz="2600" b="1" dirty="0">
                <a:solidFill>
                  <a:srgbClr val="000099"/>
                </a:solidFill>
                <a:latin typeface="+mj-lt"/>
              </a:rPr>
              <a:t>Data </a:t>
            </a:r>
          </a:p>
          <a:p>
            <a:pPr algn="ctr"/>
            <a:r>
              <a:rPr lang="it-IT" sz="2600" b="1" dirty="0">
                <a:solidFill>
                  <a:srgbClr val="000099"/>
                </a:solidFill>
                <a:latin typeface="+mj-lt"/>
              </a:rPr>
              <a:t>Downloading </a:t>
            </a:r>
            <a:endParaRPr lang="en-GB" sz="2600" b="1" dirty="0">
              <a:solidFill>
                <a:srgbClr val="000099"/>
              </a:solidFill>
              <a:latin typeface="+mj-lt"/>
            </a:endParaRPr>
          </a:p>
        </p:txBody>
      </p:sp>
      <p:sp>
        <p:nvSpPr>
          <p:cNvPr id="11" name="CasellaDiTesto 10"/>
          <p:cNvSpPr txBox="1"/>
          <p:nvPr/>
        </p:nvSpPr>
        <p:spPr>
          <a:xfrm>
            <a:off x="107504" y="6565715"/>
            <a:ext cx="4788024" cy="338554"/>
          </a:xfrm>
          <a:prstGeom prst="rect">
            <a:avLst/>
          </a:prstGeom>
          <a:noFill/>
        </p:spPr>
        <p:txBody>
          <a:bodyPr wrap="square" rtlCol="0">
            <a:spAutoFit/>
          </a:bodyPr>
          <a:lstStyle/>
          <a:p>
            <a:r>
              <a:rPr lang="it-IT" sz="1600" b="1" dirty="0">
                <a:solidFill>
                  <a:srgbClr val="000099"/>
                </a:solidFill>
                <a:latin typeface="+mj-lt"/>
              </a:rPr>
              <a:t>NODC (National </a:t>
            </a:r>
            <a:r>
              <a:rPr lang="it-IT" sz="1600" b="1" dirty="0" err="1">
                <a:solidFill>
                  <a:srgbClr val="000099"/>
                </a:solidFill>
                <a:latin typeface="+mj-lt"/>
              </a:rPr>
              <a:t>Oceanographic</a:t>
            </a:r>
            <a:r>
              <a:rPr lang="it-IT" sz="1600" b="1" dirty="0">
                <a:solidFill>
                  <a:srgbClr val="000099"/>
                </a:solidFill>
                <a:latin typeface="+mj-lt"/>
              </a:rPr>
              <a:t> Data </a:t>
            </a:r>
            <a:r>
              <a:rPr lang="it-IT" sz="1600" b="1" dirty="0" err="1">
                <a:solidFill>
                  <a:srgbClr val="000099"/>
                </a:solidFill>
                <a:latin typeface="+mj-lt"/>
              </a:rPr>
              <a:t>Centre</a:t>
            </a:r>
            <a:r>
              <a:rPr lang="it-IT" sz="1600" b="1" dirty="0">
                <a:solidFill>
                  <a:srgbClr val="000099"/>
                </a:solidFill>
                <a:latin typeface="+mj-lt"/>
              </a:rPr>
              <a:t>)</a:t>
            </a:r>
            <a:endParaRPr lang="en-GB" sz="1600" b="1" dirty="0">
              <a:solidFill>
                <a:srgbClr val="000099"/>
              </a:solidFill>
              <a:latin typeface="+mj-lt"/>
            </a:endParaRPr>
          </a:p>
        </p:txBody>
      </p:sp>
      <p:sp>
        <p:nvSpPr>
          <p:cNvPr id="12" name="Freccia a sinistra 11"/>
          <p:cNvSpPr/>
          <p:nvPr/>
        </p:nvSpPr>
        <p:spPr>
          <a:xfrm rot="19516463">
            <a:off x="2399739" y="3623976"/>
            <a:ext cx="2057532" cy="348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23">
            <a:extLst>
              <a:ext uri="{FF2B5EF4-FFF2-40B4-BE49-F238E27FC236}">
                <a16:creationId xmlns:a16="http://schemas.microsoft.com/office/drawing/2014/main" xmlns="" id="{06BD5AED-5FFC-6A45-A92A-11686D22AE8C}"/>
              </a:ext>
            </a:extLst>
          </p:cNvPr>
          <p:cNvSpPr txBox="1"/>
          <p:nvPr/>
        </p:nvSpPr>
        <p:spPr>
          <a:xfrm>
            <a:off x="686506" y="3454412"/>
            <a:ext cx="1241481" cy="492443"/>
          </a:xfrm>
          <a:prstGeom prst="rect">
            <a:avLst/>
          </a:prstGeom>
          <a:noFill/>
        </p:spPr>
        <p:txBody>
          <a:bodyPr wrap="square" rtlCol="0">
            <a:spAutoFit/>
          </a:bodyPr>
          <a:lstStyle/>
          <a:p>
            <a:pPr algn="ctr"/>
            <a:r>
              <a:rPr lang="it-IT" sz="2600" b="1" dirty="0">
                <a:solidFill>
                  <a:srgbClr val="000099"/>
                </a:solidFill>
                <a:latin typeface="+mj-lt"/>
              </a:rPr>
              <a:t>User</a:t>
            </a:r>
            <a:endParaRPr lang="en-GB" sz="2600" b="1" dirty="0">
              <a:solidFill>
                <a:srgbClr val="000099"/>
              </a:solidFill>
              <a:latin typeface="+mj-lt"/>
            </a:endParaRPr>
          </a:p>
        </p:txBody>
      </p:sp>
      <p:sp>
        <p:nvSpPr>
          <p:cNvPr id="17" name="Rectangle 5"/>
          <p:cNvSpPr>
            <a:spLocks noChangeArrowheads="1"/>
          </p:cNvSpPr>
          <p:nvPr/>
        </p:nvSpPr>
        <p:spPr bwMode="auto">
          <a:xfrm>
            <a:off x="323528" y="1268760"/>
            <a:ext cx="7992888" cy="400110"/>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en-US" sz="2000" b="1" dirty="0" smtClean="0">
                <a:solidFill>
                  <a:srgbClr val="000099"/>
                </a:solidFill>
                <a:sym typeface="Wingdings" pitchFamily="2" charset="2"/>
              </a:rPr>
              <a:t></a:t>
            </a:r>
            <a:r>
              <a:rPr lang="en-US" sz="2000" b="1" dirty="0" smtClean="0">
                <a:solidFill>
                  <a:srgbClr val="000099"/>
                </a:solidFill>
              </a:rPr>
              <a:t> a single access  for a wide range of data of different types </a:t>
            </a:r>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41105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cstate="print"/>
          <a:srcRect l="9183" t="7756" r="10661" b="12824"/>
          <a:stretch>
            <a:fillRect/>
          </a:stretch>
        </p:blipFill>
        <p:spPr bwMode="auto">
          <a:xfrm>
            <a:off x="-33711" y="1844824"/>
            <a:ext cx="9177711" cy="5112568"/>
          </a:xfrm>
          <a:prstGeom prst="rect">
            <a:avLst/>
          </a:prstGeom>
          <a:noFill/>
          <a:ln w="9525">
            <a:noFill/>
            <a:miter lim="800000"/>
            <a:headEnd/>
            <a:tailEnd/>
          </a:ln>
        </p:spPr>
      </p:pic>
      <p:sp>
        <p:nvSpPr>
          <p:cNvPr id="3" name="Rectangle 3"/>
          <p:cNvSpPr>
            <a:spLocks noChangeArrowheads="1"/>
          </p:cNvSpPr>
          <p:nvPr/>
        </p:nvSpPr>
        <p:spPr bwMode="auto">
          <a:xfrm>
            <a:off x="5868504" y="406405"/>
            <a:ext cx="3240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en-GB" sz="3600" b="1" dirty="0">
                <a:solidFill>
                  <a:srgbClr val="000099"/>
                </a:solidFill>
                <a:latin typeface="+mj-lt"/>
                <a:ea typeface="Calibri" pitchFamily="34" charset="0"/>
                <a:cs typeface="Times New Roman" pitchFamily="18" charset="0"/>
              </a:rPr>
              <a:t>Data services</a:t>
            </a:r>
          </a:p>
        </p:txBody>
      </p:sp>
      <p:sp>
        <p:nvSpPr>
          <p:cNvPr id="5" name="Rectangle 5"/>
          <p:cNvSpPr>
            <a:spLocks noChangeArrowheads="1"/>
          </p:cNvSpPr>
          <p:nvPr/>
        </p:nvSpPr>
        <p:spPr bwMode="auto">
          <a:xfrm>
            <a:off x="5292080" y="6165304"/>
            <a:ext cx="3491880" cy="400110"/>
          </a:xfrm>
          <a:prstGeom prst="rect">
            <a:avLst/>
          </a:prstGeom>
          <a:noFill/>
          <a:ln w="38100">
            <a:noFill/>
            <a:miter lim="800000"/>
            <a:headEnd/>
            <a:tailEnd/>
          </a:ln>
        </p:spPr>
        <p:txBody>
          <a:bodyPr wrap="square">
            <a:spAutoFit/>
          </a:bodyPr>
          <a:lstStyle/>
          <a:p>
            <a:pPr algn="ctr" eaLnBrk="0" hangingPunct="0">
              <a:spcBef>
                <a:spcPct val="50000"/>
              </a:spcBef>
            </a:pPr>
            <a:r>
              <a:rPr lang="it-IT" sz="2000" b="1" dirty="0">
                <a:solidFill>
                  <a:srgbClr val="000099"/>
                </a:solidFill>
                <a:latin typeface="+mj-lt"/>
              </a:rPr>
              <a:t>http://www.seadatanet.org</a:t>
            </a:r>
          </a:p>
        </p:txBody>
      </p:sp>
      <p:sp>
        <p:nvSpPr>
          <p:cNvPr id="4" name="Rectangle 5"/>
          <p:cNvSpPr>
            <a:spLocks noChangeArrowheads="1"/>
          </p:cNvSpPr>
          <p:nvPr/>
        </p:nvSpPr>
        <p:spPr bwMode="auto">
          <a:xfrm>
            <a:off x="0" y="1412776"/>
            <a:ext cx="8424937" cy="523220"/>
          </a:xfrm>
          <a:prstGeom prst="rect">
            <a:avLst/>
          </a:prstGeom>
          <a:noFill/>
          <a:ln w="38100">
            <a:noFill/>
            <a:miter lim="800000"/>
            <a:headEnd/>
            <a:tailEnd/>
          </a:ln>
        </p:spPr>
        <p:txBody>
          <a:bodyPr wrap="square">
            <a:spAutoFit/>
          </a:bodyPr>
          <a:lstStyle/>
          <a:p>
            <a:pPr algn="ctr" eaLnBrk="0" hangingPunct="0">
              <a:spcBef>
                <a:spcPct val="50000"/>
              </a:spcBef>
            </a:pPr>
            <a:r>
              <a:rPr lang="en-US" sz="2800" b="1" dirty="0">
                <a:solidFill>
                  <a:srgbClr val="000099"/>
                </a:solidFill>
                <a:latin typeface="+mj-lt"/>
              </a:rPr>
              <a:t>Discovery, visualization, </a:t>
            </a:r>
            <a:r>
              <a:rPr lang="en-US" sz="2800" b="1" dirty="0" smtClean="0">
                <a:solidFill>
                  <a:srgbClr val="000099"/>
                </a:solidFill>
                <a:latin typeface="+mj-lt"/>
              </a:rPr>
              <a:t>access and download</a:t>
            </a:r>
            <a:endParaRPr lang="en-US" sz="2800" b="1" dirty="0">
              <a:solidFill>
                <a:srgbClr val="000099"/>
              </a:solidFill>
              <a:latin typeface="+mj-lt"/>
            </a:endParaRPr>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15309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6876" t="23250" r="17266" b="6250"/>
          <a:stretch>
            <a:fillRect/>
          </a:stretch>
        </p:blipFill>
        <p:spPr bwMode="auto">
          <a:xfrm>
            <a:off x="323528" y="1700808"/>
            <a:ext cx="8568952" cy="5157192"/>
          </a:xfrm>
          <a:prstGeom prst="rect">
            <a:avLst/>
          </a:prstGeom>
          <a:noFill/>
          <a:ln w="9525">
            <a:noFill/>
            <a:miter lim="800000"/>
            <a:headEnd/>
            <a:tailEnd/>
          </a:ln>
        </p:spPr>
      </p:pic>
      <p:sp>
        <p:nvSpPr>
          <p:cNvPr id="18435" name="Rectangle 3"/>
          <p:cNvSpPr>
            <a:spLocks noChangeArrowheads="1"/>
          </p:cNvSpPr>
          <p:nvPr/>
        </p:nvSpPr>
        <p:spPr bwMode="auto">
          <a:xfrm>
            <a:off x="6156176" y="404664"/>
            <a:ext cx="277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a:solidFill>
                  <a:srgbClr val="000099"/>
                </a:solidFill>
                <a:latin typeface="+mj-lt"/>
                <a:ea typeface="Calibri" pitchFamily="34" charset="0"/>
                <a:cs typeface="Times New Roman" pitchFamily="18" charset="0"/>
              </a:rPr>
              <a:t>Data Services</a:t>
            </a:r>
            <a:endParaRPr lang="en-GB" sz="3600" b="1" dirty="0">
              <a:solidFill>
                <a:srgbClr val="000099"/>
              </a:solidFill>
              <a:latin typeface="+mj-lt"/>
              <a:ea typeface="Calibri" pitchFamily="34" charset="0"/>
              <a:cs typeface="Times New Roman" pitchFamily="18" charset="0"/>
            </a:endParaRPr>
          </a:p>
        </p:txBody>
      </p:sp>
      <p:sp>
        <p:nvSpPr>
          <p:cNvPr id="7" name="Rectangle 5"/>
          <p:cNvSpPr>
            <a:spLocks noChangeArrowheads="1"/>
          </p:cNvSpPr>
          <p:nvPr/>
        </p:nvSpPr>
        <p:spPr bwMode="auto">
          <a:xfrm>
            <a:off x="1403648" y="4869160"/>
            <a:ext cx="2520280"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a:solidFill>
                  <a:srgbClr val="000099"/>
                </a:solidFill>
              </a:rPr>
              <a:t>Discipline</a:t>
            </a:r>
            <a:r>
              <a:rPr lang="it-IT" sz="2000" dirty="0">
                <a:solidFill>
                  <a:srgbClr val="000099"/>
                </a:solidFill>
              </a:rPr>
              <a:t> </a:t>
            </a:r>
            <a:endParaRPr lang="it-IT" sz="2000" b="1" dirty="0">
              <a:solidFill>
                <a:srgbClr val="000099"/>
              </a:solidFill>
            </a:endParaRPr>
          </a:p>
        </p:txBody>
      </p:sp>
      <p:sp>
        <p:nvSpPr>
          <p:cNvPr id="9" name="Rectangle 5"/>
          <p:cNvSpPr>
            <a:spLocks noChangeArrowheads="1"/>
          </p:cNvSpPr>
          <p:nvPr/>
        </p:nvSpPr>
        <p:spPr bwMode="auto">
          <a:xfrm>
            <a:off x="1403648" y="5373216"/>
            <a:ext cx="2520280"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err="1">
                <a:solidFill>
                  <a:srgbClr val="000099"/>
                </a:solidFill>
              </a:rPr>
              <a:t>Parameter</a:t>
            </a:r>
            <a:r>
              <a:rPr lang="it-IT" sz="2000" dirty="0">
                <a:solidFill>
                  <a:srgbClr val="000099"/>
                </a:solidFill>
              </a:rPr>
              <a:t> </a:t>
            </a:r>
            <a:endParaRPr lang="it-IT" sz="2000" b="1" dirty="0">
              <a:solidFill>
                <a:srgbClr val="000099"/>
              </a:solidFill>
            </a:endParaRPr>
          </a:p>
        </p:txBody>
      </p:sp>
      <p:sp>
        <p:nvSpPr>
          <p:cNvPr id="10" name="Rectangle 5"/>
          <p:cNvSpPr>
            <a:spLocks noChangeArrowheads="1"/>
          </p:cNvSpPr>
          <p:nvPr/>
        </p:nvSpPr>
        <p:spPr bwMode="auto">
          <a:xfrm>
            <a:off x="1403648" y="5877272"/>
            <a:ext cx="2520280"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err="1">
                <a:solidFill>
                  <a:srgbClr val="000099"/>
                </a:solidFill>
              </a:rPr>
              <a:t>Instrument</a:t>
            </a:r>
            <a:endParaRPr lang="it-IT" sz="2000" b="1" dirty="0">
              <a:solidFill>
                <a:srgbClr val="000099"/>
              </a:solidFill>
            </a:endParaRPr>
          </a:p>
        </p:txBody>
      </p:sp>
      <p:sp>
        <p:nvSpPr>
          <p:cNvPr id="15" name="Rectangle 5"/>
          <p:cNvSpPr>
            <a:spLocks noChangeArrowheads="1"/>
          </p:cNvSpPr>
          <p:nvPr/>
        </p:nvSpPr>
        <p:spPr bwMode="auto">
          <a:xfrm>
            <a:off x="323528" y="2636912"/>
            <a:ext cx="1547664"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err="1">
                <a:solidFill>
                  <a:srgbClr val="000099"/>
                </a:solidFill>
              </a:rPr>
              <a:t>Map</a:t>
            </a:r>
            <a:r>
              <a:rPr lang="it-IT" sz="2000" b="1" dirty="0">
                <a:solidFill>
                  <a:srgbClr val="000099"/>
                </a:solidFill>
              </a:rPr>
              <a:t> </a:t>
            </a:r>
            <a:r>
              <a:rPr lang="it-IT" sz="2000" b="1" dirty="0" err="1">
                <a:solidFill>
                  <a:srgbClr val="000099"/>
                </a:solidFill>
              </a:rPr>
              <a:t>tools</a:t>
            </a:r>
            <a:endParaRPr lang="it-IT" sz="2000" b="1" dirty="0">
              <a:solidFill>
                <a:srgbClr val="000099"/>
              </a:solidFill>
            </a:endParaRPr>
          </a:p>
        </p:txBody>
      </p:sp>
      <p:sp>
        <p:nvSpPr>
          <p:cNvPr id="18" name="Rectangle 5"/>
          <p:cNvSpPr>
            <a:spLocks noChangeArrowheads="1"/>
          </p:cNvSpPr>
          <p:nvPr/>
        </p:nvSpPr>
        <p:spPr bwMode="auto">
          <a:xfrm>
            <a:off x="4211960" y="5877272"/>
            <a:ext cx="2520280"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err="1">
                <a:solidFill>
                  <a:srgbClr val="000099"/>
                </a:solidFill>
              </a:rPr>
              <a:t>Platform</a:t>
            </a:r>
            <a:r>
              <a:rPr lang="it-IT" sz="2000" dirty="0">
                <a:solidFill>
                  <a:srgbClr val="000099"/>
                </a:solidFill>
              </a:rPr>
              <a:t> </a:t>
            </a:r>
            <a:endParaRPr lang="it-IT" sz="2000" b="1" dirty="0">
              <a:solidFill>
                <a:srgbClr val="000099"/>
              </a:solidFill>
            </a:endParaRPr>
          </a:p>
        </p:txBody>
      </p:sp>
      <p:sp>
        <p:nvSpPr>
          <p:cNvPr id="19" name="Rectangle 5"/>
          <p:cNvSpPr>
            <a:spLocks noChangeArrowheads="1"/>
          </p:cNvSpPr>
          <p:nvPr/>
        </p:nvSpPr>
        <p:spPr bwMode="auto">
          <a:xfrm>
            <a:off x="4211960" y="4869160"/>
            <a:ext cx="2520280"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a:solidFill>
                  <a:srgbClr val="000099"/>
                </a:solidFill>
              </a:rPr>
              <a:t>Cruise</a:t>
            </a:r>
            <a:r>
              <a:rPr lang="it-IT" sz="2000" dirty="0">
                <a:solidFill>
                  <a:srgbClr val="000099"/>
                </a:solidFill>
              </a:rPr>
              <a:t> </a:t>
            </a:r>
            <a:endParaRPr lang="it-IT" sz="2000" b="1" dirty="0">
              <a:solidFill>
                <a:srgbClr val="000099"/>
              </a:solidFill>
            </a:endParaRPr>
          </a:p>
        </p:txBody>
      </p:sp>
      <p:sp>
        <p:nvSpPr>
          <p:cNvPr id="20" name="Rectangle 5"/>
          <p:cNvSpPr>
            <a:spLocks noChangeArrowheads="1"/>
          </p:cNvSpPr>
          <p:nvPr/>
        </p:nvSpPr>
        <p:spPr bwMode="auto">
          <a:xfrm>
            <a:off x="4211960" y="5373216"/>
            <a:ext cx="2520280"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err="1">
                <a:solidFill>
                  <a:srgbClr val="000099"/>
                </a:solidFill>
              </a:rPr>
              <a:t>Country</a:t>
            </a:r>
            <a:endParaRPr lang="it-IT" sz="2000" b="1" dirty="0">
              <a:solidFill>
                <a:srgbClr val="000099"/>
              </a:solidFill>
            </a:endParaRPr>
          </a:p>
        </p:txBody>
      </p:sp>
      <p:sp>
        <p:nvSpPr>
          <p:cNvPr id="21" name="Rectangle 5"/>
          <p:cNvSpPr>
            <a:spLocks noChangeArrowheads="1"/>
          </p:cNvSpPr>
          <p:nvPr/>
        </p:nvSpPr>
        <p:spPr bwMode="auto">
          <a:xfrm>
            <a:off x="4211960" y="6381328"/>
            <a:ext cx="2520280" cy="400110"/>
          </a:xfrm>
          <a:prstGeom prst="rect">
            <a:avLst/>
          </a:prstGeom>
          <a:solidFill>
            <a:schemeClr val="bg1"/>
          </a:solidFill>
          <a:ln w="38100">
            <a:solidFill>
              <a:srgbClr val="FF0000"/>
            </a:solidFill>
            <a:miter lim="800000"/>
            <a:headEnd/>
            <a:tailEnd/>
          </a:ln>
        </p:spPr>
        <p:txBody>
          <a:bodyPr wrap="square">
            <a:spAutoFit/>
          </a:bodyPr>
          <a:lstStyle/>
          <a:p>
            <a:pPr eaLnBrk="0" hangingPunct="0">
              <a:spcBef>
                <a:spcPct val="50000"/>
              </a:spcBef>
            </a:pPr>
            <a:r>
              <a:rPr lang="it-IT" sz="2000" b="1" dirty="0" err="1">
                <a:solidFill>
                  <a:srgbClr val="000099"/>
                </a:solidFill>
              </a:rPr>
              <a:t>………</a:t>
            </a:r>
            <a:r>
              <a:rPr lang="it-IT" sz="2000" b="1" dirty="0">
                <a:solidFill>
                  <a:srgbClr val="000099"/>
                </a:solidFill>
              </a:rPr>
              <a:t>..</a:t>
            </a:r>
            <a:r>
              <a:rPr lang="it-IT" sz="2000" dirty="0">
                <a:solidFill>
                  <a:srgbClr val="000099"/>
                </a:solidFill>
              </a:rPr>
              <a:t> </a:t>
            </a:r>
            <a:endParaRPr lang="it-IT" sz="2000" b="1" dirty="0">
              <a:solidFill>
                <a:srgbClr val="000099"/>
              </a:solidFill>
            </a:endParaRPr>
          </a:p>
        </p:txBody>
      </p:sp>
      <p:sp>
        <p:nvSpPr>
          <p:cNvPr id="14" name="Rectangle 5"/>
          <p:cNvSpPr>
            <a:spLocks noChangeArrowheads="1"/>
          </p:cNvSpPr>
          <p:nvPr/>
        </p:nvSpPr>
        <p:spPr bwMode="auto">
          <a:xfrm>
            <a:off x="2195736" y="4077072"/>
            <a:ext cx="3960440" cy="400110"/>
          </a:xfrm>
          <a:prstGeom prst="rect">
            <a:avLst/>
          </a:prstGeom>
          <a:solidFill>
            <a:schemeClr val="bg1"/>
          </a:solidFill>
          <a:ln w="38100">
            <a:solidFill>
              <a:srgbClr val="0000FF"/>
            </a:solidFill>
            <a:miter lim="800000"/>
            <a:headEnd/>
            <a:tailEnd/>
          </a:ln>
        </p:spPr>
        <p:txBody>
          <a:bodyPr wrap="square">
            <a:spAutoFit/>
          </a:bodyPr>
          <a:lstStyle/>
          <a:p>
            <a:pPr algn="ctr" eaLnBrk="0" hangingPunct="0">
              <a:spcBef>
                <a:spcPct val="50000"/>
              </a:spcBef>
            </a:pPr>
            <a:r>
              <a:rPr lang="it-IT" sz="2000" b="1" dirty="0">
                <a:solidFill>
                  <a:srgbClr val="000099"/>
                </a:solidFill>
                <a:latin typeface="+mj-lt"/>
              </a:rPr>
              <a:t>Data </a:t>
            </a:r>
            <a:r>
              <a:rPr lang="it-IT" sz="2000" b="1" dirty="0" err="1">
                <a:solidFill>
                  <a:srgbClr val="000099"/>
                </a:solidFill>
                <a:latin typeface="+mj-lt"/>
              </a:rPr>
              <a:t>discovery</a:t>
            </a:r>
            <a:r>
              <a:rPr lang="it-IT" sz="2000" b="1" dirty="0">
                <a:solidFill>
                  <a:srgbClr val="000099"/>
                </a:solidFill>
                <a:latin typeface="+mj-lt"/>
              </a:rPr>
              <a:t> interface</a:t>
            </a:r>
          </a:p>
        </p:txBody>
      </p:sp>
      <p:pic>
        <p:nvPicPr>
          <p:cNvPr id="13" name="Picture 3"/>
          <p:cNvPicPr>
            <a:picLocks noChangeAspect="1" noChangeArrowheads="1"/>
          </p:cNvPicPr>
          <p:nvPr/>
        </p:nvPicPr>
        <p:blipFill>
          <a:blip r:embed="rId4" cstate="print"/>
          <a:srcRect/>
          <a:stretch>
            <a:fillRect/>
          </a:stretch>
        </p:blipFill>
        <p:spPr bwMode="auto">
          <a:xfrm>
            <a:off x="7380312" y="5013176"/>
            <a:ext cx="1294631" cy="1294631"/>
          </a:xfrm>
          <a:prstGeom prst="rect">
            <a:avLst/>
          </a:prstGeom>
          <a:noFill/>
          <a:ln w="9525">
            <a:noFill/>
            <a:miter lim="800000"/>
            <a:headEnd/>
            <a:tailEnd/>
          </a:ln>
        </p:spPr>
      </p:pic>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103742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5400504" y="550421"/>
            <a:ext cx="3708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err="1">
                <a:solidFill>
                  <a:srgbClr val="000099"/>
                </a:solidFill>
                <a:latin typeface="+mj-lt"/>
                <a:ea typeface="Calibri" pitchFamily="34" charset="0"/>
                <a:cs typeface="Times New Roman" pitchFamily="18" charset="0"/>
              </a:rPr>
              <a:t>Metadata</a:t>
            </a:r>
            <a:r>
              <a:rPr lang="it-IT" sz="3600" b="1" dirty="0">
                <a:solidFill>
                  <a:srgbClr val="000099"/>
                </a:solidFill>
                <a:latin typeface="+mj-lt"/>
                <a:ea typeface="Calibri" pitchFamily="34" charset="0"/>
                <a:cs typeface="Times New Roman" pitchFamily="18" charset="0"/>
              </a:rPr>
              <a:t> Services</a:t>
            </a:r>
            <a:endParaRPr lang="en-GB" sz="3600" b="1" dirty="0">
              <a:solidFill>
                <a:srgbClr val="000099"/>
              </a:solidFill>
              <a:latin typeface="+mj-lt"/>
              <a:ea typeface="Calibri" pitchFamily="34" charset="0"/>
              <a:cs typeface="Times New Roman" pitchFamily="18" charset="0"/>
            </a:endParaRPr>
          </a:p>
        </p:txBody>
      </p:sp>
      <p:pic>
        <p:nvPicPr>
          <p:cNvPr id="11" name="Immagine 10"/>
          <p:cNvPicPr/>
          <p:nvPr/>
        </p:nvPicPr>
        <p:blipFill>
          <a:blip r:embed="rId3" cstate="print"/>
          <a:srcRect l="3366" t="31775" r="35975" b="5289"/>
          <a:stretch>
            <a:fillRect/>
          </a:stretch>
        </p:blipFill>
        <p:spPr bwMode="auto">
          <a:xfrm>
            <a:off x="251520" y="2952328"/>
            <a:ext cx="8424936" cy="3905672"/>
          </a:xfrm>
          <a:prstGeom prst="rect">
            <a:avLst/>
          </a:prstGeom>
          <a:noFill/>
          <a:ln w="9525">
            <a:noFill/>
            <a:miter lim="800000"/>
            <a:headEnd/>
            <a:tailEnd/>
          </a:ln>
        </p:spPr>
      </p:pic>
      <p:sp>
        <p:nvSpPr>
          <p:cNvPr id="12" name="Rectangle 5"/>
          <p:cNvSpPr>
            <a:spLocks noChangeArrowheads="1"/>
          </p:cNvSpPr>
          <p:nvPr/>
        </p:nvSpPr>
        <p:spPr bwMode="auto">
          <a:xfrm>
            <a:off x="216024" y="1621249"/>
            <a:ext cx="8532440" cy="1015663"/>
          </a:xfrm>
          <a:prstGeom prst="rect">
            <a:avLst/>
          </a:prstGeom>
          <a:solidFill>
            <a:schemeClr val="bg1"/>
          </a:solidFill>
          <a:ln w="38100">
            <a:solidFill>
              <a:srgbClr val="0000FF"/>
            </a:solidFill>
            <a:miter lim="800000"/>
            <a:headEnd/>
            <a:tailEnd/>
          </a:ln>
        </p:spPr>
        <p:txBody>
          <a:bodyPr wrap="square">
            <a:spAutoFit/>
          </a:bodyPr>
          <a:lstStyle/>
          <a:p>
            <a:pPr algn="just" eaLnBrk="0" hangingPunct="0">
              <a:spcBef>
                <a:spcPct val="50000"/>
              </a:spcBef>
            </a:pPr>
            <a:r>
              <a:rPr lang="en-GB" sz="2000" b="1" dirty="0" smtClean="0">
                <a:solidFill>
                  <a:srgbClr val="000099"/>
                </a:solidFill>
                <a:latin typeface="+mj-lt"/>
              </a:rPr>
              <a:t>SDN provides </a:t>
            </a:r>
            <a:r>
              <a:rPr lang="en-GB" sz="2000" b="1" dirty="0">
                <a:solidFill>
                  <a:srgbClr val="000099"/>
                </a:solidFill>
                <a:latin typeface="+mj-lt"/>
              </a:rPr>
              <a:t>useful information to know which organisations operate in marine environment, what they do and where </a:t>
            </a:r>
            <a:r>
              <a:rPr lang="en-GB" sz="2000" b="1" dirty="0">
                <a:solidFill>
                  <a:srgbClr val="000099"/>
                </a:solidFill>
                <a:latin typeface="+mj-lt"/>
                <a:sym typeface="Wingdings" pitchFamily="2" charset="2"/>
              </a:rPr>
              <a:t> </a:t>
            </a:r>
            <a:r>
              <a:rPr lang="en-GB" sz="2000" b="1" dirty="0">
                <a:solidFill>
                  <a:srgbClr val="000099"/>
                </a:solidFill>
                <a:latin typeface="+mj-lt"/>
                <a:sym typeface="Calibri"/>
              </a:rPr>
              <a:t>chances for future collaborations in research or in the private sector</a:t>
            </a:r>
            <a:endParaRPr lang="it-IT" sz="2000" b="1" dirty="0">
              <a:solidFill>
                <a:srgbClr val="000099"/>
              </a:solidFill>
              <a:latin typeface="+mj-lt"/>
            </a:endParaRPr>
          </a:p>
        </p:txBody>
      </p:sp>
      <p:sp>
        <p:nvSpPr>
          <p:cNvPr id="2" name="Espace réservé du pied de page 1"/>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35758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07504" y="6309320"/>
            <a:ext cx="3744416" cy="322742"/>
          </a:xfrm>
          <a:prstGeom prst="rect">
            <a:avLst/>
          </a:prstGeom>
          <a:solidFill>
            <a:srgbClr val="FD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e 39"/>
          <p:cNvGrpSpPr/>
          <p:nvPr/>
        </p:nvGrpSpPr>
        <p:grpSpPr>
          <a:xfrm>
            <a:off x="107504" y="1628800"/>
            <a:ext cx="8892480" cy="4968552"/>
            <a:chOff x="251520" y="1844824"/>
            <a:chExt cx="8674492" cy="4749351"/>
          </a:xfrm>
        </p:grpSpPr>
        <p:grpSp>
          <p:nvGrpSpPr>
            <p:cNvPr id="3" name="Groupe 5"/>
            <p:cNvGrpSpPr/>
            <p:nvPr/>
          </p:nvGrpSpPr>
          <p:grpSpPr>
            <a:xfrm>
              <a:off x="251521" y="4642589"/>
              <a:ext cx="2174123" cy="1368152"/>
              <a:chOff x="312861" y="4786605"/>
              <a:chExt cx="2174123" cy="1368152"/>
            </a:xfrm>
          </p:grpSpPr>
          <p:pic>
            <p:nvPicPr>
              <p:cNvPr id="46" name="Image 6" descr="European Directory of ocean Observing Systems - EDIOS - Mozilla Firefox"/>
              <p:cNvPicPr>
                <a:picLocks noChangeAspect="1"/>
              </p:cNvPicPr>
              <p:nvPr/>
            </p:nvPicPr>
            <p:blipFill rotWithShape="1">
              <a:blip r:embed="rId3" cstate="print">
                <a:extLst>
                  <a:ext uri="{28A0092B-C50C-407E-A947-70E740481C1C}">
                    <a14:useLocalDpi xmlns="" xmlns:a14="http://schemas.microsoft.com/office/drawing/2010/main" val="0"/>
                  </a:ext>
                </a:extLst>
              </a:blip>
              <a:srcRect l="9769" t="13546" r="12355" b="7513"/>
              <a:stretch/>
            </p:blipFill>
            <p:spPr>
              <a:xfrm>
                <a:off x="312861" y="4786605"/>
                <a:ext cx="1531999" cy="1185551"/>
              </a:xfrm>
              <a:prstGeom prst="rect">
                <a:avLst/>
              </a:prstGeom>
              <a:ln>
                <a:noFill/>
              </a:ln>
              <a:effectLst>
                <a:outerShdw blurRad="190500" algn="tl" rotWithShape="0">
                  <a:srgbClr val="000000">
                    <a:alpha val="70000"/>
                  </a:srgbClr>
                </a:outerShdw>
              </a:effectLst>
            </p:spPr>
          </p:pic>
          <p:pic>
            <p:nvPicPr>
              <p:cNvPr id="47" name="Image 7" descr="European Directory of ocean Observing Systems - EDIOS - Mozilla Firefox"/>
              <p:cNvPicPr>
                <a:picLocks noChangeAspect="1"/>
              </p:cNvPicPr>
              <p:nvPr/>
            </p:nvPicPr>
            <p:blipFill rotWithShape="1">
              <a:blip r:embed="rId4" cstate="print">
                <a:extLst>
                  <a:ext uri="{28A0092B-C50C-407E-A947-70E740481C1C}">
                    <a14:useLocalDpi xmlns="" xmlns:a14="http://schemas.microsoft.com/office/drawing/2010/main" val="0"/>
                  </a:ext>
                </a:extLst>
              </a:blip>
              <a:srcRect l="10416" t="16401" r="11435" b="2750"/>
              <a:stretch/>
            </p:blipFill>
            <p:spPr>
              <a:xfrm>
                <a:off x="1005082" y="4984366"/>
                <a:ext cx="1481902" cy="1170391"/>
              </a:xfrm>
              <a:prstGeom prst="rect">
                <a:avLst/>
              </a:prstGeom>
              <a:ln>
                <a:noFill/>
              </a:ln>
              <a:effectLst>
                <a:outerShdw blurRad="190500" algn="tl" rotWithShape="0">
                  <a:srgbClr val="000000">
                    <a:alpha val="70000"/>
                  </a:srgbClr>
                </a:outerShdw>
              </a:effectLst>
            </p:spPr>
          </p:pic>
        </p:grpSp>
        <p:grpSp>
          <p:nvGrpSpPr>
            <p:cNvPr id="4" name="Groupe 8"/>
            <p:cNvGrpSpPr/>
            <p:nvPr/>
          </p:nvGrpSpPr>
          <p:grpSpPr>
            <a:xfrm>
              <a:off x="503919" y="2681733"/>
              <a:ext cx="2377030" cy="1456800"/>
              <a:chOff x="565259" y="2825749"/>
              <a:chExt cx="2377030" cy="1456800"/>
            </a:xfrm>
          </p:grpSpPr>
          <p:pic>
            <p:nvPicPr>
              <p:cNvPr id="44" name="Image 9" descr="SeaDataNet European Directory of Marine Environmental Research Projects (EDMERP) - Mozilla Firefox"/>
              <p:cNvPicPr>
                <a:picLocks noChangeAspect="1"/>
              </p:cNvPicPr>
              <p:nvPr/>
            </p:nvPicPr>
            <p:blipFill rotWithShape="1">
              <a:blip r:embed="rId5" cstate="print">
                <a:extLst>
                  <a:ext uri="{28A0092B-C50C-407E-A947-70E740481C1C}">
                    <a14:useLocalDpi xmlns="" xmlns:a14="http://schemas.microsoft.com/office/drawing/2010/main" val="0"/>
                  </a:ext>
                </a:extLst>
              </a:blip>
              <a:srcRect l="10801" t="14391" r="11436" b="22349"/>
              <a:stretch/>
            </p:blipFill>
            <p:spPr>
              <a:xfrm>
                <a:off x="565259" y="2825749"/>
                <a:ext cx="1839585" cy="1142435"/>
              </a:xfrm>
              <a:prstGeom prst="rect">
                <a:avLst/>
              </a:prstGeom>
              <a:ln>
                <a:noFill/>
              </a:ln>
              <a:effectLst>
                <a:outerShdw blurRad="190500" algn="tl" rotWithShape="0">
                  <a:srgbClr val="000000">
                    <a:alpha val="70000"/>
                  </a:srgbClr>
                </a:outerShdw>
              </a:effectLst>
            </p:spPr>
          </p:pic>
          <p:pic>
            <p:nvPicPr>
              <p:cNvPr id="45" name="Image 10" descr="SeaDataNet European Directory of Marine Environmental Research Projects (EDMERP) - Mozilla Firefox"/>
              <p:cNvPicPr>
                <a:picLocks noChangeAspect="1"/>
              </p:cNvPicPr>
              <p:nvPr/>
            </p:nvPicPr>
            <p:blipFill rotWithShape="1">
              <a:blip r:embed="rId6" cstate="print">
                <a:extLst>
                  <a:ext uri="{28A0092B-C50C-407E-A947-70E740481C1C}">
                    <a14:useLocalDpi xmlns="" xmlns:a14="http://schemas.microsoft.com/office/drawing/2010/main" val="0"/>
                  </a:ext>
                </a:extLst>
              </a:blip>
              <a:srcRect l="11622" t="13968" r="12704" b="14658"/>
              <a:stretch/>
            </p:blipFill>
            <p:spPr>
              <a:xfrm>
                <a:off x="1311358" y="3108219"/>
                <a:ext cx="1630931" cy="1174330"/>
              </a:xfrm>
              <a:prstGeom prst="rect">
                <a:avLst/>
              </a:prstGeom>
              <a:ln>
                <a:noFill/>
              </a:ln>
              <a:effectLst>
                <a:outerShdw blurRad="190500" algn="tl" rotWithShape="0">
                  <a:srgbClr val="000000">
                    <a:alpha val="70000"/>
                  </a:srgbClr>
                </a:outerShdw>
              </a:effectLst>
            </p:spPr>
          </p:pic>
        </p:grpSp>
        <p:grpSp>
          <p:nvGrpSpPr>
            <p:cNvPr id="5" name="Groupe 11"/>
            <p:cNvGrpSpPr/>
            <p:nvPr/>
          </p:nvGrpSpPr>
          <p:grpSpPr>
            <a:xfrm>
              <a:off x="5977293" y="2333402"/>
              <a:ext cx="2694553" cy="1488338"/>
              <a:chOff x="6038633" y="2477418"/>
              <a:chExt cx="2694553" cy="1488338"/>
            </a:xfrm>
          </p:grpSpPr>
          <p:pic>
            <p:nvPicPr>
              <p:cNvPr id="42" name="Image 12" descr="SeaDataNet Cruise Summary Reports (CSR) - Mozilla Firefox"/>
              <p:cNvPicPr>
                <a:picLocks noChangeAspect="1"/>
              </p:cNvPicPr>
              <p:nvPr/>
            </p:nvPicPr>
            <p:blipFill rotWithShape="1">
              <a:blip r:embed="rId7" cstate="print">
                <a:extLst>
                  <a:ext uri="{28A0092B-C50C-407E-A947-70E740481C1C}">
                    <a14:useLocalDpi xmlns="" xmlns:a14="http://schemas.microsoft.com/office/drawing/2010/main" val="0"/>
                  </a:ext>
                </a:extLst>
              </a:blip>
              <a:srcRect l="12724" t="13968" r="12703" b="19684"/>
              <a:stretch/>
            </p:blipFill>
            <p:spPr>
              <a:xfrm>
                <a:off x="6038633" y="2477418"/>
                <a:ext cx="1688351" cy="1146789"/>
              </a:xfrm>
              <a:prstGeom prst="rect">
                <a:avLst/>
              </a:prstGeom>
              <a:ln>
                <a:noFill/>
              </a:ln>
              <a:effectLst>
                <a:outerShdw blurRad="190500" algn="tl" rotWithShape="0">
                  <a:srgbClr val="000000">
                    <a:alpha val="70000"/>
                  </a:srgbClr>
                </a:outerShdw>
              </a:effectLst>
            </p:spPr>
          </p:pic>
          <p:pic>
            <p:nvPicPr>
              <p:cNvPr id="43" name="Image 13" descr="SeaDataNet Cruise Summary Reports (CSR) - Mozilla Firefox"/>
              <p:cNvPicPr>
                <a:picLocks noChangeAspect="1"/>
              </p:cNvPicPr>
              <p:nvPr/>
            </p:nvPicPr>
            <p:blipFill rotWithShape="1">
              <a:blip r:embed="rId8" cstate="print">
                <a:extLst>
                  <a:ext uri="{28A0092B-C50C-407E-A947-70E740481C1C}">
                    <a14:useLocalDpi xmlns="" xmlns:a14="http://schemas.microsoft.com/office/drawing/2010/main" val="0"/>
                  </a:ext>
                </a:extLst>
              </a:blip>
              <a:srcRect l="12725" t="14391" r="12704" b="32626"/>
              <a:stretch/>
            </p:blipFill>
            <p:spPr>
              <a:xfrm>
                <a:off x="6736827" y="2882905"/>
                <a:ext cx="1996359" cy="1082851"/>
              </a:xfrm>
              <a:prstGeom prst="rect">
                <a:avLst/>
              </a:prstGeom>
              <a:ln>
                <a:noFill/>
              </a:ln>
              <a:effectLst>
                <a:outerShdw blurRad="190500" algn="tl" rotWithShape="0">
                  <a:srgbClr val="000000">
                    <a:alpha val="70000"/>
                  </a:srgbClr>
                </a:outerShdw>
              </a:effectLst>
            </p:spPr>
          </p:pic>
        </p:grpSp>
        <p:grpSp>
          <p:nvGrpSpPr>
            <p:cNvPr id="6" name="Groupe 14"/>
            <p:cNvGrpSpPr/>
            <p:nvPr/>
          </p:nvGrpSpPr>
          <p:grpSpPr>
            <a:xfrm>
              <a:off x="6043994" y="4271344"/>
              <a:ext cx="2882018" cy="1739397"/>
              <a:chOff x="6105334" y="4415360"/>
              <a:chExt cx="2882018" cy="1739397"/>
            </a:xfrm>
          </p:grpSpPr>
          <p:pic>
            <p:nvPicPr>
              <p:cNvPr id="40" name="Image 15" descr="SeaDataNet European Directory of Marine Environmental Data (EDMED) - Mozilla Firefox"/>
              <p:cNvPicPr>
                <a:picLocks noChangeAspect="1"/>
              </p:cNvPicPr>
              <p:nvPr/>
            </p:nvPicPr>
            <p:blipFill rotWithShape="1">
              <a:blip r:embed="rId9" cstate="print">
                <a:extLst>
                  <a:ext uri="{28A0092B-C50C-407E-A947-70E740481C1C}">
                    <a14:useLocalDpi xmlns="" xmlns:a14="http://schemas.microsoft.com/office/drawing/2010/main" val="0"/>
                  </a:ext>
                </a:extLst>
              </a:blip>
              <a:srcRect l="11622" t="13968" r="12767" b="4306"/>
              <a:stretch/>
            </p:blipFill>
            <p:spPr>
              <a:xfrm>
                <a:off x="6105334" y="4415360"/>
                <a:ext cx="1791421" cy="1478214"/>
              </a:xfrm>
              <a:prstGeom prst="rect">
                <a:avLst/>
              </a:prstGeom>
              <a:ln>
                <a:noFill/>
              </a:ln>
              <a:effectLst>
                <a:outerShdw blurRad="190500" algn="tl" rotWithShape="0">
                  <a:srgbClr val="000000">
                    <a:alpha val="70000"/>
                  </a:srgbClr>
                </a:outerShdw>
              </a:effectLst>
            </p:spPr>
          </p:pic>
          <p:pic>
            <p:nvPicPr>
              <p:cNvPr id="41" name="Image 16" descr="SeaDataNet European Directory of Marine Environmental Data (EDMED) - search results - Windows Internet Explorer"/>
              <p:cNvPicPr>
                <a:picLocks noChangeAspect="1"/>
              </p:cNvPicPr>
              <p:nvPr/>
            </p:nvPicPr>
            <p:blipFill rotWithShape="1">
              <a:blip r:embed="rId10" cstate="print">
                <a:extLst>
                  <a:ext uri="{28A0092B-C50C-407E-A947-70E740481C1C}">
                    <a14:useLocalDpi xmlns="" xmlns:a14="http://schemas.microsoft.com/office/drawing/2010/main" val="0"/>
                  </a:ext>
                </a:extLst>
              </a:blip>
              <a:srcRect l="7301" t="13178" r="8096" b="13234"/>
              <a:stretch/>
            </p:blipFill>
            <p:spPr>
              <a:xfrm>
                <a:off x="6980896" y="4866435"/>
                <a:ext cx="2006456" cy="1288322"/>
              </a:xfrm>
              <a:prstGeom prst="rect">
                <a:avLst/>
              </a:prstGeom>
              <a:ln>
                <a:noFill/>
              </a:ln>
              <a:effectLst>
                <a:outerShdw blurRad="190500" algn="tl" rotWithShape="0">
                  <a:srgbClr val="000000">
                    <a:alpha val="70000"/>
                  </a:srgbClr>
                </a:outerShdw>
              </a:effectLst>
            </p:spPr>
          </p:pic>
        </p:grpSp>
        <p:pic>
          <p:nvPicPr>
            <p:cNvPr id="25" name="Espace réservé du contenu 19" descr="Seadatanet search - Mozilla Firefox"/>
            <p:cNvPicPr>
              <a:picLocks noChangeAspect="1"/>
            </p:cNvPicPr>
            <p:nvPr/>
          </p:nvPicPr>
          <p:blipFill rotWithShape="1">
            <a:blip r:embed="rId11" cstate="print">
              <a:extLst>
                <a:ext uri="{28A0092B-C50C-407E-A947-70E740481C1C}">
                  <a14:useLocalDpi xmlns="" xmlns:a14="http://schemas.microsoft.com/office/drawing/2010/main" val="0"/>
                </a:ext>
              </a:extLst>
            </a:blip>
            <a:srcRect l="5496" t="12733" r="4053"/>
            <a:stretch/>
          </p:blipFill>
          <p:spPr bwMode="auto">
            <a:xfrm>
              <a:off x="3242352" y="2204864"/>
              <a:ext cx="2420436" cy="187394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26" name="Image 18" descr="SeaDataNet Common Data Index (CDI) V3 - Mozilla Firefox"/>
            <p:cNvPicPr>
              <a:picLocks noChangeAspect="1"/>
            </p:cNvPicPr>
            <p:nvPr/>
          </p:nvPicPr>
          <p:blipFill rotWithShape="1">
            <a:blip r:embed="rId12" cstate="print">
              <a:extLst>
                <a:ext uri="{28A0092B-C50C-407E-A947-70E740481C1C}">
                  <a14:useLocalDpi xmlns="" xmlns:a14="http://schemas.microsoft.com/office/drawing/2010/main" val="0"/>
                </a:ext>
              </a:extLst>
            </a:blip>
            <a:srcRect l="9557" t="12201" r="11240" b="25011"/>
            <a:stretch/>
          </p:blipFill>
          <p:spPr>
            <a:xfrm>
              <a:off x="2831169" y="4715896"/>
              <a:ext cx="2165177" cy="1377400"/>
            </a:xfrm>
            <a:prstGeom prst="rect">
              <a:avLst/>
            </a:prstGeom>
            <a:ln>
              <a:noFill/>
            </a:ln>
            <a:effectLst>
              <a:outerShdw blurRad="292100" dist="139700" dir="2700000" algn="tl" rotWithShape="0">
                <a:srgbClr val="333333">
                  <a:alpha val="65000"/>
                </a:srgbClr>
              </a:outerShdw>
            </a:effectLst>
          </p:spPr>
        </p:pic>
        <p:pic>
          <p:nvPicPr>
            <p:cNvPr id="27" name="Image 19" descr="SeaDataNet Common Data Index (CDI) V3 - Mozilla Firefox"/>
            <p:cNvPicPr>
              <a:picLocks noChangeAspect="1"/>
            </p:cNvPicPr>
            <p:nvPr/>
          </p:nvPicPr>
          <p:blipFill rotWithShape="1">
            <a:blip r:embed="rId13" cstate="print">
              <a:extLst>
                <a:ext uri="{28A0092B-C50C-407E-A947-70E740481C1C}">
                  <a14:useLocalDpi xmlns="" xmlns:a14="http://schemas.microsoft.com/office/drawing/2010/main" val="0"/>
                </a:ext>
              </a:extLst>
            </a:blip>
            <a:srcRect l="10399" t="12201" r="12084" b="22700"/>
            <a:stretch/>
          </p:blipFill>
          <p:spPr>
            <a:xfrm>
              <a:off x="3669792" y="4840350"/>
              <a:ext cx="2137012" cy="1440160"/>
            </a:xfrm>
            <a:prstGeom prst="rect">
              <a:avLst/>
            </a:prstGeom>
            <a:ln>
              <a:noFill/>
            </a:ln>
            <a:effectLst>
              <a:outerShdw blurRad="292100" dist="139700" dir="2700000" algn="tl" rotWithShape="0">
                <a:srgbClr val="333333">
                  <a:alpha val="65000"/>
                </a:srgbClr>
              </a:outerShdw>
            </a:effectLst>
          </p:spPr>
        </p:pic>
        <p:sp>
          <p:nvSpPr>
            <p:cNvPr id="28" name="Espace réservé du contenu 2"/>
            <p:cNvSpPr txBox="1">
              <a:spLocks/>
            </p:cNvSpPr>
            <p:nvPr/>
          </p:nvSpPr>
          <p:spPr bwMode="auto">
            <a:xfrm>
              <a:off x="274794" y="5842613"/>
              <a:ext cx="1018408" cy="322690"/>
            </a:xfrm>
            <a:prstGeom prst="rect">
              <a:avLst/>
            </a:prstGeom>
            <a:solidFill>
              <a:schemeClr val="accent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None/>
              </a:pPr>
              <a:r>
                <a:rPr lang="en-GB" sz="1800" b="1" dirty="0">
                  <a:latin typeface="+mn-lt"/>
                </a:rPr>
                <a:t>EDIOS</a:t>
              </a:r>
            </a:p>
          </p:txBody>
        </p:sp>
        <p:sp>
          <p:nvSpPr>
            <p:cNvPr id="29" name="Espace réservé du contenu 2"/>
            <p:cNvSpPr txBox="1">
              <a:spLocks/>
            </p:cNvSpPr>
            <p:nvPr/>
          </p:nvSpPr>
          <p:spPr bwMode="auto">
            <a:xfrm>
              <a:off x="2850504" y="6043526"/>
              <a:ext cx="750843" cy="322690"/>
            </a:xfrm>
            <a:prstGeom prst="rect">
              <a:avLst/>
            </a:prstGeom>
            <a:solidFill>
              <a:schemeClr val="accent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Font typeface="Arial" pitchFamily="34" charset="0"/>
                <a:buNone/>
              </a:pPr>
              <a:r>
                <a:rPr lang="en-GB" sz="1800" b="1" dirty="0">
                  <a:latin typeface="+mn-lt"/>
                </a:rPr>
                <a:t>CDI</a:t>
              </a:r>
            </a:p>
          </p:txBody>
        </p:sp>
        <p:sp>
          <p:nvSpPr>
            <p:cNvPr id="30" name="Espace réservé du contenu 2"/>
            <p:cNvSpPr txBox="1">
              <a:spLocks/>
            </p:cNvSpPr>
            <p:nvPr/>
          </p:nvSpPr>
          <p:spPr bwMode="auto">
            <a:xfrm>
              <a:off x="6094836" y="5770606"/>
              <a:ext cx="948173" cy="322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None/>
              </a:pPr>
              <a:r>
                <a:rPr lang="en-GB" sz="1800" b="1" dirty="0">
                  <a:latin typeface="+mn-lt"/>
                </a:rPr>
                <a:t>EDMED</a:t>
              </a:r>
            </a:p>
          </p:txBody>
        </p:sp>
        <p:sp>
          <p:nvSpPr>
            <p:cNvPr id="31" name="Espace réservé du contenu 2"/>
            <p:cNvSpPr txBox="1">
              <a:spLocks/>
            </p:cNvSpPr>
            <p:nvPr/>
          </p:nvSpPr>
          <p:spPr bwMode="auto">
            <a:xfrm>
              <a:off x="6022828" y="3538358"/>
              <a:ext cx="750843" cy="322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Font typeface="Arial" pitchFamily="34" charset="0"/>
                <a:buNone/>
              </a:pPr>
              <a:r>
                <a:rPr lang="en-GB" sz="1800" b="1" dirty="0">
                  <a:latin typeface="+mn-lt"/>
                </a:rPr>
                <a:t>CSR</a:t>
              </a:r>
            </a:p>
          </p:txBody>
        </p:sp>
        <p:sp>
          <p:nvSpPr>
            <p:cNvPr id="32" name="Rectangle 24"/>
            <p:cNvSpPr/>
            <p:nvPr/>
          </p:nvSpPr>
          <p:spPr>
            <a:xfrm>
              <a:off x="3164409" y="1844824"/>
              <a:ext cx="914203" cy="353038"/>
            </a:xfrm>
            <a:prstGeom prst="rect">
              <a:avLst/>
            </a:prstGeom>
          </p:spPr>
          <p:txBody>
            <a:bodyPr wrap="square">
              <a:spAutoFit/>
            </a:bodyPr>
            <a:lstStyle/>
            <a:p>
              <a:pPr>
                <a:spcBef>
                  <a:spcPct val="20000"/>
                </a:spcBef>
              </a:pPr>
              <a:r>
                <a:rPr lang="en-GB" sz="1800" b="1" dirty="0">
                  <a:solidFill>
                    <a:srgbClr val="00A7E5"/>
                  </a:solidFill>
                  <a:latin typeface="+mn-lt"/>
                  <a:cs typeface="Calibri" pitchFamily="34" charset="0"/>
                </a:rPr>
                <a:t>EDMO</a:t>
              </a:r>
              <a:endParaRPr lang="fr-FR" sz="1800" b="1" dirty="0">
                <a:solidFill>
                  <a:srgbClr val="00A7E5"/>
                </a:solidFill>
                <a:latin typeface="+mn-lt"/>
                <a:cs typeface="Calibri" pitchFamily="34" charset="0"/>
              </a:endParaRPr>
            </a:p>
          </p:txBody>
        </p:sp>
        <p:sp>
          <p:nvSpPr>
            <p:cNvPr id="33" name="Espace réservé du contenu 2"/>
            <p:cNvSpPr txBox="1">
              <a:spLocks/>
            </p:cNvSpPr>
            <p:nvPr/>
          </p:nvSpPr>
          <p:spPr bwMode="auto">
            <a:xfrm>
              <a:off x="375947" y="3837155"/>
              <a:ext cx="917379" cy="353761"/>
            </a:xfrm>
            <a:prstGeom prst="rect">
              <a:avLst/>
            </a:prstGeom>
            <a:noFill/>
            <a:ln>
              <a:solidFill>
                <a:schemeClr val="accent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Font typeface="Arial" pitchFamily="34" charset="0"/>
                <a:buNone/>
              </a:pPr>
              <a:r>
                <a:rPr lang="en-GB" sz="1800" b="1" dirty="0"/>
                <a:t>EDMERP</a:t>
              </a:r>
            </a:p>
          </p:txBody>
        </p:sp>
        <p:sp>
          <p:nvSpPr>
            <p:cNvPr id="34" name="Espace réservé du contenu 2"/>
            <p:cNvSpPr txBox="1">
              <a:spLocks/>
            </p:cNvSpPr>
            <p:nvPr/>
          </p:nvSpPr>
          <p:spPr bwMode="auto">
            <a:xfrm>
              <a:off x="562914" y="4093876"/>
              <a:ext cx="1778059" cy="343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None/>
              </a:pPr>
              <a:r>
                <a:rPr lang="en-GB" sz="2000" b="1" i="1" dirty="0">
                  <a:solidFill>
                    <a:srgbClr val="00519D"/>
                  </a:solidFill>
                  <a:latin typeface="+mn-lt"/>
                </a:rPr>
                <a:t>Projects </a:t>
              </a:r>
            </a:p>
          </p:txBody>
        </p:sp>
        <p:sp>
          <p:nvSpPr>
            <p:cNvPr id="35" name="Espace réservé du contenu 2"/>
            <p:cNvSpPr txBox="1">
              <a:spLocks/>
            </p:cNvSpPr>
            <p:nvPr/>
          </p:nvSpPr>
          <p:spPr bwMode="auto">
            <a:xfrm>
              <a:off x="6022828" y="3805844"/>
              <a:ext cx="2649018" cy="343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Font typeface="Arial" pitchFamily="34" charset="0"/>
                <a:buNone/>
              </a:pPr>
              <a:r>
                <a:rPr lang="en-GB" sz="2000" b="1" i="1" dirty="0">
                  <a:solidFill>
                    <a:srgbClr val="00519D"/>
                  </a:solidFill>
                  <a:latin typeface="+mn-lt"/>
                </a:rPr>
                <a:t>Research cruises</a:t>
              </a:r>
            </a:p>
          </p:txBody>
        </p:sp>
        <p:sp>
          <p:nvSpPr>
            <p:cNvPr id="36" name="Espace réservé du contenu 2"/>
            <p:cNvSpPr txBox="1">
              <a:spLocks/>
            </p:cNvSpPr>
            <p:nvPr/>
          </p:nvSpPr>
          <p:spPr bwMode="auto">
            <a:xfrm>
              <a:off x="251520" y="6044922"/>
              <a:ext cx="2554175" cy="3690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None/>
              </a:pPr>
              <a:r>
                <a:rPr lang="en-GB" sz="2000" b="1" i="1" dirty="0">
                  <a:solidFill>
                    <a:srgbClr val="00519D"/>
                  </a:solidFill>
                  <a:latin typeface="+mn-lt"/>
                </a:rPr>
                <a:t>Observing programmes</a:t>
              </a:r>
            </a:p>
          </p:txBody>
        </p:sp>
        <p:sp>
          <p:nvSpPr>
            <p:cNvPr id="37" name="Espace réservé du contenu 2"/>
            <p:cNvSpPr txBox="1">
              <a:spLocks/>
            </p:cNvSpPr>
            <p:nvPr/>
          </p:nvSpPr>
          <p:spPr bwMode="auto">
            <a:xfrm>
              <a:off x="3487927" y="6250939"/>
              <a:ext cx="2092185" cy="343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None/>
              </a:pPr>
              <a:r>
                <a:rPr lang="en-GB" sz="2000" b="1" i="1" dirty="0">
                  <a:solidFill>
                    <a:srgbClr val="00519D"/>
                  </a:solidFill>
                  <a:latin typeface="+mn-lt"/>
                </a:rPr>
                <a:t>Data index</a:t>
              </a:r>
            </a:p>
          </p:txBody>
        </p:sp>
        <p:sp>
          <p:nvSpPr>
            <p:cNvPr id="38" name="Espace réservé du contenu 2"/>
            <p:cNvSpPr txBox="1">
              <a:spLocks/>
            </p:cNvSpPr>
            <p:nvPr/>
          </p:nvSpPr>
          <p:spPr bwMode="auto">
            <a:xfrm>
              <a:off x="6276965" y="6021288"/>
              <a:ext cx="2050119" cy="343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None/>
              </a:pPr>
              <a:r>
                <a:rPr lang="en-GB" sz="2000" b="1" i="1" dirty="0">
                  <a:solidFill>
                    <a:srgbClr val="00519D"/>
                  </a:solidFill>
                  <a:latin typeface="+mn-lt"/>
                </a:rPr>
                <a:t>Data sets</a:t>
              </a:r>
            </a:p>
          </p:txBody>
        </p:sp>
        <p:sp>
          <p:nvSpPr>
            <p:cNvPr id="39" name="Espace réservé du contenu 2"/>
            <p:cNvSpPr txBox="1">
              <a:spLocks/>
            </p:cNvSpPr>
            <p:nvPr/>
          </p:nvSpPr>
          <p:spPr bwMode="auto">
            <a:xfrm>
              <a:off x="4058782" y="1844824"/>
              <a:ext cx="2324086" cy="343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00519D"/>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200">
                  <a:solidFill>
                    <a:srgbClr val="00A7E5"/>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519D"/>
                  </a:solidFill>
                  <a:latin typeface="Calibri" pitchFamily="34" charset="0"/>
                  <a:cs typeface="Calibri" pitchFamily="34" charset="0"/>
                </a:defRPr>
              </a:lvl4pPr>
              <a:lvl5pPr marL="2057400" indent="-228600" algn="l" rtl="0" eaLnBrk="1" fontAlgn="base" hangingPunct="1">
                <a:spcBef>
                  <a:spcPct val="20000"/>
                </a:spcBef>
                <a:spcAft>
                  <a:spcPct val="0"/>
                </a:spcAft>
                <a:buFont typeface="Arial" charset="0"/>
                <a:buChar char="○"/>
                <a:defRPr sz="2000">
                  <a:solidFill>
                    <a:srgbClr val="00A7E5"/>
                  </a:solidFill>
                  <a:latin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pPr marL="0" indent="0">
                <a:buFont typeface="Arial" pitchFamily="34" charset="0"/>
                <a:buNone/>
              </a:pPr>
              <a:r>
                <a:rPr lang="en-GB" sz="2000" b="1" i="1" dirty="0">
                  <a:solidFill>
                    <a:srgbClr val="00519D"/>
                  </a:solidFill>
                  <a:latin typeface="+mn-lt"/>
                </a:rPr>
                <a:t>Organisations</a:t>
              </a:r>
            </a:p>
          </p:txBody>
        </p:sp>
      </p:grpSp>
      <p:sp>
        <p:nvSpPr>
          <p:cNvPr id="49" name="Rectangle 3">
            <a:extLst>
              <a:ext uri="{FF2B5EF4-FFF2-40B4-BE49-F238E27FC236}">
                <a16:creationId xmlns:a16="http://schemas.microsoft.com/office/drawing/2014/main" xmlns="" id="{B826A69A-5F19-9945-A1B0-33A5CBE8DA6D}"/>
              </a:ext>
            </a:extLst>
          </p:cNvPr>
          <p:cNvSpPr>
            <a:spLocks noChangeArrowheads="1"/>
          </p:cNvSpPr>
          <p:nvPr/>
        </p:nvSpPr>
        <p:spPr bwMode="auto">
          <a:xfrm>
            <a:off x="5364504" y="550421"/>
            <a:ext cx="37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it-IT" sz="3600" b="1" dirty="0" err="1">
                <a:solidFill>
                  <a:srgbClr val="000099"/>
                </a:solidFill>
                <a:latin typeface="+mj-lt"/>
                <a:ea typeface="Calibri" pitchFamily="34" charset="0"/>
                <a:cs typeface="Times New Roman" pitchFamily="18" charset="0"/>
              </a:rPr>
              <a:t>Metadata</a:t>
            </a:r>
            <a:r>
              <a:rPr lang="it-IT" sz="3600" b="1" dirty="0">
                <a:solidFill>
                  <a:srgbClr val="000099"/>
                </a:solidFill>
                <a:latin typeface="+mj-lt"/>
                <a:ea typeface="Calibri" pitchFamily="34" charset="0"/>
                <a:cs typeface="Times New Roman" pitchFamily="18" charset="0"/>
              </a:rPr>
              <a:t> Services</a:t>
            </a:r>
            <a:endParaRPr lang="en-GB" sz="3600" b="1" dirty="0">
              <a:solidFill>
                <a:srgbClr val="000099"/>
              </a:solidFill>
              <a:latin typeface="+mj-lt"/>
              <a:ea typeface="Calibri" pitchFamily="34" charset="0"/>
              <a:cs typeface="Times New Roman" pitchFamily="18" charset="0"/>
            </a:endParaRPr>
          </a:p>
        </p:txBody>
      </p:sp>
      <p:grpSp>
        <p:nvGrpSpPr>
          <p:cNvPr id="7" name="Gruppo 50"/>
          <p:cNvGrpSpPr/>
          <p:nvPr/>
        </p:nvGrpSpPr>
        <p:grpSpPr>
          <a:xfrm>
            <a:off x="6012160" y="1988840"/>
            <a:ext cx="2664296" cy="864096"/>
            <a:chOff x="6012160" y="1988840"/>
            <a:chExt cx="2664296" cy="864096"/>
          </a:xfrm>
        </p:grpSpPr>
        <p:sp>
          <p:nvSpPr>
            <p:cNvPr id="53" name="Rettangolo 52"/>
            <p:cNvSpPr/>
            <p:nvPr/>
          </p:nvSpPr>
          <p:spPr>
            <a:xfrm>
              <a:off x="6012160" y="1988840"/>
              <a:ext cx="2664296" cy="864096"/>
            </a:xfrm>
            <a:prstGeom prst="rect">
              <a:avLst/>
            </a:prstGeom>
            <a:solidFill>
              <a:srgbClr val="00B050"/>
            </a:solidFill>
            <a:ln cmpd="sng">
              <a:noFill/>
            </a:ln>
            <a:effectLst>
              <a:innerShdw blurRad="63500" dist="50800" dir="13500000">
                <a:srgbClr val="92D050">
                  <a:alpha val="50000"/>
                </a:srgbClr>
              </a:innerShdw>
            </a:effectLst>
            <a:scene3d>
              <a:camera prst="orthographicFront">
                <a:rot lat="543284" lon="1479746" rev="21344290"/>
              </a:camera>
              <a:lightRig rig="threePt" dir="t"/>
            </a:scene3d>
            <a:sp3d extrusionH="444500" contourW="12700">
              <a:bevelT w="38100"/>
              <a:extrusionClr>
                <a:srgbClr val="00B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0"/>
                </a:lnSpc>
              </a:pPr>
              <a:r>
                <a:rPr lang="it-IT" sz="1600" b="1" dirty="0" smtClean="0">
                  <a:solidFill>
                    <a:schemeClr val="accent3"/>
                  </a:solidFill>
                </a:rPr>
                <a:t>COMPLIANT</a:t>
              </a:r>
              <a:endParaRPr lang="en-GB" sz="1600" b="1" dirty="0">
                <a:solidFill>
                  <a:schemeClr val="accent3"/>
                </a:solidFill>
              </a:endParaRPr>
            </a:p>
          </p:txBody>
        </p:sp>
        <p:pic>
          <p:nvPicPr>
            <p:cNvPr id="56" name="Image 3"/>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452320" y="2276872"/>
              <a:ext cx="459003" cy="421660"/>
            </a:xfrm>
            <a:prstGeom prst="rect">
              <a:avLst/>
            </a:prstGeom>
          </p:spPr>
        </p:pic>
        <p:pic>
          <p:nvPicPr>
            <p:cNvPr id="57" name="Image 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7956376" y="2276872"/>
              <a:ext cx="430751" cy="438443"/>
            </a:xfrm>
            <a:prstGeom prst="rect">
              <a:avLst/>
            </a:prstGeom>
          </p:spPr>
        </p:pic>
      </p:grpSp>
      <p:grpSp>
        <p:nvGrpSpPr>
          <p:cNvPr id="8" name="Gruppo 58"/>
          <p:cNvGrpSpPr/>
          <p:nvPr/>
        </p:nvGrpSpPr>
        <p:grpSpPr>
          <a:xfrm>
            <a:off x="3131840" y="5373216"/>
            <a:ext cx="2664296" cy="864096"/>
            <a:chOff x="6012160" y="1988840"/>
            <a:chExt cx="2664296" cy="864096"/>
          </a:xfrm>
        </p:grpSpPr>
        <p:sp>
          <p:nvSpPr>
            <p:cNvPr id="60" name="Rettangolo 59"/>
            <p:cNvSpPr/>
            <p:nvPr/>
          </p:nvSpPr>
          <p:spPr>
            <a:xfrm>
              <a:off x="6012160" y="1988840"/>
              <a:ext cx="2664296" cy="864096"/>
            </a:xfrm>
            <a:prstGeom prst="rect">
              <a:avLst/>
            </a:prstGeom>
            <a:solidFill>
              <a:srgbClr val="00B050"/>
            </a:solidFill>
            <a:ln cmpd="sng">
              <a:noFill/>
            </a:ln>
            <a:effectLst>
              <a:innerShdw blurRad="63500" dist="50800" dir="13500000">
                <a:srgbClr val="92D050">
                  <a:alpha val="50000"/>
                </a:srgbClr>
              </a:innerShdw>
            </a:effectLst>
            <a:scene3d>
              <a:camera prst="orthographicFront">
                <a:rot lat="543284" lon="1479746" rev="21344290"/>
              </a:camera>
              <a:lightRig rig="threePt" dir="t"/>
            </a:scene3d>
            <a:sp3d extrusionH="444500" contourW="12700">
              <a:bevelT w="38100"/>
              <a:extrusionClr>
                <a:srgbClr val="00B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0"/>
                </a:lnSpc>
              </a:pPr>
              <a:r>
                <a:rPr lang="it-IT" sz="1600" b="1" dirty="0" smtClean="0">
                  <a:solidFill>
                    <a:schemeClr val="accent3"/>
                  </a:solidFill>
                </a:rPr>
                <a:t>COMPLIANT</a:t>
              </a:r>
              <a:endParaRPr lang="en-GB" sz="1600" b="1" dirty="0">
                <a:solidFill>
                  <a:schemeClr val="accent3"/>
                </a:solidFill>
              </a:endParaRPr>
            </a:p>
          </p:txBody>
        </p:sp>
        <p:pic>
          <p:nvPicPr>
            <p:cNvPr id="61" name="Image 3"/>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452320" y="2276872"/>
              <a:ext cx="459003" cy="421660"/>
            </a:xfrm>
            <a:prstGeom prst="rect">
              <a:avLst/>
            </a:prstGeom>
          </p:spPr>
        </p:pic>
        <p:pic>
          <p:nvPicPr>
            <p:cNvPr id="62" name="Image 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7956376" y="2276872"/>
              <a:ext cx="430751" cy="438443"/>
            </a:xfrm>
            <a:prstGeom prst="rect">
              <a:avLst/>
            </a:prstGeom>
          </p:spPr>
        </p:pic>
      </p:grpSp>
      <p:sp>
        <p:nvSpPr>
          <p:cNvPr id="9" name="Espace réservé du pied de page 8"/>
          <p:cNvSpPr>
            <a:spLocks noGrp="1"/>
          </p:cNvSpPr>
          <p:nvPr>
            <p:ph type="ftr" sz="quarter" idx="11"/>
          </p:nvPr>
        </p:nvSpPr>
        <p:spPr/>
        <p:txBody>
          <a:bodyPr/>
          <a:lstStyle/>
          <a:p>
            <a:pPr>
              <a:defRPr/>
            </a:pPr>
            <a:r>
              <a:rPr lang="it-IT" altLang="en-US" dirty="0" smtClean="0"/>
              <a:t>EGU </a:t>
            </a:r>
            <a:r>
              <a:rPr lang="it-IT" altLang="en-US" dirty="0" err="1" smtClean="0"/>
              <a:t>Conference</a:t>
            </a:r>
            <a:r>
              <a:rPr lang="it-IT" altLang="en-US" dirty="0" smtClean="0"/>
              <a:t>, Vienna, Austria, 9 </a:t>
            </a:r>
            <a:r>
              <a:rPr lang="it-IT" altLang="en-US" dirty="0" err="1" smtClean="0"/>
              <a:t>April</a:t>
            </a:r>
            <a:r>
              <a:rPr lang="it-IT" altLang="en-US" dirty="0" smtClean="0"/>
              <a:t> 2019</a:t>
            </a:r>
            <a:endParaRPr lang="fr-FR" altLang="en-US" dirty="0"/>
          </a:p>
        </p:txBody>
      </p:sp>
    </p:spTree>
    <p:extLst>
      <p:ext uri="{BB962C8B-B14F-4D97-AF65-F5344CB8AC3E}">
        <p14:creationId xmlns="" xmlns:p14="http://schemas.microsoft.com/office/powerpoint/2010/main" val="3076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Calibri"/>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38100">
          <a:noFill/>
          <a:miter lim="800000"/>
          <a:headEnd/>
          <a:tailEnd/>
        </a:ln>
      </a:spPr>
      <a:bodyPr wrap="square">
        <a:spAutoFit/>
      </a:bodyPr>
      <a:lstStyle>
        <a:defPPr algn="r" eaLnBrk="0" hangingPunct="0">
          <a:spcBef>
            <a:spcPct val="50000"/>
          </a:spcBef>
          <a:defRPr sz="3600" b="1" dirty="0">
            <a:solidFill>
              <a:srgbClr val="000099"/>
            </a:solidFill>
            <a:latin typeface="+mj-lt"/>
          </a:defRPr>
        </a:defPPr>
      </a:lstStyle>
    </a:sp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ésentation8" id="{DCC5FCE9-5F9E-4137-9754-B80F3F992BE4}" vid="{FAEB73F2-CCCD-42EE-A77D-64668E6E7C3E}"/>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SeaDataNet</Template>
  <TotalTime>425</TotalTime>
  <Words>2416</Words>
  <Application>Microsoft Office PowerPoint</Application>
  <PresentationFormat>Presentazione su schermo (4:3)</PresentationFormat>
  <Paragraphs>269</Paragraphs>
  <Slides>23</Slides>
  <Notes>20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Modèle par défaut</vt:lpstr>
      <vt:lpstr>The contribution of the SeaDataNet infrastructure  in the extreme weather events study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Cooperation and involvement</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contribution of the SeaDataNet infrastructure in the  Arctic  studies</dc:title>
  <dc:creator>Michele FICHAUT, Ifremer Brest PDG-IMN-IDM-SISME</dc:creator>
  <cp:lastModifiedBy>user</cp:lastModifiedBy>
  <cp:revision>93</cp:revision>
  <dcterms:created xsi:type="dcterms:W3CDTF">2018-03-28T07:24:33Z</dcterms:created>
  <dcterms:modified xsi:type="dcterms:W3CDTF">2019-04-05T14:45:04Z</dcterms:modified>
</cp:coreProperties>
</file>