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1" r:id="rId2"/>
  </p:sldMasterIdLst>
  <p:notesMasterIdLst>
    <p:notesMasterId r:id="rId25"/>
  </p:notesMasterIdLst>
  <p:handoutMasterIdLst>
    <p:handoutMasterId r:id="rId26"/>
  </p:handoutMasterIdLst>
  <p:sldIdLst>
    <p:sldId id="485" r:id="rId3"/>
    <p:sldId id="677" r:id="rId4"/>
    <p:sldId id="590" r:id="rId5"/>
    <p:sldId id="675" r:id="rId6"/>
    <p:sldId id="597" r:id="rId7"/>
    <p:sldId id="620" r:id="rId8"/>
    <p:sldId id="667" r:id="rId9"/>
    <p:sldId id="668" r:id="rId10"/>
    <p:sldId id="669" r:id="rId11"/>
    <p:sldId id="622" r:id="rId12"/>
    <p:sldId id="676" r:id="rId13"/>
    <p:sldId id="602" r:id="rId14"/>
    <p:sldId id="670" r:id="rId15"/>
    <p:sldId id="603" r:id="rId16"/>
    <p:sldId id="610" r:id="rId17"/>
    <p:sldId id="624" r:id="rId18"/>
    <p:sldId id="611" r:id="rId19"/>
    <p:sldId id="612" r:id="rId20"/>
    <p:sldId id="635" r:id="rId21"/>
    <p:sldId id="616" r:id="rId22"/>
    <p:sldId id="617" r:id="rId23"/>
    <p:sldId id="618" r:id="rId24"/>
  </p:sldIdLst>
  <p:sldSz cx="9144000" cy="6858000" type="screen4x3"/>
  <p:notesSz cx="6699250" cy="9836150"/>
  <p:custDataLst>
    <p:tags r:id="rId2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CCFFFF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9" autoAdjust="0"/>
    <p:restoredTop sz="97488" autoAdjust="0"/>
  </p:normalViewPr>
  <p:slideViewPr>
    <p:cSldViewPr snapToGrid="0" showGuides="1">
      <p:cViewPr>
        <p:scale>
          <a:sx n="50" d="100"/>
          <a:sy n="50" d="100"/>
        </p:scale>
        <p:origin x="-1554" y="-462"/>
      </p:cViewPr>
      <p:guideLst>
        <p:guide orient="horz" pos="4319"/>
        <p:guide orient="horz" pos="1346"/>
        <p:guide pos="225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-2394" y="-120"/>
      </p:cViewPr>
      <p:guideLst>
        <p:guide orient="horz" pos="3098"/>
        <p:guide pos="2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94125" y="0"/>
            <a:ext cx="29035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E7ED-173E-48ED-A844-55AF9CEFEC45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94125" y="9342438"/>
            <a:ext cx="29035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B59C-1054-4F2F-A03B-C2C46A439B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2605B52E-E6D0-42C7-8BA6-103C0EE71A6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E2582-EAB7-4293-95B8-8804AFFB0536}" type="slidenum">
              <a:rPr lang="en-GB"/>
              <a:pPr/>
              <a:t>1</a:t>
            </a:fld>
            <a:endParaRPr lang="en-GB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</p:spPr>
        <p:txBody>
          <a:bodyPr lIns="89384" tIns="44694" rIns="89384" bIns="44694"/>
          <a:lstStyle/>
          <a:p>
            <a:endParaRPr lang="en-GB"/>
          </a:p>
        </p:txBody>
      </p:sp>
      <p:sp>
        <p:nvSpPr>
          <p:cNvPr id="734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B40E8-91FA-46DE-9A66-460CD3F4ADCD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36474-7E1E-4B0E-ABB7-46C0120F7303}" type="slidenum">
              <a:rPr lang="en-GB"/>
              <a:pPr/>
              <a:t>3</a:t>
            </a:fld>
            <a:endParaRPr lang="en-GB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38188"/>
            <a:ext cx="4914900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36474-7E1E-4B0E-ABB7-46C0120F7303}" type="slidenum">
              <a:rPr lang="en-GB"/>
              <a:pPr/>
              <a:t>4</a:t>
            </a:fld>
            <a:endParaRPr lang="en-GB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38188"/>
            <a:ext cx="4914900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36474-7E1E-4B0E-ABB7-46C0120F7303}" type="slidenum">
              <a:rPr lang="en-GB"/>
              <a:pPr/>
              <a:t>11</a:t>
            </a:fld>
            <a:endParaRPr lang="en-GB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38188"/>
            <a:ext cx="4914900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CE366-474F-4097-AC96-96CCB210D0EA}" type="slidenum">
              <a:rPr lang="en-GB"/>
              <a:pPr/>
              <a:t>19</a:t>
            </a:fld>
            <a:endParaRPr lang="en-GB"/>
          </a:p>
        </p:txBody>
      </p:sp>
      <p:sp>
        <p:nvSpPr>
          <p:cNvPr id="113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2175" y="738188"/>
            <a:ext cx="4914900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53110-503F-449E-A7A3-456361F01752}" type="slidenum">
              <a:rPr lang="en-GB"/>
              <a:pPr/>
              <a:t>21</a:t>
            </a:fld>
            <a:endParaRPr lang="en-GB"/>
          </a:p>
        </p:txBody>
      </p:sp>
      <p:sp>
        <p:nvSpPr>
          <p:cNvPr id="111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2175" y="738188"/>
            <a:ext cx="4914900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36B8-4D02-4A49-89E1-5C079370887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9DBE-98D6-4010-9DC9-07F85C4A91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DDFD-7A6B-420A-8C87-C19650FE41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E3AD-51B5-4F1F-9E72-1707A95652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6675"/>
            <a:ext cx="6297613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636713"/>
            <a:ext cx="4186237" cy="402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7725" y="1636713"/>
            <a:ext cx="4186238" cy="402907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36B8-4D02-4A49-89E1-5C079370887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4716463" y="1196975"/>
            <a:ext cx="338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</a:rPr>
              <a:t>SDN2 First Training Course, Oostende IODE-PO,</a:t>
            </a:r>
            <a:r>
              <a:rPr lang="fr-FR" sz="1600" i="1" baseline="0" dirty="0" smtClean="0">
                <a:solidFill>
                  <a:schemeClr val="bg1"/>
                </a:solidFill>
              </a:rPr>
              <a:t> </a:t>
            </a:r>
            <a:r>
              <a:rPr lang="fr-FR" sz="1600" i="1" dirty="0" smtClean="0">
                <a:solidFill>
                  <a:schemeClr val="bg1"/>
                </a:solidFill>
              </a:rPr>
              <a:t>2-6 July 2012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8DAE-8548-43BD-9DFF-5B96E781EB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7110-9A73-4C8D-A8E5-7DA704623B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34E2-5DB2-43CC-90A7-7DB478A6C7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CD78-82FB-4B15-B871-58AC665BC7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A0BC-C75A-4C69-B362-C8D954213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BFAE-4D82-49E7-9170-8B3003EC73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FA1436B8-4D02-4A49-89E1-5C07937088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90" r:id="rId14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0CE2-ABBC-43C4-A9BC-15D28F96CDEC}" type="datetimeFigureOut">
              <a:rPr lang="en-GB" smtClean="0"/>
              <a:pPr/>
              <a:t>02/07/2012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D349-BE99-40F4-9A2E-5E7E534DAC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datanet.org/Standards-Software/Metadata-format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datanet.org/Metadata/EDMO" TargetMode="External"/><Relationship Id="rId2" Type="http://schemas.openxmlformats.org/officeDocument/2006/relationships/hyperlink" Target="http://seadatanet.maris2.nl/vu_organisations/pwelcome.asp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adatanet.maris2.nl/v_edmerp/search.asp" TargetMode="External"/><Relationship Id="rId2" Type="http://schemas.openxmlformats.org/officeDocument/2006/relationships/hyperlink" Target="Use%20of%20EDMERP%20CM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eadatanet.maris2.nl/v_bodc_vocab/welcome.aspx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123951" y="4437112"/>
            <a:ext cx="77104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51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Metadata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rgbClr val="0051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Directories Management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5500092"/>
            <a:ext cx="35433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smtClean="0"/>
              <a:t>Sissy Iona, </a:t>
            </a:r>
            <a:r>
              <a:rPr lang="en-US" sz="1800" dirty="0" smtClean="0"/>
              <a:t>HCMR/HNODC</a:t>
            </a:r>
            <a:endParaRPr lang="el-GR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pPr defTabSz="801688"/>
            <a:r>
              <a:rPr lang="de-DE" dirty="0" smtClean="0"/>
              <a:t>Management of record identifiers</a:t>
            </a:r>
            <a:endParaRPr lang="de-DE" dirty="0"/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de-DE" sz="2400" b="1" dirty="0">
                <a:solidFill>
                  <a:srgbClr val="C00000"/>
                </a:solidFill>
              </a:rPr>
              <a:t>All systems have to generate unique record identifiers</a:t>
            </a:r>
          </a:p>
          <a:p>
            <a:pPr lvl="1">
              <a:buFont typeface="Arial" pitchFamily="34" charset="0"/>
              <a:buChar char="•"/>
            </a:pPr>
            <a:r>
              <a:rPr lang="de-DE" dirty="0">
                <a:solidFill>
                  <a:srgbClr val="00A7E5"/>
                </a:solidFill>
              </a:rPr>
              <a:t>For the vocabularies uniqueness is very important for reference to correct terms. No changes of codes allowed.</a:t>
            </a:r>
          </a:p>
          <a:p>
            <a:pPr lvl="1">
              <a:buFont typeface="Arial" pitchFamily="34" charset="0"/>
              <a:buChar char="•"/>
            </a:pPr>
            <a:r>
              <a:rPr lang="de-DE" dirty="0">
                <a:solidFill>
                  <a:srgbClr val="00A7E5"/>
                </a:solidFill>
              </a:rPr>
              <a:t>For CDI records the local id is the communication link between portal and local system. Ordering system works on this.</a:t>
            </a:r>
          </a:p>
          <a:p>
            <a:pPr lvl="1">
              <a:buFont typeface="Arial" pitchFamily="34" charset="0"/>
              <a:buChar char="•"/>
            </a:pPr>
            <a:r>
              <a:rPr lang="de-DE" dirty="0">
                <a:solidFill>
                  <a:srgbClr val="00A7E5"/>
                </a:solidFill>
              </a:rPr>
              <a:t>For the other directories, when updated via Mikado-XML, the local identifier is important. It is the key for the central system to recognize updates of the same record. </a:t>
            </a:r>
          </a:p>
          <a:p>
            <a:pPr lvl="1">
              <a:buNone/>
            </a:pPr>
            <a:r>
              <a:rPr lang="de-DE" dirty="0" smtClean="0">
                <a:solidFill>
                  <a:srgbClr val="00A7E5"/>
                </a:solidFill>
              </a:rPr>
              <a:t>	=&gt; </a:t>
            </a:r>
            <a:r>
              <a:rPr lang="de-DE" dirty="0">
                <a:solidFill>
                  <a:srgbClr val="00A7E5"/>
                </a:solidFill>
              </a:rPr>
              <a:t>Local systems have to take this into account and store local id‘s!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None/>
            </a:pPr>
            <a:r>
              <a:rPr lang="en-US" dirty="0"/>
              <a:t>Management of </a:t>
            </a:r>
            <a:r>
              <a:rPr lang="en-US" dirty="0" smtClean="0"/>
              <a:t>EDMO, EDMERP</a:t>
            </a:r>
            <a:endParaRPr lang="de-DE" dirty="0"/>
          </a:p>
          <a:p>
            <a:pPr marL="762000" lvl="1" indent="-304800">
              <a:buClr>
                <a:schemeClr val="accent2"/>
              </a:buClr>
              <a:buNone/>
            </a:pPr>
            <a:r>
              <a:rPr lang="de-DE" sz="2000" dirty="0"/>
              <a:t>Options to submit new records, available tools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dirty="0"/>
              <a:t>Format basis: What are the formats, where to find the latest schema‘s and examples.</a:t>
            </a:r>
          </a:p>
          <a:p>
            <a:pPr marL="342900" indent="-34290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On-line practice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4213" y="1483200"/>
            <a:ext cx="828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0051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89063"/>
            <a:ext cx="8280400" cy="495300"/>
          </a:xfrm>
          <a:noFill/>
          <a:ln/>
        </p:spPr>
        <p:txBody>
          <a:bodyPr anchor="ctr"/>
          <a:lstStyle/>
          <a:p>
            <a:pPr algn="ctr"/>
            <a:r>
              <a:rPr lang="de-DE" sz="2400" dirty="0"/>
              <a:t>Management of EDMO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1790701"/>
            <a:ext cx="4391025" cy="462915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2400" b="1" dirty="0" smtClean="0"/>
              <a:t>Maintenance</a:t>
            </a:r>
            <a:endParaRPr lang="de-DE" sz="2000" b="1" dirty="0" smtClean="0"/>
          </a:p>
          <a:p>
            <a:pPr>
              <a:lnSpc>
                <a:spcPct val="90000"/>
              </a:lnSpc>
            </a:pPr>
            <a:r>
              <a:rPr lang="de-DE" sz="2000" dirty="0" smtClean="0"/>
              <a:t>Updating </a:t>
            </a:r>
            <a:r>
              <a:rPr lang="de-DE" sz="2000" dirty="0"/>
              <a:t>via CMS forms: </a:t>
            </a:r>
            <a:r>
              <a:rPr lang="de-DE" sz="1400" b="1" u="sng" dirty="0" smtClean="0">
                <a:solidFill>
                  <a:srgbClr val="00B0F0"/>
                </a:solidFill>
              </a:rPr>
              <a:t>h</a:t>
            </a:r>
            <a:r>
              <a:rPr lang="en-US" sz="1400" b="1" u="sng" dirty="0" smtClean="0">
                <a:solidFill>
                  <a:srgbClr val="00B0F0"/>
                </a:solidFill>
              </a:rPr>
              <a:t>ttp://seadatanet.maris2.nl/vu_organisations/welcome.asp</a:t>
            </a: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000" dirty="0"/>
              <a:t>Access only for NODC‘s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New records only to be created via request from NODC to MARIS (governance is strict, because EDMO is vocabulary)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When national institute misses organisation in EDMO during work =&gt; request to NODC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Available as webservice (export only) for use in local systems and Mikado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90566" name="Rectangle 6"/>
          <p:cNvSpPr>
            <a:spLocks noChangeArrowheads="1"/>
          </p:cNvSpPr>
          <p:nvPr/>
        </p:nvSpPr>
        <p:spPr bwMode="auto">
          <a:xfrm>
            <a:off x="5124450" y="1914525"/>
            <a:ext cx="38100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67" name="Rectangle 7"/>
          <p:cNvSpPr>
            <a:spLocks noChangeArrowheads="1"/>
          </p:cNvSpPr>
          <p:nvPr/>
        </p:nvSpPr>
        <p:spPr bwMode="auto">
          <a:xfrm>
            <a:off x="5534025" y="217170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090568" name="Rectangle 8"/>
          <p:cNvSpPr>
            <a:spLocks noChangeArrowheads="1"/>
          </p:cNvSpPr>
          <p:nvPr/>
        </p:nvSpPr>
        <p:spPr bwMode="auto">
          <a:xfrm>
            <a:off x="6305550" y="2181225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090569" name="Rectangle 9"/>
          <p:cNvSpPr>
            <a:spLocks noChangeArrowheads="1"/>
          </p:cNvSpPr>
          <p:nvPr/>
        </p:nvSpPr>
        <p:spPr bwMode="auto">
          <a:xfrm>
            <a:off x="7105650" y="219075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090570" name="Rectangle 10"/>
          <p:cNvSpPr>
            <a:spLocks noChangeArrowheads="1"/>
          </p:cNvSpPr>
          <p:nvPr/>
        </p:nvSpPr>
        <p:spPr bwMode="auto">
          <a:xfrm>
            <a:off x="7886700" y="219075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090571" name="Rectangle 11"/>
          <p:cNvSpPr>
            <a:spLocks noChangeArrowheads="1"/>
          </p:cNvSpPr>
          <p:nvPr/>
        </p:nvSpPr>
        <p:spPr bwMode="auto">
          <a:xfrm>
            <a:off x="6248400" y="2857500"/>
            <a:ext cx="15144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NODC</a:t>
            </a:r>
            <a:endParaRPr lang="en-GB" sz="1800"/>
          </a:p>
        </p:txBody>
      </p:sp>
      <p:sp>
        <p:nvSpPr>
          <p:cNvPr id="1090574" name="Rectangle 14"/>
          <p:cNvSpPr>
            <a:spLocks noChangeArrowheads="1"/>
          </p:cNvSpPr>
          <p:nvPr/>
        </p:nvSpPr>
        <p:spPr bwMode="auto">
          <a:xfrm>
            <a:off x="5429250" y="4429125"/>
            <a:ext cx="990600" cy="409575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MARIS</a:t>
            </a:r>
            <a:endParaRPr lang="en-GB" sz="1800"/>
          </a:p>
        </p:txBody>
      </p:sp>
      <p:sp>
        <p:nvSpPr>
          <p:cNvPr id="1090575" name="Oval 15"/>
          <p:cNvSpPr>
            <a:spLocks noChangeArrowheads="1"/>
          </p:cNvSpPr>
          <p:nvPr/>
        </p:nvSpPr>
        <p:spPr bwMode="auto">
          <a:xfrm>
            <a:off x="6753225" y="4143375"/>
            <a:ext cx="1266825" cy="495300"/>
          </a:xfrm>
          <a:prstGeom prst="ellipse">
            <a:avLst/>
          </a:prstGeom>
          <a:solidFill>
            <a:schemeClr val="accent1"/>
          </a:solidFill>
          <a:ln w="12700">
            <a:round/>
            <a:headEnd/>
            <a:tailEnd/>
          </a:ln>
          <a:effectLst/>
          <a:scene3d>
            <a:camera prst="legacyObliqueTopRight">
              <a:rot lat="16499998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EDMO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090576" name="Line 16"/>
          <p:cNvSpPr>
            <a:spLocks noChangeShapeType="1"/>
          </p:cNvSpPr>
          <p:nvPr/>
        </p:nvSpPr>
        <p:spPr bwMode="auto">
          <a:xfrm>
            <a:off x="5857875" y="2466975"/>
            <a:ext cx="100965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77" name="Line 17"/>
          <p:cNvSpPr>
            <a:spLocks noChangeShapeType="1"/>
          </p:cNvSpPr>
          <p:nvPr/>
        </p:nvSpPr>
        <p:spPr bwMode="auto">
          <a:xfrm>
            <a:off x="6610350" y="2486025"/>
            <a:ext cx="41910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78" name="Line 18"/>
          <p:cNvSpPr>
            <a:spLocks noChangeShapeType="1"/>
          </p:cNvSpPr>
          <p:nvPr/>
        </p:nvSpPr>
        <p:spPr bwMode="auto">
          <a:xfrm flipH="1">
            <a:off x="7105650" y="2486025"/>
            <a:ext cx="2571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79" name="Line 19"/>
          <p:cNvSpPr>
            <a:spLocks noChangeShapeType="1"/>
          </p:cNvSpPr>
          <p:nvPr/>
        </p:nvSpPr>
        <p:spPr bwMode="auto">
          <a:xfrm flipH="1">
            <a:off x="7267575" y="2486025"/>
            <a:ext cx="8667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80" name="Text Box 20"/>
          <p:cNvSpPr txBox="1">
            <a:spLocks noChangeArrowheads="1"/>
          </p:cNvSpPr>
          <p:nvPr/>
        </p:nvSpPr>
        <p:spPr bwMode="auto">
          <a:xfrm>
            <a:off x="6467475" y="2505075"/>
            <a:ext cx="1228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Question/request</a:t>
            </a:r>
            <a:endParaRPr lang="en-GB" sz="1000"/>
          </a:p>
        </p:txBody>
      </p:sp>
      <p:sp>
        <p:nvSpPr>
          <p:cNvPr id="1090581" name="Line 21"/>
          <p:cNvSpPr>
            <a:spLocks noChangeShapeType="1"/>
          </p:cNvSpPr>
          <p:nvPr/>
        </p:nvSpPr>
        <p:spPr bwMode="auto">
          <a:xfrm flipH="1">
            <a:off x="5829300" y="3267075"/>
            <a:ext cx="847725" cy="118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82" name="Line 22"/>
          <p:cNvSpPr>
            <a:spLocks noChangeShapeType="1"/>
          </p:cNvSpPr>
          <p:nvPr/>
        </p:nvSpPr>
        <p:spPr bwMode="auto">
          <a:xfrm>
            <a:off x="6429375" y="4629150"/>
            <a:ext cx="333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83" name="Text Box 23"/>
          <p:cNvSpPr txBox="1">
            <a:spLocks noChangeArrowheads="1"/>
          </p:cNvSpPr>
          <p:nvPr/>
        </p:nvSpPr>
        <p:spPr bwMode="auto">
          <a:xfrm>
            <a:off x="5467350" y="3543300"/>
            <a:ext cx="1228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Question/request</a:t>
            </a:r>
            <a:endParaRPr lang="en-GB" sz="1000"/>
          </a:p>
        </p:txBody>
      </p:sp>
      <p:sp>
        <p:nvSpPr>
          <p:cNvPr id="1090584" name="Text Box 24"/>
          <p:cNvSpPr txBox="1">
            <a:spLocks noChangeArrowheads="1"/>
          </p:cNvSpPr>
          <p:nvPr/>
        </p:nvSpPr>
        <p:spPr bwMode="auto">
          <a:xfrm>
            <a:off x="6096000" y="4848225"/>
            <a:ext cx="6762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Add new</a:t>
            </a:r>
            <a:endParaRPr lang="en-GB" sz="1000"/>
          </a:p>
        </p:txBody>
      </p:sp>
      <p:sp>
        <p:nvSpPr>
          <p:cNvPr id="1090585" name="Rectangle 25"/>
          <p:cNvSpPr>
            <a:spLocks noChangeArrowheads="1"/>
          </p:cNvSpPr>
          <p:nvPr/>
        </p:nvSpPr>
        <p:spPr bwMode="auto">
          <a:xfrm>
            <a:off x="6600825" y="4114800"/>
            <a:ext cx="1514475" cy="1619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CMS</a:t>
            </a:r>
            <a:endParaRPr lang="en-GB" sz="1200"/>
          </a:p>
        </p:txBody>
      </p:sp>
      <p:sp>
        <p:nvSpPr>
          <p:cNvPr id="1090586" name="Line 26"/>
          <p:cNvSpPr>
            <a:spLocks noChangeShapeType="1"/>
          </p:cNvSpPr>
          <p:nvPr/>
        </p:nvSpPr>
        <p:spPr bwMode="auto">
          <a:xfrm flipV="1">
            <a:off x="6115050" y="3305175"/>
            <a:ext cx="72390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87" name="Text Box 27"/>
          <p:cNvSpPr txBox="1">
            <a:spLocks noChangeArrowheads="1"/>
          </p:cNvSpPr>
          <p:nvPr/>
        </p:nvSpPr>
        <p:spPr bwMode="auto">
          <a:xfrm>
            <a:off x="6162675" y="3857625"/>
            <a:ext cx="1228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Confirm</a:t>
            </a:r>
            <a:endParaRPr lang="en-GB" sz="1000"/>
          </a:p>
        </p:txBody>
      </p:sp>
      <p:sp>
        <p:nvSpPr>
          <p:cNvPr id="1090588" name="Line 28"/>
          <p:cNvSpPr>
            <a:spLocks noChangeShapeType="1"/>
          </p:cNvSpPr>
          <p:nvPr/>
        </p:nvSpPr>
        <p:spPr bwMode="auto">
          <a:xfrm flipH="1">
            <a:off x="7143750" y="3276600"/>
            <a:ext cx="1905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89" name="Line 29"/>
          <p:cNvSpPr>
            <a:spLocks noChangeShapeType="1"/>
          </p:cNvSpPr>
          <p:nvPr/>
        </p:nvSpPr>
        <p:spPr bwMode="auto">
          <a:xfrm flipH="1" flipV="1">
            <a:off x="7515225" y="3267075"/>
            <a:ext cx="0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90590" name="Text Box 30"/>
          <p:cNvSpPr txBox="1">
            <a:spLocks noChangeArrowheads="1"/>
          </p:cNvSpPr>
          <p:nvPr/>
        </p:nvSpPr>
        <p:spPr bwMode="auto">
          <a:xfrm>
            <a:off x="7048500" y="3419475"/>
            <a:ext cx="1228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Update</a:t>
            </a:r>
            <a:endParaRPr lang="en-GB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400" dirty="0"/>
              <a:t>Management of EDMO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2400" b="1" dirty="0" smtClean="0"/>
              <a:t>Maintenance options and tools</a:t>
            </a:r>
            <a:endParaRPr lang="de-DE" sz="2000" b="1" dirty="0" smtClean="0"/>
          </a:p>
        </p:txBody>
      </p:sp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32710" y="2727325"/>
            <a:ext cx="3878580" cy="32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of EDMO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2136775"/>
            <a:ext cx="8280400" cy="3960813"/>
          </a:xfrm>
        </p:spPr>
        <p:txBody>
          <a:bodyPr/>
          <a:lstStyle/>
          <a:p>
            <a:r>
              <a:rPr lang="de-DE" b="1" dirty="0" smtClean="0"/>
              <a:t>Mandatory fields (all entered when created)</a:t>
            </a:r>
          </a:p>
          <a:p>
            <a:pPr lvl="1"/>
            <a:r>
              <a:rPr lang="de-DE" dirty="0" smtClean="0"/>
              <a:t>National collator</a:t>
            </a:r>
          </a:p>
          <a:p>
            <a:pPr lvl="1"/>
            <a:r>
              <a:rPr lang="de-DE" dirty="0" smtClean="0"/>
              <a:t>Country</a:t>
            </a:r>
          </a:p>
          <a:p>
            <a:pPr lvl="1"/>
            <a:r>
              <a:rPr lang="de-DE" dirty="0" smtClean="0"/>
              <a:t>Name</a:t>
            </a:r>
          </a:p>
          <a:p>
            <a:r>
              <a:rPr lang="de-DE" b="1" dirty="0" smtClean="0"/>
              <a:t>Vocabularies applied</a:t>
            </a:r>
          </a:p>
          <a:p>
            <a:pPr lvl="1"/>
            <a:r>
              <a:rPr lang="de-DE" dirty="0" smtClean="0"/>
              <a:t>Country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31913"/>
            <a:ext cx="8280400" cy="495300"/>
          </a:xfrm>
          <a:noFill/>
          <a:ln/>
        </p:spPr>
        <p:txBody>
          <a:bodyPr anchor="ctr"/>
          <a:lstStyle/>
          <a:p>
            <a:pPr algn="ctr"/>
            <a:r>
              <a:rPr lang="de-DE" sz="2400" dirty="0"/>
              <a:t>Management of EDMERP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1828800"/>
            <a:ext cx="4064000" cy="4533899"/>
          </a:xfrm>
          <a:noFill/>
          <a:ln/>
        </p:spPr>
        <p:txBody>
          <a:bodyPr wrap="square">
            <a:no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de-DE" sz="2400" b="1" dirty="0" smtClean="0"/>
              <a:t>Maintenance</a:t>
            </a:r>
            <a:endParaRPr lang="de-DE" sz="1600" b="1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de-DE" sz="1600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de-DE" sz="2000" b="1" dirty="0" smtClean="0"/>
              <a:t>Option </a:t>
            </a:r>
            <a:r>
              <a:rPr lang="de-DE" sz="2000" b="1" dirty="0"/>
              <a:t>1: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Editing via CMS forms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Access for NODC‘s with national master account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NODC may create sub-accounts for other institutes in their country (EDMO)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New records to be created directly in CMS by NODC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Sub-accounts can also edit/create new, but this will have to be checked by NODC before activating</a:t>
            </a:r>
          </a:p>
          <a:p>
            <a:pPr marL="342900" indent="-342900">
              <a:lnSpc>
                <a:spcPct val="90000"/>
              </a:lnSpc>
            </a:pPr>
            <a:endParaRPr lang="de-DE" sz="1600" dirty="0">
              <a:solidFill>
                <a:schemeClr val="bg2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00613" y="2270125"/>
            <a:ext cx="4064000" cy="3960813"/>
          </a:xfrm>
        </p:spPr>
        <p:txBody>
          <a:bodyPr/>
          <a:lstStyle/>
          <a:p>
            <a:endParaRPr lang="en-GB"/>
          </a:p>
        </p:txBody>
      </p:sp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5124450" y="2124075"/>
            <a:ext cx="38100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07" name="Rectangle 7"/>
          <p:cNvSpPr>
            <a:spLocks noChangeArrowheads="1"/>
          </p:cNvSpPr>
          <p:nvPr/>
        </p:nvSpPr>
        <p:spPr bwMode="auto">
          <a:xfrm>
            <a:off x="5210175" y="287655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00808" name="Rectangle 8"/>
          <p:cNvSpPr>
            <a:spLocks noChangeArrowheads="1"/>
          </p:cNvSpPr>
          <p:nvPr/>
        </p:nvSpPr>
        <p:spPr bwMode="auto">
          <a:xfrm>
            <a:off x="5981700" y="2886075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00809" name="Rectangle 9"/>
          <p:cNvSpPr>
            <a:spLocks noChangeArrowheads="1"/>
          </p:cNvSpPr>
          <p:nvPr/>
        </p:nvSpPr>
        <p:spPr bwMode="auto">
          <a:xfrm>
            <a:off x="7334250" y="2905125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00810" name="Rectangle 10"/>
          <p:cNvSpPr>
            <a:spLocks noChangeArrowheads="1"/>
          </p:cNvSpPr>
          <p:nvPr/>
        </p:nvSpPr>
        <p:spPr bwMode="auto">
          <a:xfrm>
            <a:off x="8001000" y="2905125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00811" name="Rectangle 11"/>
          <p:cNvSpPr>
            <a:spLocks noChangeArrowheads="1"/>
          </p:cNvSpPr>
          <p:nvPr/>
        </p:nvSpPr>
        <p:spPr bwMode="auto">
          <a:xfrm>
            <a:off x="6076950" y="2238375"/>
            <a:ext cx="15144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NODC</a:t>
            </a:r>
            <a:endParaRPr lang="en-GB" sz="1800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 rot="162480">
            <a:off x="6362700" y="4067175"/>
            <a:ext cx="1266825" cy="495300"/>
          </a:xfrm>
          <a:prstGeom prst="ellipse">
            <a:avLst/>
          </a:prstGeom>
          <a:solidFill>
            <a:schemeClr val="accent1"/>
          </a:solidFill>
          <a:ln w="12700">
            <a:round/>
            <a:headEnd/>
            <a:tailEnd/>
          </a:ln>
          <a:effectLst/>
          <a:scene3d>
            <a:camera prst="legacyObliqueTopRight">
              <a:rot lat="16499998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  <a:p>
            <a:pPr algn="ctr"/>
            <a:endParaRPr lang="en-US" sz="1800">
              <a:solidFill>
                <a:schemeClr val="bg1"/>
              </a:solidFill>
            </a:endParaRPr>
          </a:p>
          <a:p>
            <a:pPr algn="ctr"/>
            <a:r>
              <a:rPr lang="en-US" sz="1800">
                <a:solidFill>
                  <a:schemeClr val="bg1"/>
                </a:solidFill>
              </a:rPr>
              <a:t>EDMERP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100814" name="Line 14"/>
          <p:cNvSpPr>
            <a:spLocks noChangeShapeType="1"/>
          </p:cNvSpPr>
          <p:nvPr/>
        </p:nvSpPr>
        <p:spPr bwMode="auto">
          <a:xfrm>
            <a:off x="6219825" y="3209925"/>
            <a:ext cx="37147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15" name="Line 15"/>
          <p:cNvSpPr>
            <a:spLocks noChangeShapeType="1"/>
          </p:cNvSpPr>
          <p:nvPr/>
        </p:nvSpPr>
        <p:spPr bwMode="auto">
          <a:xfrm>
            <a:off x="5495925" y="3190875"/>
            <a:ext cx="885825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16" name="Line 16"/>
          <p:cNvSpPr>
            <a:spLocks noChangeShapeType="1"/>
          </p:cNvSpPr>
          <p:nvPr/>
        </p:nvSpPr>
        <p:spPr bwMode="auto">
          <a:xfrm flipH="1">
            <a:off x="7210425" y="3219450"/>
            <a:ext cx="428625" cy="81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17" name="Line 17"/>
          <p:cNvSpPr>
            <a:spLocks noChangeShapeType="1"/>
          </p:cNvSpPr>
          <p:nvPr/>
        </p:nvSpPr>
        <p:spPr bwMode="auto">
          <a:xfrm flipH="1">
            <a:off x="7524750" y="3219450"/>
            <a:ext cx="79057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23" name="Rectangle 23"/>
          <p:cNvSpPr>
            <a:spLocks noChangeArrowheads="1"/>
          </p:cNvSpPr>
          <p:nvPr/>
        </p:nvSpPr>
        <p:spPr bwMode="auto">
          <a:xfrm>
            <a:off x="6210300" y="4038600"/>
            <a:ext cx="1514475" cy="1619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CMS</a:t>
            </a:r>
            <a:endParaRPr lang="en-GB" sz="1200"/>
          </a:p>
        </p:txBody>
      </p:sp>
      <p:sp>
        <p:nvSpPr>
          <p:cNvPr id="1100826" name="Line 26"/>
          <p:cNvSpPr>
            <a:spLocks noChangeShapeType="1"/>
          </p:cNvSpPr>
          <p:nvPr/>
        </p:nvSpPr>
        <p:spPr bwMode="auto">
          <a:xfrm flipH="1">
            <a:off x="6943725" y="2657475"/>
            <a:ext cx="9525" cy="135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0828" name="Text Box 28"/>
          <p:cNvSpPr txBox="1">
            <a:spLocks noChangeArrowheads="1"/>
          </p:cNvSpPr>
          <p:nvPr/>
        </p:nvSpPr>
        <p:spPr bwMode="auto">
          <a:xfrm>
            <a:off x="6391275" y="3171825"/>
            <a:ext cx="1419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Update via CMS</a:t>
            </a:r>
          </a:p>
          <a:p>
            <a:pPr>
              <a:spcBef>
                <a:spcPct val="50000"/>
              </a:spcBef>
            </a:pPr>
            <a:r>
              <a:rPr lang="en-US" sz="1000"/>
              <a:t>Create subaccounts</a:t>
            </a:r>
          </a:p>
          <a:p>
            <a:pPr>
              <a:spcBef>
                <a:spcPct val="50000"/>
              </a:spcBef>
            </a:pPr>
            <a:r>
              <a:rPr lang="en-US" sz="1000"/>
              <a:t>Final edit/check</a:t>
            </a:r>
            <a:endParaRPr lang="en-GB" sz="1000"/>
          </a:p>
        </p:txBody>
      </p:sp>
      <p:sp>
        <p:nvSpPr>
          <p:cNvPr id="1100829" name="Line 29"/>
          <p:cNvSpPr>
            <a:spLocks noChangeShapeType="1"/>
          </p:cNvSpPr>
          <p:nvPr/>
        </p:nvSpPr>
        <p:spPr bwMode="auto">
          <a:xfrm flipH="1">
            <a:off x="6772275" y="2667000"/>
            <a:ext cx="9525" cy="135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32000"/>
            <a:ext cx="8280400" cy="495300"/>
          </a:xfrm>
          <a:noFill/>
          <a:ln/>
        </p:spPr>
        <p:txBody>
          <a:bodyPr anchor="ctr"/>
          <a:lstStyle/>
          <a:p>
            <a:pPr algn="ctr"/>
            <a:r>
              <a:rPr lang="de-DE" sz="2400" dirty="0"/>
              <a:t>Management of EDMERP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1866900"/>
            <a:ext cx="4064000" cy="3213187"/>
          </a:xfrm>
          <a:noFill/>
          <a:ln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 smtClean="0"/>
              <a:t>Maintenance</a:t>
            </a:r>
            <a:endParaRPr lang="de-DE" sz="2400" dirty="0" smtClean="0"/>
          </a:p>
          <a:p>
            <a:pPr marL="342900" indent="-342900">
              <a:buFont typeface="Wingdings" pitchFamily="2" charset="2"/>
              <a:buNone/>
            </a:pPr>
            <a:r>
              <a:rPr lang="de-DE" sz="2000" b="1" dirty="0" smtClean="0"/>
              <a:t>Option </a:t>
            </a:r>
            <a:r>
              <a:rPr lang="de-DE" sz="2000" b="1" dirty="0"/>
              <a:t>2:</a:t>
            </a:r>
          </a:p>
          <a:p>
            <a:pPr marL="342900" indent="-342900"/>
            <a:r>
              <a:rPr lang="de-DE" sz="2000" dirty="0"/>
              <a:t>Via creating and supplying XML V1 files via NODC to central directory. Identical to EDMED</a:t>
            </a:r>
          </a:p>
          <a:p>
            <a:pPr marL="342900" indent="-342900"/>
            <a:endParaRPr lang="de-DE" sz="2000" dirty="0"/>
          </a:p>
          <a:p>
            <a:pPr marL="342900" indent="-342900">
              <a:buFont typeface="Wingdings" pitchFamily="2" charset="2"/>
              <a:buNone/>
            </a:pPr>
            <a:r>
              <a:rPr lang="de-DE" sz="2000" dirty="0" smtClean="0">
                <a:solidFill>
                  <a:schemeClr val="bg2"/>
                </a:solidFill>
              </a:rPr>
              <a:t>=&gt; </a:t>
            </a:r>
            <a:r>
              <a:rPr lang="de-DE" sz="2000" dirty="0">
                <a:solidFill>
                  <a:schemeClr val="bg2"/>
                </a:solidFill>
              </a:rPr>
              <a:t>But, only one of the options per country!</a:t>
            </a:r>
          </a:p>
          <a:p>
            <a:pPr marL="342900" indent="-342900"/>
            <a:endParaRPr lang="de-DE" sz="2400" dirty="0">
              <a:solidFill>
                <a:schemeClr val="bg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23349" name="Rectangle 21"/>
          <p:cNvSpPr>
            <a:spLocks noChangeArrowheads="1"/>
          </p:cNvSpPr>
          <p:nvPr/>
        </p:nvSpPr>
        <p:spPr bwMode="auto">
          <a:xfrm>
            <a:off x="5124450" y="1914525"/>
            <a:ext cx="381000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50" name="Rectangle 22"/>
          <p:cNvSpPr>
            <a:spLocks noChangeArrowheads="1"/>
          </p:cNvSpPr>
          <p:nvPr/>
        </p:nvSpPr>
        <p:spPr bwMode="auto">
          <a:xfrm>
            <a:off x="5534025" y="217170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23351" name="Rectangle 23"/>
          <p:cNvSpPr>
            <a:spLocks noChangeArrowheads="1"/>
          </p:cNvSpPr>
          <p:nvPr/>
        </p:nvSpPr>
        <p:spPr bwMode="auto">
          <a:xfrm>
            <a:off x="6305550" y="2181225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23352" name="Rectangle 24"/>
          <p:cNvSpPr>
            <a:spLocks noChangeArrowheads="1"/>
          </p:cNvSpPr>
          <p:nvPr/>
        </p:nvSpPr>
        <p:spPr bwMode="auto">
          <a:xfrm>
            <a:off x="7105650" y="219075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23353" name="Rectangle 25"/>
          <p:cNvSpPr>
            <a:spLocks noChangeArrowheads="1"/>
          </p:cNvSpPr>
          <p:nvPr/>
        </p:nvSpPr>
        <p:spPr bwMode="auto">
          <a:xfrm>
            <a:off x="7886700" y="2190750"/>
            <a:ext cx="561975" cy="295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org</a:t>
            </a:r>
            <a:endParaRPr lang="en-GB" sz="1800"/>
          </a:p>
        </p:txBody>
      </p:sp>
      <p:sp>
        <p:nvSpPr>
          <p:cNvPr id="1123354" name="Rectangle 26"/>
          <p:cNvSpPr>
            <a:spLocks noChangeArrowheads="1"/>
          </p:cNvSpPr>
          <p:nvPr/>
        </p:nvSpPr>
        <p:spPr bwMode="auto">
          <a:xfrm>
            <a:off x="6248400" y="2857500"/>
            <a:ext cx="15144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NODC</a:t>
            </a:r>
            <a:endParaRPr lang="en-GB" sz="1800"/>
          </a:p>
        </p:txBody>
      </p:sp>
      <p:sp>
        <p:nvSpPr>
          <p:cNvPr id="1123355" name="Oval 27"/>
          <p:cNvSpPr>
            <a:spLocks noChangeArrowheads="1"/>
          </p:cNvSpPr>
          <p:nvPr/>
        </p:nvSpPr>
        <p:spPr bwMode="auto">
          <a:xfrm rot="162480">
            <a:off x="6372225" y="4419600"/>
            <a:ext cx="1266825" cy="495300"/>
          </a:xfrm>
          <a:prstGeom prst="ellipse">
            <a:avLst/>
          </a:prstGeom>
          <a:solidFill>
            <a:schemeClr val="accent1"/>
          </a:solidFill>
          <a:ln w="12700">
            <a:round/>
            <a:headEnd/>
            <a:tailEnd/>
          </a:ln>
          <a:effectLst/>
          <a:scene3d>
            <a:camera prst="legacyObliqueTopRight">
              <a:rot lat="16499998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  <a:p>
            <a:pPr algn="ctr"/>
            <a:endParaRPr lang="en-US" sz="1800">
              <a:solidFill>
                <a:schemeClr val="bg1"/>
              </a:solidFill>
            </a:endParaRPr>
          </a:p>
          <a:p>
            <a:pPr algn="ctr"/>
            <a:r>
              <a:rPr lang="en-US" sz="1800">
                <a:solidFill>
                  <a:schemeClr val="bg1"/>
                </a:solidFill>
              </a:rPr>
              <a:t>EDMERP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123356" name="Line 28"/>
          <p:cNvSpPr>
            <a:spLocks noChangeShapeType="1"/>
          </p:cNvSpPr>
          <p:nvPr/>
        </p:nvSpPr>
        <p:spPr bwMode="auto">
          <a:xfrm>
            <a:off x="5857875" y="2466975"/>
            <a:ext cx="100965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57" name="Line 29"/>
          <p:cNvSpPr>
            <a:spLocks noChangeShapeType="1"/>
          </p:cNvSpPr>
          <p:nvPr/>
        </p:nvSpPr>
        <p:spPr bwMode="auto">
          <a:xfrm>
            <a:off x="6610350" y="2486025"/>
            <a:ext cx="41910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58" name="Line 30"/>
          <p:cNvSpPr>
            <a:spLocks noChangeShapeType="1"/>
          </p:cNvSpPr>
          <p:nvPr/>
        </p:nvSpPr>
        <p:spPr bwMode="auto">
          <a:xfrm flipH="1">
            <a:off x="7105650" y="2486025"/>
            <a:ext cx="2571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59" name="Line 31"/>
          <p:cNvSpPr>
            <a:spLocks noChangeShapeType="1"/>
          </p:cNvSpPr>
          <p:nvPr/>
        </p:nvSpPr>
        <p:spPr bwMode="auto">
          <a:xfrm flipH="1">
            <a:off x="7267575" y="2486025"/>
            <a:ext cx="8667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60" name="Text Box 32"/>
          <p:cNvSpPr txBox="1">
            <a:spLocks noChangeArrowheads="1"/>
          </p:cNvSpPr>
          <p:nvPr/>
        </p:nvSpPr>
        <p:spPr bwMode="auto">
          <a:xfrm>
            <a:off x="6705600" y="2514600"/>
            <a:ext cx="1228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XML files</a:t>
            </a:r>
            <a:endParaRPr lang="en-GB" sz="1000"/>
          </a:p>
        </p:txBody>
      </p:sp>
      <p:sp>
        <p:nvSpPr>
          <p:cNvPr id="1123361" name="Line 33"/>
          <p:cNvSpPr>
            <a:spLocks noChangeShapeType="1"/>
          </p:cNvSpPr>
          <p:nvPr/>
        </p:nvSpPr>
        <p:spPr bwMode="auto">
          <a:xfrm flipH="1">
            <a:off x="6743700" y="3295650"/>
            <a:ext cx="9525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62" name="Line 34"/>
          <p:cNvSpPr>
            <a:spLocks noChangeShapeType="1"/>
          </p:cNvSpPr>
          <p:nvPr/>
        </p:nvSpPr>
        <p:spPr bwMode="auto">
          <a:xfrm flipH="1" flipV="1">
            <a:off x="7258050" y="3267075"/>
            <a:ext cx="0" cy="126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3363" name="Text Box 35"/>
          <p:cNvSpPr txBox="1">
            <a:spLocks noChangeArrowheads="1"/>
          </p:cNvSpPr>
          <p:nvPr/>
        </p:nvSpPr>
        <p:spPr bwMode="auto">
          <a:xfrm>
            <a:off x="5991225" y="3838575"/>
            <a:ext cx="8572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Update with local id</a:t>
            </a:r>
            <a:endParaRPr lang="en-GB" sz="1000"/>
          </a:p>
        </p:txBody>
      </p:sp>
      <p:sp>
        <p:nvSpPr>
          <p:cNvPr id="1123364" name="Text Box 36"/>
          <p:cNvSpPr txBox="1">
            <a:spLocks noChangeArrowheads="1"/>
          </p:cNvSpPr>
          <p:nvPr/>
        </p:nvSpPr>
        <p:spPr bwMode="auto">
          <a:xfrm>
            <a:off x="7286625" y="3724275"/>
            <a:ext cx="1228725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Send out current records =&gt; first time only!</a:t>
            </a:r>
            <a:endParaRPr lang="en-GB" sz="1000"/>
          </a:p>
        </p:txBody>
      </p:sp>
      <p:sp>
        <p:nvSpPr>
          <p:cNvPr id="1123365" name="Text Box 37"/>
          <p:cNvSpPr txBox="1">
            <a:spLocks noChangeArrowheads="1"/>
          </p:cNvSpPr>
          <p:nvPr/>
        </p:nvSpPr>
        <p:spPr bwMode="auto">
          <a:xfrm>
            <a:off x="7715250" y="4714875"/>
            <a:ext cx="8572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Governed by MARIS</a:t>
            </a:r>
            <a:endParaRPr lang="en-GB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1293813"/>
            <a:ext cx="8280400" cy="495300"/>
          </a:xfrm>
          <a:noFill/>
          <a:ln/>
        </p:spPr>
        <p:txBody>
          <a:bodyPr anchor="ctr"/>
          <a:lstStyle/>
          <a:p>
            <a:r>
              <a:rPr lang="de-DE" sz="2400" dirty="0"/>
              <a:t>Management of EDMERP</a:t>
            </a:r>
          </a:p>
        </p:txBody>
      </p:sp>
      <p:sp>
        <p:nvSpPr>
          <p:cNvPr id="1101827" name="Rectangle 1027"/>
          <p:cNvSpPr>
            <a:spLocks noGrp="1" noChangeArrowheads="1"/>
          </p:cNvSpPr>
          <p:nvPr>
            <p:ph idx="1"/>
          </p:nvPr>
        </p:nvSpPr>
        <p:spPr>
          <a:xfrm>
            <a:off x="684213" y="1851025"/>
            <a:ext cx="8280400" cy="4819781"/>
          </a:xfrm>
          <a:noFill/>
          <a:ln/>
        </p:spPr>
        <p:txBody>
          <a:bodyPr wrap="square">
            <a:normAutofit/>
          </a:bodyPr>
          <a:lstStyle/>
          <a:p>
            <a:pPr marL="342900" indent="-342900">
              <a:lnSpc>
                <a:spcPct val="90000"/>
              </a:lnSpc>
              <a:buNone/>
            </a:pPr>
            <a:r>
              <a:rPr lang="de-DE" sz="2400" b="1" dirty="0" smtClean="0"/>
              <a:t>Mandatory Fields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 smtClean="0"/>
              <a:t>edmerp-identifier </a:t>
            </a:r>
            <a:r>
              <a:rPr lang="de-DE" sz="2000" dirty="0"/>
              <a:t>(set by system)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collate-centre (edmo ref)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creation-date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research project name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research project acronym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revision-date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responsible party (edmo ref)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summary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sea-areas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data-themes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language used within the dataset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main theme of the project</a:t>
            </a:r>
          </a:p>
          <a:p>
            <a:pPr marL="342900" indent="-342900">
              <a:lnSpc>
                <a:spcPct val="90000"/>
              </a:lnSpc>
            </a:pPr>
            <a:r>
              <a:rPr lang="de-DE" sz="2000" dirty="0"/>
              <a:t>Project start date</a:t>
            </a:r>
          </a:p>
          <a:p>
            <a:pPr marL="342900" indent="-342900">
              <a:lnSpc>
                <a:spcPct val="90000"/>
              </a:lnSpc>
            </a:pPr>
            <a:endParaRPr lang="de-DE" sz="2000" dirty="0"/>
          </a:p>
          <a:p>
            <a:pPr marL="342900" indent="-342900">
              <a:lnSpc>
                <a:spcPct val="90000"/>
              </a:lnSpc>
            </a:pPr>
            <a:endParaRPr lang="de-DE" sz="2000" dirty="0"/>
          </a:p>
        </p:txBody>
      </p:sp>
      <p:sp>
        <p:nvSpPr>
          <p:cNvPr id="1101829" name="Rectangle 1029"/>
          <p:cNvSpPr>
            <a:spLocks noChangeArrowheads="1"/>
          </p:cNvSpPr>
          <p:nvPr/>
        </p:nvSpPr>
        <p:spPr bwMode="auto">
          <a:xfrm>
            <a:off x="381000" y="3478213"/>
            <a:ext cx="83978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FontTx/>
              <a:buChar char=""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400"/>
              <a:t>Management of EDMERP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de-DE" sz="2400" b="1" dirty="0" smtClean="0"/>
              <a:t>Vocabularies used</a:t>
            </a:r>
          </a:p>
          <a:p>
            <a:pPr>
              <a:lnSpc>
                <a:spcPct val="90000"/>
              </a:lnSpc>
            </a:pPr>
            <a:r>
              <a:rPr lang="de-DE" sz="2400" dirty="0" smtClean="0"/>
              <a:t>EDMO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L231 (</a:t>
            </a:r>
            <a:r>
              <a:rPr lang="en-US" sz="2400" dirty="0" err="1"/>
              <a:t>SeaDataNet</a:t>
            </a:r>
            <a:r>
              <a:rPr lang="en-US" sz="2400" dirty="0"/>
              <a:t> metadata entities)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C16 (</a:t>
            </a:r>
            <a:r>
              <a:rPr lang="en-US" sz="2400" dirty="0" err="1"/>
              <a:t>SeaDataNet</a:t>
            </a:r>
            <a:r>
              <a:rPr lang="en-US" sz="2400" dirty="0"/>
              <a:t> Sea Areas)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P081 (Parameter disciplines)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=&gt;</a:t>
            </a:r>
            <a:r>
              <a:rPr lang="en-US" sz="2400" dirty="0"/>
              <a:t>Complete format (XML, XSD and Mapping XLS) can be found at </a:t>
            </a:r>
            <a:r>
              <a:rPr lang="en-US" sz="2400" dirty="0" err="1"/>
              <a:t>SeaDataNet</a:t>
            </a:r>
            <a:r>
              <a:rPr lang="en-US" sz="2400" dirty="0"/>
              <a:t> website: </a:t>
            </a:r>
            <a:r>
              <a:rPr lang="en-US" sz="1800" dirty="0" smtClean="0">
                <a:hlinkClick r:id="rId2"/>
              </a:rPr>
              <a:t>http://www.seadatanet.org/Standards-Software/Metadata-formats</a:t>
            </a:r>
            <a:endParaRPr lang="de-DE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de-DE" sz="1400" dirty="0"/>
          </a:p>
          <a:p>
            <a:pPr>
              <a:lnSpc>
                <a:spcPct val="90000"/>
              </a:lnSpc>
            </a:pPr>
            <a:endParaRPr lang="de-DE" sz="1400" dirty="0"/>
          </a:p>
          <a:p>
            <a:pPr>
              <a:lnSpc>
                <a:spcPct val="90000"/>
              </a:lnSpc>
            </a:pPr>
            <a:endParaRPr lang="de-DE" sz="1400" dirty="0"/>
          </a:p>
          <a:p>
            <a:pPr>
              <a:lnSpc>
                <a:spcPct val="90000"/>
              </a:lnSpc>
            </a:pPr>
            <a:endParaRPr lang="de-DE" sz="1400" dirty="0"/>
          </a:p>
          <a:p>
            <a:pPr>
              <a:lnSpc>
                <a:spcPct val="90000"/>
              </a:lnSpc>
            </a:pPr>
            <a:endParaRPr lang="de-DE" sz="1400" dirty="0"/>
          </a:p>
        </p:txBody>
      </p:sp>
      <p:sp>
        <p:nvSpPr>
          <p:cNvPr id="1102853" name="Rectangle 5"/>
          <p:cNvSpPr>
            <a:spLocks noChangeArrowheads="1"/>
          </p:cNvSpPr>
          <p:nvPr/>
        </p:nvSpPr>
        <p:spPr bwMode="auto">
          <a:xfrm>
            <a:off x="381000" y="3478213"/>
            <a:ext cx="83978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FontTx/>
              <a:buChar char=""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838" y="1919288"/>
            <a:ext cx="8677275" cy="13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-49" charset="-128"/>
              </a:rPr>
              <a:t>Use of EDMO CMS </a:t>
            </a:r>
            <a:r>
              <a:rPr lang="en-US" sz="2400" b="1" dirty="0" smtClean="0">
                <a:solidFill>
                  <a:srgbClr val="0070C0"/>
                </a:solidFill>
                <a:ea typeface="ＭＳ Ｐゴシック" pitchFamily="-49" charset="-128"/>
              </a:rPr>
              <a:t>(for NODC’s</a:t>
            </a:r>
            <a:r>
              <a:rPr lang="en-US" sz="2400" b="1" dirty="0">
                <a:solidFill>
                  <a:srgbClr val="0070C0"/>
                </a:solidFill>
                <a:ea typeface="ＭＳ Ｐゴシック" pitchFamily="-49" charset="-128"/>
              </a:rPr>
              <a:t>)</a:t>
            </a:r>
          </a:p>
          <a:p>
            <a:pPr algn="ctr">
              <a:lnSpc>
                <a:spcPct val="110000"/>
              </a:lnSpc>
            </a:pPr>
            <a:endParaRPr lang="en-US" sz="2400" b="1" dirty="0">
              <a:ea typeface="ＭＳ Ｐゴシック" pitchFamily="-49" charset="-128"/>
            </a:endParaRPr>
          </a:p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-49" charset="-128"/>
              </a:rPr>
              <a:t>Practice </a:t>
            </a:r>
            <a:endParaRPr lang="de-DE" sz="2400" b="1" dirty="0">
              <a:solidFill>
                <a:srgbClr val="0070C0"/>
              </a:solidFill>
              <a:ea typeface="ＭＳ Ｐゴシック" pitchFamily="-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96752"/>
            <a:ext cx="8280400" cy="495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0" dirty="0" smtClean="0">
                <a:solidFill>
                  <a:schemeClr val="tx1"/>
                </a:solidFill>
              </a:rPr>
              <a:t>Morning Session</a:t>
            </a:r>
            <a:endParaRPr lang="el-GR" sz="2000" b="1" i="0" dirty="0">
              <a:solidFill>
                <a:schemeClr val="tx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968552"/>
          </a:xfrm>
        </p:spPr>
        <p:txBody>
          <a:bodyPr>
            <a:normAutofit fontScale="55000" lnSpcReduction="20000"/>
          </a:bodyPr>
          <a:lstStyle/>
          <a:p>
            <a:pPr marL="361950" indent="-36195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300" b="1" dirty="0" smtClean="0"/>
              <a:t>1. General Data Management Principles-Implementation in </a:t>
            </a:r>
            <a:r>
              <a:rPr lang="en-GB" sz="3300" b="1" dirty="0" err="1" smtClean="0"/>
              <a:t>SeaDataNet</a:t>
            </a:r>
            <a:r>
              <a:rPr lang="en-GB" sz="3300" b="1" dirty="0" smtClean="0"/>
              <a:t> </a:t>
            </a:r>
            <a:br>
              <a:rPr lang="en-GB" sz="3300" b="1" dirty="0" smtClean="0"/>
            </a:br>
            <a:r>
              <a:rPr lang="en-GB" sz="3300" b="1" dirty="0" smtClean="0"/>
              <a:t>(S. Iona)</a:t>
            </a:r>
          </a:p>
          <a:p>
            <a:pPr marL="644525" lvl="1"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2900" dirty="0" err="1" smtClean="0"/>
              <a:t>SeaDataNet</a:t>
            </a:r>
            <a:r>
              <a:rPr lang="en-GB" sz="2900" dirty="0" smtClean="0"/>
              <a:t> General Overview</a:t>
            </a:r>
          </a:p>
          <a:p>
            <a:pPr marL="644525" lvl="1"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Metadata Directories</a:t>
            </a:r>
          </a:p>
          <a:p>
            <a:pPr marL="644525" lvl="1"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Data Policy and Data Licence</a:t>
            </a:r>
            <a:endParaRPr lang="el-GR" sz="2900" dirty="0" smtClean="0"/>
          </a:p>
          <a:p>
            <a:pPr marL="644525" lvl="1"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Rules for metadata submission to prevent duplication</a:t>
            </a:r>
            <a:endParaRPr lang="el-GR" sz="2900" dirty="0" smtClean="0"/>
          </a:p>
          <a:p>
            <a:pPr marL="644525" lvl="1"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Data Transport Formats , Reformatting Tools, </a:t>
            </a:r>
            <a:r>
              <a:rPr lang="en-GB" sz="2900" dirty="0" smtClean="0">
                <a:solidFill>
                  <a:srgbClr val="0070C0"/>
                </a:solidFill>
              </a:rPr>
              <a:t>Vocabularies</a:t>
            </a:r>
            <a:endParaRPr lang="el-GR" sz="2900" dirty="0" smtClean="0">
              <a:solidFill>
                <a:srgbClr val="0070C0"/>
              </a:solidFill>
            </a:endParaRPr>
          </a:p>
          <a:p>
            <a:pPr marL="644525" lvl="1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Quality Control and Flag Scale</a:t>
            </a:r>
          </a:p>
          <a:p>
            <a:pPr marL="358775" indent="-3587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300" b="1" dirty="0" smtClean="0"/>
              <a:t>2. Metadata Directories Management (S. Iona) </a:t>
            </a:r>
          </a:p>
          <a:p>
            <a:pPr marL="644525" lvl="1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Introduction</a:t>
            </a:r>
          </a:p>
          <a:p>
            <a:pPr marL="644525" lvl="1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Management  of EDMO, EDMERP</a:t>
            </a:r>
          </a:p>
          <a:p>
            <a:pPr marL="644525" lvl="1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On line Practice (1 hr) </a:t>
            </a:r>
          </a:p>
          <a:p>
            <a:pPr marL="358775" indent="-3587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Afternoon Session</a:t>
            </a:r>
          </a:p>
          <a:p>
            <a:pPr marL="644525" lvl="1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900" dirty="0" smtClean="0"/>
              <a:t>On line Practice (continuation)  (app.45 min)</a:t>
            </a:r>
          </a:p>
          <a:p>
            <a:pPr marL="358775" indent="-3587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300" b="1" dirty="0" smtClean="0"/>
              <a:t>3. Management of EDIOS Metadata  (L. </a:t>
            </a:r>
            <a:r>
              <a:rPr lang="en-GB" sz="3300" b="1" dirty="0" err="1" smtClean="0"/>
              <a:t>Rickards</a:t>
            </a:r>
            <a:r>
              <a:rPr lang="en-GB" sz="3300" b="1" dirty="0" smtClean="0"/>
              <a:t>)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2800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FF172-AE8C-4EF0-9571-BFA102B33E9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400"/>
              <a:t>Practice EDMO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79675"/>
            <a:ext cx="8280400" cy="3463925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For NODC: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Webpage: </a:t>
            </a:r>
            <a:r>
              <a:rPr lang="en-US" sz="2000" dirty="0">
                <a:ea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en-US" sz="2000" dirty="0" smtClean="0">
                <a:ea typeface="Calibri" pitchFamily="34" charset="0"/>
                <a:cs typeface="Calibri" pitchFamily="34" charset="0"/>
                <a:hlinkClick r:id="rId2"/>
              </a:rPr>
              <a:t>seadatanet.maris2.nl/vu_organisations/pwelcome.asp</a:t>
            </a:r>
            <a:r>
              <a:rPr lang="en-US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/>
              <a:t> </a:t>
            </a:r>
            <a:endParaRPr lang="de-DE" sz="2000" dirty="0"/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de-DE" sz="2000" dirty="0"/>
              <a:t>Check the list of marine institutes from your country:</a:t>
            </a:r>
          </a:p>
          <a:p>
            <a:pPr marL="742950" lvl="1" indent="-285750">
              <a:lnSpc>
                <a:spcPct val="90000"/>
              </a:lnSpc>
              <a:buClr>
                <a:schemeClr val="accent2"/>
              </a:buClr>
            </a:pPr>
            <a:r>
              <a:rPr lang="de-DE" sz="1800" dirty="0"/>
              <a:t>If records not complete (Location, URL, etc!) =&gt; add information</a:t>
            </a:r>
          </a:p>
          <a:p>
            <a:pPr marL="742950" lvl="1" indent="-285750">
              <a:lnSpc>
                <a:spcPct val="90000"/>
              </a:lnSpc>
              <a:buClr>
                <a:schemeClr val="accent2"/>
              </a:buClr>
            </a:pPr>
            <a:r>
              <a:rPr lang="de-DE" sz="1800" dirty="0"/>
              <a:t>If you find some institutes not listed in EDMO =&gt; Request new record to be added (MARIS)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endParaRPr lang="de-DE" sz="2000" dirty="0"/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/>
              <a:t>For other partners: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de-DE" sz="2000" dirty="0"/>
              <a:t>Go to current EDMO collection of your country via: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de-DE" sz="2000" dirty="0" smtClean="0"/>
              <a:t>	</a:t>
            </a:r>
            <a:r>
              <a:rPr lang="de-DE" sz="2000" dirty="0" smtClean="0">
                <a:hlinkClick r:id="rId3"/>
              </a:rPr>
              <a:t>http://www.seadatanet.org/Metadata/EDMO</a:t>
            </a:r>
            <a:endParaRPr lang="de-DE" sz="2000" dirty="0" smtClean="0"/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de-DE" sz="2000" dirty="0" smtClean="0"/>
              <a:t>Look up details of organisations (your own and others) and if needed request edit of the EDMO record at NODC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1107972" name="Rectangle 4"/>
          <p:cNvSpPr>
            <a:spLocks noChangeArrowheads="1"/>
          </p:cNvSpPr>
          <p:nvPr/>
        </p:nvSpPr>
        <p:spPr bwMode="auto">
          <a:xfrm>
            <a:off x="669925" y="1955800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000" b="1" dirty="0">
                <a:solidFill>
                  <a:schemeClr val="accent2"/>
                </a:solidFill>
              </a:rPr>
              <a:t>Use of EDMO CMS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408738"/>
            <a:ext cx="3876675" cy="2476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Oostene </a:t>
            </a:r>
            <a:r>
              <a:rPr lang="de-DE" dirty="0"/>
              <a:t>workshop 26-29 October 2009  </a:t>
            </a:r>
            <a:r>
              <a:rPr lang="de-DE" dirty="0">
                <a:sym typeface="Wingdings" pitchFamily="2" charset="2"/>
              </a:rPr>
              <a:t></a:t>
            </a:r>
            <a:r>
              <a:rPr lang="de-DE" dirty="0"/>
              <a:t>  Page </a:t>
            </a:r>
            <a:fld id="{23B98F7D-FD4B-4B49-BECB-F687F7889701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11089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838" y="1919288"/>
            <a:ext cx="86772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-49" charset="-128"/>
              </a:rPr>
              <a:t>Use of EDMERP CMS</a:t>
            </a:r>
          </a:p>
          <a:p>
            <a:pPr algn="ctr">
              <a:lnSpc>
                <a:spcPct val="110000"/>
              </a:lnSpc>
            </a:pPr>
            <a:endParaRPr lang="en-US" sz="2400" b="1" dirty="0">
              <a:solidFill>
                <a:srgbClr val="0070C0"/>
              </a:solidFill>
              <a:ea typeface="ＭＳ Ｐゴシック" pitchFamily="-49" charset="-128"/>
            </a:endParaRPr>
          </a:p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rgbClr val="0070C0"/>
                </a:solidFill>
                <a:ea typeface="ＭＳ Ｐゴシック" pitchFamily="-49" charset="-128"/>
              </a:rPr>
              <a:t>Practice </a:t>
            </a:r>
            <a:endParaRPr lang="de-DE" sz="2400" b="1" dirty="0">
              <a:solidFill>
                <a:srgbClr val="0070C0"/>
              </a:solidFill>
              <a:ea typeface="ＭＳ Ｐゴシック" pitchFamily="-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0463"/>
            <a:ext cx="8280400" cy="495300"/>
          </a:xfrm>
          <a:noFill/>
          <a:ln/>
        </p:spPr>
        <p:txBody>
          <a:bodyPr anchor="ctr"/>
          <a:lstStyle/>
          <a:p>
            <a:r>
              <a:rPr lang="de-DE" sz="2400" dirty="0"/>
              <a:t>Practice </a:t>
            </a:r>
            <a:r>
              <a:rPr lang="de-DE" sz="2400" dirty="0" smtClean="0"/>
              <a:t>EDMERP- </a:t>
            </a:r>
            <a:r>
              <a:rPr lang="de-DE" sz="2400" dirty="0" smtClean="0">
                <a:solidFill>
                  <a:schemeClr val="accent2"/>
                </a:solidFill>
              </a:rPr>
              <a:t>Use of EDMERP CMS</a:t>
            </a:r>
            <a:endParaRPr lang="de-DE" sz="2400" dirty="0"/>
          </a:p>
        </p:txBody>
      </p:sp>
      <p:sp>
        <p:nvSpPr>
          <p:cNvPr id="11110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81151"/>
            <a:ext cx="8280400" cy="50292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"/>
            </a:pPr>
            <a:r>
              <a:rPr lang="en-US" sz="1800" dirty="0" smtClean="0">
                <a:ea typeface="Calibri" pitchFamily="34" charset="0"/>
                <a:cs typeface="Calibri" pitchFamily="34" charset="0"/>
              </a:rPr>
              <a:t>Webpage CMS: </a:t>
            </a:r>
            <a:r>
              <a:rPr lang="en-US" sz="1800" dirty="0" smtClean="0">
                <a:ea typeface="Calibri" pitchFamily="34" charset="0"/>
                <a:cs typeface="Calibri" pitchFamily="34" charset="0"/>
                <a:hlinkClick r:id="rId2" action="ppaction://hlinkfile"/>
              </a:rPr>
              <a:t>http://seadatanet.maris2.nl/vu_edmerp/pwelcome.asp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Char char=""/>
            </a:pPr>
            <a:r>
              <a:rPr lang="en-US" sz="1800" dirty="0" smtClean="0"/>
              <a:t>Discovery: </a:t>
            </a:r>
            <a:r>
              <a:rPr lang="en-US" sz="1800" dirty="0" smtClean="0">
                <a:ea typeface="Calibri" pitchFamily="34" charset="0"/>
                <a:cs typeface="Calibri" pitchFamily="34" charset="0"/>
                <a:hlinkClick r:id="rId3"/>
              </a:rPr>
              <a:t>http://seadatanet.maris2.nl/v_edmerp/search.asp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de-DE" sz="1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800" dirty="0" smtClean="0"/>
              <a:t>Exercise: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Log in to CMS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Create new (international) project coordinated by an organisation from your country 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Edit all fields as well as possible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Add partner organisations (also from other countries!)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IF needed: Request new EDMO record to be added (MARIS)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Add details to new EDMO records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1800" dirty="0" smtClean="0"/>
              <a:t>Alternative: 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Look up current collection of projects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Check if project really is coordinated by an institute from your country 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Look up other details for the project and add all partner organisations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IF needed: Request new EDMO record to be added (MARIS)</a:t>
            </a:r>
          </a:p>
          <a:p>
            <a:pPr>
              <a:lnSpc>
                <a:spcPct val="90000"/>
              </a:lnSpc>
              <a:buFontTx/>
              <a:buChar char=""/>
            </a:pPr>
            <a:r>
              <a:rPr lang="de-DE" sz="1800" dirty="0" smtClean="0"/>
              <a:t>Add details to new EDMO records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endParaRPr lang="de-DE" sz="1800" dirty="0" smtClean="0"/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Introduction </a:t>
            </a:r>
            <a:endParaRPr lang="en-US" dirty="0"/>
          </a:p>
          <a:p>
            <a:pPr marL="342900" indent="-342900">
              <a:buNone/>
            </a:pPr>
            <a:r>
              <a:rPr lang="en-US" dirty="0"/>
              <a:t>Management of </a:t>
            </a:r>
            <a:r>
              <a:rPr lang="en-US" dirty="0" smtClean="0"/>
              <a:t>EDMO, EDMERP</a:t>
            </a:r>
            <a:endParaRPr lang="de-DE" dirty="0"/>
          </a:p>
          <a:p>
            <a:pPr marL="762000" lvl="1" indent="-304800">
              <a:buClr>
                <a:schemeClr val="accent2"/>
              </a:buClr>
              <a:buNone/>
            </a:pPr>
            <a:r>
              <a:rPr lang="de-DE" sz="2000" dirty="0"/>
              <a:t>Options to submit new records, available tools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dirty="0"/>
              <a:t>Format basis: What are the formats, where to find the latest schema‘s and examples.</a:t>
            </a:r>
          </a:p>
          <a:p>
            <a:pPr marL="342900" indent="-342900">
              <a:buNone/>
            </a:pPr>
            <a:r>
              <a:rPr lang="en-US" dirty="0" smtClean="0"/>
              <a:t>On-line practice 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4213" y="1483200"/>
            <a:ext cx="828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51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Introduction </a:t>
            </a:r>
            <a:endParaRPr lang="en-US" dirty="0"/>
          </a:p>
          <a:p>
            <a:pPr marL="342900" indent="-34290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Management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EDMO, EDMERP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marL="762000" lvl="1" indent="-304800">
              <a:buClr>
                <a:schemeClr val="accent2"/>
              </a:buClr>
              <a:buNone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Options to submit new records, available tools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Format basis: What are the formats, where to find the latest schema‘s and examples.</a:t>
            </a:r>
          </a:p>
          <a:p>
            <a:pPr marL="342900" indent="-34290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On-line practice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4213" y="1483200"/>
            <a:ext cx="828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0051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3" name="Rectangle 2055"/>
          <p:cNvSpPr>
            <a:spLocks noGrp="1" noChangeArrowheads="1"/>
          </p:cNvSpPr>
          <p:nvPr>
            <p:ph type="title"/>
          </p:nvPr>
        </p:nvSpPr>
        <p:spPr>
          <a:xfrm>
            <a:off x="684213" y="1312863"/>
            <a:ext cx="8280400" cy="495300"/>
          </a:xfrm>
          <a:noFill/>
          <a:ln/>
        </p:spPr>
        <p:txBody>
          <a:bodyPr anchor="ctr"/>
          <a:lstStyle/>
          <a:p>
            <a:r>
              <a:rPr lang="de-DE" sz="2800" dirty="0"/>
              <a:t>General outline  of SDN directory management</a:t>
            </a:r>
          </a:p>
        </p:txBody>
      </p:sp>
      <p:sp>
        <p:nvSpPr>
          <p:cNvPr id="1084424" name="Rectangle 2056"/>
          <p:cNvSpPr>
            <a:spLocks noGrp="1" noChangeArrowheads="1"/>
          </p:cNvSpPr>
          <p:nvPr>
            <p:ph idx="1"/>
          </p:nvPr>
        </p:nvSpPr>
        <p:spPr>
          <a:xfrm>
            <a:off x="684213" y="2343150"/>
            <a:ext cx="8280400" cy="4379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NODC chooses (if needed) a provided</a:t>
            </a:r>
            <a:r>
              <a:rPr lang="en-GB" dirty="0"/>
              <a:t> method</a:t>
            </a:r>
            <a:r>
              <a:rPr lang="en-US" dirty="0"/>
              <a:t> of maintenance</a:t>
            </a:r>
            <a:r>
              <a:rPr lang="en-GB" dirty="0"/>
              <a:t>: XML files </a:t>
            </a:r>
            <a:r>
              <a:rPr lang="en-US" dirty="0"/>
              <a:t>via </a:t>
            </a:r>
            <a:r>
              <a:rPr lang="en-GB" dirty="0"/>
              <a:t>MIKADO</a:t>
            </a:r>
            <a:r>
              <a:rPr lang="en-US" dirty="0"/>
              <a:t> or other tool, </a:t>
            </a:r>
            <a:r>
              <a:rPr lang="en-US" dirty="0" smtClean="0"/>
              <a:t>or </a:t>
            </a:r>
            <a:r>
              <a:rPr lang="en-US" dirty="0"/>
              <a:t>via CMS 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Role NODC: </a:t>
            </a:r>
            <a:r>
              <a:rPr lang="en-US" dirty="0"/>
              <a:t>=&gt; National focal </a:t>
            </a:r>
            <a:r>
              <a:rPr lang="en-US" dirty="0" smtClean="0"/>
              <a:t>point-coordinate the overall </a:t>
            </a:r>
            <a:r>
              <a:rPr lang="en-US" dirty="0" err="1" smtClean="0"/>
              <a:t>mngt</a:t>
            </a:r>
            <a:r>
              <a:rPr lang="en-US" dirty="0" smtClean="0"/>
              <a:t> activities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GB" dirty="0"/>
              <a:t>Providing assistance in metadata preparation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</a:t>
            </a:r>
            <a:r>
              <a:rPr lang="en-GB" dirty="0" err="1"/>
              <a:t>ollating</a:t>
            </a:r>
            <a:r>
              <a:rPr lang="en-GB" dirty="0"/>
              <a:t> new records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Q</a:t>
            </a:r>
            <a:r>
              <a:rPr lang="en-GB" dirty="0" err="1"/>
              <a:t>uality</a:t>
            </a:r>
            <a:r>
              <a:rPr lang="en-GB" dirty="0"/>
              <a:t> control of new metadata descriptions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Distributing to portal in case of XML files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Contact with central directory managers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Role Institutes: </a:t>
            </a:r>
            <a:r>
              <a:rPr lang="en-US" dirty="0"/>
              <a:t>=&gt; Support activities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Providing new </a:t>
            </a:r>
            <a:r>
              <a:rPr lang="en-GB" dirty="0" smtClean="0"/>
              <a:t>entries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Complete the information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Up</a:t>
            </a:r>
            <a:r>
              <a:rPr lang="en-GB" dirty="0"/>
              <a:t>date existing information.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1084420" name="Rectangle 2052"/>
          <p:cNvSpPr>
            <a:spLocks noChangeArrowheads="1"/>
          </p:cNvSpPr>
          <p:nvPr/>
        </p:nvSpPr>
        <p:spPr bwMode="auto">
          <a:xfrm>
            <a:off x="688975" y="1831975"/>
            <a:ext cx="614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400" b="1" dirty="0">
                <a:solidFill>
                  <a:srgbClr val="C00000"/>
                </a:solidFill>
              </a:rPr>
              <a:t>Cooperation NODC &lt;=&gt; national partners: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9" name="Rectangle 103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800" dirty="0" smtClean="0"/>
              <a:t>Available tools to submit/create new and update existing records</a:t>
            </a:r>
            <a:endParaRPr lang="de-DE" sz="2800" dirty="0"/>
          </a:p>
        </p:txBody>
      </p:sp>
      <p:sp>
        <p:nvSpPr>
          <p:cNvPr id="1119235" name="Rectangle 1027"/>
          <p:cNvSpPr>
            <a:spLocks noGrp="1" noChangeArrowheads="1"/>
          </p:cNvSpPr>
          <p:nvPr>
            <p:ph idx="1"/>
          </p:nvPr>
        </p:nvSpPr>
        <p:spPr>
          <a:xfrm>
            <a:off x="684213" y="2536824"/>
            <a:ext cx="8280400" cy="3806826"/>
          </a:xfrm>
          <a:noFill/>
          <a:ln/>
        </p:spPr>
        <p:txBody>
          <a:bodyPr wrap="square"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de-DE" dirty="0"/>
              <a:t>Online maintenance by NODCs via Content Management System </a:t>
            </a:r>
            <a:endParaRPr lang="de-DE" dirty="0" smtClean="0"/>
          </a:p>
          <a:p>
            <a:pPr marL="628650" lvl="1" indent="-342900">
              <a:lnSpc>
                <a:spcPct val="90000"/>
              </a:lnSpc>
              <a:buNone/>
            </a:pPr>
            <a:r>
              <a:rPr lang="de-DE" dirty="0" smtClean="0"/>
              <a:t>	=&gt; </a:t>
            </a:r>
            <a:r>
              <a:rPr lang="de-DE" dirty="0"/>
              <a:t>EDMERP, EDMO, CSR</a:t>
            </a:r>
          </a:p>
          <a:p>
            <a:pPr marL="342900" indent="-342900">
              <a:lnSpc>
                <a:spcPct val="90000"/>
              </a:lnSpc>
            </a:pPr>
            <a:r>
              <a:rPr lang="de-DE" dirty="0" smtClean="0"/>
              <a:t>XML export from a partner to the pan-European directory</a:t>
            </a:r>
          </a:p>
          <a:p>
            <a:pPr marL="628650" lvl="1" indent="-342900">
              <a:lnSpc>
                <a:spcPct val="90000"/>
              </a:lnSpc>
            </a:pPr>
            <a:r>
              <a:rPr lang="de-DE" dirty="0" smtClean="0"/>
              <a:t>Mikado manual </a:t>
            </a:r>
            <a:r>
              <a:rPr lang="de-DE" dirty="0"/>
              <a:t>=&gt; EDMED, EDMERP, CSR (,EDIOS)</a:t>
            </a:r>
          </a:p>
          <a:p>
            <a:pPr marL="628650" lvl="1" indent="-342900">
              <a:lnSpc>
                <a:spcPct val="90000"/>
              </a:lnSpc>
            </a:pPr>
            <a:r>
              <a:rPr lang="de-DE" dirty="0"/>
              <a:t>Mikado </a:t>
            </a:r>
            <a:r>
              <a:rPr lang="de-DE" dirty="0" smtClean="0"/>
              <a:t>automatic for XML </a:t>
            </a:r>
            <a:r>
              <a:rPr lang="de-DE" dirty="0"/>
              <a:t>export from local </a:t>
            </a:r>
            <a:r>
              <a:rPr lang="de-DE" dirty="0" smtClean="0"/>
              <a:t>system</a:t>
            </a:r>
            <a:endParaRPr lang="de-DE" dirty="0"/>
          </a:p>
          <a:p>
            <a:pPr marL="533400" indent="-171450">
              <a:lnSpc>
                <a:spcPct val="90000"/>
              </a:lnSpc>
              <a:buFont typeface="Wingdings" pitchFamily="2" charset="2"/>
              <a:buNone/>
            </a:pPr>
            <a:r>
              <a:rPr lang="de-DE" dirty="0"/>
              <a:t>	</a:t>
            </a:r>
            <a:r>
              <a:rPr lang="de-DE" dirty="0" smtClean="0"/>
              <a:t>=&gt; </a:t>
            </a:r>
            <a:r>
              <a:rPr lang="de-DE" dirty="0"/>
              <a:t>Most relevant for CDI</a:t>
            </a:r>
          </a:p>
          <a:p>
            <a:pPr marL="342900" indent="-342900">
              <a:lnSpc>
                <a:spcPct val="90000"/>
              </a:lnSpc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9" name="Rectangle 103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800" dirty="0"/>
              <a:t>General </a:t>
            </a:r>
            <a:r>
              <a:rPr lang="de-DE" sz="2800" dirty="0" smtClean="0"/>
              <a:t>maintenance workflow &amp; available tools</a:t>
            </a:r>
            <a:endParaRPr lang="de-DE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84154"/>
            <a:ext cx="6553200" cy="42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9" name="Rectangle 103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800" dirty="0" smtClean="0"/>
              <a:t>Metadata maintenance modalities &amp; governance</a:t>
            </a:r>
            <a:endParaRPr lang="de-DE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6157" y="2179637"/>
          <a:ext cx="7417743" cy="3916239"/>
        </p:xfrm>
        <a:graphic>
          <a:graphicData uri="http://schemas.openxmlformats.org/presentationml/2006/ole">
            <p:oleObj spid="_x0000_s2050" name="Document" r:id="rId3" imgW="5450755" imgH="287800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de-DE" sz="2800" dirty="0" smtClean="0"/>
              <a:t>Metadata Format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60575"/>
            <a:ext cx="8280400" cy="4264025"/>
          </a:xfrm>
        </p:spPr>
        <p:txBody>
          <a:bodyPr wrap="square">
            <a:normAutofit lnSpcReduction="10000"/>
          </a:bodyPr>
          <a:lstStyle/>
          <a:p>
            <a:r>
              <a:rPr lang="de-DE" sz="1800" dirty="0" smtClean="0"/>
              <a:t>The ISO 19115 content model is the basis for the XML formats and related schema (XSD).</a:t>
            </a:r>
          </a:p>
          <a:p>
            <a:r>
              <a:rPr lang="de-DE" sz="1800" dirty="0" smtClean="0"/>
              <a:t>Use of codes from the Common Vocabularies </a:t>
            </a:r>
          </a:p>
          <a:p>
            <a:r>
              <a:rPr lang="de-DE" sz="1800" dirty="0" smtClean="0"/>
              <a:t>Use of organization codes from EDMO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b="1" dirty="0" smtClean="0">
                <a:solidFill>
                  <a:srgbClr val="00519D"/>
                </a:solidFill>
              </a:rPr>
              <a:t>Vocabularies</a:t>
            </a:r>
          </a:p>
          <a:p>
            <a:pPr marL="342900" indent="-342900">
              <a:buClr>
                <a:srgbClr val="0070C0"/>
              </a:buClr>
            </a:pPr>
            <a:r>
              <a:rPr lang="de-DE" sz="1800" dirty="0" smtClean="0"/>
              <a:t>Use of SeaDataNet common vocabularies for platform types, parameters, instruments etc. in all directories</a:t>
            </a:r>
          </a:p>
          <a:p>
            <a:pPr marL="342900" indent="-342900">
              <a:buClr>
                <a:srgbClr val="0070C0"/>
              </a:buClr>
            </a:pPr>
            <a:r>
              <a:rPr lang="de-DE" sz="1800" dirty="0" smtClean="0"/>
              <a:t>Use of EDMO as organization vocabulary </a:t>
            </a:r>
          </a:p>
          <a:p>
            <a:pPr marL="342900" indent="-342900">
              <a:buClr>
                <a:srgbClr val="0070C0"/>
              </a:buClr>
            </a:pPr>
            <a:r>
              <a:rPr lang="de-DE" sz="1800" dirty="0" smtClean="0"/>
              <a:t>EDMERP as „project vocabulary“</a:t>
            </a:r>
          </a:p>
          <a:p>
            <a:pPr marL="342900" indent="-342900">
              <a:buClr>
                <a:srgbClr val="0070C0"/>
              </a:buClr>
            </a:pPr>
            <a:r>
              <a:rPr lang="de-DE" sz="1800" dirty="0" smtClean="0"/>
              <a:t>All available as webservices to enable constant accessibility of latest version </a:t>
            </a:r>
          </a:p>
          <a:p>
            <a:pPr marL="342900" indent="-342900">
              <a:buClr>
                <a:srgbClr val="0070C0"/>
              </a:buClr>
            </a:pPr>
            <a:r>
              <a:rPr lang="de-DE" sz="1800" dirty="0" smtClean="0"/>
              <a:t>SDN Vocab Service : </a:t>
            </a:r>
            <a:r>
              <a:rPr lang="de-DE" sz="2000" dirty="0" smtClean="0">
                <a:hlinkClick r:id="rId2"/>
              </a:rPr>
              <a:t>http://seadatanet.maris2.nl/v_bodc_vocab/welcome.aspx</a:t>
            </a:r>
            <a:r>
              <a:rPr lang="de-DE" sz="1800" dirty="0" smtClean="0"/>
              <a:t>/</a:t>
            </a:r>
          </a:p>
          <a:p>
            <a:endParaRPr lang="de-DE" sz="1800" dirty="0" smtClean="0"/>
          </a:p>
          <a:p>
            <a:pPr marL="0" indent="0">
              <a:buNone/>
            </a:pPr>
            <a:endParaRPr lang="de-DE" sz="1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heme/theme1.xml><?xml version="1.0" encoding="utf-8"?>
<a:theme xmlns:a="http://schemas.openxmlformats.org/drawingml/2006/main" name="SeaDataNet2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SeaDataNet2_presentation_template</Template>
  <TotalTime>1037</TotalTime>
  <Words>853</Words>
  <Application>Microsoft Office PowerPoint</Application>
  <PresentationFormat>On-screen Show (4:3)</PresentationFormat>
  <Paragraphs>212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SeaDataNet2</vt:lpstr>
      <vt:lpstr>Custom Design</vt:lpstr>
      <vt:lpstr>Document</vt:lpstr>
      <vt:lpstr>Slide 1</vt:lpstr>
      <vt:lpstr>Morning Session</vt:lpstr>
      <vt:lpstr>Slide 3</vt:lpstr>
      <vt:lpstr>Slide 4</vt:lpstr>
      <vt:lpstr>General outline  of SDN directory management</vt:lpstr>
      <vt:lpstr>Available tools to submit/create new and update existing records</vt:lpstr>
      <vt:lpstr>General maintenance workflow &amp; available tools</vt:lpstr>
      <vt:lpstr>Metadata maintenance modalities &amp; governance</vt:lpstr>
      <vt:lpstr>Metadata Format</vt:lpstr>
      <vt:lpstr>Management of record identifiers</vt:lpstr>
      <vt:lpstr>Slide 11</vt:lpstr>
      <vt:lpstr>Management of EDMO</vt:lpstr>
      <vt:lpstr>Management of EDMO</vt:lpstr>
      <vt:lpstr>Management of EDMO</vt:lpstr>
      <vt:lpstr>Management of EDMERP</vt:lpstr>
      <vt:lpstr>Management of EDMERP</vt:lpstr>
      <vt:lpstr>Management of EDMERP</vt:lpstr>
      <vt:lpstr>Management of EDMERP</vt:lpstr>
      <vt:lpstr>Slide 19</vt:lpstr>
      <vt:lpstr>Practice EDMO</vt:lpstr>
      <vt:lpstr>Slide 21</vt:lpstr>
      <vt:lpstr>Practice EDMERP- Use of EDMERP CMS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PresentationPoint</dc:creator>
  <cp:lastModifiedBy>Sissy</cp:lastModifiedBy>
  <cp:revision>643</cp:revision>
  <cp:lastPrinted>2005-03-15T07:48:11Z</cp:lastPrinted>
  <dcterms:created xsi:type="dcterms:W3CDTF">2004-11-16T16:03:16Z</dcterms:created>
  <dcterms:modified xsi:type="dcterms:W3CDTF">2012-07-02T06:07:49Z</dcterms:modified>
</cp:coreProperties>
</file>