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3" r:id="rId2"/>
    <p:sldId id="264" r:id="rId3"/>
    <p:sldId id="257" r:id="rId4"/>
    <p:sldId id="290" r:id="rId5"/>
    <p:sldId id="279" r:id="rId6"/>
    <p:sldId id="258" r:id="rId7"/>
    <p:sldId id="259" r:id="rId8"/>
    <p:sldId id="266" r:id="rId9"/>
    <p:sldId id="267" r:id="rId10"/>
    <p:sldId id="280" r:id="rId11"/>
    <p:sldId id="281" r:id="rId12"/>
    <p:sldId id="291" r:id="rId13"/>
    <p:sldId id="292" r:id="rId14"/>
    <p:sldId id="284" r:id="rId15"/>
    <p:sldId id="287" r:id="rId16"/>
    <p:sldId id="270" r:id="rId17"/>
    <p:sldId id="288" r:id="rId18"/>
    <p:sldId id="289" r:id="rId19"/>
    <p:sldId id="293" r:id="rId20"/>
    <p:sldId id="271" r:id="rId21"/>
    <p:sldId id="272" r:id="rId22"/>
    <p:sldId id="273" r:id="rId23"/>
    <p:sldId id="294" r:id="rId24"/>
    <p:sldId id="295" r:id="rId25"/>
    <p:sldId id="296" r:id="rId26"/>
    <p:sldId id="285" r:id="rId27"/>
    <p:sldId id="276" r:id="rId28"/>
    <p:sldId id="298" r:id="rId29"/>
    <p:sldId id="299" r:id="rId30"/>
    <p:sldId id="277" r:id="rId31"/>
    <p:sldId id="297" r:id="rId32"/>
    <p:sldId id="300" r:id="rId33"/>
    <p:sldId id="301"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8" autoAdjust="0"/>
  </p:normalViewPr>
  <p:slideViewPr>
    <p:cSldViewPr>
      <p:cViewPr varScale="1">
        <p:scale>
          <a:sx n="68" d="100"/>
          <a:sy n="68" d="100"/>
        </p:scale>
        <p:origin x="-11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14C9E-5856-4A7E-AF51-D6E12FE7983B}" type="datetimeFigureOut">
              <a:rPr lang="en-US" smtClean="0"/>
              <a:pPr/>
              <a:t>7/2/2012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6825E-0A9D-4BFC-AD0F-EFC497961F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6825E-0A9D-4BFC-AD0F-EFC497961F95}"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6825E-0A9D-4BFC-AD0F-EFC497961F95}"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6825E-0A9D-4BFC-AD0F-EFC497961F95}"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 </a:t>
            </a:r>
            <a:endParaRPr lang="en-US" dirty="0"/>
          </a:p>
        </p:txBody>
      </p:sp>
      <p:sp>
        <p:nvSpPr>
          <p:cNvPr id="4" name="Slide Number Placeholder 3"/>
          <p:cNvSpPr>
            <a:spLocks noGrp="1"/>
          </p:cNvSpPr>
          <p:nvPr>
            <p:ph type="sldNum" sz="quarter" idx="10"/>
          </p:nvPr>
        </p:nvSpPr>
        <p:spPr/>
        <p:txBody>
          <a:bodyPr/>
          <a:lstStyle/>
          <a:p>
            <a:fld id="{C9F6825E-0A9D-4BFC-AD0F-EFC497961F95}"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6825E-0A9D-4BFC-AD0F-EFC497961F95}"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6825E-0A9D-4BFC-AD0F-EFC497961F95}"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771525" y="0"/>
            <a:ext cx="8372475" cy="9906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829AE7-86D9-4D94-8716-A728103D14BE}"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B6D29-7B6B-461A-84A5-C50C18055951}" type="slidenum">
              <a:rPr lang="en-US" smtClean="0"/>
              <a:pPr/>
              <a:t>‹#›</a:t>
            </a:fld>
            <a:endParaRPr lang="en-US"/>
          </a:p>
        </p:txBody>
      </p:sp>
      <p:pic>
        <p:nvPicPr>
          <p:cNvPr id="8" name="Picture 7" descr="Logo_SeaDataNet_fond_transparent.png"/>
          <p:cNvPicPr>
            <a:picLocks noChangeAspect="1"/>
          </p:cNvPicPr>
          <p:nvPr userDrawn="1"/>
        </p:nvPicPr>
        <p:blipFill>
          <a:blip r:embed="rId3" cstate="print"/>
          <a:stretch>
            <a:fillRect/>
          </a:stretch>
        </p:blipFill>
        <p:spPr>
          <a:xfrm>
            <a:off x="179512" y="260648"/>
            <a:ext cx="1809750" cy="981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29AE7-86D9-4D94-8716-A728103D14BE}"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29AE7-86D9-4D94-8716-A728103D14BE}"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olo e contenuto">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a:stretch>
            <a:fillRect/>
          </a:stretch>
        </p:blipFill>
        <p:spPr bwMode="auto">
          <a:xfrm>
            <a:off x="771525" y="0"/>
            <a:ext cx="8372475" cy="990600"/>
          </a:xfrm>
          <a:prstGeom prst="rect">
            <a:avLst/>
          </a:prstGeom>
          <a:noFill/>
          <a:ln w="9525">
            <a:noFill/>
            <a:miter lim="800000"/>
            <a:headEnd/>
            <a:tailEnd/>
          </a:ln>
        </p:spPr>
      </p:pic>
      <p:pic>
        <p:nvPicPr>
          <p:cNvPr id="9" name="Picture 4"/>
          <p:cNvPicPr>
            <a:picLocks noChangeAspect="1" noChangeArrowheads="1"/>
          </p:cNvPicPr>
          <p:nvPr userDrawn="1"/>
        </p:nvPicPr>
        <p:blipFill>
          <a:blip r:embed="rId3" cstate="print"/>
          <a:srcRect/>
          <a:stretch>
            <a:fillRect/>
          </a:stretch>
        </p:blipFill>
        <p:spPr bwMode="auto">
          <a:xfrm>
            <a:off x="0" y="1772817"/>
            <a:ext cx="9144000" cy="5085183"/>
          </a:xfrm>
          <a:prstGeom prst="rect">
            <a:avLst/>
          </a:prstGeom>
          <a:noFill/>
          <a:ln w="9525">
            <a:noFill/>
            <a:miter lim="800000"/>
            <a:headEnd/>
            <a:tailEnd/>
          </a:ln>
        </p:spPr>
      </p:pic>
      <p:sp>
        <p:nvSpPr>
          <p:cNvPr id="8" name="Segnaposto contenuto 7"/>
          <p:cNvSpPr>
            <a:spLocks noGrp="1"/>
          </p:cNvSpPr>
          <p:nvPr>
            <p:ph sz="quarter" idx="1"/>
          </p:nvPr>
        </p:nvSpPr>
        <p:spPr>
          <a:xfrm>
            <a:off x="457200" y="1600200"/>
            <a:ext cx="7467600" cy="4873752"/>
          </a:xfrm>
        </p:spPr>
        <p:txBody>
          <a:bodyPr/>
          <a:lstStyle>
            <a:lvl1pPr>
              <a:buClr>
                <a:srgbClr val="0070C0"/>
              </a:buClr>
              <a:defRPr>
                <a:latin typeface="Cambria" pitchFamily="18" charset="0"/>
              </a:defRPr>
            </a:lvl1pPr>
            <a:lvl2pPr>
              <a:buClr>
                <a:srgbClr val="0070C0"/>
              </a:buClr>
              <a:defRPr>
                <a:latin typeface="Cambria" pitchFamily="18" charset="0"/>
              </a:defRPr>
            </a:lvl2pPr>
            <a:lvl3pPr>
              <a:buClr>
                <a:srgbClr val="0070C0"/>
              </a:buClr>
              <a:defRPr>
                <a:latin typeface="Cambria" pitchFamily="18" charset="0"/>
              </a:defRPr>
            </a:lvl3pPr>
            <a:lvl4pPr>
              <a:buClr>
                <a:srgbClr val="0070C0"/>
              </a:buClr>
              <a:defRPr>
                <a:latin typeface="Cambria" pitchFamily="18" charset="0"/>
              </a:defRPr>
            </a:lvl4pPr>
            <a:lvl5pPr>
              <a:buClr>
                <a:srgbClr val="0070C0"/>
              </a:buClr>
              <a:defRPr>
                <a:latin typeface="Cambria" pitchFamily="18"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12" name="Picture 11" descr="Logo_SeaDataNet_fond_transparent.png"/>
          <p:cNvPicPr>
            <a:picLocks noChangeAspect="1"/>
          </p:cNvPicPr>
          <p:nvPr userDrawn="1"/>
        </p:nvPicPr>
        <p:blipFill>
          <a:blip r:embed="rId4" cstate="print"/>
          <a:stretch>
            <a:fillRect/>
          </a:stretch>
        </p:blipFill>
        <p:spPr>
          <a:xfrm>
            <a:off x="179512" y="260648"/>
            <a:ext cx="1809750" cy="981075"/>
          </a:xfrm>
          <a:prstGeom prst="rect">
            <a:avLst/>
          </a:prstGeom>
        </p:spPr>
      </p:pic>
      <p:sp>
        <p:nvSpPr>
          <p:cNvPr id="10" name="Titolo 10"/>
          <p:cNvSpPr>
            <a:spLocks noGrp="1"/>
          </p:cNvSpPr>
          <p:nvPr>
            <p:ph type="title"/>
          </p:nvPr>
        </p:nvSpPr>
        <p:spPr>
          <a:xfrm>
            <a:off x="683568" y="260648"/>
            <a:ext cx="7704856" cy="882352"/>
          </a:xfrm>
        </p:spPr>
        <p:txBody>
          <a:bodyPr/>
          <a:lstStyle/>
          <a:p>
            <a:r>
              <a:rPr lang="it-IT" dirty="0" smtClean="0"/>
              <a:t>Fare clic per modificare lo stile del titolo</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29AE7-86D9-4D94-8716-A728103D14BE}"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29AE7-86D9-4D94-8716-A728103D14BE}"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829AE7-86D9-4D94-8716-A728103D14BE}"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829AE7-86D9-4D94-8716-A728103D14BE}" type="datetimeFigureOut">
              <a:rPr lang="en-US" smtClean="0"/>
              <a:pPr/>
              <a:t>7/2/2012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829AE7-86D9-4D94-8716-A728103D14BE}" type="datetimeFigureOut">
              <a:rPr lang="en-US" smtClean="0"/>
              <a:pPr/>
              <a:t>7/2/2012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29AE7-86D9-4D94-8716-A728103D14BE}" type="datetimeFigureOut">
              <a:rPr lang="en-US" smtClean="0"/>
              <a:pPr/>
              <a:t>7/2/2012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29AE7-86D9-4D94-8716-A728103D14BE}"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29AE7-86D9-4D94-8716-A728103D14BE}"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B6D29-7B6B-461A-84A5-C50C180559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14" cstate="print"/>
          <a:srcRect/>
          <a:stretch>
            <a:fillRect/>
          </a:stretch>
        </p:blipFill>
        <p:spPr bwMode="auto">
          <a:xfrm>
            <a:off x="771525" y="0"/>
            <a:ext cx="8372475" cy="990600"/>
          </a:xfrm>
          <a:prstGeom prst="rect">
            <a:avLst/>
          </a:prstGeom>
          <a:noFill/>
          <a:ln w="9525">
            <a:noFill/>
            <a:miter lim="800000"/>
            <a:headEnd/>
            <a:tailEnd/>
          </a:ln>
        </p:spPr>
      </p:pic>
      <p:pic>
        <p:nvPicPr>
          <p:cNvPr id="7" name="Picture 4"/>
          <p:cNvPicPr>
            <a:picLocks noChangeAspect="1" noChangeArrowheads="1"/>
          </p:cNvPicPr>
          <p:nvPr userDrawn="1"/>
        </p:nvPicPr>
        <p:blipFill>
          <a:blip r:embed="rId15" cstate="print"/>
          <a:srcRect/>
          <a:stretch>
            <a:fillRect/>
          </a:stretch>
        </p:blipFill>
        <p:spPr bwMode="auto">
          <a:xfrm>
            <a:off x="0" y="1772817"/>
            <a:ext cx="9144000" cy="5085183"/>
          </a:xfrm>
          <a:prstGeom prst="rect">
            <a:avLst/>
          </a:prstGeom>
          <a:noFill/>
          <a:ln w="9525">
            <a:noFill/>
            <a:miter lim="800000"/>
            <a:headEnd/>
            <a:tailEnd/>
          </a:ln>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29AE7-86D9-4D94-8716-A728103D14BE}" type="datetimeFigureOut">
              <a:rPr lang="en-US" smtClean="0"/>
              <a:pPr/>
              <a:t>7/2/2012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descr="Logo_SeaDataNet_fond_transparent.png"/>
          <p:cNvPicPr>
            <a:picLocks noChangeAspect="1"/>
          </p:cNvPicPr>
          <p:nvPr userDrawn="1"/>
        </p:nvPicPr>
        <p:blipFill>
          <a:blip r:embed="rId16" cstate="print"/>
          <a:stretch>
            <a:fillRect/>
          </a:stretch>
        </p:blipFill>
        <p:spPr>
          <a:xfrm>
            <a:off x="179512" y="260648"/>
            <a:ext cx="1809750" cy="981075"/>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B6D29-7B6B-461A-84A5-C50C18055951}"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nvironment-agency.gov.uk/yourenv/eff/1190084/water/213925/bathing/?lang=_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dios-test.maris2.nl/v_edios_v2/search.asp" TargetMode="External"/><Relationship Id="rId2" Type="http://schemas.openxmlformats.org/officeDocument/2006/relationships/hyperlink" Target="http://seadatanet.maris2.nl/v_edios_v2/search.asp" TargetMode="External"/><Relationship Id="rId1" Type="http://schemas.openxmlformats.org/officeDocument/2006/relationships/slideLayout" Target="../slideLayouts/slideLayout2.xml"/><Relationship Id="rId5" Type="http://schemas.openxmlformats.org/officeDocument/2006/relationships/hyperlink" Target="mailto:mred@bodc.ac.uk" TargetMode="External"/><Relationship Id="rId4" Type="http://schemas.openxmlformats.org/officeDocument/2006/relationships/hyperlink" Target="mailto:ljr@bodc.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132856"/>
            <a:ext cx="7270576" cy="2378695"/>
          </a:xfrm>
        </p:spPr>
        <p:txBody>
          <a:bodyPr>
            <a:normAutofit fontScale="90000"/>
          </a:bodyPr>
          <a:lstStyle/>
          <a:p>
            <a:pPr>
              <a:lnSpc>
                <a:spcPts val="4000"/>
              </a:lnSpc>
              <a:spcBef>
                <a:spcPts val="2400"/>
              </a:spcBef>
              <a:spcAft>
                <a:spcPts val="2400"/>
              </a:spcAft>
            </a:pPr>
            <a:r>
              <a:rPr lang="en-GB" dirty="0" smtClean="0">
                <a:solidFill>
                  <a:schemeClr val="tx2"/>
                </a:solidFill>
              </a:rPr>
              <a:t>SeaDataNet-II Training Course</a:t>
            </a:r>
            <a:br>
              <a:rPr lang="en-GB" dirty="0" smtClean="0">
                <a:solidFill>
                  <a:schemeClr val="tx2"/>
                </a:solidFill>
              </a:rPr>
            </a:br>
            <a:r>
              <a:rPr lang="en-US" dirty="0" smtClean="0">
                <a:solidFill>
                  <a:schemeClr val="tx2"/>
                </a:solidFill>
              </a:rPr>
              <a:t/>
            </a:r>
            <a:br>
              <a:rPr lang="en-US" dirty="0" smtClean="0">
                <a:solidFill>
                  <a:schemeClr val="tx2"/>
                </a:solidFill>
              </a:rPr>
            </a:br>
            <a:r>
              <a:rPr lang="en-GB" b="1" dirty="0" smtClean="0">
                <a:solidFill>
                  <a:srgbClr val="002060"/>
                </a:solidFill>
              </a:rPr>
              <a:t> European Directory of the Ocean-observing System (EDIOS)</a:t>
            </a:r>
            <a:endParaRPr lang="en-US" b="1" dirty="0">
              <a:solidFill>
                <a:schemeClr val="tx2"/>
              </a:solidFill>
            </a:endParaRPr>
          </a:p>
        </p:txBody>
      </p:sp>
      <p:sp>
        <p:nvSpPr>
          <p:cNvPr id="3" name="Subtitle 2"/>
          <p:cNvSpPr>
            <a:spLocks noGrp="1"/>
          </p:cNvSpPr>
          <p:nvPr>
            <p:ph type="subTitle" idx="1"/>
          </p:nvPr>
        </p:nvSpPr>
        <p:spPr>
          <a:xfrm>
            <a:off x="1331640" y="5013176"/>
            <a:ext cx="6400800" cy="985664"/>
          </a:xfrm>
        </p:spPr>
        <p:txBody>
          <a:bodyPr/>
          <a:lstStyle/>
          <a:p>
            <a:r>
              <a:rPr lang="en-GB" dirty="0" smtClean="0">
                <a:solidFill>
                  <a:srgbClr val="00B0F0"/>
                </a:solidFill>
              </a:rPr>
              <a:t>Oostende, 2  July 2012</a:t>
            </a:r>
            <a:endParaRPr lang="en-US" dirty="0" smtClean="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720080"/>
          </a:xfrm>
        </p:spPr>
        <p:txBody>
          <a:bodyPr>
            <a:normAutofit/>
          </a:bodyPr>
          <a:lstStyle/>
          <a:p>
            <a:r>
              <a:rPr lang="en-GB" sz="3200" b="1" dirty="0" smtClean="0">
                <a:solidFill>
                  <a:srgbClr val="002060"/>
                </a:solidFill>
              </a:rPr>
              <a:t>Relationships within EDIOS (3)</a:t>
            </a:r>
            <a:endParaRPr lang="en-US" sz="3200" dirty="0"/>
          </a:p>
        </p:txBody>
      </p:sp>
      <p:sp>
        <p:nvSpPr>
          <p:cNvPr id="4" name="Content Placeholder 2"/>
          <p:cNvSpPr txBox="1">
            <a:spLocks/>
          </p:cNvSpPr>
          <p:nvPr/>
        </p:nvSpPr>
        <p:spPr>
          <a:xfrm>
            <a:off x="323528" y="2708920"/>
            <a:ext cx="8363272" cy="367240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Observing programme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Series 1	Series 2	Series 3	Series4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Platform 1					Platform 2	</a:t>
            </a: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cxnSp>
        <p:nvCxnSpPr>
          <p:cNvPr id="6" name="Straight Arrow Connector 5"/>
          <p:cNvCxnSpPr/>
          <p:nvPr/>
        </p:nvCxnSpPr>
        <p:spPr>
          <a:xfrm>
            <a:off x="5004048" y="3212976"/>
            <a:ext cx="1296144"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43608" y="3212976"/>
            <a:ext cx="2952328"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36096" y="3212976"/>
            <a:ext cx="2520280"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15816" y="3212976"/>
            <a:ext cx="1440160"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4008" y="3212976"/>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547664" y="4725144"/>
            <a:ext cx="3096344"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115616" y="4725144"/>
            <a:ext cx="1728192"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300192" y="4725144"/>
            <a:ext cx="504056" cy="11521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020272" y="4725144"/>
            <a:ext cx="936104" cy="11521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971600" y="4725144"/>
            <a:ext cx="144016"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720080"/>
          </a:xfrm>
        </p:spPr>
        <p:txBody>
          <a:bodyPr>
            <a:normAutofit/>
          </a:bodyPr>
          <a:lstStyle/>
          <a:p>
            <a:r>
              <a:rPr lang="en-GB" sz="3200" b="1" dirty="0" smtClean="0">
                <a:solidFill>
                  <a:srgbClr val="002060"/>
                </a:solidFill>
              </a:rPr>
              <a:t>Relationships within EDIOS (4)</a:t>
            </a:r>
            <a:endParaRPr lang="en-US" sz="3200" dirty="0"/>
          </a:p>
        </p:txBody>
      </p:sp>
      <p:sp>
        <p:nvSpPr>
          <p:cNvPr id="4" name="Content Placeholder 2"/>
          <p:cNvSpPr txBox="1">
            <a:spLocks/>
          </p:cNvSpPr>
          <p:nvPr/>
        </p:nvSpPr>
        <p:spPr>
          <a:xfrm>
            <a:off x="323528" y="2708920"/>
            <a:ext cx="8363272" cy="367240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Observing programme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Series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Platform 1	</a:t>
            </a: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cxnSp>
        <p:nvCxnSpPr>
          <p:cNvPr id="18" name="Straight Arrow Connector 17"/>
          <p:cNvCxnSpPr/>
          <p:nvPr/>
        </p:nvCxnSpPr>
        <p:spPr>
          <a:xfrm>
            <a:off x="4499992" y="3212976"/>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99992" y="4869160"/>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080120"/>
          </a:xfrm>
        </p:spPr>
        <p:txBody>
          <a:bodyPr>
            <a:normAutofit/>
          </a:bodyPr>
          <a:lstStyle/>
          <a:p>
            <a:pPr>
              <a:lnSpc>
                <a:spcPts val="3400"/>
              </a:lnSpc>
            </a:pPr>
            <a:r>
              <a:rPr lang="en-US" sz="2800" b="1" dirty="0" smtClean="0">
                <a:solidFill>
                  <a:srgbClr val="002060"/>
                </a:solidFill>
              </a:rPr>
              <a:t>Prepare your XML files via the MIKADO tool in manual or automatic mode</a:t>
            </a:r>
            <a:endParaRPr lang="en-US" sz="2800" b="1" dirty="0">
              <a:solidFill>
                <a:srgbClr val="002060"/>
              </a:solidFill>
            </a:endParaRPr>
          </a:p>
        </p:txBody>
      </p:sp>
      <p:sp>
        <p:nvSpPr>
          <p:cNvPr id="3" name="Content Placeholder 2"/>
          <p:cNvSpPr>
            <a:spLocks noGrp="1"/>
          </p:cNvSpPr>
          <p:nvPr>
            <p:ph idx="1"/>
          </p:nvPr>
        </p:nvSpPr>
        <p:spPr>
          <a:xfrm>
            <a:off x="457200" y="2204864"/>
            <a:ext cx="8229600" cy="4464496"/>
          </a:xfrm>
        </p:spPr>
        <p:txBody>
          <a:bodyPr>
            <a:normAutofit fontScale="77500" lnSpcReduction="20000"/>
          </a:bodyPr>
          <a:lstStyle/>
          <a:p>
            <a:pPr marL="355600" indent="-355600">
              <a:buFont typeface="+mj-lt"/>
              <a:buAutoNum type="arabicPeriod"/>
            </a:pPr>
            <a:r>
              <a:rPr lang="en-US" sz="3400" b="1" dirty="0" smtClean="0">
                <a:solidFill>
                  <a:srgbClr val="002060"/>
                </a:solidFill>
              </a:rPr>
              <a:t>First create the </a:t>
            </a:r>
            <a:r>
              <a:rPr lang="en-US" sz="3400" b="1" dirty="0" err="1" smtClean="0">
                <a:solidFill>
                  <a:srgbClr val="002060"/>
                </a:solidFill>
              </a:rPr>
              <a:t>programmes</a:t>
            </a:r>
            <a:endParaRPr lang="en-US" sz="3400" b="1" dirty="0" smtClean="0">
              <a:solidFill>
                <a:srgbClr val="002060"/>
              </a:solidFill>
            </a:endParaRPr>
          </a:p>
          <a:p>
            <a:pPr marL="355600" indent="-355600">
              <a:buFont typeface="+mj-lt"/>
              <a:buAutoNum type="arabicPeriod"/>
            </a:pPr>
            <a:r>
              <a:rPr lang="en-US" sz="3400" b="1" dirty="0" smtClean="0">
                <a:solidFill>
                  <a:srgbClr val="002060"/>
                </a:solidFill>
              </a:rPr>
              <a:t>Then the series </a:t>
            </a:r>
          </a:p>
          <a:p>
            <a:pPr marL="355600" indent="-355600">
              <a:buFont typeface="+mj-lt"/>
              <a:buAutoNum type="arabicPeriod"/>
            </a:pPr>
            <a:r>
              <a:rPr lang="en-US" sz="3400" b="1" dirty="0" smtClean="0">
                <a:solidFill>
                  <a:srgbClr val="002060"/>
                </a:solidFill>
              </a:rPr>
              <a:t>And finally the platforms</a:t>
            </a:r>
          </a:p>
          <a:p>
            <a:pPr marL="355600" indent="-355600">
              <a:buNone/>
            </a:pPr>
            <a:endParaRPr lang="en-US" sz="1500" b="1" dirty="0" smtClean="0">
              <a:solidFill>
                <a:srgbClr val="002060"/>
              </a:solidFill>
            </a:endParaRPr>
          </a:p>
          <a:p>
            <a:pPr marL="355600" indent="-355600">
              <a:buClr>
                <a:srgbClr val="FFC000"/>
              </a:buClr>
            </a:pPr>
            <a:r>
              <a:rPr lang="en-US" dirty="0" smtClean="0">
                <a:solidFill>
                  <a:srgbClr val="002060"/>
                </a:solidFill>
              </a:rPr>
              <a:t>An EDIOS </a:t>
            </a:r>
            <a:r>
              <a:rPr lang="en-US" dirty="0" err="1" smtClean="0">
                <a:solidFill>
                  <a:srgbClr val="002060"/>
                </a:solidFill>
              </a:rPr>
              <a:t>programme</a:t>
            </a:r>
            <a:r>
              <a:rPr lang="en-US" dirty="0" smtClean="0">
                <a:solidFill>
                  <a:srgbClr val="002060"/>
                </a:solidFill>
              </a:rPr>
              <a:t> can relate to multiple series</a:t>
            </a:r>
          </a:p>
          <a:p>
            <a:pPr marL="355600" indent="-355600">
              <a:buClr>
                <a:srgbClr val="FFC000"/>
              </a:buClr>
            </a:pPr>
            <a:r>
              <a:rPr lang="en-US" dirty="0" smtClean="0">
                <a:solidFill>
                  <a:srgbClr val="002060"/>
                </a:solidFill>
              </a:rPr>
              <a:t>Therefore an EDIOS </a:t>
            </a:r>
            <a:r>
              <a:rPr lang="en-US" dirty="0" err="1" smtClean="0">
                <a:solidFill>
                  <a:srgbClr val="002060"/>
                </a:solidFill>
              </a:rPr>
              <a:t>Programme</a:t>
            </a:r>
            <a:r>
              <a:rPr lang="en-US" dirty="0" smtClean="0">
                <a:solidFill>
                  <a:srgbClr val="002060"/>
                </a:solidFill>
              </a:rPr>
              <a:t> identifier is used in the EDIOS series form as the EDIOS </a:t>
            </a:r>
            <a:r>
              <a:rPr lang="en-US" dirty="0" err="1" smtClean="0">
                <a:solidFill>
                  <a:srgbClr val="002060"/>
                </a:solidFill>
              </a:rPr>
              <a:t>programme</a:t>
            </a:r>
            <a:r>
              <a:rPr lang="en-US" dirty="0" smtClean="0">
                <a:solidFill>
                  <a:srgbClr val="002060"/>
                </a:solidFill>
              </a:rPr>
              <a:t> reference</a:t>
            </a:r>
          </a:p>
          <a:p>
            <a:pPr marL="355600" indent="-355600">
              <a:buClr>
                <a:srgbClr val="FFC000"/>
              </a:buClr>
            </a:pPr>
            <a:r>
              <a:rPr lang="en-US" dirty="0" smtClean="0">
                <a:solidFill>
                  <a:srgbClr val="002060"/>
                </a:solidFill>
              </a:rPr>
              <a:t>The EDIOS series identifier(s) is used in the EDIOS platforms form as the EDIOS series reference. </a:t>
            </a:r>
          </a:p>
          <a:p>
            <a:pPr>
              <a:buClr>
                <a:srgbClr val="FFC000"/>
              </a:buClr>
            </a:pPr>
            <a:endParaRPr lang="en-GB" sz="1700" dirty="0" smtClean="0">
              <a:solidFill>
                <a:srgbClr val="002060"/>
              </a:solidFill>
            </a:endParaRPr>
          </a:p>
          <a:p>
            <a:pPr>
              <a:buClr>
                <a:srgbClr val="FFC000"/>
              </a:buClr>
            </a:pPr>
            <a:r>
              <a:rPr lang="en-GB" b="1" dirty="0" smtClean="0">
                <a:solidFill>
                  <a:srgbClr val="FF0000"/>
                </a:solidFill>
              </a:rPr>
              <a:t>NOTE: </a:t>
            </a:r>
            <a:r>
              <a:rPr lang="en-GB" b="1" dirty="0" smtClean="0">
                <a:solidFill>
                  <a:srgbClr val="002060"/>
                </a:solidFill>
              </a:rPr>
              <a:t>Do not use ‘unusual’ characters in filenames (e.g. ž, ð, ö, å, ê</a:t>
            </a:r>
            <a:r>
              <a:rPr lang="en-GB" b="1" dirty="0" smtClean="0">
                <a:solidFill>
                  <a:srgbClr val="002060"/>
                </a:solidFill>
              </a:rPr>
              <a:t>). Do not leave blank spaces in filenames – use underscore (‘_’) instead.</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922114"/>
          </a:xfrm>
        </p:spPr>
        <p:txBody>
          <a:bodyPr>
            <a:normAutofit/>
          </a:bodyPr>
          <a:lstStyle/>
          <a:p>
            <a:r>
              <a:rPr lang="en-GB" sz="3200" b="1" dirty="0" smtClean="0">
                <a:solidFill>
                  <a:schemeClr val="tx2"/>
                </a:solidFill>
              </a:rPr>
              <a:t>Use of vocabularies in EDIOS</a:t>
            </a:r>
            <a:endParaRPr lang="en-US" sz="3200" b="1" dirty="0">
              <a:solidFill>
                <a:schemeClr val="tx2"/>
              </a:solidFill>
            </a:endParaRPr>
          </a:p>
        </p:txBody>
      </p:sp>
      <p:sp>
        <p:nvSpPr>
          <p:cNvPr id="3" name="Content Placeholder 2"/>
          <p:cNvSpPr>
            <a:spLocks noGrp="1"/>
          </p:cNvSpPr>
          <p:nvPr>
            <p:ph idx="1"/>
          </p:nvPr>
        </p:nvSpPr>
        <p:spPr>
          <a:xfrm>
            <a:off x="467544" y="1916832"/>
            <a:ext cx="8229600" cy="4525963"/>
          </a:xfrm>
        </p:spPr>
        <p:txBody>
          <a:bodyPr>
            <a:normAutofit/>
          </a:bodyPr>
          <a:lstStyle/>
          <a:p>
            <a:pPr>
              <a:buClr>
                <a:srgbClr val="FFC000"/>
              </a:buClr>
            </a:pPr>
            <a:r>
              <a:rPr lang="en-US" sz="2800" b="1" dirty="0" smtClean="0">
                <a:solidFill>
                  <a:schemeClr val="tx2"/>
                </a:solidFill>
              </a:rPr>
              <a:t>Metadata needs to be mapped with </a:t>
            </a:r>
            <a:r>
              <a:rPr lang="en-US" sz="2800" b="1" dirty="0" smtClean="0">
                <a:solidFill>
                  <a:schemeClr val="tx2"/>
                </a:solidFill>
              </a:rPr>
              <a:t>the following vocabularies which are used by MIKADO for the construction of the EDIOS XML format: </a:t>
            </a:r>
          </a:p>
          <a:p>
            <a:pPr lvl="1">
              <a:buClr>
                <a:srgbClr val="FFC000"/>
              </a:buClr>
              <a:buFont typeface="Arial" pitchFamily="34" charset="0"/>
              <a:buChar char="•"/>
            </a:pPr>
            <a:r>
              <a:rPr lang="en-US" sz="2400" b="1" dirty="0" smtClean="0">
                <a:solidFill>
                  <a:schemeClr val="tx2"/>
                </a:solidFill>
              </a:rPr>
              <a:t>EDMO </a:t>
            </a:r>
            <a:endParaRPr lang="en-US" sz="2400" b="1" dirty="0" smtClean="0">
              <a:solidFill>
                <a:schemeClr val="tx2"/>
              </a:solidFill>
            </a:endParaRPr>
          </a:p>
          <a:p>
            <a:pPr lvl="1">
              <a:buClr>
                <a:srgbClr val="FFC000"/>
              </a:buClr>
              <a:buFont typeface="Arial" pitchFamily="34" charset="0"/>
              <a:buChar char="•"/>
            </a:pPr>
            <a:r>
              <a:rPr lang="en-US" sz="2400" b="1" dirty="0" smtClean="0">
                <a:solidFill>
                  <a:schemeClr val="tx2"/>
                </a:solidFill>
              </a:rPr>
              <a:t>EDMERP </a:t>
            </a:r>
            <a:endParaRPr lang="en-US" sz="2400" b="1" dirty="0" smtClean="0">
              <a:solidFill>
                <a:schemeClr val="tx2"/>
              </a:solidFill>
            </a:endParaRPr>
          </a:p>
          <a:p>
            <a:pPr lvl="1">
              <a:buClr>
                <a:srgbClr val="FFC000"/>
              </a:buClr>
              <a:buFont typeface="Arial" pitchFamily="34" charset="0"/>
              <a:buChar char="•"/>
            </a:pPr>
            <a:r>
              <a:rPr lang="en-US" sz="2400" b="1" dirty="0" smtClean="0">
                <a:solidFill>
                  <a:schemeClr val="tx2"/>
                </a:solidFill>
              </a:rPr>
              <a:t>C16 </a:t>
            </a:r>
            <a:r>
              <a:rPr lang="en-US" sz="2400" b="1" dirty="0" smtClean="0">
                <a:solidFill>
                  <a:schemeClr val="tx2"/>
                </a:solidFill>
              </a:rPr>
              <a:t>(Sea Areas) </a:t>
            </a:r>
          </a:p>
          <a:p>
            <a:pPr lvl="1">
              <a:buClr>
                <a:srgbClr val="FFC000"/>
              </a:buClr>
              <a:buFont typeface="Arial" pitchFamily="34" charset="0"/>
              <a:buChar char="•"/>
            </a:pPr>
            <a:r>
              <a:rPr lang="en-US" sz="2400" b="1" dirty="0" smtClean="0">
                <a:solidFill>
                  <a:schemeClr val="tx2"/>
                </a:solidFill>
              </a:rPr>
              <a:t>P021 </a:t>
            </a:r>
            <a:r>
              <a:rPr lang="en-US" sz="2400" b="1" dirty="0" smtClean="0">
                <a:solidFill>
                  <a:schemeClr val="tx2"/>
                </a:solidFill>
              </a:rPr>
              <a:t>(Parameters Discovery Vocabulary) </a:t>
            </a:r>
          </a:p>
          <a:p>
            <a:pPr lvl="1">
              <a:buClr>
                <a:srgbClr val="FFC000"/>
              </a:buClr>
              <a:buFont typeface="Arial" pitchFamily="34" charset="0"/>
              <a:buChar char="•"/>
            </a:pPr>
            <a:r>
              <a:rPr lang="en-US" sz="2400" b="1" dirty="0" smtClean="0">
                <a:solidFill>
                  <a:schemeClr val="tx2"/>
                </a:solidFill>
              </a:rPr>
              <a:t>L121 (Parameter </a:t>
            </a:r>
            <a:r>
              <a:rPr lang="en-US" sz="2400" b="1" dirty="0" smtClean="0">
                <a:solidFill>
                  <a:schemeClr val="tx2"/>
                </a:solidFill>
              </a:rPr>
              <a:t>quality control procedures) </a:t>
            </a:r>
          </a:p>
          <a:p>
            <a:pPr lvl="1">
              <a:buClr>
                <a:srgbClr val="FFC000"/>
              </a:buClr>
              <a:buFont typeface="Arial" pitchFamily="34" charset="0"/>
              <a:buChar char="•"/>
            </a:pPr>
            <a:r>
              <a:rPr lang="en-US" sz="2400" b="1" dirty="0" smtClean="0">
                <a:solidFill>
                  <a:schemeClr val="tx2"/>
                </a:solidFill>
              </a:rPr>
              <a:t>L061 </a:t>
            </a:r>
            <a:r>
              <a:rPr lang="en-US" sz="2400" b="1" dirty="0" smtClean="0">
                <a:solidFill>
                  <a:schemeClr val="tx2"/>
                </a:solidFill>
              </a:rPr>
              <a:t>(</a:t>
            </a:r>
            <a:r>
              <a:rPr lang="en-US" sz="2400" b="1" dirty="0" err="1" smtClean="0">
                <a:solidFill>
                  <a:schemeClr val="tx2"/>
                </a:solidFill>
              </a:rPr>
              <a:t>SeaVoX</a:t>
            </a:r>
            <a:r>
              <a:rPr lang="en-US" sz="2400" b="1" dirty="0" smtClean="0">
                <a:solidFill>
                  <a:schemeClr val="tx2"/>
                </a:solidFill>
              </a:rPr>
              <a:t> Platform Classes) </a:t>
            </a:r>
          </a:p>
          <a:p>
            <a:pPr lvl="1">
              <a:buClr>
                <a:srgbClr val="FFC000"/>
              </a:buClr>
              <a:buFont typeface="Arial" pitchFamily="34" charset="0"/>
              <a:buChar char="•"/>
            </a:pPr>
            <a:r>
              <a:rPr lang="en-US" sz="2400" b="1" dirty="0" smtClean="0">
                <a:solidFill>
                  <a:schemeClr val="tx2"/>
                </a:solidFill>
              </a:rPr>
              <a:t>L081 (Data </a:t>
            </a:r>
            <a:r>
              <a:rPr lang="en-US" sz="2400" b="1" dirty="0" smtClean="0">
                <a:solidFill>
                  <a:schemeClr val="tx2"/>
                </a:solidFill>
              </a:rPr>
              <a:t>Access Restriction Policies)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836712"/>
            <a:ext cx="7272808" cy="792088"/>
          </a:xfrm>
        </p:spPr>
        <p:txBody>
          <a:bodyPr>
            <a:normAutofit/>
          </a:bodyPr>
          <a:lstStyle/>
          <a:p>
            <a:r>
              <a:rPr lang="en-GB" sz="3200" b="1" dirty="0" smtClean="0">
                <a:solidFill>
                  <a:srgbClr val="002060"/>
                </a:solidFill>
              </a:rPr>
              <a:t>Mikado Software Tool</a:t>
            </a:r>
            <a:endParaRPr lang="en-US" sz="3200" b="1" dirty="0">
              <a:solidFill>
                <a:srgbClr val="002060"/>
              </a:solidFill>
            </a:endParaRPr>
          </a:p>
        </p:txBody>
      </p:sp>
      <p:pic>
        <p:nvPicPr>
          <p:cNvPr id="37890" name="Picture 2"/>
          <p:cNvPicPr>
            <a:picLocks noChangeAspect="1" noChangeArrowheads="1"/>
          </p:cNvPicPr>
          <p:nvPr/>
        </p:nvPicPr>
        <p:blipFill>
          <a:blip r:embed="rId2" cstate="print"/>
          <a:srcRect/>
          <a:stretch>
            <a:fillRect/>
          </a:stretch>
        </p:blipFill>
        <p:spPr bwMode="auto">
          <a:xfrm>
            <a:off x="0" y="1412776"/>
            <a:ext cx="4753004" cy="2880320"/>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1115616" y="2132856"/>
            <a:ext cx="4392488" cy="3240359"/>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a:stretch>
            <a:fillRect/>
          </a:stretch>
        </p:blipFill>
        <p:spPr bwMode="auto">
          <a:xfrm>
            <a:off x="2195736" y="2420888"/>
            <a:ext cx="4199359" cy="3585969"/>
          </a:xfrm>
          <a:prstGeom prst="rect">
            <a:avLst/>
          </a:prstGeom>
          <a:noFill/>
          <a:ln w="9525">
            <a:noFill/>
            <a:miter lim="800000"/>
            <a:headEnd/>
            <a:tailEnd/>
          </a:ln>
        </p:spPr>
      </p:pic>
      <p:pic>
        <p:nvPicPr>
          <p:cNvPr id="37894" name="Picture 6"/>
          <p:cNvPicPr>
            <a:picLocks noChangeAspect="1" noChangeArrowheads="1"/>
          </p:cNvPicPr>
          <p:nvPr/>
        </p:nvPicPr>
        <p:blipFill>
          <a:blip r:embed="rId5" cstate="print"/>
          <a:srcRect/>
          <a:stretch>
            <a:fillRect/>
          </a:stretch>
        </p:blipFill>
        <p:spPr bwMode="auto">
          <a:xfrm>
            <a:off x="3203848" y="2780928"/>
            <a:ext cx="4134672" cy="3456384"/>
          </a:xfrm>
          <a:prstGeom prst="rect">
            <a:avLst/>
          </a:prstGeom>
          <a:noFill/>
          <a:ln w="9525">
            <a:noFill/>
            <a:miter lim="800000"/>
            <a:headEnd/>
            <a:tailEnd/>
          </a:ln>
        </p:spPr>
      </p:pic>
      <p:pic>
        <p:nvPicPr>
          <p:cNvPr id="37895" name="Picture 7"/>
          <p:cNvPicPr>
            <a:picLocks noChangeAspect="1" noChangeArrowheads="1"/>
          </p:cNvPicPr>
          <p:nvPr/>
        </p:nvPicPr>
        <p:blipFill>
          <a:blip r:embed="rId6" cstate="print"/>
          <a:srcRect/>
          <a:stretch>
            <a:fillRect/>
          </a:stretch>
        </p:blipFill>
        <p:spPr bwMode="auto">
          <a:xfrm>
            <a:off x="4427984" y="3212976"/>
            <a:ext cx="3996649" cy="3384376"/>
          </a:xfrm>
          <a:prstGeom prst="rect">
            <a:avLst/>
          </a:prstGeom>
          <a:noFill/>
          <a:ln w="9525">
            <a:noFill/>
            <a:miter lim="800000"/>
            <a:headEnd/>
            <a:tailEnd/>
          </a:ln>
        </p:spPr>
      </p:pic>
      <p:sp>
        <p:nvSpPr>
          <p:cNvPr id="8" name="TextBox 7"/>
          <p:cNvSpPr txBox="1"/>
          <p:nvPr/>
        </p:nvSpPr>
        <p:spPr>
          <a:xfrm>
            <a:off x="6660232" y="6488668"/>
            <a:ext cx="2483768" cy="369332"/>
          </a:xfrm>
          <a:prstGeom prst="rect">
            <a:avLst/>
          </a:prstGeom>
          <a:noFill/>
        </p:spPr>
        <p:txBody>
          <a:bodyPr wrap="square" rtlCol="0">
            <a:spAutoFit/>
          </a:bodyPr>
          <a:lstStyle/>
          <a:p>
            <a:r>
              <a:rPr lang="en-GB" dirty="0" smtClean="0">
                <a:solidFill>
                  <a:schemeClr val="bg1"/>
                </a:solidFill>
                <a:latin typeface="Calibri" pitchFamily="34" charset="0"/>
              </a:rPr>
              <a:t>Tallinn, 16-17 June 2011</a:t>
            </a:r>
            <a:endParaRPr lang="en-US"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fade">
                                      <p:cBhvr>
                                        <p:cTn id="11" dur="2000"/>
                                        <p:tgtEl>
                                          <p:spTgt spid="3789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7894"/>
                                        </p:tgtEl>
                                        <p:attrNameLst>
                                          <p:attrName>style.visibility</p:attrName>
                                        </p:attrNameLst>
                                      </p:cBhvr>
                                      <p:to>
                                        <p:strVal val="visible"/>
                                      </p:to>
                                    </p:set>
                                    <p:animEffect transition="in" filter="fade">
                                      <p:cBhvr>
                                        <p:cTn id="15" dur="2000"/>
                                        <p:tgtEl>
                                          <p:spTgt spid="3789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7895"/>
                                        </p:tgtEl>
                                        <p:attrNameLst>
                                          <p:attrName>style.visibility</p:attrName>
                                        </p:attrNameLst>
                                      </p:cBhvr>
                                      <p:to>
                                        <p:strVal val="visible"/>
                                      </p:to>
                                    </p:set>
                                    <p:animEffect transition="in" filter="fade">
                                      <p:cBhvr>
                                        <p:cTn id="19" dur="2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3200" b="1" dirty="0" smtClean="0">
                <a:solidFill>
                  <a:schemeClr val="tx2"/>
                </a:solidFill>
              </a:rPr>
              <a:t>Mandatory Programme Information</a:t>
            </a:r>
            <a:endParaRPr lang="en-US" sz="3200" b="1" dirty="0">
              <a:solidFill>
                <a:schemeClr val="tx2"/>
              </a:solidFill>
            </a:endParaRPr>
          </a:p>
        </p:txBody>
      </p:sp>
      <p:sp>
        <p:nvSpPr>
          <p:cNvPr id="3" name="Content Placeholder 2"/>
          <p:cNvSpPr>
            <a:spLocks noGrp="1"/>
          </p:cNvSpPr>
          <p:nvPr>
            <p:ph idx="1"/>
          </p:nvPr>
        </p:nvSpPr>
        <p:spPr>
          <a:xfrm>
            <a:off x="457200" y="2060848"/>
            <a:ext cx="8229600" cy="4320480"/>
          </a:xfrm>
        </p:spPr>
        <p:txBody>
          <a:bodyPr>
            <a:noAutofit/>
          </a:bodyPr>
          <a:lstStyle/>
          <a:p>
            <a:pPr lvl="0">
              <a:spcBef>
                <a:spcPts val="0"/>
              </a:spcBef>
              <a:spcAft>
                <a:spcPts val="600"/>
              </a:spcAft>
              <a:buClr>
                <a:srgbClr val="FFC000"/>
              </a:buClr>
            </a:pPr>
            <a:r>
              <a:rPr lang="en-US" sz="2400" b="1" dirty="0" smtClean="0">
                <a:solidFill>
                  <a:schemeClr val="tx2"/>
                </a:solidFill>
              </a:rPr>
              <a:t>EDIOS program identifier (local identifier) </a:t>
            </a:r>
          </a:p>
          <a:p>
            <a:pPr lvl="0">
              <a:spcBef>
                <a:spcPts val="0"/>
              </a:spcBef>
              <a:spcAft>
                <a:spcPts val="600"/>
              </a:spcAft>
              <a:buClr>
                <a:srgbClr val="FFC000"/>
              </a:buClr>
            </a:pPr>
            <a:r>
              <a:rPr lang="en-US" sz="2400" b="1" dirty="0" smtClean="0">
                <a:solidFill>
                  <a:schemeClr val="tx2"/>
                </a:solidFill>
              </a:rPr>
              <a:t>Program acronym </a:t>
            </a:r>
          </a:p>
          <a:p>
            <a:pPr lvl="0">
              <a:spcBef>
                <a:spcPts val="0"/>
              </a:spcBef>
              <a:spcAft>
                <a:spcPts val="600"/>
              </a:spcAft>
              <a:buClr>
                <a:srgbClr val="FFC000"/>
              </a:buClr>
            </a:pPr>
            <a:r>
              <a:rPr lang="en-US" sz="2400" b="1" dirty="0" smtClean="0">
                <a:solidFill>
                  <a:schemeClr val="tx2"/>
                </a:solidFill>
              </a:rPr>
              <a:t>Program Name </a:t>
            </a:r>
          </a:p>
          <a:p>
            <a:pPr lvl="0">
              <a:spcBef>
                <a:spcPts val="0"/>
              </a:spcBef>
              <a:spcAft>
                <a:spcPts val="600"/>
              </a:spcAft>
              <a:buClr>
                <a:srgbClr val="FFC000"/>
              </a:buClr>
            </a:pPr>
            <a:r>
              <a:rPr lang="en-US" sz="2400" b="1" dirty="0" smtClean="0">
                <a:solidFill>
                  <a:schemeClr val="tx2"/>
                </a:solidFill>
              </a:rPr>
              <a:t>Start date </a:t>
            </a:r>
          </a:p>
          <a:p>
            <a:pPr lvl="0">
              <a:spcBef>
                <a:spcPts val="0"/>
              </a:spcBef>
              <a:spcAft>
                <a:spcPts val="600"/>
              </a:spcAft>
              <a:buClr>
                <a:srgbClr val="FFC000"/>
              </a:buClr>
            </a:pPr>
            <a:r>
              <a:rPr lang="en-US" sz="2400" b="1" dirty="0" smtClean="0">
                <a:solidFill>
                  <a:schemeClr val="tx2"/>
                </a:solidFill>
              </a:rPr>
              <a:t>Sea-areas </a:t>
            </a:r>
          </a:p>
          <a:p>
            <a:pPr lvl="0">
              <a:spcBef>
                <a:spcPts val="0"/>
              </a:spcBef>
              <a:spcAft>
                <a:spcPts val="600"/>
              </a:spcAft>
              <a:buClr>
                <a:srgbClr val="FFC000"/>
              </a:buClr>
            </a:pPr>
            <a:r>
              <a:rPr lang="en-US" sz="2400" b="1" dirty="0" smtClean="0">
                <a:solidFill>
                  <a:schemeClr val="tx2"/>
                </a:solidFill>
              </a:rPr>
              <a:t>Abstract </a:t>
            </a:r>
          </a:p>
          <a:p>
            <a:pPr lvl="0">
              <a:spcBef>
                <a:spcPts val="0"/>
              </a:spcBef>
              <a:spcAft>
                <a:spcPts val="600"/>
              </a:spcAft>
              <a:buClr>
                <a:srgbClr val="FFC000"/>
              </a:buClr>
            </a:pPr>
            <a:r>
              <a:rPr lang="en-US" sz="2400" b="1" dirty="0" smtClean="0">
                <a:solidFill>
                  <a:schemeClr val="tx2"/>
                </a:solidFill>
              </a:rPr>
              <a:t>Data Access Restriction </a:t>
            </a:r>
          </a:p>
          <a:p>
            <a:pPr lvl="0">
              <a:spcBef>
                <a:spcPts val="0"/>
              </a:spcBef>
              <a:spcAft>
                <a:spcPts val="600"/>
              </a:spcAft>
              <a:buClr>
                <a:srgbClr val="FFC000"/>
              </a:buClr>
            </a:pPr>
            <a:r>
              <a:rPr lang="en-US" sz="2400" b="1" dirty="0" smtClean="0">
                <a:solidFill>
                  <a:schemeClr val="tx2"/>
                </a:solidFill>
              </a:rPr>
              <a:t>Collate Centre (EDMO reference) </a:t>
            </a:r>
          </a:p>
          <a:p>
            <a:pPr lvl="0">
              <a:spcBef>
                <a:spcPts val="0"/>
              </a:spcBef>
              <a:spcAft>
                <a:spcPts val="600"/>
              </a:spcAft>
              <a:buClr>
                <a:srgbClr val="FFC000"/>
              </a:buClr>
            </a:pPr>
            <a:r>
              <a:rPr lang="en-US" sz="2400" b="1" dirty="0" smtClean="0">
                <a:solidFill>
                  <a:schemeClr val="tx2"/>
                </a:solidFill>
              </a:rPr>
              <a:t>Principal investigator/laboratory </a:t>
            </a:r>
          </a:p>
          <a:p>
            <a:pPr lvl="0">
              <a:spcBef>
                <a:spcPts val="0"/>
              </a:spcBef>
              <a:spcAft>
                <a:spcPts val="600"/>
              </a:spcAft>
              <a:buClr>
                <a:srgbClr val="FFC000"/>
              </a:buClr>
            </a:pPr>
            <a:r>
              <a:rPr lang="en-US" sz="2400" b="1" dirty="0" smtClean="0">
                <a:solidFill>
                  <a:schemeClr val="tx2"/>
                </a:solidFill>
              </a:rPr>
              <a:t>Coordinating institute (EDMO reference)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2"/>
            <a:ext cx="8784976" cy="720080"/>
          </a:xfrm>
        </p:spPr>
        <p:txBody>
          <a:bodyPr>
            <a:noAutofit/>
          </a:bodyPr>
          <a:lstStyle/>
          <a:p>
            <a:r>
              <a:rPr lang="en-GB" sz="3000" b="1" dirty="0" smtClean="0">
                <a:solidFill>
                  <a:schemeClr val="tx2"/>
                </a:solidFill>
              </a:rPr>
              <a:t>EDIOS Program information window 'Identification'</a:t>
            </a:r>
            <a:endParaRPr lang="en-US" sz="3000" b="1" dirty="0">
              <a:solidFill>
                <a:schemeClr val="tx2"/>
              </a:solidFill>
            </a:endParaRPr>
          </a:p>
        </p:txBody>
      </p:sp>
      <p:pic>
        <p:nvPicPr>
          <p:cNvPr id="4" name="Picture 3"/>
          <p:cNvPicPr/>
          <p:nvPr/>
        </p:nvPicPr>
        <p:blipFill>
          <a:blip r:embed="rId2" cstate="print"/>
          <a:srcRect/>
          <a:stretch>
            <a:fillRect/>
          </a:stretch>
        </p:blipFill>
        <p:spPr bwMode="auto">
          <a:xfrm>
            <a:off x="251520" y="2276872"/>
            <a:ext cx="4536504" cy="3816424"/>
          </a:xfrm>
          <a:prstGeom prst="rect">
            <a:avLst/>
          </a:prstGeom>
          <a:noFill/>
          <a:ln w="9525">
            <a:noFill/>
            <a:miter lim="800000"/>
            <a:headEnd/>
            <a:tailEnd/>
          </a:ln>
        </p:spPr>
      </p:pic>
      <p:sp>
        <p:nvSpPr>
          <p:cNvPr id="5" name="TextBox 4"/>
          <p:cNvSpPr txBox="1"/>
          <p:nvPr/>
        </p:nvSpPr>
        <p:spPr>
          <a:xfrm>
            <a:off x="4860032" y="2132856"/>
            <a:ext cx="4067943" cy="3970318"/>
          </a:xfrm>
          <a:prstGeom prst="rect">
            <a:avLst/>
          </a:prstGeom>
          <a:noFill/>
        </p:spPr>
        <p:txBody>
          <a:bodyPr wrap="square" rtlCol="0">
            <a:spAutoFit/>
          </a:bodyPr>
          <a:lstStyle/>
          <a:p>
            <a:r>
              <a:rPr lang="en-GB" sz="2200" b="1" i="1" dirty="0" smtClean="0">
                <a:solidFill>
                  <a:srgbClr val="002060"/>
                </a:solidFill>
              </a:rPr>
              <a:t>Program Id</a:t>
            </a:r>
            <a:r>
              <a:rPr lang="en-GB" sz="2200" i="1" dirty="0" smtClean="0">
                <a:solidFill>
                  <a:srgbClr val="002060"/>
                </a:solidFill>
              </a:rPr>
              <a:t>  </a:t>
            </a:r>
            <a:r>
              <a:rPr lang="en-GB" sz="2200" b="1" i="1" dirty="0" smtClean="0">
                <a:solidFill>
                  <a:srgbClr val="C00000"/>
                </a:solidFill>
              </a:rPr>
              <a:t>(Mandatory)</a:t>
            </a:r>
            <a:endParaRPr lang="en-GB" sz="2200" b="1" i="1" dirty="0" smtClean="0">
              <a:solidFill>
                <a:srgbClr val="C00000"/>
              </a:solidFill>
            </a:endParaRPr>
          </a:p>
          <a:p>
            <a:pPr>
              <a:spcAft>
                <a:spcPts val="600"/>
              </a:spcAft>
            </a:pPr>
            <a:r>
              <a:rPr lang="en-GB" sz="2200" dirty="0" smtClean="0">
                <a:solidFill>
                  <a:srgbClr val="002060"/>
                </a:solidFill>
              </a:rPr>
              <a:t>Must </a:t>
            </a:r>
            <a:r>
              <a:rPr lang="en-GB" sz="2200" dirty="0" smtClean="0">
                <a:solidFill>
                  <a:srgbClr val="002060"/>
                </a:solidFill>
              </a:rPr>
              <a:t>be </a:t>
            </a:r>
            <a:r>
              <a:rPr lang="en-GB" sz="2200" dirty="0" smtClean="0">
                <a:solidFill>
                  <a:srgbClr val="002060"/>
                </a:solidFill>
              </a:rPr>
              <a:t>UNIQUE. It is used to recognise updated records.</a:t>
            </a:r>
            <a:endParaRPr lang="en-US" sz="2200" dirty="0" smtClean="0">
              <a:solidFill>
                <a:srgbClr val="002060"/>
              </a:solidFill>
            </a:endParaRPr>
          </a:p>
          <a:p>
            <a:r>
              <a:rPr lang="en-GB" sz="2200" b="1" i="1" dirty="0" smtClean="0">
                <a:solidFill>
                  <a:srgbClr val="002060"/>
                </a:solidFill>
              </a:rPr>
              <a:t>Program Acronym </a:t>
            </a:r>
            <a:r>
              <a:rPr lang="en-GB" sz="2200" b="1" i="1" dirty="0" smtClean="0">
                <a:solidFill>
                  <a:srgbClr val="C00000"/>
                </a:solidFill>
              </a:rPr>
              <a:t>(Mandatory)</a:t>
            </a:r>
            <a:endParaRPr lang="en-GB" sz="2200" i="1" dirty="0" smtClean="0">
              <a:solidFill>
                <a:srgbClr val="C00000"/>
              </a:solidFill>
            </a:endParaRPr>
          </a:p>
          <a:p>
            <a:pPr>
              <a:spcAft>
                <a:spcPts val="600"/>
              </a:spcAft>
            </a:pPr>
            <a:r>
              <a:rPr lang="en-GB" sz="2200" dirty="0" smtClean="0">
                <a:solidFill>
                  <a:srgbClr val="002060"/>
                </a:solidFill>
              </a:rPr>
              <a:t>Shortened version of the observing program name. [up to 50 characters]</a:t>
            </a:r>
            <a:endParaRPr lang="en-US" sz="2200" dirty="0" smtClean="0">
              <a:solidFill>
                <a:srgbClr val="002060"/>
              </a:solidFill>
            </a:endParaRPr>
          </a:p>
          <a:p>
            <a:r>
              <a:rPr lang="en-GB" sz="2200" b="1" i="1" dirty="0" smtClean="0">
                <a:solidFill>
                  <a:srgbClr val="002060"/>
                </a:solidFill>
              </a:rPr>
              <a:t>Program Name</a:t>
            </a:r>
            <a:r>
              <a:rPr lang="en-GB" sz="2200" i="1" dirty="0" smtClean="0">
                <a:solidFill>
                  <a:srgbClr val="002060"/>
                </a:solidFill>
              </a:rPr>
              <a:t> </a:t>
            </a:r>
            <a:r>
              <a:rPr lang="en-GB" sz="2200" b="1" i="1" dirty="0" smtClean="0">
                <a:solidFill>
                  <a:srgbClr val="C00000"/>
                </a:solidFill>
              </a:rPr>
              <a:t>(Mandatory) </a:t>
            </a:r>
            <a:endParaRPr lang="en-GB" sz="2200" b="1" i="1" dirty="0" smtClean="0">
              <a:solidFill>
                <a:srgbClr val="C00000"/>
              </a:solidFill>
            </a:endParaRPr>
          </a:p>
          <a:p>
            <a:r>
              <a:rPr lang="en-GB" sz="2200" dirty="0" smtClean="0">
                <a:solidFill>
                  <a:srgbClr val="002060"/>
                </a:solidFill>
              </a:rPr>
              <a:t>It should be unique, and describe the observing program</a:t>
            </a:r>
            <a:r>
              <a:rPr lang="en-GB" sz="2200" dirty="0" smtClean="0">
                <a:solidFill>
                  <a:srgbClr val="002060"/>
                </a:solidFill>
              </a:rPr>
              <a:t>. [up </a:t>
            </a:r>
            <a:r>
              <a:rPr lang="en-GB" sz="2200" dirty="0" smtClean="0">
                <a:solidFill>
                  <a:srgbClr val="002060"/>
                </a:solidFill>
              </a:rPr>
              <a:t>to 200 characters]</a:t>
            </a:r>
            <a:endParaRPr lang="en-US" sz="2200" dirty="0" smtClean="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3200" b="1" dirty="0" smtClean="0">
                <a:solidFill>
                  <a:schemeClr val="tx2"/>
                </a:solidFill>
              </a:rPr>
              <a:t>Programme information</a:t>
            </a:r>
            <a:endParaRPr lang="en-US" sz="3200" b="1" dirty="0">
              <a:solidFill>
                <a:schemeClr val="tx2"/>
              </a:solidFill>
            </a:endParaRPr>
          </a:p>
        </p:txBody>
      </p:sp>
      <p:sp>
        <p:nvSpPr>
          <p:cNvPr id="3" name="Content Placeholder 2"/>
          <p:cNvSpPr>
            <a:spLocks noGrp="1"/>
          </p:cNvSpPr>
          <p:nvPr>
            <p:ph idx="1"/>
          </p:nvPr>
        </p:nvSpPr>
        <p:spPr>
          <a:xfrm>
            <a:off x="457200" y="2060848"/>
            <a:ext cx="8229600" cy="4320480"/>
          </a:xfrm>
        </p:spPr>
        <p:txBody>
          <a:bodyPr>
            <a:noAutofit/>
          </a:bodyPr>
          <a:lstStyle/>
          <a:p>
            <a:pPr lvl="0">
              <a:spcBef>
                <a:spcPts val="0"/>
              </a:spcBef>
              <a:spcAft>
                <a:spcPts val="600"/>
              </a:spcAft>
              <a:buClr>
                <a:srgbClr val="FFC000"/>
              </a:buClr>
              <a:buNone/>
            </a:pPr>
            <a:r>
              <a:rPr lang="en-US" b="1" dirty="0" smtClean="0">
                <a:solidFill>
                  <a:schemeClr val="tx2"/>
                </a:solidFill>
              </a:rPr>
              <a:t>	EDIOS </a:t>
            </a:r>
            <a:r>
              <a:rPr lang="en-US" b="1" dirty="0" err="1" smtClean="0">
                <a:solidFill>
                  <a:schemeClr val="tx2"/>
                </a:solidFill>
              </a:rPr>
              <a:t>programme</a:t>
            </a:r>
            <a:r>
              <a:rPr lang="en-US" b="1" dirty="0" smtClean="0">
                <a:solidFill>
                  <a:schemeClr val="tx2"/>
                </a:solidFill>
              </a:rPr>
              <a:t> </a:t>
            </a:r>
            <a:r>
              <a:rPr lang="en-US" b="1" dirty="0" smtClean="0">
                <a:solidFill>
                  <a:schemeClr val="tx2"/>
                </a:solidFill>
              </a:rPr>
              <a:t>identifier (local identifier</a:t>
            </a:r>
            <a:r>
              <a:rPr lang="en-US" b="1" dirty="0" smtClean="0">
                <a:solidFill>
                  <a:schemeClr val="tx2"/>
                </a:solidFill>
              </a:rPr>
              <a:t>) examples:</a:t>
            </a:r>
          </a:p>
          <a:p>
            <a:pPr lvl="1">
              <a:spcBef>
                <a:spcPts val="0"/>
              </a:spcBef>
              <a:spcAft>
                <a:spcPts val="600"/>
              </a:spcAft>
              <a:buClr>
                <a:srgbClr val="FFC000"/>
              </a:buClr>
              <a:buFont typeface="Arial" pitchFamily="34" charset="0"/>
              <a:buChar char="•"/>
            </a:pPr>
            <a:r>
              <a:rPr lang="en-US" sz="2400" b="1" dirty="0" smtClean="0">
                <a:solidFill>
                  <a:schemeClr val="tx2"/>
                </a:solidFill>
              </a:rPr>
              <a:t>MON_BH, </a:t>
            </a:r>
            <a:r>
              <a:rPr lang="en-US" sz="2400" b="1" dirty="0" smtClean="0">
                <a:solidFill>
                  <a:schemeClr val="tx2"/>
                </a:solidFill>
              </a:rPr>
              <a:t>MON_NH, </a:t>
            </a:r>
            <a:r>
              <a:rPr lang="en-US" sz="2400" b="1" dirty="0" smtClean="0">
                <a:solidFill>
                  <a:schemeClr val="tx2"/>
                </a:solidFill>
              </a:rPr>
              <a:t>MON_NH, </a:t>
            </a:r>
            <a:r>
              <a:rPr lang="en-US" sz="2400" b="1" dirty="0" smtClean="0">
                <a:solidFill>
                  <a:schemeClr val="tx2"/>
                </a:solidFill>
              </a:rPr>
              <a:t>MON_NS</a:t>
            </a:r>
            <a:r>
              <a:rPr lang="en-US" sz="2400" b="1" dirty="0" smtClean="0">
                <a:solidFill>
                  <a:schemeClr val="tx2"/>
                </a:solidFill>
              </a:rPr>
              <a:t>,  </a:t>
            </a:r>
            <a:r>
              <a:rPr lang="en-US" sz="2400" dirty="0" smtClean="0"/>
              <a:t>…</a:t>
            </a:r>
          </a:p>
          <a:p>
            <a:pPr lvl="1">
              <a:spcBef>
                <a:spcPts val="0"/>
              </a:spcBef>
              <a:spcAft>
                <a:spcPts val="600"/>
              </a:spcAft>
              <a:buClr>
                <a:srgbClr val="FFC000"/>
              </a:buClr>
              <a:buFont typeface="Arial" pitchFamily="34" charset="0"/>
              <a:buChar char="•"/>
            </a:pPr>
            <a:r>
              <a:rPr lang="en-US" sz="2400" b="1" dirty="0" smtClean="0">
                <a:solidFill>
                  <a:schemeClr val="tx2"/>
                </a:solidFill>
              </a:rPr>
              <a:t>SMHI MOORED BUOY, SMHI TIDE </a:t>
            </a:r>
            <a:r>
              <a:rPr lang="en-US" sz="2400" b="1" dirty="0" smtClean="0">
                <a:solidFill>
                  <a:schemeClr val="tx2"/>
                </a:solidFill>
              </a:rPr>
              <a:t>GAUGE, …</a:t>
            </a:r>
          </a:p>
          <a:p>
            <a:pPr lvl="1">
              <a:spcBef>
                <a:spcPts val="0"/>
              </a:spcBef>
              <a:spcAft>
                <a:spcPts val="600"/>
              </a:spcAft>
              <a:buClr>
                <a:srgbClr val="FFC000"/>
              </a:buClr>
              <a:buFont typeface="Arial" pitchFamily="34" charset="0"/>
              <a:buChar char="•"/>
            </a:pPr>
            <a:r>
              <a:rPr lang="en-US" sz="2400" b="1" dirty="0" smtClean="0">
                <a:solidFill>
                  <a:schemeClr val="tx2"/>
                </a:solidFill>
              </a:rPr>
              <a:t>GR1, GR2, GR3, GR4, …</a:t>
            </a:r>
          </a:p>
          <a:p>
            <a:pPr lvl="1">
              <a:spcBef>
                <a:spcPts val="0"/>
              </a:spcBef>
              <a:spcAft>
                <a:spcPts val="600"/>
              </a:spcAft>
              <a:buClr>
                <a:srgbClr val="FFC000"/>
              </a:buClr>
              <a:buFont typeface="Arial" pitchFamily="34" charset="0"/>
              <a:buChar char="•"/>
            </a:pPr>
            <a:r>
              <a:rPr lang="en-US" sz="2400" b="1" dirty="0" smtClean="0">
                <a:solidFill>
                  <a:schemeClr val="tx2"/>
                </a:solidFill>
              </a:rPr>
              <a:t>RADIALES_PROGRAM, …</a:t>
            </a:r>
          </a:p>
          <a:p>
            <a:pPr lvl="1">
              <a:spcBef>
                <a:spcPts val="0"/>
              </a:spcBef>
              <a:spcAft>
                <a:spcPts val="600"/>
              </a:spcAft>
              <a:buClr>
                <a:srgbClr val="FFC000"/>
              </a:buClr>
              <a:buFont typeface="Arial" pitchFamily="34" charset="0"/>
              <a:buChar char="•"/>
            </a:pPr>
            <a:r>
              <a:rPr lang="en-US" sz="2400" b="1" dirty="0" err="1" smtClean="0">
                <a:solidFill>
                  <a:schemeClr val="tx2"/>
                </a:solidFill>
              </a:rPr>
              <a:t>UA_MedGLOSS_BS</a:t>
            </a:r>
            <a:r>
              <a:rPr lang="en-US" sz="2400" b="1" dirty="0" smtClean="0">
                <a:solidFill>
                  <a:schemeClr val="tx2"/>
                </a:solidFill>
              </a:rPr>
              <a:t>, …</a:t>
            </a:r>
            <a:endParaRPr lang="en-US" sz="2400" b="1" dirty="0" smtClean="0">
              <a:solidFill>
                <a:schemeClr val="tx2"/>
              </a:solidFill>
            </a:endParaRPr>
          </a:p>
          <a:p>
            <a:pPr lvl="0">
              <a:spcBef>
                <a:spcPts val="0"/>
              </a:spcBef>
              <a:spcAft>
                <a:spcPts val="600"/>
              </a:spcAft>
              <a:buClr>
                <a:srgbClr val="FFC000"/>
              </a:buClr>
              <a:buNone/>
            </a:pP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3200" b="1" dirty="0" smtClean="0">
                <a:solidFill>
                  <a:schemeClr val="tx2"/>
                </a:solidFill>
              </a:rPr>
              <a:t>Programme identification information</a:t>
            </a:r>
            <a:endParaRPr lang="en-US" sz="3200" b="1" dirty="0">
              <a:solidFill>
                <a:schemeClr val="tx2"/>
              </a:solidFill>
            </a:endParaRPr>
          </a:p>
        </p:txBody>
      </p:sp>
      <p:sp>
        <p:nvSpPr>
          <p:cNvPr id="3" name="Content Placeholder 2"/>
          <p:cNvSpPr>
            <a:spLocks noGrp="1"/>
          </p:cNvSpPr>
          <p:nvPr>
            <p:ph idx="1"/>
          </p:nvPr>
        </p:nvSpPr>
        <p:spPr>
          <a:xfrm>
            <a:off x="251520" y="1916832"/>
            <a:ext cx="8686800" cy="4680520"/>
          </a:xfrm>
        </p:spPr>
        <p:txBody>
          <a:bodyPr>
            <a:noAutofit/>
          </a:bodyPr>
          <a:lstStyle/>
          <a:p>
            <a:pPr lvl="0">
              <a:spcBef>
                <a:spcPts val="0"/>
              </a:spcBef>
              <a:spcAft>
                <a:spcPts val="600"/>
              </a:spcAft>
              <a:buClr>
                <a:srgbClr val="FFC000"/>
              </a:buClr>
              <a:buNone/>
            </a:pPr>
            <a:r>
              <a:rPr lang="en-US" b="1" dirty="0" smtClean="0">
                <a:solidFill>
                  <a:schemeClr val="tx2"/>
                </a:solidFill>
              </a:rPr>
              <a:t>EDIOS </a:t>
            </a:r>
            <a:r>
              <a:rPr lang="en-US" b="1" dirty="0" err="1" smtClean="0">
                <a:solidFill>
                  <a:schemeClr val="tx2"/>
                </a:solidFill>
              </a:rPr>
              <a:t>programme</a:t>
            </a:r>
            <a:r>
              <a:rPr lang="en-US" b="1" dirty="0" smtClean="0">
                <a:solidFill>
                  <a:schemeClr val="tx2"/>
                </a:solidFill>
              </a:rPr>
              <a:t> name examples:</a:t>
            </a:r>
          </a:p>
          <a:p>
            <a:pPr lvl="0">
              <a:spcBef>
                <a:spcPts val="0"/>
              </a:spcBef>
              <a:spcAft>
                <a:spcPts val="600"/>
              </a:spcAft>
              <a:buClr>
                <a:srgbClr val="FFC000"/>
              </a:buClr>
            </a:pPr>
            <a:r>
              <a:rPr lang="en-US" sz="2400" b="1" dirty="0" smtClean="0">
                <a:solidFill>
                  <a:schemeClr val="tx2"/>
                </a:solidFill>
              </a:rPr>
              <a:t>Barents Sea Monitoring </a:t>
            </a:r>
            <a:r>
              <a:rPr lang="en-US" sz="2400" b="1" dirty="0" err="1" smtClean="0">
                <a:solidFill>
                  <a:schemeClr val="tx2"/>
                </a:solidFill>
              </a:rPr>
              <a:t>Programme</a:t>
            </a:r>
            <a:r>
              <a:rPr lang="en-US" sz="2400" b="1" dirty="0" smtClean="0">
                <a:solidFill>
                  <a:schemeClr val="tx2"/>
                </a:solidFill>
              </a:rPr>
              <a:t> Fixed Oceanographic Sections </a:t>
            </a:r>
            <a:endParaRPr lang="en-US" sz="2400" b="1" dirty="0" smtClean="0">
              <a:solidFill>
                <a:schemeClr val="tx2"/>
              </a:solidFill>
            </a:endParaRPr>
          </a:p>
          <a:p>
            <a:pPr lvl="0">
              <a:spcBef>
                <a:spcPts val="0"/>
              </a:spcBef>
              <a:spcAft>
                <a:spcPts val="600"/>
              </a:spcAft>
              <a:buClr>
                <a:srgbClr val="FFC000"/>
              </a:buClr>
            </a:pPr>
            <a:r>
              <a:rPr lang="en-US" sz="2400" b="1" dirty="0" smtClean="0">
                <a:solidFill>
                  <a:schemeClr val="tx2"/>
                </a:solidFill>
              </a:rPr>
              <a:t>Swedish </a:t>
            </a:r>
            <a:r>
              <a:rPr lang="en-US" sz="2400" b="1" dirty="0" smtClean="0">
                <a:solidFill>
                  <a:schemeClr val="tx2"/>
                </a:solidFill>
              </a:rPr>
              <a:t>Real Time Oceanographic Monitoring Network - Moored Buoys (SMHI) </a:t>
            </a:r>
            <a:endParaRPr lang="en-US" sz="2400" b="1" dirty="0" smtClean="0">
              <a:solidFill>
                <a:schemeClr val="tx2"/>
              </a:solidFill>
            </a:endParaRPr>
          </a:p>
          <a:p>
            <a:pPr lvl="0">
              <a:spcBef>
                <a:spcPts val="0"/>
              </a:spcBef>
              <a:spcAft>
                <a:spcPts val="600"/>
              </a:spcAft>
              <a:buClr>
                <a:srgbClr val="FFC000"/>
              </a:buClr>
            </a:pPr>
            <a:r>
              <a:rPr lang="en-GB" sz="2400" b="1" dirty="0" smtClean="0">
                <a:solidFill>
                  <a:schemeClr val="tx2"/>
                </a:solidFill>
              </a:rPr>
              <a:t>POSEIDON Monitoring System </a:t>
            </a:r>
            <a:endParaRPr lang="en-GB" sz="2400" b="1" dirty="0" smtClean="0">
              <a:solidFill>
                <a:schemeClr val="tx2"/>
              </a:solidFill>
            </a:endParaRPr>
          </a:p>
          <a:p>
            <a:pPr lvl="0">
              <a:spcBef>
                <a:spcPts val="0"/>
              </a:spcBef>
              <a:spcAft>
                <a:spcPts val="600"/>
              </a:spcAft>
              <a:buClr>
                <a:srgbClr val="FFC000"/>
              </a:buClr>
            </a:pPr>
            <a:r>
              <a:rPr lang="es-ES" sz="2400" b="1" dirty="0" smtClean="0">
                <a:solidFill>
                  <a:schemeClr val="tx2"/>
                </a:solidFill>
              </a:rPr>
              <a:t>Series temporales de Oceanografía en el Norte de España </a:t>
            </a:r>
            <a:endParaRPr lang="es-ES" sz="2400" b="1" dirty="0" smtClean="0">
              <a:solidFill>
                <a:schemeClr val="tx2"/>
              </a:solidFill>
            </a:endParaRPr>
          </a:p>
          <a:p>
            <a:pPr lvl="0">
              <a:spcBef>
                <a:spcPts val="0"/>
              </a:spcBef>
              <a:spcAft>
                <a:spcPts val="600"/>
              </a:spcAft>
              <a:buClr>
                <a:srgbClr val="FFC000"/>
              </a:buClr>
            </a:pPr>
            <a:r>
              <a:rPr lang="en-US" sz="2400" b="1" dirty="0" smtClean="0">
                <a:solidFill>
                  <a:schemeClr val="tx2"/>
                </a:solidFill>
              </a:rPr>
              <a:t>Marine Environmental Monitoring Network in the North Sea and Baltic </a:t>
            </a:r>
            <a:r>
              <a:rPr lang="en-US" sz="2400" b="1" dirty="0" smtClean="0">
                <a:solidFill>
                  <a:schemeClr val="tx2"/>
                </a:solidFill>
              </a:rPr>
              <a:t>Sea</a:t>
            </a:r>
          </a:p>
          <a:p>
            <a:pPr lvl="0">
              <a:spcBef>
                <a:spcPts val="0"/>
              </a:spcBef>
              <a:spcAft>
                <a:spcPts val="600"/>
              </a:spcAft>
              <a:buClr>
                <a:srgbClr val="FFC000"/>
              </a:buClr>
            </a:pPr>
            <a:r>
              <a:rPr lang="fr-FR" sz="2400" b="1" dirty="0" err="1" smtClean="0">
                <a:solidFill>
                  <a:schemeClr val="tx2"/>
                </a:solidFill>
              </a:rPr>
              <a:t>PErmanent</a:t>
            </a:r>
            <a:r>
              <a:rPr lang="fr-FR" sz="2400" b="1" dirty="0" smtClean="0">
                <a:solidFill>
                  <a:schemeClr val="tx2"/>
                </a:solidFill>
              </a:rPr>
              <a:t> </a:t>
            </a:r>
            <a:r>
              <a:rPr lang="fr-FR" sz="2400" b="1" dirty="0" err="1" smtClean="0">
                <a:solidFill>
                  <a:schemeClr val="tx2"/>
                </a:solidFill>
              </a:rPr>
              <a:t>environmental</a:t>
            </a:r>
            <a:r>
              <a:rPr lang="fr-FR" sz="2400" b="1" dirty="0" smtClean="0">
                <a:solidFill>
                  <a:schemeClr val="tx2"/>
                </a:solidFill>
              </a:rPr>
              <a:t> </a:t>
            </a:r>
            <a:r>
              <a:rPr lang="fr-FR" sz="2400" b="1" dirty="0" err="1" smtClean="0">
                <a:solidFill>
                  <a:schemeClr val="tx2"/>
                </a:solidFill>
              </a:rPr>
              <a:t>RAdioactivity</a:t>
            </a:r>
            <a:r>
              <a:rPr lang="fr-FR" sz="2400" b="1" dirty="0" smtClean="0">
                <a:solidFill>
                  <a:schemeClr val="tx2"/>
                </a:solidFill>
              </a:rPr>
              <a:t> </a:t>
            </a:r>
            <a:r>
              <a:rPr lang="fr-FR" sz="2400" b="1" dirty="0" err="1" smtClean="0">
                <a:solidFill>
                  <a:schemeClr val="tx2"/>
                </a:solidFill>
              </a:rPr>
              <a:t>Observatories</a:t>
            </a:r>
            <a:r>
              <a:rPr lang="fr-FR" sz="2400" b="1" dirty="0" smtClean="0">
                <a:solidFill>
                  <a:schemeClr val="tx2"/>
                </a:solidFill>
              </a:rPr>
              <a:t> (OPERA</a:t>
            </a:r>
            <a:r>
              <a:rPr lang="fr-FR" sz="2400" b="1" dirty="0" smtClean="0">
                <a:solidFill>
                  <a:schemeClr val="tx2"/>
                </a:solidFill>
              </a:rPr>
              <a:t>)</a:t>
            </a:r>
          </a:p>
          <a:p>
            <a:pPr lvl="0">
              <a:spcBef>
                <a:spcPts val="0"/>
              </a:spcBef>
              <a:spcAft>
                <a:spcPts val="600"/>
              </a:spcAft>
              <a:buClr>
                <a:srgbClr val="FFC000"/>
              </a:buClr>
            </a:pPr>
            <a:r>
              <a:rPr lang="en-US" sz="2400" b="1" dirty="0" smtClean="0">
                <a:solidFill>
                  <a:schemeClr val="tx2"/>
                </a:solidFill>
              </a:rPr>
              <a:t>Mackerel Egg Survey</a:t>
            </a:r>
            <a:endParaRPr lang="es-ES" sz="2400" b="1" dirty="0" smtClean="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3200" b="1" dirty="0" smtClean="0">
                <a:solidFill>
                  <a:schemeClr val="tx2"/>
                </a:solidFill>
              </a:rPr>
              <a:t>Programme identification information tips</a:t>
            </a:r>
            <a:endParaRPr lang="en-US" sz="3200" b="1" dirty="0">
              <a:solidFill>
                <a:schemeClr val="tx2"/>
              </a:solidFill>
            </a:endParaRPr>
          </a:p>
        </p:txBody>
      </p:sp>
      <p:sp>
        <p:nvSpPr>
          <p:cNvPr id="3" name="Content Placeholder 2"/>
          <p:cNvSpPr>
            <a:spLocks noGrp="1"/>
          </p:cNvSpPr>
          <p:nvPr>
            <p:ph idx="1"/>
          </p:nvPr>
        </p:nvSpPr>
        <p:spPr>
          <a:xfrm>
            <a:off x="251520" y="1916832"/>
            <a:ext cx="8686800" cy="4680520"/>
          </a:xfrm>
        </p:spPr>
        <p:txBody>
          <a:bodyPr>
            <a:noAutofit/>
          </a:bodyPr>
          <a:lstStyle/>
          <a:p>
            <a:pPr lvl="0">
              <a:spcBef>
                <a:spcPts val="0"/>
              </a:spcBef>
              <a:spcAft>
                <a:spcPts val="1200"/>
              </a:spcAft>
              <a:buClr>
                <a:srgbClr val="FFC000"/>
              </a:buClr>
            </a:pPr>
            <a:r>
              <a:rPr lang="en-US" sz="2400" b="1" dirty="0" smtClean="0">
                <a:solidFill>
                  <a:schemeClr val="tx2"/>
                </a:solidFill>
              </a:rPr>
              <a:t>The </a:t>
            </a:r>
            <a:r>
              <a:rPr lang="en-US" sz="2400" b="1" dirty="0" err="1" smtClean="0">
                <a:solidFill>
                  <a:schemeClr val="tx2"/>
                </a:solidFill>
              </a:rPr>
              <a:t>programme</a:t>
            </a:r>
            <a:r>
              <a:rPr lang="en-US" sz="2400" b="1" dirty="0" smtClean="0">
                <a:solidFill>
                  <a:schemeClr val="tx2"/>
                </a:solidFill>
              </a:rPr>
              <a:t> must have a name, e.g. </a:t>
            </a:r>
            <a:r>
              <a:rPr lang="en-US" sz="2400" b="1" dirty="0" smtClean="0">
                <a:solidFill>
                  <a:srgbClr val="C00000"/>
                </a:solidFill>
              </a:rPr>
              <a:t>‘Not available’ or ‘Unknown’ </a:t>
            </a:r>
            <a:r>
              <a:rPr lang="en-US" sz="2400" b="1" dirty="0" smtClean="0">
                <a:solidFill>
                  <a:schemeClr val="tx2"/>
                </a:solidFill>
              </a:rPr>
              <a:t>are </a:t>
            </a:r>
            <a:r>
              <a:rPr lang="en-US" sz="2400" b="1" u="sng" dirty="0" smtClean="0">
                <a:solidFill>
                  <a:srgbClr val="C00000"/>
                </a:solidFill>
              </a:rPr>
              <a:t>NOT</a:t>
            </a:r>
            <a:r>
              <a:rPr lang="en-US" sz="2400" b="1" dirty="0" smtClean="0">
                <a:solidFill>
                  <a:schemeClr val="tx2"/>
                </a:solidFill>
              </a:rPr>
              <a:t> acceptable names</a:t>
            </a:r>
          </a:p>
          <a:p>
            <a:pPr lvl="0">
              <a:spcBef>
                <a:spcPts val="0"/>
              </a:spcBef>
              <a:spcAft>
                <a:spcPts val="1200"/>
              </a:spcAft>
              <a:buClr>
                <a:srgbClr val="FFC000"/>
              </a:buClr>
            </a:pPr>
            <a:r>
              <a:rPr lang="en-US" sz="2400" b="1" dirty="0" err="1" smtClean="0">
                <a:solidFill>
                  <a:schemeClr val="tx2"/>
                </a:solidFill>
              </a:rPr>
              <a:t>Programme</a:t>
            </a:r>
            <a:r>
              <a:rPr lang="en-US" sz="2400" b="1" dirty="0" smtClean="0">
                <a:solidFill>
                  <a:schemeClr val="tx2"/>
                </a:solidFill>
              </a:rPr>
              <a:t> names should be unique, e.g. </a:t>
            </a:r>
            <a:r>
              <a:rPr lang="en-US" sz="2400" b="1" u="sng" dirty="0" smtClean="0">
                <a:solidFill>
                  <a:srgbClr val="C00000"/>
                </a:solidFill>
              </a:rPr>
              <a:t>NO</a:t>
            </a:r>
            <a:r>
              <a:rPr lang="en-US" sz="2400" b="1" dirty="0" smtClean="0">
                <a:solidFill>
                  <a:schemeClr val="tx2"/>
                </a:solidFill>
              </a:rPr>
              <a:t> duplicate </a:t>
            </a:r>
            <a:r>
              <a:rPr lang="en-US" sz="2400" b="1" dirty="0" err="1" smtClean="0">
                <a:solidFill>
                  <a:schemeClr val="tx2"/>
                </a:solidFill>
              </a:rPr>
              <a:t>programme</a:t>
            </a:r>
            <a:r>
              <a:rPr lang="en-US" sz="2400" b="1" dirty="0" smtClean="0">
                <a:solidFill>
                  <a:schemeClr val="tx2"/>
                </a:solidFill>
              </a:rPr>
              <a:t> names from an </a:t>
            </a:r>
            <a:r>
              <a:rPr lang="en-US" sz="2400" b="1" dirty="0" err="1" smtClean="0">
                <a:solidFill>
                  <a:schemeClr val="tx2"/>
                </a:solidFill>
              </a:rPr>
              <a:t>organisation</a:t>
            </a:r>
            <a:r>
              <a:rPr lang="en-US" sz="2400" b="1" dirty="0" smtClean="0">
                <a:solidFill>
                  <a:schemeClr val="tx2"/>
                </a:solidFill>
              </a:rPr>
              <a:t> </a:t>
            </a:r>
          </a:p>
          <a:p>
            <a:pPr lvl="0">
              <a:spcBef>
                <a:spcPts val="0"/>
              </a:spcBef>
              <a:spcAft>
                <a:spcPts val="1200"/>
              </a:spcAft>
              <a:buClr>
                <a:srgbClr val="FFC000"/>
              </a:buClr>
            </a:pPr>
            <a:r>
              <a:rPr lang="en-GB" sz="2400" b="1" dirty="0" smtClean="0">
                <a:solidFill>
                  <a:schemeClr val="tx2"/>
                </a:solidFill>
              </a:rPr>
              <a:t>Programme name should </a:t>
            </a:r>
            <a:r>
              <a:rPr lang="en-GB" sz="2400" b="1" u="sng" dirty="0" smtClean="0">
                <a:solidFill>
                  <a:srgbClr val="C00000"/>
                </a:solidFill>
              </a:rPr>
              <a:t>NOT</a:t>
            </a:r>
            <a:r>
              <a:rPr lang="en-GB" sz="2400" b="1" dirty="0" smtClean="0">
                <a:solidFill>
                  <a:schemeClr val="tx2"/>
                </a:solidFill>
              </a:rPr>
              <a:t> be all UPPER CASE </a:t>
            </a:r>
          </a:p>
          <a:p>
            <a:pPr lvl="0">
              <a:spcBef>
                <a:spcPts val="0"/>
              </a:spcBef>
              <a:spcAft>
                <a:spcPts val="1200"/>
              </a:spcAft>
              <a:buClr>
                <a:srgbClr val="FFC000"/>
              </a:buClr>
            </a:pPr>
            <a:r>
              <a:rPr lang="en-GB" sz="2400" b="1" dirty="0" smtClean="0">
                <a:solidFill>
                  <a:schemeClr val="tx2"/>
                </a:solidFill>
              </a:rPr>
              <a:t>The programme acronym must </a:t>
            </a:r>
            <a:r>
              <a:rPr lang="en-GB" sz="2400" b="1" u="sng" dirty="0" smtClean="0">
                <a:solidFill>
                  <a:srgbClr val="C00000"/>
                </a:solidFill>
              </a:rPr>
              <a:t>NOT</a:t>
            </a:r>
            <a:r>
              <a:rPr lang="en-GB" sz="2400" b="1" dirty="0" smtClean="0">
                <a:solidFill>
                  <a:schemeClr val="tx2"/>
                </a:solidFill>
              </a:rPr>
              <a:t> be</a:t>
            </a:r>
            <a:r>
              <a:rPr lang="en-US" sz="2400" b="1" dirty="0" smtClean="0">
                <a:solidFill>
                  <a:schemeClr val="tx2"/>
                </a:solidFill>
              </a:rPr>
              <a:t> </a:t>
            </a:r>
            <a:r>
              <a:rPr lang="en-US" sz="2400" b="1" dirty="0" smtClean="0">
                <a:solidFill>
                  <a:srgbClr val="C00000"/>
                </a:solidFill>
              </a:rPr>
              <a:t>‘Not available’ </a:t>
            </a:r>
            <a:r>
              <a:rPr lang="en-US" sz="2400" b="1" dirty="0" smtClean="0">
                <a:solidFill>
                  <a:schemeClr val="tx2"/>
                </a:solidFill>
              </a:rPr>
              <a:t>or</a:t>
            </a:r>
            <a:r>
              <a:rPr lang="en-US" sz="2400" b="1" dirty="0" smtClean="0">
                <a:solidFill>
                  <a:srgbClr val="C00000"/>
                </a:solidFill>
              </a:rPr>
              <a:t> ‘Unknown’ </a:t>
            </a:r>
            <a:endParaRPr lang="en-US" sz="2400" b="1" dirty="0" smtClean="0">
              <a:solidFill>
                <a:srgbClr val="C00000"/>
              </a:solidFill>
            </a:endParaRPr>
          </a:p>
          <a:p>
            <a:pPr lvl="0">
              <a:spcBef>
                <a:spcPts val="0"/>
              </a:spcBef>
              <a:spcAft>
                <a:spcPts val="1200"/>
              </a:spcAft>
              <a:buClr>
                <a:srgbClr val="FFC000"/>
              </a:buClr>
            </a:pPr>
            <a:r>
              <a:rPr lang="en-GB" sz="2400" b="1" dirty="0" smtClean="0">
                <a:solidFill>
                  <a:schemeClr val="tx2"/>
                </a:solidFill>
              </a:rPr>
              <a:t>Programme  description should </a:t>
            </a:r>
            <a:r>
              <a:rPr lang="en-GB" sz="2400" b="1" u="sng" dirty="0" smtClean="0">
                <a:solidFill>
                  <a:srgbClr val="C00000"/>
                </a:solidFill>
              </a:rPr>
              <a:t>NOT</a:t>
            </a:r>
            <a:r>
              <a:rPr lang="en-GB" sz="2400" b="1" dirty="0" smtClean="0">
                <a:solidFill>
                  <a:schemeClr val="tx2"/>
                </a:solidFill>
              </a:rPr>
              <a:t> be all </a:t>
            </a:r>
            <a:r>
              <a:rPr lang="en-GB" sz="2400" b="1" dirty="0" smtClean="0">
                <a:solidFill>
                  <a:schemeClr val="tx2"/>
                </a:solidFill>
              </a:rPr>
              <a:t>UPPER </a:t>
            </a:r>
            <a:r>
              <a:rPr lang="en-GB" sz="2400" b="1" dirty="0" smtClean="0">
                <a:solidFill>
                  <a:schemeClr val="tx2"/>
                </a:solidFill>
              </a:rPr>
              <a:t>CASE</a:t>
            </a:r>
          </a:p>
          <a:p>
            <a:pPr lvl="0">
              <a:spcBef>
                <a:spcPts val="0"/>
              </a:spcBef>
              <a:spcAft>
                <a:spcPts val="1200"/>
              </a:spcAft>
              <a:buClr>
                <a:srgbClr val="FFC000"/>
              </a:buClr>
            </a:pPr>
            <a:r>
              <a:rPr lang="en-GB" sz="2400" b="1" dirty="0" smtClean="0">
                <a:solidFill>
                  <a:schemeClr val="tx2"/>
                </a:solidFill>
              </a:rPr>
              <a:t>There should </a:t>
            </a:r>
            <a:r>
              <a:rPr lang="en-GB" sz="2400" b="1" u="sng" dirty="0" smtClean="0">
                <a:solidFill>
                  <a:srgbClr val="C00000"/>
                </a:solidFill>
              </a:rPr>
              <a:t>NOT</a:t>
            </a:r>
            <a:r>
              <a:rPr lang="en-GB" sz="2400" b="1" dirty="0" smtClean="0">
                <a:solidFill>
                  <a:schemeClr val="tx2"/>
                </a:solidFill>
              </a:rPr>
              <a:t> be identical programme </a:t>
            </a:r>
            <a:r>
              <a:rPr lang="en-GB" sz="2400" b="1" dirty="0" smtClean="0">
                <a:solidFill>
                  <a:schemeClr val="tx2"/>
                </a:solidFill>
              </a:rPr>
              <a:t>descriptions from the same originator</a:t>
            </a:r>
            <a:endParaRPr lang="en-US" sz="2400" b="1" dirty="0" smtClean="0">
              <a:solidFill>
                <a:schemeClr val="tx2"/>
              </a:solidFill>
            </a:endParaRPr>
          </a:p>
          <a:p>
            <a:pPr lvl="0">
              <a:spcBef>
                <a:spcPts val="0"/>
              </a:spcBef>
              <a:spcAft>
                <a:spcPts val="1200"/>
              </a:spcAft>
              <a:buClr>
                <a:srgbClr val="FFC000"/>
              </a:buClr>
            </a:pPr>
            <a:endParaRPr lang="en-US" sz="2400" b="1" dirty="0" smtClean="0">
              <a:solidFill>
                <a:srgbClr val="C00000"/>
              </a:solidFill>
            </a:endParaRPr>
          </a:p>
          <a:p>
            <a:pPr lvl="0">
              <a:spcBef>
                <a:spcPts val="0"/>
              </a:spcBef>
              <a:spcAft>
                <a:spcPts val="600"/>
              </a:spcAft>
              <a:buClr>
                <a:srgbClr val="FFC000"/>
              </a:buClr>
              <a:buNone/>
            </a:pP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065315"/>
          </a:xfrm>
        </p:spPr>
        <p:txBody>
          <a:bodyPr/>
          <a:lstStyle/>
          <a:p>
            <a:pPr>
              <a:buNone/>
            </a:pPr>
            <a:r>
              <a:rPr lang="en-GB" sz="4000" b="1" dirty="0" smtClean="0">
                <a:solidFill>
                  <a:srgbClr val="002060"/>
                </a:solidFill>
              </a:rPr>
              <a:t>Aim:</a:t>
            </a:r>
          </a:p>
          <a:p>
            <a:pPr marL="514350" indent="-514350">
              <a:lnSpc>
                <a:spcPct val="200000"/>
              </a:lnSpc>
              <a:buFont typeface="+mj-lt"/>
              <a:buAutoNum type="arabicPeriod"/>
            </a:pPr>
            <a:r>
              <a:rPr lang="en-GB" b="1" dirty="0" smtClean="0">
                <a:solidFill>
                  <a:srgbClr val="002060"/>
                </a:solidFill>
              </a:rPr>
              <a:t>Understanding of what EDIOS is</a:t>
            </a:r>
          </a:p>
          <a:p>
            <a:pPr marL="514350" indent="-514350">
              <a:spcBef>
                <a:spcPts val="2400"/>
              </a:spcBef>
              <a:buFont typeface="+mj-lt"/>
              <a:buAutoNum type="arabicPeriod"/>
            </a:pPr>
            <a:r>
              <a:rPr lang="en-GB" b="1" dirty="0" smtClean="0">
                <a:solidFill>
                  <a:srgbClr val="002060"/>
                </a:solidFill>
              </a:rPr>
              <a:t>Understanding of content required for EDIOS entries</a:t>
            </a:r>
            <a:endParaRPr lang="en-US" b="1" dirty="0" smtClean="0">
              <a:solidFill>
                <a:srgbClr val="002060"/>
              </a:solidFill>
            </a:endParaRP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92088"/>
          </a:xfrm>
        </p:spPr>
        <p:txBody>
          <a:bodyPr>
            <a:normAutofit/>
          </a:bodyPr>
          <a:lstStyle/>
          <a:p>
            <a:r>
              <a:rPr lang="en-GB" sz="3200" b="1" dirty="0" smtClean="0">
                <a:solidFill>
                  <a:schemeClr val="tx2"/>
                </a:solidFill>
              </a:rPr>
              <a:t>EDIOS Program information window 'When'</a:t>
            </a:r>
            <a:endParaRPr lang="en-US" sz="3200" dirty="0"/>
          </a:p>
        </p:txBody>
      </p:sp>
      <p:pic>
        <p:nvPicPr>
          <p:cNvPr id="4" name="Picture 3"/>
          <p:cNvPicPr/>
          <p:nvPr/>
        </p:nvPicPr>
        <p:blipFill>
          <a:blip r:embed="rId2" cstate="print"/>
          <a:srcRect/>
          <a:stretch>
            <a:fillRect/>
          </a:stretch>
        </p:blipFill>
        <p:spPr bwMode="auto">
          <a:xfrm>
            <a:off x="179512" y="2204864"/>
            <a:ext cx="4140968" cy="3600400"/>
          </a:xfrm>
          <a:prstGeom prst="rect">
            <a:avLst/>
          </a:prstGeom>
          <a:noFill/>
          <a:ln w="9525">
            <a:noFill/>
            <a:miter lim="800000"/>
            <a:headEnd/>
            <a:tailEnd/>
          </a:ln>
        </p:spPr>
      </p:pic>
      <p:sp>
        <p:nvSpPr>
          <p:cNvPr id="5" name="TextBox 4"/>
          <p:cNvSpPr txBox="1"/>
          <p:nvPr/>
        </p:nvSpPr>
        <p:spPr>
          <a:xfrm>
            <a:off x="4427984" y="1995130"/>
            <a:ext cx="4499992" cy="4862870"/>
          </a:xfrm>
          <a:prstGeom prst="rect">
            <a:avLst/>
          </a:prstGeom>
          <a:noFill/>
        </p:spPr>
        <p:txBody>
          <a:bodyPr wrap="square" rtlCol="0">
            <a:spAutoFit/>
          </a:bodyPr>
          <a:lstStyle/>
          <a:p>
            <a:pPr>
              <a:spcAft>
                <a:spcPts val="1200"/>
              </a:spcAft>
            </a:pPr>
            <a:r>
              <a:rPr lang="en-GB" sz="2000" b="1" dirty="0" smtClean="0">
                <a:solidFill>
                  <a:schemeClr val="tx2"/>
                </a:solidFill>
              </a:rPr>
              <a:t>Start date</a:t>
            </a:r>
            <a:r>
              <a:rPr lang="en-GB" sz="2000" dirty="0" smtClean="0">
                <a:solidFill>
                  <a:schemeClr val="tx2"/>
                </a:solidFill>
              </a:rPr>
              <a:t> (date in iso8601, format YYYY or YYYY/MM/DD) </a:t>
            </a:r>
            <a:r>
              <a:rPr lang="en-GB" sz="2000" b="1" dirty="0" smtClean="0">
                <a:solidFill>
                  <a:srgbClr val="C00000"/>
                </a:solidFill>
              </a:rPr>
              <a:t>(Mandatory) </a:t>
            </a:r>
            <a:r>
              <a:rPr lang="en-GB" sz="2000" dirty="0" smtClean="0">
                <a:solidFill>
                  <a:schemeClr val="tx2"/>
                </a:solidFill>
              </a:rPr>
              <a:t>the </a:t>
            </a:r>
            <a:r>
              <a:rPr lang="en-GB" sz="2000" dirty="0" smtClean="0">
                <a:solidFill>
                  <a:schemeClr val="tx2"/>
                </a:solidFill>
              </a:rPr>
              <a:t>earliest year when observations began for the program. This does not mean when real time measurements began, but when any form of observations started.</a:t>
            </a:r>
            <a:endParaRPr lang="en-US" sz="2000" dirty="0" smtClean="0">
              <a:solidFill>
                <a:schemeClr val="tx2"/>
              </a:solidFill>
            </a:endParaRPr>
          </a:p>
          <a:p>
            <a:pPr>
              <a:spcAft>
                <a:spcPts val="1200"/>
              </a:spcAft>
            </a:pPr>
            <a:r>
              <a:rPr lang="en-GB" sz="2000" b="1" dirty="0" smtClean="0">
                <a:solidFill>
                  <a:schemeClr val="tx2"/>
                </a:solidFill>
              </a:rPr>
              <a:t>End date</a:t>
            </a:r>
            <a:r>
              <a:rPr lang="en-GB" sz="2000" dirty="0" smtClean="0">
                <a:solidFill>
                  <a:schemeClr val="tx2"/>
                </a:solidFill>
              </a:rPr>
              <a:t> (date in iso8601, format YYYY or YYYY/MM/DD): this is almost always left empty, as EDIOS is a directory of on-going observing programs (i.e. it is expected that the observations are continuing). It is NOT the latest date for which measurements have been received. The end date cannot be in the future.  </a:t>
            </a:r>
            <a:endParaRPr lang="en-US" sz="2000" dirty="0"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648072"/>
          </a:xfrm>
        </p:spPr>
        <p:txBody>
          <a:bodyPr>
            <a:normAutofit/>
          </a:bodyPr>
          <a:lstStyle/>
          <a:p>
            <a:r>
              <a:rPr lang="en-GB" sz="3200" b="1" dirty="0" smtClean="0">
                <a:solidFill>
                  <a:schemeClr val="tx2"/>
                </a:solidFill>
              </a:rPr>
              <a:t>EDIOS Program information window 'Where'</a:t>
            </a:r>
            <a:endParaRPr lang="en-US" sz="3200" dirty="0"/>
          </a:p>
        </p:txBody>
      </p:sp>
      <p:pic>
        <p:nvPicPr>
          <p:cNvPr id="4" name="Picture 3"/>
          <p:cNvPicPr/>
          <p:nvPr/>
        </p:nvPicPr>
        <p:blipFill>
          <a:blip r:embed="rId2" cstate="print"/>
          <a:srcRect/>
          <a:stretch>
            <a:fillRect/>
          </a:stretch>
        </p:blipFill>
        <p:spPr bwMode="auto">
          <a:xfrm>
            <a:off x="251520" y="1988841"/>
            <a:ext cx="4248472" cy="3600400"/>
          </a:xfrm>
          <a:prstGeom prst="rect">
            <a:avLst/>
          </a:prstGeom>
          <a:noFill/>
          <a:ln w="9525">
            <a:noFill/>
            <a:miter lim="800000"/>
            <a:headEnd/>
            <a:tailEnd/>
          </a:ln>
        </p:spPr>
      </p:pic>
      <p:sp>
        <p:nvSpPr>
          <p:cNvPr id="5" name="TextBox 4"/>
          <p:cNvSpPr txBox="1"/>
          <p:nvPr/>
        </p:nvSpPr>
        <p:spPr>
          <a:xfrm>
            <a:off x="4788024" y="2060848"/>
            <a:ext cx="3888432" cy="3477875"/>
          </a:xfrm>
          <a:prstGeom prst="rect">
            <a:avLst/>
          </a:prstGeom>
          <a:noFill/>
        </p:spPr>
        <p:txBody>
          <a:bodyPr wrap="square" rtlCol="0">
            <a:spAutoFit/>
          </a:bodyPr>
          <a:lstStyle/>
          <a:p>
            <a:r>
              <a:rPr lang="en-GB" sz="2200" dirty="0" smtClean="0">
                <a:solidFill>
                  <a:schemeClr val="tx2"/>
                </a:solidFill>
              </a:rPr>
              <a:t>Select the appropriate </a:t>
            </a:r>
            <a:r>
              <a:rPr lang="en-GB" sz="2200" b="1" dirty="0" smtClean="0">
                <a:solidFill>
                  <a:schemeClr val="tx2"/>
                </a:solidFill>
              </a:rPr>
              <a:t>Sea-areas </a:t>
            </a:r>
            <a:r>
              <a:rPr lang="en-GB" sz="2200" dirty="0" smtClean="0">
                <a:solidFill>
                  <a:schemeClr val="tx2"/>
                </a:solidFill>
              </a:rPr>
              <a:t>Only </a:t>
            </a:r>
            <a:r>
              <a:rPr lang="en-GB" sz="2200" dirty="0" smtClean="0">
                <a:solidFill>
                  <a:schemeClr val="tx2"/>
                </a:solidFill>
              </a:rPr>
              <a:t>include an </a:t>
            </a:r>
            <a:r>
              <a:rPr lang="en-GB" sz="2200" dirty="0" smtClean="0">
                <a:solidFill>
                  <a:schemeClr val="tx2"/>
                </a:solidFill>
              </a:rPr>
              <a:t>entire ocean </a:t>
            </a:r>
            <a:r>
              <a:rPr lang="en-GB" sz="2200" dirty="0" smtClean="0">
                <a:solidFill>
                  <a:schemeClr val="tx2"/>
                </a:solidFill>
              </a:rPr>
              <a:t>if the data set has ocean wide coverage. </a:t>
            </a:r>
            <a:r>
              <a:rPr lang="en-GB" sz="2200" b="1" dirty="0" smtClean="0">
                <a:solidFill>
                  <a:srgbClr val="C00000"/>
                </a:solidFill>
              </a:rPr>
              <a:t>Mandatory</a:t>
            </a:r>
          </a:p>
          <a:p>
            <a:endParaRPr lang="en-GB" sz="2200" b="1" dirty="0" smtClean="0">
              <a:solidFill>
                <a:schemeClr val="tx2"/>
              </a:solidFill>
            </a:endParaRPr>
          </a:p>
          <a:p>
            <a:r>
              <a:rPr lang="en-US" sz="2200" b="1" dirty="0" smtClean="0">
                <a:solidFill>
                  <a:schemeClr val="tx2"/>
                </a:solidFill>
              </a:rPr>
              <a:t>Geographic coverage (bounding box)</a:t>
            </a:r>
            <a:r>
              <a:rPr lang="en-US" sz="2200" dirty="0" smtClean="0">
                <a:solidFill>
                  <a:schemeClr val="tx2"/>
                </a:solidFill>
              </a:rPr>
              <a:t>: limits of dataset in degrees latitude and </a:t>
            </a:r>
            <a:r>
              <a:rPr lang="en-US" sz="2200" dirty="0" smtClean="0">
                <a:solidFill>
                  <a:schemeClr val="tx2"/>
                </a:solidFill>
              </a:rPr>
              <a:t>longitude. If included, it must cover all the positions in the series records</a:t>
            </a:r>
            <a:endParaRPr lang="en-US" sz="2200"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648072"/>
          </a:xfrm>
        </p:spPr>
        <p:txBody>
          <a:bodyPr>
            <a:normAutofit/>
          </a:bodyPr>
          <a:lstStyle/>
          <a:p>
            <a:r>
              <a:rPr lang="en-GB" sz="3200" b="1" dirty="0" smtClean="0">
                <a:solidFill>
                  <a:schemeClr val="tx2"/>
                </a:solidFill>
              </a:rPr>
              <a:t>EDIOS Program information window 'What'</a:t>
            </a:r>
            <a:endParaRPr lang="en-US" sz="3200" b="1" dirty="0">
              <a:solidFill>
                <a:schemeClr val="tx2"/>
              </a:solidFill>
            </a:endParaRPr>
          </a:p>
        </p:txBody>
      </p:sp>
      <p:pic>
        <p:nvPicPr>
          <p:cNvPr id="4" name="Picture 3"/>
          <p:cNvPicPr/>
          <p:nvPr/>
        </p:nvPicPr>
        <p:blipFill>
          <a:blip r:embed="rId2" cstate="print"/>
          <a:srcRect/>
          <a:stretch>
            <a:fillRect/>
          </a:stretch>
        </p:blipFill>
        <p:spPr bwMode="auto">
          <a:xfrm>
            <a:off x="323528" y="2132857"/>
            <a:ext cx="4248472" cy="3600399"/>
          </a:xfrm>
          <a:prstGeom prst="rect">
            <a:avLst/>
          </a:prstGeom>
          <a:noFill/>
          <a:ln w="9525">
            <a:noFill/>
            <a:miter lim="800000"/>
            <a:headEnd/>
            <a:tailEnd/>
          </a:ln>
        </p:spPr>
      </p:pic>
      <p:sp>
        <p:nvSpPr>
          <p:cNvPr id="5" name="TextBox 4"/>
          <p:cNvSpPr txBox="1"/>
          <p:nvPr/>
        </p:nvSpPr>
        <p:spPr>
          <a:xfrm>
            <a:off x="4788024" y="2132856"/>
            <a:ext cx="4032449" cy="3939540"/>
          </a:xfrm>
          <a:prstGeom prst="rect">
            <a:avLst/>
          </a:prstGeom>
          <a:noFill/>
        </p:spPr>
        <p:txBody>
          <a:bodyPr wrap="square" rtlCol="0">
            <a:spAutoFit/>
          </a:bodyPr>
          <a:lstStyle/>
          <a:p>
            <a:pPr>
              <a:lnSpc>
                <a:spcPts val="2400"/>
              </a:lnSpc>
              <a:spcAft>
                <a:spcPts val="600"/>
              </a:spcAft>
            </a:pPr>
            <a:r>
              <a:rPr lang="en-GB" sz="2200" b="1" dirty="0" smtClean="0">
                <a:solidFill>
                  <a:schemeClr val="tx2"/>
                </a:solidFill>
              </a:rPr>
              <a:t>Projects:</a:t>
            </a:r>
            <a:r>
              <a:rPr lang="en-GB" sz="2200" dirty="0" smtClean="0">
                <a:solidFill>
                  <a:schemeClr val="tx2"/>
                </a:solidFill>
              </a:rPr>
              <a:t> </a:t>
            </a:r>
            <a:r>
              <a:rPr lang="en-GB" sz="2200" dirty="0" smtClean="0">
                <a:solidFill>
                  <a:schemeClr val="tx2"/>
                </a:solidFill>
              </a:rPr>
              <a:t>Used to Link </a:t>
            </a:r>
            <a:r>
              <a:rPr lang="en-GB" sz="2200" dirty="0" smtClean="0">
                <a:solidFill>
                  <a:schemeClr val="tx2"/>
                </a:solidFill>
              </a:rPr>
              <a:t>to the European Directory of Marine Environmental Research Projects (EDMERP</a:t>
            </a:r>
            <a:r>
              <a:rPr lang="en-GB" sz="2200" dirty="0" smtClean="0">
                <a:solidFill>
                  <a:schemeClr val="tx2"/>
                </a:solidFill>
              </a:rPr>
              <a:t>).</a:t>
            </a:r>
          </a:p>
          <a:p>
            <a:pPr>
              <a:lnSpc>
                <a:spcPts val="2400"/>
              </a:lnSpc>
              <a:spcAft>
                <a:spcPts val="600"/>
              </a:spcAft>
            </a:pPr>
            <a:r>
              <a:rPr lang="en-GB" sz="2200" b="1" dirty="0" smtClean="0">
                <a:solidFill>
                  <a:schemeClr val="tx2"/>
                </a:solidFill>
              </a:rPr>
              <a:t>Data set: </a:t>
            </a:r>
            <a:r>
              <a:rPr lang="en-GB" sz="2200" dirty="0" smtClean="0">
                <a:solidFill>
                  <a:schemeClr val="tx2"/>
                </a:solidFill>
              </a:rPr>
              <a:t>can be linked to EDMED record</a:t>
            </a:r>
            <a:endParaRPr lang="en-US" sz="2200" dirty="0" smtClean="0">
              <a:solidFill>
                <a:schemeClr val="tx2"/>
              </a:solidFill>
            </a:endParaRPr>
          </a:p>
          <a:p>
            <a:pPr>
              <a:lnSpc>
                <a:spcPts val="2400"/>
              </a:lnSpc>
              <a:spcAft>
                <a:spcPts val="600"/>
              </a:spcAft>
            </a:pPr>
            <a:r>
              <a:rPr lang="en-GB" sz="2200" b="1" dirty="0" smtClean="0">
                <a:solidFill>
                  <a:schemeClr val="tx2"/>
                </a:solidFill>
              </a:rPr>
              <a:t>Abstract: </a:t>
            </a:r>
            <a:r>
              <a:rPr lang="en-GB" sz="2200" b="1" dirty="0" smtClean="0">
                <a:solidFill>
                  <a:srgbClr val="C00000"/>
                </a:solidFill>
              </a:rPr>
              <a:t>Mandatory. </a:t>
            </a:r>
            <a:r>
              <a:rPr lang="en-GB" sz="2200" dirty="0" smtClean="0">
                <a:solidFill>
                  <a:schemeClr val="tx2"/>
                </a:solidFill>
              </a:rPr>
              <a:t>A concise description containing </a:t>
            </a:r>
            <a:r>
              <a:rPr lang="en-GB" sz="2200" dirty="0" smtClean="0">
                <a:solidFill>
                  <a:schemeClr val="tx2"/>
                </a:solidFill>
              </a:rPr>
              <a:t>brief statements for describing </a:t>
            </a:r>
            <a:r>
              <a:rPr lang="en-GB" sz="2200" dirty="0" smtClean="0">
                <a:solidFill>
                  <a:schemeClr val="tx2"/>
                </a:solidFill>
              </a:rPr>
              <a:t>the programme.  Should </a:t>
            </a:r>
            <a:r>
              <a:rPr lang="en-GB" sz="2200" b="1" u="sng" dirty="0" smtClean="0">
                <a:solidFill>
                  <a:srgbClr val="C00000"/>
                </a:solidFill>
              </a:rPr>
              <a:t>NOT</a:t>
            </a:r>
            <a:r>
              <a:rPr lang="en-GB" sz="2200" dirty="0" smtClean="0">
                <a:solidFill>
                  <a:schemeClr val="tx2"/>
                </a:solidFill>
              </a:rPr>
              <a:t> be all upper case. Check spelling. Should be unique.</a:t>
            </a:r>
            <a:endParaRPr lang="en-US" sz="2200" b="1"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92088"/>
          </a:xfrm>
        </p:spPr>
        <p:txBody>
          <a:bodyPr>
            <a:normAutofit/>
          </a:bodyPr>
          <a:lstStyle/>
          <a:p>
            <a:r>
              <a:rPr lang="en-GB" sz="3200" b="1" dirty="0" smtClean="0">
                <a:solidFill>
                  <a:schemeClr val="tx2"/>
                </a:solidFill>
              </a:rPr>
              <a:t>Example EDIOS abstracts (1)</a:t>
            </a:r>
            <a:endParaRPr lang="en-US" sz="3200" b="1" dirty="0">
              <a:solidFill>
                <a:schemeClr val="tx2"/>
              </a:solidFill>
            </a:endParaRPr>
          </a:p>
        </p:txBody>
      </p:sp>
      <p:sp>
        <p:nvSpPr>
          <p:cNvPr id="3" name="Content Placeholder 2"/>
          <p:cNvSpPr>
            <a:spLocks noGrp="1"/>
          </p:cNvSpPr>
          <p:nvPr>
            <p:ph idx="1"/>
          </p:nvPr>
        </p:nvSpPr>
        <p:spPr>
          <a:xfrm>
            <a:off x="457200" y="2060848"/>
            <a:ext cx="8229600" cy="4065315"/>
          </a:xfrm>
        </p:spPr>
        <p:txBody>
          <a:bodyPr>
            <a:normAutofit/>
          </a:bodyPr>
          <a:lstStyle/>
          <a:p>
            <a:pPr>
              <a:buNone/>
            </a:pPr>
            <a:r>
              <a:rPr lang="en-GB" sz="2600" b="1" dirty="0" smtClean="0">
                <a:solidFill>
                  <a:schemeClr val="tx2"/>
                </a:solidFill>
              </a:rPr>
              <a:t>	POSEIDON </a:t>
            </a:r>
            <a:r>
              <a:rPr lang="en-GB" sz="2600" b="1" dirty="0" smtClean="0">
                <a:solidFill>
                  <a:schemeClr val="tx2"/>
                </a:solidFill>
              </a:rPr>
              <a:t>is a comprehensive marine monitoring and forecasting system, that aims to improve environmental surveillance and facilitate sea transport, rescue and safety of life at sea, fishing and aquaculture, protection of the marine ecosystem, etc. POSEIDON enhanced considerably the capabilities to manage, protect and develop the marine resources of the Greek Seas and to promote Greek Operational Oceanography</a:t>
            </a:r>
            <a:endParaRPr lang="en-US" sz="2600" b="1" dirty="0" smtClean="0">
              <a:solidFill>
                <a:schemeClr val="tx2"/>
              </a:solidFill>
            </a:endParaRP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92088"/>
          </a:xfrm>
        </p:spPr>
        <p:txBody>
          <a:bodyPr>
            <a:normAutofit/>
          </a:bodyPr>
          <a:lstStyle/>
          <a:p>
            <a:r>
              <a:rPr lang="en-GB" sz="3200" b="1" dirty="0" smtClean="0">
                <a:solidFill>
                  <a:schemeClr val="tx2"/>
                </a:solidFill>
              </a:rPr>
              <a:t>Example EDIOS abstracts (2)</a:t>
            </a:r>
            <a:endParaRPr lang="en-US" sz="3200" b="1" dirty="0">
              <a:solidFill>
                <a:schemeClr val="tx2"/>
              </a:solidFill>
            </a:endParaRPr>
          </a:p>
        </p:txBody>
      </p:sp>
      <p:sp>
        <p:nvSpPr>
          <p:cNvPr id="3" name="Content Placeholder 2"/>
          <p:cNvSpPr>
            <a:spLocks noGrp="1"/>
          </p:cNvSpPr>
          <p:nvPr>
            <p:ph idx="1"/>
          </p:nvPr>
        </p:nvSpPr>
        <p:spPr>
          <a:xfrm>
            <a:off x="323528" y="2060848"/>
            <a:ext cx="8229600" cy="4536504"/>
          </a:xfrm>
        </p:spPr>
        <p:txBody>
          <a:bodyPr>
            <a:normAutofit fontScale="70000" lnSpcReduction="20000"/>
          </a:bodyPr>
          <a:lstStyle/>
          <a:p>
            <a:pPr>
              <a:buNone/>
            </a:pPr>
            <a:r>
              <a:rPr lang="en-GB" sz="2600" b="1" dirty="0" smtClean="0">
                <a:solidFill>
                  <a:schemeClr val="tx2"/>
                </a:solidFill>
              </a:rPr>
              <a:t>	</a:t>
            </a:r>
            <a:r>
              <a:rPr lang="en-GB" sz="3100" b="1" dirty="0" smtClean="0">
                <a:solidFill>
                  <a:schemeClr val="tx2"/>
                </a:solidFill>
              </a:rPr>
              <a:t>The </a:t>
            </a:r>
            <a:r>
              <a:rPr lang="en-GB" sz="3100" b="1" dirty="0" smtClean="0">
                <a:solidFill>
                  <a:schemeClr val="tx2"/>
                </a:solidFill>
              </a:rPr>
              <a:t>Environment Agency monitors 497 marine bathing waters and 5 inland waters. Sampling is conducted 20 during May to September only.</a:t>
            </a:r>
            <a:br>
              <a:rPr lang="en-GB" sz="3100" b="1" dirty="0" smtClean="0">
                <a:solidFill>
                  <a:schemeClr val="tx2"/>
                </a:solidFill>
              </a:rPr>
            </a:br>
            <a:r>
              <a:rPr lang="en-GB" sz="3100" b="1" dirty="0" smtClean="0">
                <a:solidFill>
                  <a:schemeClr val="tx2"/>
                </a:solidFill>
              </a:rPr>
              <a:t/>
            </a:r>
            <a:br>
              <a:rPr lang="en-GB" sz="3100" b="1" dirty="0" smtClean="0">
                <a:solidFill>
                  <a:schemeClr val="tx2"/>
                </a:solidFill>
              </a:rPr>
            </a:br>
            <a:r>
              <a:rPr lang="en-GB" sz="3100" b="1" dirty="0" smtClean="0">
                <a:solidFill>
                  <a:schemeClr val="tx2"/>
                </a:solidFill>
              </a:rPr>
              <a:t>There are two main sets of standards for measuring bathing water quality: the minimum standard and the stricter guideline standard. All bathing waters must meet the minimum standard, the stricter guideline standard is used by the European Bathing Waters directive to assess bathing waters across all member states.</a:t>
            </a:r>
            <a:br>
              <a:rPr lang="en-GB" sz="3100" b="1" dirty="0" smtClean="0">
                <a:solidFill>
                  <a:schemeClr val="tx2"/>
                </a:solidFill>
              </a:rPr>
            </a:br>
            <a:r>
              <a:rPr lang="en-GB" sz="3100" b="1" dirty="0" smtClean="0">
                <a:solidFill>
                  <a:schemeClr val="tx2"/>
                </a:solidFill>
              </a:rPr>
              <a:t/>
            </a:r>
            <a:br>
              <a:rPr lang="en-GB" sz="3100" b="1" dirty="0" smtClean="0">
                <a:solidFill>
                  <a:schemeClr val="tx2"/>
                </a:solidFill>
              </a:rPr>
            </a:br>
            <a:r>
              <a:rPr lang="en-GB" sz="3100" b="1" dirty="0" smtClean="0">
                <a:solidFill>
                  <a:schemeClr val="tx2"/>
                </a:solidFill>
              </a:rPr>
              <a:t>Data held in </a:t>
            </a:r>
            <a:r>
              <a:rPr lang="en-GB" sz="3100" b="1" dirty="0" err="1" smtClean="0">
                <a:solidFill>
                  <a:schemeClr val="tx2"/>
                </a:solidFill>
              </a:rPr>
              <a:t>Defra's</a:t>
            </a:r>
            <a:r>
              <a:rPr lang="en-GB" sz="3100" b="1" dirty="0" smtClean="0">
                <a:solidFill>
                  <a:schemeClr val="tx2"/>
                </a:solidFill>
              </a:rPr>
              <a:t> Bathing Water Database and Environment Agency archive.</a:t>
            </a:r>
            <a:br>
              <a:rPr lang="en-GB" sz="3100" b="1" dirty="0" smtClean="0">
                <a:solidFill>
                  <a:schemeClr val="tx2"/>
                </a:solidFill>
              </a:rPr>
            </a:br>
            <a:r>
              <a:rPr lang="en-GB" sz="3100" b="1" dirty="0" smtClean="0">
                <a:solidFill>
                  <a:schemeClr val="tx2"/>
                </a:solidFill>
              </a:rPr>
              <a:t>Further information at: </a:t>
            </a:r>
            <a:r>
              <a:rPr lang="en-GB" sz="3100" u="sng" dirty="0" smtClean="0">
                <a:hlinkClick r:id="rId2"/>
              </a:rPr>
              <a:t>http://www.environment-agency.gov.uk/yourenv/eff/1190084/water/213925/bathing/?lang=_e</a:t>
            </a:r>
            <a:endParaRPr lang="en-US" sz="3100" b="1" dirty="0" smtClean="0">
              <a:solidFill>
                <a:schemeClr val="tx2"/>
              </a:solidFill>
            </a:endParaRPr>
          </a:p>
          <a:p>
            <a:pPr>
              <a:buNone/>
            </a:pPr>
            <a:endParaRPr lang="en-US" sz="3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92088"/>
          </a:xfrm>
        </p:spPr>
        <p:txBody>
          <a:bodyPr>
            <a:normAutofit/>
          </a:bodyPr>
          <a:lstStyle/>
          <a:p>
            <a:r>
              <a:rPr lang="en-GB" sz="3200" b="1" dirty="0" smtClean="0">
                <a:solidFill>
                  <a:schemeClr val="tx2"/>
                </a:solidFill>
              </a:rPr>
              <a:t>Example EDIOS abstracts (3)</a:t>
            </a:r>
            <a:endParaRPr lang="en-US" sz="3200" b="1" dirty="0">
              <a:solidFill>
                <a:schemeClr val="tx2"/>
              </a:solidFill>
            </a:endParaRPr>
          </a:p>
        </p:txBody>
      </p:sp>
      <p:sp>
        <p:nvSpPr>
          <p:cNvPr id="3" name="Content Placeholder 2"/>
          <p:cNvSpPr>
            <a:spLocks noGrp="1"/>
          </p:cNvSpPr>
          <p:nvPr>
            <p:ph idx="1"/>
          </p:nvPr>
        </p:nvSpPr>
        <p:spPr>
          <a:xfrm>
            <a:off x="457200" y="2060848"/>
            <a:ext cx="8229600" cy="3384376"/>
          </a:xfrm>
        </p:spPr>
        <p:txBody>
          <a:bodyPr>
            <a:normAutofit/>
          </a:bodyPr>
          <a:lstStyle/>
          <a:p>
            <a:pPr>
              <a:buNone/>
            </a:pPr>
            <a:r>
              <a:rPr lang="en-US" sz="1800" dirty="0" smtClean="0"/>
              <a:t>	</a:t>
            </a:r>
            <a:r>
              <a:rPr lang="en-US" sz="2400" b="1" dirty="0" smtClean="0">
                <a:solidFill>
                  <a:schemeClr val="tx2"/>
                </a:solidFill>
              </a:rPr>
              <a:t>Time </a:t>
            </a:r>
            <a:r>
              <a:rPr lang="en-US" sz="2400" b="1" dirty="0" smtClean="0">
                <a:solidFill>
                  <a:schemeClr val="tx2"/>
                </a:solidFill>
              </a:rPr>
              <a:t>series of physical and chemical data are generated by the BSH observational network </a:t>
            </a:r>
            <a:r>
              <a:rPr lang="en-US" sz="2400" b="1" dirty="0" smtClean="0">
                <a:solidFill>
                  <a:schemeClr val="tx2"/>
                </a:solidFill>
              </a:rPr>
              <a:t>MARNET. </a:t>
            </a:r>
            <a:r>
              <a:rPr lang="en-US" sz="2400" b="1" dirty="0" smtClean="0">
                <a:solidFill>
                  <a:schemeClr val="tx2"/>
                </a:solidFill>
              </a:rPr>
              <a:t>Here, the instrument chains are connected to special surface buoys, unmanned light vessels or fixed platforms. In contrast to moorings the data are not stored internally but transmitted directly to a land station. In general the data are received every hour by the land station and allow an up-to-date description of the state of the ocean.</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3200" b="1" dirty="0" smtClean="0">
                <a:solidFill>
                  <a:schemeClr val="tx2"/>
                </a:solidFill>
              </a:rPr>
              <a:t>Series information</a:t>
            </a:r>
            <a:endParaRPr lang="en-US" sz="3200" b="1" dirty="0">
              <a:solidFill>
                <a:schemeClr val="tx2"/>
              </a:solidFill>
            </a:endParaRPr>
          </a:p>
        </p:txBody>
      </p:sp>
      <p:sp>
        <p:nvSpPr>
          <p:cNvPr id="3" name="Content Placeholder 2"/>
          <p:cNvSpPr>
            <a:spLocks noGrp="1"/>
          </p:cNvSpPr>
          <p:nvPr>
            <p:ph idx="1"/>
          </p:nvPr>
        </p:nvSpPr>
        <p:spPr>
          <a:xfrm>
            <a:off x="457200" y="2060848"/>
            <a:ext cx="8229600" cy="4320480"/>
          </a:xfrm>
        </p:spPr>
        <p:txBody>
          <a:bodyPr>
            <a:noAutofit/>
          </a:bodyPr>
          <a:lstStyle/>
          <a:p>
            <a:pPr lvl="0">
              <a:buClr>
                <a:srgbClr val="FFC000"/>
              </a:buClr>
            </a:pPr>
            <a:r>
              <a:rPr lang="en-US" sz="2400" b="1" dirty="0" smtClean="0">
                <a:solidFill>
                  <a:schemeClr val="tx2"/>
                </a:solidFill>
              </a:rPr>
              <a:t>EDIOS series identifier (local identifier) </a:t>
            </a:r>
          </a:p>
          <a:p>
            <a:pPr lvl="0">
              <a:buClr>
                <a:srgbClr val="FFC000"/>
              </a:buClr>
            </a:pPr>
            <a:r>
              <a:rPr lang="en-US" sz="2400" b="1" dirty="0" smtClean="0">
                <a:solidFill>
                  <a:schemeClr val="tx2"/>
                </a:solidFill>
              </a:rPr>
              <a:t>Series acronym </a:t>
            </a:r>
          </a:p>
          <a:p>
            <a:pPr lvl="0">
              <a:buClr>
                <a:srgbClr val="FFC000"/>
              </a:buClr>
            </a:pPr>
            <a:r>
              <a:rPr lang="en-US" sz="2400" b="1" dirty="0" smtClean="0">
                <a:solidFill>
                  <a:schemeClr val="tx2"/>
                </a:solidFill>
              </a:rPr>
              <a:t>Series Name </a:t>
            </a:r>
          </a:p>
          <a:p>
            <a:pPr lvl="0">
              <a:buClr>
                <a:srgbClr val="FFC000"/>
              </a:buClr>
            </a:pPr>
            <a:r>
              <a:rPr lang="en-US" sz="2400" b="1" dirty="0" smtClean="0">
                <a:solidFill>
                  <a:schemeClr val="tx2"/>
                </a:solidFill>
              </a:rPr>
              <a:t>Geographic coverage (bounding box) </a:t>
            </a:r>
          </a:p>
          <a:p>
            <a:pPr lvl="0">
              <a:buClr>
                <a:srgbClr val="FFC000"/>
              </a:buClr>
            </a:pPr>
            <a:r>
              <a:rPr lang="en-US" sz="2400" b="1" dirty="0" smtClean="0">
                <a:solidFill>
                  <a:schemeClr val="tx2"/>
                </a:solidFill>
              </a:rPr>
              <a:t>Start date </a:t>
            </a:r>
          </a:p>
          <a:p>
            <a:pPr lvl="0">
              <a:buClr>
                <a:srgbClr val="FFC000"/>
              </a:buClr>
            </a:pPr>
            <a:r>
              <a:rPr lang="en-US" sz="2400" b="1" dirty="0" smtClean="0">
                <a:solidFill>
                  <a:schemeClr val="tx2"/>
                </a:solidFill>
              </a:rPr>
              <a:t>Abstract </a:t>
            </a:r>
          </a:p>
          <a:p>
            <a:pPr lvl="0">
              <a:buClr>
                <a:srgbClr val="FFC000"/>
              </a:buClr>
            </a:pPr>
            <a:r>
              <a:rPr lang="en-US" sz="2400" b="1" dirty="0" smtClean="0">
                <a:solidFill>
                  <a:schemeClr val="tx2"/>
                </a:solidFill>
              </a:rPr>
              <a:t>Parameters </a:t>
            </a:r>
          </a:p>
          <a:p>
            <a:pPr lvl="0">
              <a:buClr>
                <a:srgbClr val="FFC000"/>
              </a:buClr>
            </a:pPr>
            <a:r>
              <a:rPr lang="en-US" sz="2400" b="1" dirty="0" smtClean="0">
                <a:solidFill>
                  <a:schemeClr val="tx2"/>
                </a:solidFill>
              </a:rPr>
              <a:t>Quality control procedures </a:t>
            </a:r>
          </a:p>
          <a:p>
            <a:pPr lvl="0">
              <a:buClr>
                <a:srgbClr val="FFC000"/>
              </a:buClr>
            </a:pPr>
            <a:r>
              <a:rPr lang="en-US" sz="2400" b="1" dirty="0" smtClean="0">
                <a:solidFill>
                  <a:schemeClr val="tx2"/>
                </a:solidFill>
              </a:rPr>
              <a:t>Collate Centre (EDMO reference) </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640960" cy="936104"/>
          </a:xfrm>
        </p:spPr>
        <p:txBody>
          <a:bodyPr>
            <a:normAutofit/>
          </a:bodyPr>
          <a:lstStyle/>
          <a:p>
            <a:r>
              <a:rPr lang="en-GB" sz="3200" b="1" dirty="0" smtClean="0">
                <a:solidFill>
                  <a:schemeClr val="tx2"/>
                </a:solidFill>
              </a:rPr>
              <a:t>EDIOS </a:t>
            </a:r>
            <a:r>
              <a:rPr lang="en-GB" sz="3200" b="1" dirty="0" smtClean="0">
                <a:solidFill>
                  <a:schemeClr val="tx2"/>
                </a:solidFill>
              </a:rPr>
              <a:t>Series </a:t>
            </a:r>
            <a:r>
              <a:rPr lang="en-GB" sz="3200" b="1" dirty="0" smtClean="0">
                <a:solidFill>
                  <a:schemeClr val="tx2"/>
                </a:solidFill>
              </a:rPr>
              <a:t>information window 'Identification'</a:t>
            </a:r>
            <a:endParaRPr lang="en-US" sz="3200" dirty="0"/>
          </a:p>
        </p:txBody>
      </p:sp>
      <p:sp>
        <p:nvSpPr>
          <p:cNvPr id="3" name="Content Placeholder 2"/>
          <p:cNvSpPr>
            <a:spLocks noGrp="1"/>
          </p:cNvSpPr>
          <p:nvPr>
            <p:ph idx="1"/>
          </p:nvPr>
        </p:nvSpPr>
        <p:spPr>
          <a:xfrm>
            <a:off x="4572000" y="1916832"/>
            <a:ext cx="4248472" cy="4752528"/>
          </a:xfrm>
        </p:spPr>
        <p:txBody>
          <a:bodyPr>
            <a:normAutofit fontScale="62500" lnSpcReduction="20000"/>
          </a:bodyPr>
          <a:lstStyle/>
          <a:p>
            <a:pPr marL="0" indent="0">
              <a:lnSpc>
                <a:spcPts val="2400"/>
              </a:lnSpc>
              <a:spcBef>
                <a:spcPts val="600"/>
              </a:spcBef>
              <a:buNone/>
            </a:pPr>
            <a:r>
              <a:rPr lang="en-GB" b="1" dirty="0" smtClean="0">
                <a:solidFill>
                  <a:srgbClr val="002060"/>
                </a:solidFill>
              </a:rPr>
              <a:t>Series </a:t>
            </a:r>
            <a:r>
              <a:rPr lang="en-GB" b="1" dirty="0" smtClean="0">
                <a:solidFill>
                  <a:srgbClr val="002060"/>
                </a:solidFill>
              </a:rPr>
              <a:t>Id</a:t>
            </a:r>
            <a:r>
              <a:rPr lang="en-GB" dirty="0" smtClean="0">
                <a:solidFill>
                  <a:srgbClr val="002060"/>
                </a:solidFill>
              </a:rPr>
              <a:t>  </a:t>
            </a:r>
            <a:r>
              <a:rPr lang="en-GB" b="1" dirty="0" smtClean="0">
                <a:solidFill>
                  <a:srgbClr val="C00000"/>
                </a:solidFill>
              </a:rPr>
              <a:t>(Mandatory)</a:t>
            </a:r>
            <a:endParaRPr lang="en-GB" b="1" dirty="0" smtClean="0">
              <a:solidFill>
                <a:srgbClr val="C00000"/>
              </a:solidFill>
            </a:endParaRPr>
          </a:p>
          <a:p>
            <a:pPr marL="0" indent="0">
              <a:lnSpc>
                <a:spcPts val="2400"/>
              </a:lnSpc>
              <a:spcBef>
                <a:spcPts val="0"/>
              </a:spcBef>
              <a:spcAft>
                <a:spcPts val="600"/>
              </a:spcAft>
              <a:buNone/>
            </a:pPr>
            <a:r>
              <a:rPr lang="en-GB" dirty="0" smtClean="0">
                <a:solidFill>
                  <a:srgbClr val="002060"/>
                </a:solidFill>
              </a:rPr>
              <a:t>Must be </a:t>
            </a:r>
            <a:r>
              <a:rPr lang="en-GB" dirty="0" smtClean="0">
                <a:solidFill>
                  <a:srgbClr val="002060"/>
                </a:solidFill>
              </a:rPr>
              <a:t>UNIQUE. </a:t>
            </a:r>
            <a:r>
              <a:rPr lang="en-GB" dirty="0" smtClean="0">
                <a:solidFill>
                  <a:srgbClr val="002060"/>
                </a:solidFill>
              </a:rPr>
              <a:t>It is used to recognise updated records.</a:t>
            </a:r>
            <a:endParaRPr lang="en-US" dirty="0" smtClean="0">
              <a:solidFill>
                <a:srgbClr val="002060"/>
              </a:solidFill>
            </a:endParaRPr>
          </a:p>
          <a:p>
            <a:pPr marL="0" indent="0">
              <a:lnSpc>
                <a:spcPts val="2400"/>
              </a:lnSpc>
              <a:spcBef>
                <a:spcPts val="600"/>
              </a:spcBef>
              <a:buNone/>
            </a:pPr>
            <a:r>
              <a:rPr lang="en-GB" b="1" dirty="0" smtClean="0">
                <a:solidFill>
                  <a:srgbClr val="002060"/>
                </a:solidFill>
              </a:rPr>
              <a:t>Series Acronym </a:t>
            </a:r>
            <a:r>
              <a:rPr lang="en-GB" b="1" dirty="0" smtClean="0">
                <a:solidFill>
                  <a:srgbClr val="C00000"/>
                </a:solidFill>
              </a:rPr>
              <a:t>(Mandatory)</a:t>
            </a:r>
            <a:endParaRPr lang="en-GB" dirty="0" smtClean="0">
              <a:solidFill>
                <a:srgbClr val="C00000"/>
              </a:solidFill>
            </a:endParaRPr>
          </a:p>
          <a:p>
            <a:pPr marL="0" indent="0">
              <a:lnSpc>
                <a:spcPts val="2400"/>
              </a:lnSpc>
              <a:spcBef>
                <a:spcPts val="0"/>
              </a:spcBef>
              <a:spcAft>
                <a:spcPts val="600"/>
              </a:spcAft>
              <a:buNone/>
            </a:pPr>
            <a:r>
              <a:rPr lang="en-GB" dirty="0" smtClean="0">
                <a:solidFill>
                  <a:srgbClr val="002060"/>
                </a:solidFill>
              </a:rPr>
              <a:t>Shortened version of the </a:t>
            </a:r>
            <a:r>
              <a:rPr lang="en-GB" dirty="0" smtClean="0">
                <a:solidFill>
                  <a:srgbClr val="002060"/>
                </a:solidFill>
              </a:rPr>
              <a:t>series name</a:t>
            </a:r>
            <a:r>
              <a:rPr lang="en-GB" dirty="0" smtClean="0">
                <a:solidFill>
                  <a:srgbClr val="002060"/>
                </a:solidFill>
              </a:rPr>
              <a:t>. </a:t>
            </a:r>
            <a:endParaRPr lang="en-US" dirty="0" smtClean="0">
              <a:solidFill>
                <a:srgbClr val="002060"/>
              </a:solidFill>
            </a:endParaRPr>
          </a:p>
          <a:p>
            <a:pPr marL="0" indent="0">
              <a:lnSpc>
                <a:spcPts val="2400"/>
              </a:lnSpc>
              <a:spcBef>
                <a:spcPts val="600"/>
              </a:spcBef>
              <a:buNone/>
            </a:pPr>
            <a:r>
              <a:rPr lang="en-GB" b="1" dirty="0" smtClean="0">
                <a:solidFill>
                  <a:srgbClr val="002060"/>
                </a:solidFill>
              </a:rPr>
              <a:t>Series </a:t>
            </a:r>
            <a:r>
              <a:rPr lang="en-GB" b="1" dirty="0" smtClean="0">
                <a:solidFill>
                  <a:srgbClr val="002060"/>
                </a:solidFill>
              </a:rPr>
              <a:t>Name</a:t>
            </a:r>
            <a:r>
              <a:rPr lang="en-GB" dirty="0" smtClean="0">
                <a:solidFill>
                  <a:srgbClr val="002060"/>
                </a:solidFill>
              </a:rPr>
              <a:t> </a:t>
            </a:r>
            <a:r>
              <a:rPr lang="en-GB" b="1" dirty="0" smtClean="0">
                <a:solidFill>
                  <a:srgbClr val="C00000"/>
                </a:solidFill>
              </a:rPr>
              <a:t>(Mandatory) </a:t>
            </a:r>
            <a:endParaRPr lang="en-GB" b="1" dirty="0" smtClean="0">
              <a:solidFill>
                <a:srgbClr val="C00000"/>
              </a:solidFill>
            </a:endParaRPr>
          </a:p>
          <a:p>
            <a:pPr marL="0" indent="0">
              <a:lnSpc>
                <a:spcPts val="2400"/>
              </a:lnSpc>
              <a:spcBef>
                <a:spcPts val="0"/>
              </a:spcBef>
              <a:buNone/>
            </a:pPr>
            <a:r>
              <a:rPr lang="en-GB" dirty="0" smtClean="0">
                <a:solidFill>
                  <a:srgbClr val="002060"/>
                </a:solidFill>
              </a:rPr>
              <a:t>It should be </a:t>
            </a:r>
            <a:r>
              <a:rPr lang="en-GB" dirty="0" smtClean="0">
                <a:solidFill>
                  <a:srgbClr val="002060"/>
                </a:solidFill>
              </a:rPr>
              <a:t>unique within the programme and </a:t>
            </a:r>
            <a:r>
              <a:rPr lang="en-GB" dirty="0" smtClean="0">
                <a:solidFill>
                  <a:srgbClr val="002060"/>
                </a:solidFill>
              </a:rPr>
              <a:t>describe </a:t>
            </a:r>
            <a:r>
              <a:rPr lang="en-GB" u="sng" dirty="0" smtClean="0">
                <a:solidFill>
                  <a:srgbClr val="002060"/>
                </a:solidFill>
              </a:rPr>
              <a:t>the </a:t>
            </a:r>
            <a:r>
              <a:rPr lang="en-GB" u="sng" dirty="0" smtClean="0">
                <a:solidFill>
                  <a:srgbClr val="002060"/>
                </a:solidFill>
              </a:rPr>
              <a:t>series</a:t>
            </a:r>
            <a:r>
              <a:rPr lang="en-GB" dirty="0" smtClean="0">
                <a:solidFill>
                  <a:srgbClr val="002060"/>
                </a:solidFill>
              </a:rPr>
              <a:t>. It is </a:t>
            </a:r>
            <a:r>
              <a:rPr lang="en-GB" b="1" u="sng" dirty="0" smtClean="0">
                <a:solidFill>
                  <a:srgbClr val="C00000"/>
                </a:solidFill>
              </a:rPr>
              <a:t>NOT</a:t>
            </a:r>
            <a:r>
              <a:rPr lang="en-GB" dirty="0" smtClean="0">
                <a:solidFill>
                  <a:srgbClr val="002060"/>
                </a:solidFill>
              </a:rPr>
              <a:t> the same as the programme name.</a:t>
            </a:r>
          </a:p>
          <a:p>
            <a:pPr marL="0" indent="0">
              <a:lnSpc>
                <a:spcPts val="2400"/>
              </a:lnSpc>
              <a:spcBef>
                <a:spcPts val="600"/>
              </a:spcBef>
              <a:buNone/>
            </a:pPr>
            <a:r>
              <a:rPr lang="en-GB" b="1" dirty="0" smtClean="0">
                <a:solidFill>
                  <a:srgbClr val="002060"/>
                </a:solidFill>
              </a:rPr>
              <a:t>EDIOS Programme Reference </a:t>
            </a:r>
            <a:r>
              <a:rPr lang="en-GB" b="1" dirty="0" smtClean="0">
                <a:solidFill>
                  <a:srgbClr val="C00000"/>
                </a:solidFill>
              </a:rPr>
              <a:t>(Mandatory) </a:t>
            </a:r>
            <a:r>
              <a:rPr lang="en-GB" dirty="0" smtClean="0">
                <a:solidFill>
                  <a:srgbClr val="002060"/>
                </a:solidFill>
              </a:rPr>
              <a:t>Link back to programme record previously defined (local id).</a:t>
            </a:r>
            <a:endParaRPr lang="en-US" dirty="0" smtClean="0">
              <a:solidFill>
                <a:srgbClr val="002060"/>
              </a:solidFill>
            </a:endParaRPr>
          </a:p>
          <a:p>
            <a:endParaRPr lang="en-US" dirty="0"/>
          </a:p>
        </p:txBody>
      </p:sp>
      <p:pic>
        <p:nvPicPr>
          <p:cNvPr id="4" name="Picture 3"/>
          <p:cNvPicPr/>
          <p:nvPr/>
        </p:nvPicPr>
        <p:blipFill>
          <a:blip r:embed="rId2" cstate="print"/>
          <a:srcRect/>
          <a:stretch>
            <a:fillRect/>
          </a:stretch>
        </p:blipFill>
        <p:spPr bwMode="auto">
          <a:xfrm>
            <a:off x="323528" y="1988840"/>
            <a:ext cx="403244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640960" cy="936104"/>
          </a:xfrm>
        </p:spPr>
        <p:txBody>
          <a:bodyPr>
            <a:normAutofit/>
          </a:bodyPr>
          <a:lstStyle/>
          <a:p>
            <a:r>
              <a:rPr lang="en-GB" sz="3200" b="1" dirty="0" smtClean="0">
                <a:solidFill>
                  <a:schemeClr val="tx2"/>
                </a:solidFill>
              </a:rPr>
              <a:t>EDIOS </a:t>
            </a:r>
            <a:r>
              <a:rPr lang="en-GB" sz="3200" b="1" dirty="0" smtClean="0">
                <a:solidFill>
                  <a:schemeClr val="tx2"/>
                </a:solidFill>
              </a:rPr>
              <a:t>Series </a:t>
            </a:r>
            <a:r>
              <a:rPr lang="en-GB" sz="3200" b="1" dirty="0" smtClean="0">
                <a:solidFill>
                  <a:schemeClr val="tx2"/>
                </a:solidFill>
              </a:rPr>
              <a:t>information window </a:t>
            </a:r>
            <a:r>
              <a:rPr lang="en-GB" sz="3200" b="1" dirty="0" smtClean="0">
                <a:solidFill>
                  <a:schemeClr val="tx2"/>
                </a:solidFill>
              </a:rPr>
              <a:t>‘Where'</a:t>
            </a:r>
            <a:endParaRPr lang="en-US" sz="3200" dirty="0"/>
          </a:p>
        </p:txBody>
      </p:sp>
      <p:sp>
        <p:nvSpPr>
          <p:cNvPr id="3" name="Content Placeholder 2"/>
          <p:cNvSpPr>
            <a:spLocks noGrp="1"/>
          </p:cNvSpPr>
          <p:nvPr>
            <p:ph idx="1"/>
          </p:nvPr>
        </p:nvSpPr>
        <p:spPr>
          <a:xfrm>
            <a:off x="4572000" y="1916832"/>
            <a:ext cx="4248472" cy="4680520"/>
          </a:xfrm>
        </p:spPr>
        <p:txBody>
          <a:bodyPr>
            <a:normAutofit fontScale="92500"/>
          </a:bodyPr>
          <a:lstStyle/>
          <a:p>
            <a:pPr marL="0" indent="0">
              <a:lnSpc>
                <a:spcPts val="2400"/>
              </a:lnSpc>
              <a:spcBef>
                <a:spcPts val="600"/>
              </a:spcBef>
              <a:buNone/>
            </a:pPr>
            <a:r>
              <a:rPr lang="en-GB" sz="2400" b="1" dirty="0" smtClean="0">
                <a:solidFill>
                  <a:srgbClr val="002060"/>
                </a:solidFill>
              </a:rPr>
              <a:t>Geographic coverage </a:t>
            </a:r>
            <a:r>
              <a:rPr lang="en-GB" sz="2400" b="1" dirty="0" smtClean="0">
                <a:solidFill>
                  <a:srgbClr val="C00000"/>
                </a:solidFill>
              </a:rPr>
              <a:t>(Mandatory). </a:t>
            </a:r>
            <a:r>
              <a:rPr lang="en-GB" sz="2400" dirty="0" smtClean="0">
                <a:solidFill>
                  <a:srgbClr val="002060"/>
                </a:solidFill>
              </a:rPr>
              <a:t>This refers to the </a:t>
            </a:r>
            <a:r>
              <a:rPr lang="en-GB" sz="2400" u="sng" dirty="0" smtClean="0">
                <a:solidFill>
                  <a:srgbClr val="002060"/>
                </a:solidFill>
              </a:rPr>
              <a:t>individual series. </a:t>
            </a:r>
          </a:p>
          <a:p>
            <a:pPr marL="0" indent="0">
              <a:lnSpc>
                <a:spcPts val="2400"/>
              </a:lnSpc>
              <a:spcBef>
                <a:spcPts val="600"/>
              </a:spcBef>
              <a:buNone/>
            </a:pPr>
            <a:r>
              <a:rPr lang="en-GB" sz="2400" dirty="0" smtClean="0">
                <a:solidFill>
                  <a:srgbClr val="002060"/>
                </a:solidFill>
              </a:rPr>
              <a:t>If it is a point, then enter the latitude into the ‘South latitude’ box and longitude into the ‘West longitude’ box.</a:t>
            </a:r>
          </a:p>
          <a:p>
            <a:pPr marL="0" indent="0">
              <a:lnSpc>
                <a:spcPts val="2400"/>
              </a:lnSpc>
              <a:spcBef>
                <a:spcPts val="600"/>
              </a:spcBef>
              <a:buNone/>
            </a:pPr>
            <a:r>
              <a:rPr lang="en-GB" sz="2400" dirty="0" smtClean="0">
                <a:solidFill>
                  <a:srgbClr val="002060"/>
                </a:solidFill>
              </a:rPr>
              <a:t>If the series is a cruise track, then waypoints (latitude/longitude pairs) should be added under ‘Polygon’ and ‘Curves’. They should be entered from west to east. </a:t>
            </a:r>
          </a:p>
          <a:p>
            <a:pPr marL="0" indent="0">
              <a:lnSpc>
                <a:spcPts val="2400"/>
              </a:lnSpc>
              <a:spcBef>
                <a:spcPts val="600"/>
              </a:spcBef>
              <a:buNone/>
            </a:pPr>
            <a:r>
              <a:rPr lang="en-US" sz="2400" dirty="0" smtClean="0">
                <a:solidFill>
                  <a:srgbClr val="002060"/>
                </a:solidFill>
              </a:rPr>
              <a:t>For a surface (area), enter </a:t>
            </a:r>
            <a:r>
              <a:rPr lang="en-US" sz="2400" dirty="0" smtClean="0">
                <a:solidFill>
                  <a:srgbClr val="002060"/>
                </a:solidFill>
              </a:rPr>
              <a:t>waypoints </a:t>
            </a:r>
            <a:r>
              <a:rPr lang="en-US" sz="2400" dirty="0" smtClean="0">
                <a:solidFill>
                  <a:srgbClr val="002060"/>
                </a:solidFill>
              </a:rPr>
              <a:t>anticlockwise </a:t>
            </a:r>
            <a:r>
              <a:rPr lang="en-US" sz="2400" dirty="0" smtClean="0">
                <a:solidFill>
                  <a:srgbClr val="002060"/>
                </a:solidFill>
              </a:rPr>
              <a:t>and repeat the first waypoint as last </a:t>
            </a:r>
            <a:r>
              <a:rPr lang="en-US" sz="2400" dirty="0" smtClean="0">
                <a:solidFill>
                  <a:srgbClr val="002060"/>
                </a:solidFill>
              </a:rPr>
              <a:t>waypoint.</a:t>
            </a:r>
            <a:endParaRPr lang="en-GB" sz="2400" dirty="0" smtClean="0">
              <a:solidFill>
                <a:srgbClr val="002060"/>
              </a:solidFill>
            </a:endParaRPr>
          </a:p>
        </p:txBody>
      </p:sp>
      <p:pic>
        <p:nvPicPr>
          <p:cNvPr id="5" name="Picture 4"/>
          <p:cNvPicPr/>
          <p:nvPr/>
        </p:nvPicPr>
        <p:blipFill>
          <a:blip r:embed="rId3" cstate="print"/>
          <a:srcRect/>
          <a:stretch>
            <a:fillRect/>
          </a:stretch>
        </p:blipFill>
        <p:spPr bwMode="auto">
          <a:xfrm>
            <a:off x="395536" y="2060848"/>
            <a:ext cx="4032448"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640960" cy="936104"/>
          </a:xfrm>
        </p:spPr>
        <p:txBody>
          <a:bodyPr>
            <a:normAutofit/>
          </a:bodyPr>
          <a:lstStyle/>
          <a:p>
            <a:r>
              <a:rPr lang="en-GB" sz="3200" b="1" dirty="0" smtClean="0">
                <a:solidFill>
                  <a:schemeClr val="tx2"/>
                </a:solidFill>
              </a:rPr>
              <a:t>EDIOS </a:t>
            </a:r>
            <a:r>
              <a:rPr lang="en-GB" sz="3200" b="1" dirty="0" smtClean="0">
                <a:solidFill>
                  <a:schemeClr val="tx2"/>
                </a:solidFill>
              </a:rPr>
              <a:t>Series </a:t>
            </a:r>
            <a:r>
              <a:rPr lang="en-GB" sz="3200" b="1" dirty="0" smtClean="0">
                <a:solidFill>
                  <a:schemeClr val="tx2"/>
                </a:solidFill>
              </a:rPr>
              <a:t>information window </a:t>
            </a:r>
            <a:r>
              <a:rPr lang="en-GB" sz="3200" b="1" dirty="0" smtClean="0">
                <a:solidFill>
                  <a:schemeClr val="tx2"/>
                </a:solidFill>
              </a:rPr>
              <a:t>‘When’</a:t>
            </a:r>
            <a:endParaRPr lang="en-US" sz="3200" dirty="0"/>
          </a:p>
        </p:txBody>
      </p:sp>
      <p:sp>
        <p:nvSpPr>
          <p:cNvPr id="3" name="Content Placeholder 2"/>
          <p:cNvSpPr>
            <a:spLocks noGrp="1"/>
          </p:cNvSpPr>
          <p:nvPr>
            <p:ph idx="1"/>
          </p:nvPr>
        </p:nvSpPr>
        <p:spPr>
          <a:xfrm>
            <a:off x="4572000" y="1988840"/>
            <a:ext cx="4248472" cy="4320480"/>
          </a:xfrm>
        </p:spPr>
        <p:txBody>
          <a:bodyPr>
            <a:normAutofit/>
          </a:bodyPr>
          <a:lstStyle/>
          <a:p>
            <a:pPr marL="0" indent="0">
              <a:lnSpc>
                <a:spcPts val="2600"/>
              </a:lnSpc>
              <a:spcBef>
                <a:spcPts val="0"/>
              </a:spcBef>
              <a:spcAft>
                <a:spcPts val="900"/>
              </a:spcAft>
              <a:buNone/>
            </a:pPr>
            <a:r>
              <a:rPr lang="en-GB" sz="2400" b="1" dirty="0" smtClean="0">
                <a:solidFill>
                  <a:srgbClr val="002060"/>
                </a:solidFill>
              </a:rPr>
              <a:t>Start date</a:t>
            </a:r>
            <a:r>
              <a:rPr lang="en-GB" sz="2400" dirty="0" smtClean="0">
                <a:solidFill>
                  <a:srgbClr val="002060"/>
                </a:solidFill>
              </a:rPr>
              <a:t> </a:t>
            </a:r>
            <a:r>
              <a:rPr lang="en-GB" sz="2400" dirty="0" err="1" smtClean="0">
                <a:solidFill>
                  <a:srgbClr val="002060"/>
                </a:solidFill>
              </a:rPr>
              <a:t>dd</a:t>
            </a:r>
            <a:r>
              <a:rPr lang="en-GB" sz="2400" dirty="0" smtClean="0">
                <a:solidFill>
                  <a:srgbClr val="002060"/>
                </a:solidFill>
              </a:rPr>
              <a:t>/mm/</a:t>
            </a:r>
            <a:r>
              <a:rPr lang="en-GB" sz="2400" dirty="0" err="1" smtClean="0">
                <a:solidFill>
                  <a:srgbClr val="002060"/>
                </a:solidFill>
              </a:rPr>
              <a:t>yyyy</a:t>
            </a:r>
            <a:r>
              <a:rPr lang="en-GB" sz="2400" dirty="0" smtClean="0">
                <a:solidFill>
                  <a:srgbClr val="002060"/>
                </a:solidFill>
              </a:rPr>
              <a:t> </a:t>
            </a:r>
            <a:r>
              <a:rPr lang="en-GB" sz="2400" b="1" dirty="0" smtClean="0">
                <a:solidFill>
                  <a:srgbClr val="C00000"/>
                </a:solidFill>
              </a:rPr>
              <a:t>(Mandatory) </a:t>
            </a:r>
            <a:r>
              <a:rPr lang="en-GB" sz="2400" dirty="0" smtClean="0">
                <a:solidFill>
                  <a:srgbClr val="002060"/>
                </a:solidFill>
              </a:rPr>
              <a:t>This is the start date of the individual series, and should be day, month, year.</a:t>
            </a:r>
          </a:p>
          <a:p>
            <a:pPr marL="0" indent="0">
              <a:lnSpc>
                <a:spcPts val="2600"/>
              </a:lnSpc>
              <a:spcBef>
                <a:spcPts val="0"/>
              </a:spcBef>
              <a:spcAft>
                <a:spcPts val="900"/>
              </a:spcAft>
              <a:buNone/>
            </a:pPr>
            <a:r>
              <a:rPr lang="en-GB" sz="2400" b="1" dirty="0" smtClean="0">
                <a:solidFill>
                  <a:srgbClr val="002060"/>
                </a:solidFill>
              </a:rPr>
              <a:t>End date: </a:t>
            </a:r>
            <a:r>
              <a:rPr lang="en-GB" sz="2400" dirty="0" smtClean="0">
                <a:solidFill>
                  <a:srgbClr val="002060"/>
                </a:solidFill>
              </a:rPr>
              <a:t>This will usually be left empty as measurements are continuing.</a:t>
            </a:r>
          </a:p>
          <a:p>
            <a:pPr marL="0" indent="0">
              <a:lnSpc>
                <a:spcPts val="2600"/>
              </a:lnSpc>
              <a:spcBef>
                <a:spcPts val="0"/>
              </a:spcBef>
              <a:spcAft>
                <a:spcPts val="900"/>
              </a:spcAft>
              <a:buNone/>
            </a:pPr>
            <a:r>
              <a:rPr lang="en-GB" sz="2400" b="1" dirty="0" smtClean="0">
                <a:solidFill>
                  <a:srgbClr val="002060"/>
                </a:solidFill>
              </a:rPr>
              <a:t>Sampling interval </a:t>
            </a:r>
            <a:r>
              <a:rPr lang="en-GB" sz="2400" b="1" dirty="0" smtClean="0">
                <a:solidFill>
                  <a:srgbClr val="C00000"/>
                </a:solidFill>
              </a:rPr>
              <a:t>(Mandatory) </a:t>
            </a:r>
            <a:r>
              <a:rPr lang="en-GB" sz="2400" dirty="0" smtClean="0">
                <a:solidFill>
                  <a:srgbClr val="002060"/>
                </a:solidFill>
              </a:rPr>
              <a:t>Unit of measurement is selected from a list. Note this refers to time intervals only.</a:t>
            </a:r>
          </a:p>
          <a:p>
            <a:pPr marL="0" indent="0">
              <a:lnSpc>
                <a:spcPts val="2400"/>
              </a:lnSpc>
              <a:spcBef>
                <a:spcPts val="600"/>
              </a:spcBef>
              <a:buNone/>
            </a:pPr>
            <a:endParaRPr lang="en-GB" sz="2400" b="1" i="1" dirty="0" smtClean="0">
              <a:solidFill>
                <a:srgbClr val="FF0000"/>
              </a:solidFill>
            </a:endParaRPr>
          </a:p>
        </p:txBody>
      </p:sp>
      <p:pic>
        <p:nvPicPr>
          <p:cNvPr id="6" name="Picture 5"/>
          <p:cNvPicPr/>
          <p:nvPr/>
        </p:nvPicPr>
        <p:blipFill>
          <a:blip r:embed="rId3" cstate="print"/>
          <a:srcRect/>
          <a:stretch>
            <a:fillRect/>
          </a:stretch>
        </p:blipFill>
        <p:spPr bwMode="auto">
          <a:xfrm>
            <a:off x="395536" y="1916832"/>
            <a:ext cx="410445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a:bodyPr>
          <a:lstStyle/>
          <a:p>
            <a:pPr>
              <a:lnSpc>
                <a:spcPts val="3500"/>
              </a:lnSpc>
            </a:pPr>
            <a:r>
              <a:rPr lang="en-GB" sz="3200" b="1" dirty="0" smtClean="0">
                <a:solidFill>
                  <a:srgbClr val="002060"/>
                </a:solidFill>
              </a:rPr>
              <a:t>European Directory of the Ocean-observing System (EDIOS)</a:t>
            </a:r>
            <a:endParaRPr lang="en-US" sz="3200" dirty="0">
              <a:solidFill>
                <a:srgbClr val="002060"/>
              </a:solidFill>
            </a:endParaRPr>
          </a:p>
        </p:txBody>
      </p:sp>
      <p:sp>
        <p:nvSpPr>
          <p:cNvPr id="3" name="Content Placeholder 2"/>
          <p:cNvSpPr>
            <a:spLocks noGrp="1"/>
          </p:cNvSpPr>
          <p:nvPr>
            <p:ph idx="1"/>
          </p:nvPr>
        </p:nvSpPr>
        <p:spPr>
          <a:xfrm>
            <a:off x="395536" y="2780928"/>
            <a:ext cx="8229600" cy="3733875"/>
          </a:xfrm>
        </p:spPr>
        <p:txBody>
          <a:bodyPr>
            <a:normAutofit/>
          </a:bodyPr>
          <a:lstStyle/>
          <a:p>
            <a:pPr indent="12700">
              <a:lnSpc>
                <a:spcPts val="3000"/>
              </a:lnSpc>
              <a:buNone/>
            </a:pPr>
            <a:r>
              <a:rPr lang="en-GB" sz="2800" dirty="0" smtClean="0">
                <a:solidFill>
                  <a:srgbClr val="002060"/>
                </a:solidFill>
              </a:rPr>
              <a:t>EDIOS is an information system for marine observing stations (including moored buoys, coastal installations, seabed stations, drifting buoys, repeated sections and sampling stations, airborne repeated tracks, etc) where there are routine, repeated, and consistent long-term observations of the marine environmental conditions.</a:t>
            </a:r>
            <a:endParaRPr lang="en-US" sz="2800" dirty="0" smtClean="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24942"/>
          </a:xfrm>
        </p:spPr>
        <p:txBody>
          <a:bodyPr>
            <a:normAutofit/>
          </a:bodyPr>
          <a:lstStyle/>
          <a:p>
            <a:r>
              <a:rPr lang="en-GB" sz="3200" b="1" dirty="0" smtClean="0">
                <a:solidFill>
                  <a:schemeClr val="tx2"/>
                </a:solidFill>
              </a:rPr>
              <a:t>EDIOS Series information window </a:t>
            </a:r>
            <a:r>
              <a:rPr lang="en-GB" sz="3200" b="1" dirty="0" smtClean="0">
                <a:solidFill>
                  <a:schemeClr val="tx2"/>
                </a:solidFill>
              </a:rPr>
              <a:t>‘What’</a:t>
            </a:r>
            <a:endParaRPr lang="en-US" sz="3200" dirty="0"/>
          </a:p>
        </p:txBody>
      </p:sp>
      <p:pic>
        <p:nvPicPr>
          <p:cNvPr id="4" name="Picture 3"/>
          <p:cNvPicPr/>
          <p:nvPr/>
        </p:nvPicPr>
        <p:blipFill>
          <a:blip r:embed="rId2" cstate="print"/>
          <a:srcRect/>
          <a:stretch>
            <a:fillRect/>
          </a:stretch>
        </p:blipFill>
        <p:spPr bwMode="auto">
          <a:xfrm>
            <a:off x="467544" y="2060849"/>
            <a:ext cx="3923521" cy="3528392"/>
          </a:xfrm>
          <a:prstGeom prst="rect">
            <a:avLst/>
          </a:prstGeom>
          <a:noFill/>
          <a:ln w="9525">
            <a:noFill/>
            <a:miter lim="800000"/>
            <a:headEnd/>
            <a:tailEnd/>
          </a:ln>
        </p:spPr>
      </p:pic>
      <p:sp>
        <p:nvSpPr>
          <p:cNvPr id="5" name="TextBox 4"/>
          <p:cNvSpPr txBox="1"/>
          <p:nvPr/>
        </p:nvSpPr>
        <p:spPr>
          <a:xfrm>
            <a:off x="4572000" y="2060848"/>
            <a:ext cx="4176464" cy="4308872"/>
          </a:xfrm>
          <a:prstGeom prst="rect">
            <a:avLst/>
          </a:prstGeom>
          <a:noFill/>
        </p:spPr>
        <p:txBody>
          <a:bodyPr wrap="square" rtlCol="0">
            <a:spAutoFit/>
          </a:bodyPr>
          <a:lstStyle/>
          <a:p>
            <a:pPr>
              <a:spcAft>
                <a:spcPts val="1200"/>
              </a:spcAft>
            </a:pPr>
            <a:r>
              <a:rPr lang="en-GB" sz="2400" b="1" dirty="0" smtClean="0">
                <a:solidFill>
                  <a:srgbClr val="002060"/>
                </a:solidFill>
              </a:rPr>
              <a:t>Parameters measured </a:t>
            </a:r>
            <a:r>
              <a:rPr lang="en-GB" sz="2400" b="1" dirty="0" smtClean="0">
                <a:solidFill>
                  <a:srgbClr val="C00000"/>
                </a:solidFill>
              </a:rPr>
              <a:t>(Mandatory) </a:t>
            </a:r>
            <a:r>
              <a:rPr lang="en-GB" sz="2400" dirty="0" smtClean="0">
                <a:solidFill>
                  <a:srgbClr val="002060"/>
                </a:solidFill>
              </a:rPr>
              <a:t>Selected from vocabulary P021. Each </a:t>
            </a:r>
            <a:r>
              <a:rPr lang="en-GB" sz="2400" dirty="0" smtClean="0">
                <a:solidFill>
                  <a:srgbClr val="002060"/>
                </a:solidFill>
              </a:rPr>
              <a:t>parameter only needs to be included once – </a:t>
            </a:r>
            <a:r>
              <a:rPr lang="en-GB" sz="2400" dirty="0" smtClean="0">
                <a:solidFill>
                  <a:srgbClr val="002060"/>
                </a:solidFill>
              </a:rPr>
              <a:t>e.g. </a:t>
            </a:r>
            <a:r>
              <a:rPr lang="en-GB" sz="2400" dirty="0" smtClean="0">
                <a:solidFill>
                  <a:srgbClr val="002060"/>
                </a:solidFill>
              </a:rPr>
              <a:t>if there are 3 temperature sensors on the same mooring, only include </a:t>
            </a:r>
            <a:r>
              <a:rPr lang="en-GB" sz="2400" dirty="0" smtClean="0">
                <a:solidFill>
                  <a:srgbClr val="002060"/>
                </a:solidFill>
              </a:rPr>
              <a:t>‘TEMP’ </a:t>
            </a:r>
            <a:r>
              <a:rPr lang="en-GB" sz="2400" dirty="0" smtClean="0">
                <a:solidFill>
                  <a:srgbClr val="002060"/>
                </a:solidFill>
              </a:rPr>
              <a:t>once</a:t>
            </a:r>
            <a:r>
              <a:rPr lang="en-GB" sz="2400" dirty="0" smtClean="0">
                <a:solidFill>
                  <a:srgbClr val="002060"/>
                </a:solidFill>
              </a:rPr>
              <a:t>.</a:t>
            </a:r>
          </a:p>
          <a:p>
            <a:r>
              <a:rPr lang="en-GB" sz="2400" b="1" dirty="0" smtClean="0">
                <a:solidFill>
                  <a:srgbClr val="002060"/>
                </a:solidFill>
              </a:rPr>
              <a:t>Abstract </a:t>
            </a:r>
            <a:r>
              <a:rPr lang="en-GB" sz="2400" b="1" dirty="0" smtClean="0">
                <a:solidFill>
                  <a:srgbClr val="C00000"/>
                </a:solidFill>
              </a:rPr>
              <a:t>(Mandatory) </a:t>
            </a:r>
            <a:r>
              <a:rPr lang="en-GB" sz="2400" dirty="0" smtClean="0">
                <a:solidFill>
                  <a:srgbClr val="002060"/>
                </a:solidFill>
              </a:rPr>
              <a:t>is for the series </a:t>
            </a:r>
            <a:r>
              <a:rPr lang="en-GB" sz="2400" b="1" u="sng" dirty="0" smtClean="0">
                <a:solidFill>
                  <a:srgbClr val="C00000"/>
                </a:solidFill>
              </a:rPr>
              <a:t>NOT</a:t>
            </a:r>
            <a:r>
              <a:rPr lang="en-GB" sz="2400" dirty="0" smtClean="0">
                <a:solidFill>
                  <a:srgbClr val="002060"/>
                </a:solidFill>
              </a:rPr>
              <a:t> </a:t>
            </a:r>
            <a:r>
              <a:rPr lang="en-GB" sz="2400" dirty="0" smtClean="0">
                <a:solidFill>
                  <a:srgbClr val="002060"/>
                </a:solidFill>
              </a:rPr>
              <a:t>the same one as used at the programme level</a:t>
            </a:r>
            <a:r>
              <a:rPr lang="en-GB" sz="2400" dirty="0" smtClean="0">
                <a:solidFill>
                  <a:srgbClr val="002060"/>
                </a:solidFill>
              </a:rPr>
              <a:t>.</a:t>
            </a:r>
            <a:endParaRPr lang="en-US" sz="2400" dirty="0" smtClean="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3200" b="1" dirty="0" smtClean="0">
                <a:solidFill>
                  <a:schemeClr val="tx2"/>
                </a:solidFill>
              </a:rPr>
              <a:t>Platform information</a:t>
            </a:r>
            <a:endParaRPr lang="en-US" sz="3200" b="1" dirty="0">
              <a:solidFill>
                <a:schemeClr val="tx2"/>
              </a:solidFill>
            </a:endParaRPr>
          </a:p>
        </p:txBody>
      </p:sp>
      <p:sp>
        <p:nvSpPr>
          <p:cNvPr id="3" name="Content Placeholder 2"/>
          <p:cNvSpPr>
            <a:spLocks noGrp="1"/>
          </p:cNvSpPr>
          <p:nvPr>
            <p:ph idx="1"/>
          </p:nvPr>
        </p:nvSpPr>
        <p:spPr>
          <a:xfrm>
            <a:off x="457200" y="2060848"/>
            <a:ext cx="8229600" cy="4320480"/>
          </a:xfrm>
        </p:spPr>
        <p:txBody>
          <a:bodyPr>
            <a:noAutofit/>
          </a:bodyPr>
          <a:lstStyle/>
          <a:p>
            <a:pPr lvl="0">
              <a:buClr>
                <a:srgbClr val="FFC000"/>
              </a:buClr>
            </a:pPr>
            <a:r>
              <a:rPr lang="en-US" sz="2400" b="1" dirty="0" smtClean="0">
                <a:solidFill>
                  <a:schemeClr val="tx2"/>
                </a:solidFill>
              </a:rPr>
              <a:t>EDIOS platform identifier (local identifier) </a:t>
            </a:r>
          </a:p>
          <a:p>
            <a:pPr lvl="0">
              <a:buClr>
                <a:srgbClr val="FFC000"/>
              </a:buClr>
            </a:pPr>
            <a:r>
              <a:rPr lang="en-US" sz="2400" b="1" dirty="0" smtClean="0">
                <a:solidFill>
                  <a:schemeClr val="tx2"/>
                </a:solidFill>
              </a:rPr>
              <a:t>Platform Name </a:t>
            </a:r>
          </a:p>
          <a:p>
            <a:pPr lvl="0">
              <a:buClr>
                <a:srgbClr val="FFC000"/>
              </a:buClr>
            </a:pPr>
            <a:r>
              <a:rPr lang="en-US" sz="2400" b="1" dirty="0" smtClean="0">
                <a:solidFill>
                  <a:schemeClr val="tx2"/>
                </a:solidFill>
              </a:rPr>
              <a:t>Platform class </a:t>
            </a:r>
          </a:p>
          <a:p>
            <a:pPr lvl="0">
              <a:buClr>
                <a:srgbClr val="FFC000"/>
              </a:buClr>
            </a:pPr>
            <a:r>
              <a:rPr lang="en-US" sz="2400" b="1" dirty="0" smtClean="0">
                <a:solidFill>
                  <a:schemeClr val="tx2"/>
                </a:solidFill>
              </a:rPr>
              <a:t>Platform Owner (EDMO reference) </a:t>
            </a:r>
          </a:p>
          <a:p>
            <a:pPr lvl="0">
              <a:buClr>
                <a:srgbClr val="FFC000"/>
              </a:buClr>
            </a:pPr>
            <a:r>
              <a:rPr lang="en-US" sz="2400" b="1" dirty="0" smtClean="0">
                <a:solidFill>
                  <a:schemeClr val="tx2"/>
                </a:solidFill>
              </a:rPr>
              <a:t>Collate Centre (EDMO reference) </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868958"/>
          </a:xfrm>
        </p:spPr>
        <p:txBody>
          <a:bodyPr>
            <a:normAutofit/>
          </a:bodyPr>
          <a:lstStyle/>
          <a:p>
            <a:r>
              <a:rPr lang="en-GB" sz="2800" b="1" dirty="0" smtClean="0">
                <a:solidFill>
                  <a:schemeClr val="tx2"/>
                </a:solidFill>
              </a:rPr>
              <a:t>EDIOS </a:t>
            </a:r>
            <a:r>
              <a:rPr lang="en-GB" sz="2800" b="1" dirty="0" smtClean="0">
                <a:solidFill>
                  <a:schemeClr val="tx2"/>
                </a:solidFill>
              </a:rPr>
              <a:t>Platform </a:t>
            </a:r>
            <a:r>
              <a:rPr lang="en-GB" sz="2800" b="1" dirty="0" smtClean="0">
                <a:solidFill>
                  <a:schemeClr val="tx2"/>
                </a:solidFill>
              </a:rPr>
              <a:t>information window 'Identification'</a:t>
            </a:r>
            <a:endParaRPr lang="en-US" sz="2800" dirty="0"/>
          </a:p>
        </p:txBody>
      </p:sp>
      <p:pic>
        <p:nvPicPr>
          <p:cNvPr id="4" name="Picture 3"/>
          <p:cNvPicPr/>
          <p:nvPr/>
        </p:nvPicPr>
        <p:blipFill>
          <a:blip r:embed="rId2" cstate="print"/>
          <a:srcRect/>
          <a:stretch>
            <a:fillRect/>
          </a:stretch>
        </p:blipFill>
        <p:spPr bwMode="auto">
          <a:xfrm>
            <a:off x="467544" y="2060848"/>
            <a:ext cx="3960440" cy="4392488"/>
          </a:xfrm>
          <a:prstGeom prst="rect">
            <a:avLst/>
          </a:prstGeom>
          <a:noFill/>
          <a:ln w="9525">
            <a:noFill/>
            <a:miter lim="800000"/>
            <a:headEnd/>
            <a:tailEnd/>
          </a:ln>
        </p:spPr>
      </p:pic>
      <p:sp>
        <p:nvSpPr>
          <p:cNvPr id="5" name="Content Placeholder 2"/>
          <p:cNvSpPr>
            <a:spLocks noGrp="1"/>
          </p:cNvSpPr>
          <p:nvPr>
            <p:ph idx="1"/>
          </p:nvPr>
        </p:nvSpPr>
        <p:spPr>
          <a:xfrm>
            <a:off x="4572000" y="1844824"/>
            <a:ext cx="4320480" cy="4824536"/>
          </a:xfrm>
        </p:spPr>
        <p:txBody>
          <a:bodyPr>
            <a:normAutofit/>
          </a:bodyPr>
          <a:lstStyle/>
          <a:p>
            <a:pPr marL="0" indent="0">
              <a:lnSpc>
                <a:spcPts val="2300"/>
              </a:lnSpc>
              <a:spcBef>
                <a:spcPts val="0"/>
              </a:spcBef>
              <a:buNone/>
            </a:pPr>
            <a:r>
              <a:rPr lang="en-GB" sz="2200" b="1" dirty="0" smtClean="0">
                <a:solidFill>
                  <a:srgbClr val="002060"/>
                </a:solidFill>
              </a:rPr>
              <a:t>Platform </a:t>
            </a:r>
            <a:r>
              <a:rPr lang="en-GB" sz="2200" b="1" dirty="0" smtClean="0">
                <a:solidFill>
                  <a:srgbClr val="002060"/>
                </a:solidFill>
              </a:rPr>
              <a:t>Id</a:t>
            </a:r>
            <a:r>
              <a:rPr lang="en-GB" sz="2200" dirty="0" smtClean="0">
                <a:solidFill>
                  <a:srgbClr val="002060"/>
                </a:solidFill>
              </a:rPr>
              <a:t>  </a:t>
            </a:r>
            <a:r>
              <a:rPr lang="en-GB" sz="2200" b="1" dirty="0" smtClean="0">
                <a:solidFill>
                  <a:srgbClr val="C00000"/>
                </a:solidFill>
              </a:rPr>
              <a:t>(Mandatory)</a:t>
            </a:r>
            <a:endParaRPr lang="en-GB" sz="2200" b="1" dirty="0" smtClean="0">
              <a:solidFill>
                <a:srgbClr val="C00000"/>
              </a:solidFill>
            </a:endParaRPr>
          </a:p>
          <a:p>
            <a:pPr marL="0" indent="0">
              <a:lnSpc>
                <a:spcPts val="2300"/>
              </a:lnSpc>
              <a:spcBef>
                <a:spcPts val="0"/>
              </a:spcBef>
              <a:spcAft>
                <a:spcPts val="600"/>
              </a:spcAft>
              <a:buNone/>
            </a:pPr>
            <a:r>
              <a:rPr lang="en-GB" sz="2200" dirty="0" smtClean="0">
                <a:solidFill>
                  <a:srgbClr val="002060"/>
                </a:solidFill>
              </a:rPr>
              <a:t>Must be </a:t>
            </a:r>
            <a:r>
              <a:rPr lang="en-GB" sz="2200" dirty="0" smtClean="0">
                <a:solidFill>
                  <a:srgbClr val="002060"/>
                </a:solidFill>
              </a:rPr>
              <a:t>UNIQUE. </a:t>
            </a:r>
            <a:r>
              <a:rPr lang="en-GB" sz="2200" dirty="0" smtClean="0">
                <a:solidFill>
                  <a:srgbClr val="002060"/>
                </a:solidFill>
              </a:rPr>
              <a:t>It is used to recognise updated records.</a:t>
            </a:r>
            <a:endParaRPr lang="en-US" sz="2200" dirty="0" smtClean="0">
              <a:solidFill>
                <a:srgbClr val="002060"/>
              </a:solidFill>
            </a:endParaRPr>
          </a:p>
          <a:p>
            <a:pPr marL="0" indent="0">
              <a:lnSpc>
                <a:spcPts val="2300"/>
              </a:lnSpc>
              <a:spcBef>
                <a:spcPts val="0"/>
              </a:spcBef>
              <a:buNone/>
            </a:pPr>
            <a:r>
              <a:rPr lang="en-GB" sz="2200" b="1" dirty="0" smtClean="0">
                <a:solidFill>
                  <a:srgbClr val="002060"/>
                </a:solidFill>
              </a:rPr>
              <a:t>Platform </a:t>
            </a:r>
            <a:r>
              <a:rPr lang="en-GB" sz="2200" b="1" dirty="0" smtClean="0">
                <a:solidFill>
                  <a:srgbClr val="002060"/>
                </a:solidFill>
              </a:rPr>
              <a:t>Name</a:t>
            </a:r>
            <a:r>
              <a:rPr lang="en-GB" sz="2200" dirty="0" smtClean="0">
                <a:solidFill>
                  <a:srgbClr val="002060"/>
                </a:solidFill>
              </a:rPr>
              <a:t> </a:t>
            </a:r>
            <a:r>
              <a:rPr lang="en-GB" sz="2200" b="1" dirty="0" smtClean="0">
                <a:solidFill>
                  <a:srgbClr val="C00000"/>
                </a:solidFill>
              </a:rPr>
              <a:t>(Mandatory) </a:t>
            </a:r>
            <a:endParaRPr lang="en-GB" sz="2200" b="1" dirty="0" smtClean="0">
              <a:solidFill>
                <a:srgbClr val="C00000"/>
              </a:solidFill>
            </a:endParaRPr>
          </a:p>
          <a:p>
            <a:pPr marL="0" indent="0">
              <a:lnSpc>
                <a:spcPts val="2300"/>
              </a:lnSpc>
              <a:spcBef>
                <a:spcPts val="0"/>
              </a:spcBef>
              <a:spcAft>
                <a:spcPts val="600"/>
              </a:spcAft>
              <a:buNone/>
            </a:pPr>
            <a:r>
              <a:rPr lang="en-GB" sz="2200" dirty="0" smtClean="0">
                <a:solidFill>
                  <a:srgbClr val="002060"/>
                </a:solidFill>
              </a:rPr>
              <a:t>It should be </a:t>
            </a:r>
            <a:r>
              <a:rPr lang="en-GB" sz="2200" dirty="0" smtClean="0">
                <a:solidFill>
                  <a:srgbClr val="002060"/>
                </a:solidFill>
              </a:rPr>
              <a:t>unique within the programme and </a:t>
            </a:r>
            <a:r>
              <a:rPr lang="en-GB" sz="2200" dirty="0" smtClean="0">
                <a:solidFill>
                  <a:srgbClr val="002060"/>
                </a:solidFill>
              </a:rPr>
              <a:t>describe </a:t>
            </a:r>
            <a:r>
              <a:rPr lang="en-GB" sz="2200" u="sng" dirty="0" smtClean="0">
                <a:solidFill>
                  <a:srgbClr val="002060"/>
                </a:solidFill>
              </a:rPr>
              <a:t>the </a:t>
            </a:r>
            <a:r>
              <a:rPr lang="en-GB" sz="2200" u="sng" dirty="0" smtClean="0">
                <a:solidFill>
                  <a:srgbClr val="002060"/>
                </a:solidFill>
              </a:rPr>
              <a:t>platform</a:t>
            </a:r>
            <a:r>
              <a:rPr lang="en-GB" sz="2200" dirty="0" smtClean="0">
                <a:solidFill>
                  <a:srgbClr val="002060"/>
                </a:solidFill>
              </a:rPr>
              <a:t>. </a:t>
            </a:r>
            <a:r>
              <a:rPr lang="en-GB" sz="2200" dirty="0" smtClean="0">
                <a:solidFill>
                  <a:srgbClr val="C00000"/>
                </a:solidFill>
              </a:rPr>
              <a:t>‘</a:t>
            </a:r>
            <a:r>
              <a:rPr lang="en-GB" sz="2200" b="1" dirty="0" smtClean="0">
                <a:solidFill>
                  <a:srgbClr val="C00000"/>
                </a:solidFill>
              </a:rPr>
              <a:t>Not available’ </a:t>
            </a:r>
            <a:r>
              <a:rPr lang="en-GB" sz="2200" dirty="0" smtClean="0">
                <a:solidFill>
                  <a:srgbClr val="002060"/>
                </a:solidFill>
              </a:rPr>
              <a:t>or </a:t>
            </a:r>
            <a:r>
              <a:rPr lang="en-GB" sz="2200" dirty="0" smtClean="0">
                <a:solidFill>
                  <a:srgbClr val="C00000"/>
                </a:solidFill>
              </a:rPr>
              <a:t>‘</a:t>
            </a:r>
            <a:r>
              <a:rPr lang="en-GB" sz="2200" b="1" dirty="0" smtClean="0">
                <a:solidFill>
                  <a:srgbClr val="C00000"/>
                </a:solidFill>
              </a:rPr>
              <a:t>not known’</a:t>
            </a:r>
            <a:r>
              <a:rPr lang="en-GB" sz="2200" dirty="0" smtClean="0">
                <a:solidFill>
                  <a:srgbClr val="002060"/>
                </a:solidFill>
              </a:rPr>
              <a:t> are </a:t>
            </a:r>
            <a:r>
              <a:rPr lang="en-GB" sz="2200" b="1" u="sng" dirty="0" smtClean="0">
                <a:solidFill>
                  <a:srgbClr val="C00000"/>
                </a:solidFill>
              </a:rPr>
              <a:t>NOT</a:t>
            </a:r>
            <a:r>
              <a:rPr lang="en-GB" sz="2200" dirty="0" smtClean="0">
                <a:solidFill>
                  <a:srgbClr val="002060"/>
                </a:solidFill>
              </a:rPr>
              <a:t> acceptable.</a:t>
            </a:r>
          </a:p>
          <a:p>
            <a:pPr marL="0" indent="0">
              <a:lnSpc>
                <a:spcPts val="2300"/>
              </a:lnSpc>
              <a:spcBef>
                <a:spcPts val="0"/>
              </a:spcBef>
              <a:buNone/>
            </a:pPr>
            <a:r>
              <a:rPr lang="en-GB" sz="2200" b="1" dirty="0" smtClean="0">
                <a:solidFill>
                  <a:srgbClr val="002060"/>
                </a:solidFill>
              </a:rPr>
              <a:t>Platform class </a:t>
            </a:r>
            <a:r>
              <a:rPr lang="en-GB" sz="2200" b="1" dirty="0" smtClean="0">
                <a:solidFill>
                  <a:srgbClr val="C00000"/>
                </a:solidFill>
              </a:rPr>
              <a:t>(Mandatory</a:t>
            </a:r>
            <a:r>
              <a:rPr lang="en-GB" sz="2200" b="1" dirty="0" smtClean="0">
                <a:solidFill>
                  <a:srgbClr val="C00000"/>
                </a:solidFill>
              </a:rPr>
              <a:t>)</a:t>
            </a:r>
          </a:p>
          <a:p>
            <a:pPr marL="0" indent="0">
              <a:lnSpc>
                <a:spcPts val="2300"/>
              </a:lnSpc>
              <a:spcBef>
                <a:spcPts val="0"/>
              </a:spcBef>
              <a:buNone/>
            </a:pPr>
            <a:r>
              <a:rPr lang="en-GB" sz="2200" dirty="0" smtClean="0">
                <a:solidFill>
                  <a:srgbClr val="002060"/>
                </a:solidFill>
              </a:rPr>
              <a:t>Selected from vocabulary  L061 (e.g. Research vessel, coastal structure)</a:t>
            </a:r>
          </a:p>
          <a:p>
            <a:pPr marL="0" indent="0">
              <a:lnSpc>
                <a:spcPts val="2300"/>
              </a:lnSpc>
              <a:spcBef>
                <a:spcPts val="600"/>
              </a:spcBef>
              <a:buNone/>
            </a:pPr>
            <a:r>
              <a:rPr lang="en-GB" sz="2200" b="1" dirty="0" smtClean="0">
                <a:solidFill>
                  <a:srgbClr val="002060"/>
                </a:solidFill>
              </a:rPr>
              <a:t>EDIOS  Series Reference </a:t>
            </a:r>
            <a:r>
              <a:rPr lang="en-GB" sz="2200" b="1" dirty="0" smtClean="0">
                <a:solidFill>
                  <a:srgbClr val="C00000"/>
                </a:solidFill>
              </a:rPr>
              <a:t>(Mandatory) </a:t>
            </a:r>
            <a:r>
              <a:rPr lang="en-GB" sz="2200" dirty="0" smtClean="0">
                <a:solidFill>
                  <a:srgbClr val="002060"/>
                </a:solidFill>
              </a:rPr>
              <a:t>Link back to series record previously defined. Can link to more than one series.</a:t>
            </a:r>
            <a:endParaRPr lang="en-US" sz="2200" dirty="0" smtClean="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dirty="0" smtClean="0">
                <a:solidFill>
                  <a:srgbClr val="002060"/>
                </a:solidFill>
              </a:rPr>
              <a:t>Updating and maintaining EDIOS </a:t>
            </a:r>
            <a:r>
              <a:rPr lang="en-GB" sz="2800" b="1" dirty="0" smtClean="0">
                <a:solidFill>
                  <a:srgbClr val="002060"/>
                </a:solidFill>
              </a:rPr>
              <a:t>entries</a:t>
            </a:r>
            <a:endParaRPr lang="en-US" sz="2800" b="1" dirty="0">
              <a:solidFill>
                <a:srgbClr val="002060"/>
              </a:solidFill>
            </a:endParaRPr>
          </a:p>
        </p:txBody>
      </p:sp>
      <p:sp>
        <p:nvSpPr>
          <p:cNvPr id="3" name="Content Placeholder 2"/>
          <p:cNvSpPr>
            <a:spLocks noGrp="1"/>
          </p:cNvSpPr>
          <p:nvPr>
            <p:ph idx="1"/>
          </p:nvPr>
        </p:nvSpPr>
        <p:spPr>
          <a:xfrm>
            <a:off x="323528" y="1844824"/>
            <a:ext cx="8496944" cy="4741987"/>
          </a:xfrm>
        </p:spPr>
        <p:txBody>
          <a:bodyPr>
            <a:normAutofit fontScale="55000" lnSpcReduction="20000"/>
          </a:bodyPr>
          <a:lstStyle/>
          <a:p>
            <a:pPr>
              <a:buNone/>
            </a:pPr>
            <a:r>
              <a:rPr lang="en-GB" sz="4400" b="1" dirty="0" smtClean="0">
                <a:solidFill>
                  <a:srgbClr val="002060"/>
                </a:solidFill>
              </a:rPr>
              <a:t>Why </a:t>
            </a:r>
            <a:r>
              <a:rPr lang="en-GB" sz="4400" b="1" dirty="0" smtClean="0">
                <a:solidFill>
                  <a:srgbClr val="002060"/>
                </a:solidFill>
              </a:rPr>
              <a:t>do we need to do this?</a:t>
            </a:r>
            <a:endParaRPr lang="en-US" sz="4400" b="1" dirty="0" smtClean="0">
              <a:solidFill>
                <a:srgbClr val="002060"/>
              </a:solidFill>
            </a:endParaRPr>
          </a:p>
          <a:p>
            <a:pPr lvl="0">
              <a:buClr>
                <a:srgbClr val="FFC000"/>
              </a:buClr>
            </a:pPr>
            <a:r>
              <a:rPr lang="en-GB" sz="3600" dirty="0" smtClean="0">
                <a:solidFill>
                  <a:srgbClr val="002060"/>
                </a:solidFill>
              </a:rPr>
              <a:t>Incorrect information supplied</a:t>
            </a:r>
            <a:endParaRPr lang="en-US" sz="3600" dirty="0" smtClean="0">
              <a:solidFill>
                <a:srgbClr val="002060"/>
              </a:solidFill>
            </a:endParaRPr>
          </a:p>
          <a:p>
            <a:pPr lvl="0">
              <a:buClr>
                <a:srgbClr val="FFC000"/>
              </a:buClr>
            </a:pPr>
            <a:r>
              <a:rPr lang="en-GB" sz="3600" dirty="0" smtClean="0">
                <a:solidFill>
                  <a:srgbClr val="002060"/>
                </a:solidFill>
              </a:rPr>
              <a:t>Information changes with </a:t>
            </a:r>
            <a:r>
              <a:rPr lang="en-GB" sz="3600" dirty="0" smtClean="0">
                <a:solidFill>
                  <a:srgbClr val="002060"/>
                </a:solidFill>
              </a:rPr>
              <a:t>time</a:t>
            </a:r>
          </a:p>
          <a:p>
            <a:pPr lvl="0">
              <a:buClr>
                <a:srgbClr val="FFC000"/>
              </a:buClr>
              <a:buNone/>
            </a:pPr>
            <a:endParaRPr lang="en-US" sz="3600" dirty="0" smtClean="0">
              <a:solidFill>
                <a:srgbClr val="002060"/>
              </a:solidFill>
            </a:endParaRPr>
          </a:p>
          <a:p>
            <a:pPr lvl="0">
              <a:buClr>
                <a:srgbClr val="FFC000"/>
              </a:buClr>
            </a:pPr>
            <a:r>
              <a:rPr lang="en-GB" sz="3600" dirty="0" smtClean="0">
                <a:solidFill>
                  <a:srgbClr val="002060"/>
                </a:solidFill>
              </a:rPr>
              <a:t>For </a:t>
            </a:r>
            <a:r>
              <a:rPr lang="en-GB" sz="3600" dirty="0" smtClean="0">
                <a:solidFill>
                  <a:srgbClr val="002060"/>
                </a:solidFill>
              </a:rPr>
              <a:t>those with their own databases of EDIOS information, revised EDIOS program, series and platform XML files </a:t>
            </a:r>
            <a:r>
              <a:rPr lang="en-GB" sz="3600" dirty="0" smtClean="0">
                <a:solidFill>
                  <a:srgbClr val="002060"/>
                </a:solidFill>
              </a:rPr>
              <a:t>must be </a:t>
            </a:r>
            <a:r>
              <a:rPr lang="en-GB" sz="3600" dirty="0" smtClean="0">
                <a:solidFill>
                  <a:srgbClr val="002060"/>
                </a:solidFill>
              </a:rPr>
              <a:t>supplied. </a:t>
            </a:r>
            <a:endParaRPr lang="en-GB" sz="3600" dirty="0" smtClean="0">
              <a:solidFill>
                <a:srgbClr val="002060"/>
              </a:solidFill>
            </a:endParaRPr>
          </a:p>
          <a:p>
            <a:pPr lvl="0">
              <a:buClr>
                <a:srgbClr val="FFC000"/>
              </a:buClr>
            </a:pPr>
            <a:r>
              <a:rPr lang="en-GB" sz="3600" dirty="0" smtClean="0">
                <a:solidFill>
                  <a:srgbClr val="002060"/>
                </a:solidFill>
              </a:rPr>
              <a:t>For </a:t>
            </a:r>
            <a:r>
              <a:rPr lang="en-GB" sz="3600" dirty="0" smtClean="0">
                <a:solidFill>
                  <a:srgbClr val="002060"/>
                </a:solidFill>
              </a:rPr>
              <a:t>those without their own databases:</a:t>
            </a:r>
            <a:endParaRPr lang="en-US" sz="3600" dirty="0" smtClean="0">
              <a:solidFill>
                <a:srgbClr val="002060"/>
              </a:solidFill>
            </a:endParaRPr>
          </a:p>
          <a:p>
            <a:pPr lvl="1">
              <a:buClr>
                <a:srgbClr val="FFC000"/>
              </a:buClr>
              <a:buFont typeface="Arial" pitchFamily="34" charset="0"/>
              <a:buChar char="•"/>
            </a:pPr>
            <a:r>
              <a:rPr lang="en-GB" sz="3600" dirty="0" smtClean="0">
                <a:solidFill>
                  <a:srgbClr val="002060"/>
                </a:solidFill>
              </a:rPr>
              <a:t>Revised XML files can be sent as above</a:t>
            </a:r>
          </a:p>
          <a:p>
            <a:pPr lvl="1">
              <a:buClr>
                <a:srgbClr val="FFC000"/>
              </a:buClr>
              <a:buFont typeface="Arial" pitchFamily="34" charset="0"/>
              <a:buChar char="•"/>
            </a:pPr>
            <a:r>
              <a:rPr lang="en-GB" sz="3600" dirty="0" smtClean="0">
                <a:solidFill>
                  <a:srgbClr val="002060"/>
                </a:solidFill>
              </a:rPr>
              <a:t>Or for </a:t>
            </a:r>
            <a:r>
              <a:rPr lang="en-GB" sz="3600" dirty="0" smtClean="0">
                <a:solidFill>
                  <a:srgbClr val="002060"/>
                </a:solidFill>
              </a:rPr>
              <a:t>small amendments, these can be sent to BODC, who will edit the records in the master database</a:t>
            </a:r>
            <a:endParaRPr lang="en-US" sz="3600" dirty="0" smtClean="0">
              <a:solidFill>
                <a:srgbClr val="002060"/>
              </a:solidFill>
            </a:endParaRPr>
          </a:p>
          <a:p>
            <a:pPr>
              <a:buClr>
                <a:srgbClr val="FFC000"/>
              </a:buClr>
            </a:pPr>
            <a:r>
              <a:rPr lang="en-GB" sz="3600" dirty="0" smtClean="0">
                <a:solidFill>
                  <a:srgbClr val="002060"/>
                </a:solidFill>
              </a:rPr>
              <a:t>Where </a:t>
            </a:r>
            <a:r>
              <a:rPr lang="en-GB" sz="3600" dirty="0" smtClean="0">
                <a:solidFill>
                  <a:srgbClr val="002060"/>
                </a:solidFill>
              </a:rPr>
              <a:t>incorrect information is discovered by BODC in checking and loading information to the database, this will be fed back to the information supplier. Revised information may be suggested</a:t>
            </a:r>
            <a:r>
              <a:rPr lang="en-GB" sz="3600" dirty="0" smtClean="0">
                <a:solidFill>
                  <a:srgbClr val="002060"/>
                </a:solidFill>
              </a:rPr>
              <a:t>.</a:t>
            </a:r>
          </a:p>
          <a:p>
            <a:pPr lvl="0">
              <a:buClr>
                <a:srgbClr val="FFC000"/>
              </a:buClr>
            </a:pPr>
            <a:r>
              <a:rPr lang="en-GB" sz="3600" dirty="0" smtClean="0">
                <a:solidFill>
                  <a:srgbClr val="002060"/>
                </a:solidFill>
              </a:rPr>
              <a:t>BODC is developing software to compare the new records with existing records at BODC, this allows a level of checking before replacing old values with revised ones</a:t>
            </a:r>
            <a:r>
              <a:rPr lang="en-GB" sz="3600" dirty="0" smtClean="0">
                <a:solidFill>
                  <a:srgbClr val="002060"/>
                </a:solidFill>
              </a:rPr>
              <a:t>.</a:t>
            </a:r>
            <a:endParaRPr lang="en-US" sz="3600"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40560"/>
          </a:xfrm>
        </p:spPr>
        <p:txBody>
          <a:bodyPr>
            <a:normAutofit fontScale="92500" lnSpcReduction="10000"/>
          </a:bodyPr>
          <a:lstStyle/>
          <a:p>
            <a:pPr>
              <a:buNone/>
            </a:pPr>
            <a:r>
              <a:rPr lang="en-GB" sz="2800" b="1" dirty="0" smtClean="0">
                <a:solidFill>
                  <a:srgbClr val="002060"/>
                </a:solidFill>
              </a:rPr>
              <a:t>To look at existing EDIOS entries, visit:</a:t>
            </a:r>
            <a:endParaRPr lang="en-US" sz="2800" b="1" dirty="0" smtClean="0">
              <a:solidFill>
                <a:srgbClr val="002060"/>
              </a:solidFill>
            </a:endParaRPr>
          </a:p>
          <a:p>
            <a:pPr>
              <a:buNone/>
            </a:pPr>
            <a:r>
              <a:rPr lang="en-US" sz="2800" dirty="0" smtClean="0">
                <a:hlinkClick r:id="rId2"/>
              </a:rPr>
              <a:t>http</a:t>
            </a:r>
            <a:r>
              <a:rPr lang="en-US" sz="2800" dirty="0" smtClean="0">
                <a:hlinkClick r:id="rId2"/>
              </a:rPr>
              <a:t>://</a:t>
            </a:r>
            <a:r>
              <a:rPr lang="en-US" sz="2800" dirty="0" smtClean="0">
                <a:hlinkClick r:id="rId2"/>
              </a:rPr>
              <a:t>seadatanet.maris2.nl/v_edios_v2/search.asp</a:t>
            </a:r>
            <a:endParaRPr lang="en-US" sz="2800" dirty="0" smtClean="0"/>
          </a:p>
          <a:p>
            <a:pPr>
              <a:buNone/>
            </a:pPr>
            <a:endParaRPr lang="en-GB" sz="2800" dirty="0" smtClean="0"/>
          </a:p>
          <a:p>
            <a:pPr>
              <a:buNone/>
            </a:pPr>
            <a:r>
              <a:rPr lang="en-GB" sz="2800" b="1" dirty="0" smtClean="0">
                <a:solidFill>
                  <a:srgbClr val="002060"/>
                </a:solidFill>
              </a:rPr>
              <a:t>To look at EDIOS entries in the test database, visit:</a:t>
            </a:r>
          </a:p>
          <a:p>
            <a:pPr>
              <a:buNone/>
            </a:pPr>
            <a:r>
              <a:rPr lang="en-US" sz="2800" dirty="0" smtClean="0">
                <a:hlinkClick r:id="rId3"/>
              </a:rPr>
              <a:t>http://</a:t>
            </a:r>
            <a:r>
              <a:rPr lang="en-US" sz="2800" dirty="0" smtClean="0">
                <a:hlinkClick r:id="rId3"/>
              </a:rPr>
              <a:t>edios-test.maris2.nl/v_edios_v2/search.asp</a:t>
            </a:r>
            <a:endParaRPr lang="en-US" sz="2800" dirty="0" smtClean="0"/>
          </a:p>
          <a:p>
            <a:pPr>
              <a:buNone/>
            </a:pPr>
            <a:endParaRPr lang="en-GB" sz="2800" dirty="0" smtClean="0"/>
          </a:p>
          <a:p>
            <a:pPr>
              <a:buNone/>
            </a:pPr>
            <a:r>
              <a:rPr lang="en-GB" sz="2800" b="1" dirty="0" smtClean="0">
                <a:solidFill>
                  <a:srgbClr val="002060"/>
                </a:solidFill>
              </a:rPr>
              <a:t>Coming soon: EDIOS Content Guidance Note</a:t>
            </a:r>
          </a:p>
          <a:p>
            <a:pPr>
              <a:buNone/>
            </a:pPr>
            <a:endParaRPr lang="en-GB" sz="2800" b="1" dirty="0" smtClean="0">
              <a:solidFill>
                <a:srgbClr val="002060"/>
              </a:solidFill>
            </a:endParaRPr>
          </a:p>
          <a:p>
            <a:pPr>
              <a:buNone/>
            </a:pPr>
            <a:r>
              <a:rPr lang="en-GB" sz="2800" b="1" dirty="0" smtClean="0">
                <a:solidFill>
                  <a:srgbClr val="002060"/>
                </a:solidFill>
              </a:rPr>
              <a:t>Send completed EDIOS files to BODC:</a:t>
            </a:r>
          </a:p>
          <a:p>
            <a:pPr>
              <a:buNone/>
            </a:pPr>
            <a:r>
              <a:rPr lang="en-GB" sz="2800" b="1" dirty="0" smtClean="0">
                <a:solidFill>
                  <a:srgbClr val="002060"/>
                </a:solidFill>
              </a:rPr>
              <a:t>		Lesley </a:t>
            </a:r>
            <a:r>
              <a:rPr lang="en-GB" sz="2800" b="1" dirty="0" err="1" smtClean="0">
                <a:solidFill>
                  <a:srgbClr val="002060"/>
                </a:solidFill>
              </a:rPr>
              <a:t>Rickards</a:t>
            </a:r>
            <a:r>
              <a:rPr lang="en-GB" sz="2800" b="1" dirty="0" smtClean="0">
                <a:solidFill>
                  <a:srgbClr val="002060"/>
                </a:solidFill>
              </a:rPr>
              <a:t> (</a:t>
            </a:r>
            <a:r>
              <a:rPr lang="en-GB" sz="2800" b="1" dirty="0" smtClean="0">
                <a:solidFill>
                  <a:srgbClr val="002060"/>
                </a:solidFill>
                <a:hlinkClick r:id="rId4"/>
              </a:rPr>
              <a:t>ljr@bodc.ac.uk</a:t>
            </a:r>
            <a:r>
              <a:rPr lang="en-GB" sz="2800" b="1" dirty="0" smtClean="0">
                <a:solidFill>
                  <a:srgbClr val="002060"/>
                </a:solidFill>
              </a:rPr>
              <a:t>)</a:t>
            </a:r>
          </a:p>
          <a:p>
            <a:pPr>
              <a:buNone/>
            </a:pPr>
            <a:r>
              <a:rPr lang="en-GB" sz="2800" b="1" dirty="0" smtClean="0">
                <a:solidFill>
                  <a:srgbClr val="002060"/>
                </a:solidFill>
              </a:rPr>
              <a:t>		Maureen </a:t>
            </a:r>
            <a:r>
              <a:rPr lang="en-GB" sz="2800" b="1" dirty="0" err="1" smtClean="0">
                <a:solidFill>
                  <a:srgbClr val="002060"/>
                </a:solidFill>
              </a:rPr>
              <a:t>Pagnani</a:t>
            </a:r>
            <a:r>
              <a:rPr lang="en-GB" sz="2800" b="1" dirty="0" smtClean="0">
                <a:solidFill>
                  <a:srgbClr val="002060"/>
                </a:solidFill>
              </a:rPr>
              <a:t> (</a:t>
            </a:r>
            <a:r>
              <a:rPr lang="en-GB" sz="2800" b="1" dirty="0" smtClean="0">
                <a:solidFill>
                  <a:srgbClr val="002060"/>
                </a:solidFill>
                <a:hlinkClick r:id="rId5"/>
              </a:rPr>
              <a:t>mred@bodc.ac.uk</a:t>
            </a:r>
            <a:r>
              <a:rPr lang="en-GB" sz="2800" b="1" dirty="0" smtClean="0">
                <a:solidFill>
                  <a:srgbClr val="002060"/>
                </a:solidFill>
              </a:rPr>
              <a:t>) </a:t>
            </a:r>
            <a:endParaRPr lang="en-US" sz="2800" b="1" dirty="0" smtClean="0">
              <a:solidFill>
                <a:srgbClr val="002060"/>
              </a:solidFill>
            </a:endParaRPr>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792088"/>
          </a:xfrm>
        </p:spPr>
        <p:txBody>
          <a:bodyPr>
            <a:normAutofit/>
          </a:bodyPr>
          <a:lstStyle/>
          <a:p>
            <a:r>
              <a:rPr lang="en-GB" sz="3200" b="1" dirty="0" smtClean="0">
                <a:solidFill>
                  <a:schemeClr val="tx2"/>
                </a:solidFill>
              </a:rPr>
              <a:t>Examples of observing </a:t>
            </a:r>
            <a:r>
              <a:rPr lang="en-GB" sz="3200" b="1" dirty="0" smtClean="0">
                <a:solidFill>
                  <a:schemeClr val="tx2"/>
                </a:solidFill>
              </a:rPr>
              <a:t>programmes</a:t>
            </a:r>
            <a:endParaRPr lang="en-US" sz="3200" dirty="0">
              <a:solidFill>
                <a:schemeClr val="tx2"/>
              </a:solidFill>
            </a:endParaRPr>
          </a:p>
        </p:txBody>
      </p:sp>
      <p:sp>
        <p:nvSpPr>
          <p:cNvPr id="3" name="Content Placeholder 2"/>
          <p:cNvSpPr>
            <a:spLocks noGrp="1"/>
          </p:cNvSpPr>
          <p:nvPr>
            <p:ph idx="1"/>
          </p:nvPr>
        </p:nvSpPr>
        <p:spPr>
          <a:xfrm>
            <a:off x="251520" y="1772816"/>
            <a:ext cx="8640960" cy="4853136"/>
          </a:xfrm>
        </p:spPr>
        <p:txBody>
          <a:bodyPr>
            <a:noAutofit/>
          </a:bodyPr>
          <a:lstStyle/>
          <a:p>
            <a:pPr>
              <a:lnSpc>
                <a:spcPts val="2400"/>
              </a:lnSpc>
              <a:spcBef>
                <a:spcPts val="600"/>
              </a:spcBef>
              <a:buClr>
                <a:srgbClr val="FFC000"/>
              </a:buClr>
            </a:pPr>
            <a:r>
              <a:rPr lang="en-US" sz="2000" b="1" dirty="0" smtClean="0">
                <a:solidFill>
                  <a:schemeClr val="tx2"/>
                </a:solidFill>
              </a:rPr>
              <a:t>Swedish Real Time Oceanographic Monitoring Network - Moored Buoys (SMHI</a:t>
            </a:r>
            <a:r>
              <a:rPr lang="en-US" sz="2000" b="1" dirty="0" smtClean="0">
                <a:solidFill>
                  <a:schemeClr val="tx2"/>
                </a:solidFill>
              </a:rPr>
              <a:t>)</a:t>
            </a:r>
          </a:p>
          <a:p>
            <a:pPr>
              <a:lnSpc>
                <a:spcPts val="2400"/>
              </a:lnSpc>
              <a:spcBef>
                <a:spcPts val="600"/>
              </a:spcBef>
              <a:buClr>
                <a:srgbClr val="FFC000"/>
              </a:buClr>
            </a:pPr>
            <a:r>
              <a:rPr lang="en-GB" sz="2000" b="1" dirty="0" smtClean="0">
                <a:solidFill>
                  <a:schemeClr val="tx2"/>
                </a:solidFill>
              </a:rPr>
              <a:t>Bathing waters monitoring programme</a:t>
            </a:r>
            <a:endParaRPr lang="en-GB" sz="2000" b="1" dirty="0" smtClean="0">
              <a:solidFill>
                <a:schemeClr val="tx2"/>
              </a:solidFill>
            </a:endParaRPr>
          </a:p>
          <a:p>
            <a:pPr>
              <a:lnSpc>
                <a:spcPts val="2400"/>
              </a:lnSpc>
              <a:spcBef>
                <a:spcPts val="600"/>
              </a:spcBef>
              <a:buClr>
                <a:srgbClr val="FFC000"/>
              </a:buClr>
            </a:pPr>
            <a:r>
              <a:rPr lang="en-US" sz="2000" b="1" dirty="0" smtClean="0">
                <a:solidFill>
                  <a:schemeClr val="tx2"/>
                </a:solidFill>
              </a:rPr>
              <a:t>CSEMP Shellfish Contaminants </a:t>
            </a:r>
            <a:r>
              <a:rPr lang="en-US" sz="2000" b="1" dirty="0" err="1" smtClean="0">
                <a:solidFill>
                  <a:schemeClr val="tx2"/>
                </a:solidFill>
              </a:rPr>
              <a:t>Programme</a:t>
            </a:r>
            <a:endParaRPr lang="en-US" sz="2000" b="1" dirty="0" smtClean="0">
              <a:solidFill>
                <a:schemeClr val="tx2"/>
              </a:solidFill>
            </a:endParaRPr>
          </a:p>
          <a:p>
            <a:pPr>
              <a:lnSpc>
                <a:spcPts val="2400"/>
              </a:lnSpc>
              <a:spcBef>
                <a:spcPts val="600"/>
              </a:spcBef>
              <a:buClr>
                <a:srgbClr val="FFC000"/>
              </a:buClr>
            </a:pPr>
            <a:r>
              <a:rPr lang="en-US" sz="2000" b="1" dirty="0" smtClean="0">
                <a:solidFill>
                  <a:schemeClr val="tx2"/>
                </a:solidFill>
              </a:rPr>
              <a:t>RECOPESCA </a:t>
            </a:r>
            <a:r>
              <a:rPr lang="en-US" sz="2000" b="1" dirty="0" smtClean="0">
                <a:solidFill>
                  <a:schemeClr val="tx2"/>
                </a:solidFill>
              </a:rPr>
              <a:t>- Network of fishing effort and environment </a:t>
            </a:r>
            <a:r>
              <a:rPr lang="en-US" sz="2000" b="1" dirty="0" smtClean="0">
                <a:solidFill>
                  <a:schemeClr val="tx2"/>
                </a:solidFill>
              </a:rPr>
              <a:t>parameters</a:t>
            </a:r>
            <a:endParaRPr lang="en-GB" sz="2000" b="1" dirty="0" smtClean="0">
              <a:solidFill>
                <a:schemeClr val="tx2"/>
              </a:solidFill>
            </a:endParaRPr>
          </a:p>
          <a:p>
            <a:pPr>
              <a:lnSpc>
                <a:spcPts val="2400"/>
              </a:lnSpc>
              <a:spcBef>
                <a:spcPts val="600"/>
              </a:spcBef>
              <a:buClr>
                <a:srgbClr val="FFC000"/>
              </a:buClr>
            </a:pPr>
            <a:r>
              <a:rPr lang="en-US" sz="2000" b="1" dirty="0" smtClean="0">
                <a:solidFill>
                  <a:schemeClr val="tx2"/>
                </a:solidFill>
              </a:rPr>
              <a:t>XBT network of IRD in Atlantic and Indian </a:t>
            </a:r>
            <a:r>
              <a:rPr lang="en-US" sz="2000" b="1" dirty="0" smtClean="0">
                <a:solidFill>
                  <a:schemeClr val="tx2"/>
                </a:solidFill>
              </a:rPr>
              <a:t>Ocean</a:t>
            </a:r>
            <a:endParaRPr lang="en-GB" sz="2000" b="1" dirty="0" smtClean="0">
              <a:solidFill>
                <a:schemeClr val="tx2"/>
              </a:solidFill>
            </a:endParaRPr>
          </a:p>
          <a:p>
            <a:pPr>
              <a:lnSpc>
                <a:spcPts val="2400"/>
              </a:lnSpc>
              <a:spcBef>
                <a:spcPts val="600"/>
              </a:spcBef>
              <a:buClr>
                <a:srgbClr val="FFC000"/>
              </a:buClr>
            </a:pPr>
            <a:r>
              <a:rPr lang="en-US" sz="2000" b="1" dirty="0" smtClean="0">
                <a:solidFill>
                  <a:schemeClr val="tx2"/>
                </a:solidFill>
              </a:rPr>
              <a:t>Norwegian Sea Monitoring </a:t>
            </a:r>
            <a:r>
              <a:rPr lang="en-US" sz="2000" b="1" dirty="0" err="1" smtClean="0">
                <a:solidFill>
                  <a:schemeClr val="tx2"/>
                </a:solidFill>
              </a:rPr>
              <a:t>Programme</a:t>
            </a:r>
            <a:r>
              <a:rPr lang="en-US" sz="2000" b="1" dirty="0" smtClean="0">
                <a:solidFill>
                  <a:schemeClr val="tx2"/>
                </a:solidFill>
              </a:rPr>
              <a:t> Fixed Oceanographic </a:t>
            </a:r>
            <a:r>
              <a:rPr lang="en-US" sz="2000" b="1" dirty="0" smtClean="0">
                <a:solidFill>
                  <a:schemeClr val="tx2"/>
                </a:solidFill>
              </a:rPr>
              <a:t>Sections</a:t>
            </a:r>
          </a:p>
          <a:p>
            <a:pPr>
              <a:lnSpc>
                <a:spcPts val="2400"/>
              </a:lnSpc>
              <a:spcBef>
                <a:spcPts val="600"/>
              </a:spcBef>
              <a:buClr>
                <a:srgbClr val="FFC000"/>
              </a:buClr>
            </a:pPr>
            <a:r>
              <a:rPr lang="en-US" sz="2000" b="1" dirty="0" smtClean="0">
                <a:solidFill>
                  <a:schemeClr val="tx2"/>
                </a:solidFill>
              </a:rPr>
              <a:t>Norwegian Coast Monitoring </a:t>
            </a:r>
            <a:r>
              <a:rPr lang="en-US" sz="2000" b="1" dirty="0" err="1" smtClean="0">
                <a:solidFill>
                  <a:schemeClr val="tx2"/>
                </a:solidFill>
              </a:rPr>
              <a:t>Programme</a:t>
            </a:r>
            <a:r>
              <a:rPr lang="en-US" sz="2000" b="1" dirty="0" smtClean="0">
                <a:solidFill>
                  <a:schemeClr val="tx2"/>
                </a:solidFill>
              </a:rPr>
              <a:t> Fixed Stations and Ferry </a:t>
            </a:r>
            <a:r>
              <a:rPr lang="en-US" sz="2000" b="1" dirty="0" smtClean="0">
                <a:solidFill>
                  <a:schemeClr val="tx2"/>
                </a:solidFill>
              </a:rPr>
              <a:t>Box</a:t>
            </a:r>
          </a:p>
          <a:p>
            <a:pPr>
              <a:lnSpc>
                <a:spcPts val="2400"/>
              </a:lnSpc>
              <a:spcBef>
                <a:spcPts val="600"/>
              </a:spcBef>
              <a:buClr>
                <a:srgbClr val="FFC000"/>
              </a:buClr>
            </a:pPr>
            <a:r>
              <a:rPr lang="en-US" sz="2000" b="1" dirty="0" smtClean="0">
                <a:solidFill>
                  <a:schemeClr val="tx2"/>
                </a:solidFill>
              </a:rPr>
              <a:t>Mackerel Egg </a:t>
            </a:r>
            <a:r>
              <a:rPr lang="en-US" sz="2000" b="1" dirty="0" smtClean="0">
                <a:solidFill>
                  <a:schemeClr val="tx2"/>
                </a:solidFill>
              </a:rPr>
              <a:t>Survey</a:t>
            </a:r>
          </a:p>
          <a:p>
            <a:pPr>
              <a:lnSpc>
                <a:spcPts val="2400"/>
              </a:lnSpc>
              <a:spcBef>
                <a:spcPts val="600"/>
              </a:spcBef>
              <a:buClr>
                <a:srgbClr val="FFC000"/>
              </a:buClr>
            </a:pPr>
            <a:r>
              <a:rPr lang="en-US" sz="2000" b="1" dirty="0" smtClean="0">
                <a:solidFill>
                  <a:schemeClr val="tx2"/>
                </a:solidFill>
              </a:rPr>
              <a:t>Irish </a:t>
            </a:r>
            <a:r>
              <a:rPr lang="en-US" sz="2000" b="1" dirty="0" err="1" smtClean="0">
                <a:solidFill>
                  <a:schemeClr val="tx2"/>
                </a:solidFill>
              </a:rPr>
              <a:t>Groundfish</a:t>
            </a:r>
            <a:r>
              <a:rPr lang="en-US" sz="2000" b="1" dirty="0" smtClean="0">
                <a:solidFill>
                  <a:schemeClr val="tx2"/>
                </a:solidFill>
              </a:rPr>
              <a:t> Survey (International Bottom Trawl Survey</a:t>
            </a:r>
            <a:r>
              <a:rPr lang="en-US" sz="2000" b="1" dirty="0" smtClean="0">
                <a:solidFill>
                  <a:schemeClr val="tx2"/>
                </a:solidFill>
              </a:rPr>
              <a:t>)</a:t>
            </a:r>
          </a:p>
          <a:p>
            <a:pPr>
              <a:lnSpc>
                <a:spcPts val="2400"/>
              </a:lnSpc>
              <a:spcBef>
                <a:spcPts val="600"/>
              </a:spcBef>
              <a:buClr>
                <a:srgbClr val="FFC000"/>
              </a:buClr>
            </a:pPr>
            <a:r>
              <a:rPr lang="en-US" sz="2000" b="1" dirty="0" smtClean="0">
                <a:solidFill>
                  <a:schemeClr val="tx2"/>
                </a:solidFill>
              </a:rPr>
              <a:t>NIEA Cetacean Monitoring Northern </a:t>
            </a:r>
            <a:r>
              <a:rPr lang="en-US" sz="2000" b="1" dirty="0" smtClean="0">
                <a:solidFill>
                  <a:schemeClr val="tx2"/>
                </a:solidFill>
              </a:rPr>
              <a:t>Ireland</a:t>
            </a:r>
          </a:p>
          <a:p>
            <a:pPr>
              <a:lnSpc>
                <a:spcPts val="2400"/>
              </a:lnSpc>
              <a:spcBef>
                <a:spcPts val="600"/>
              </a:spcBef>
              <a:buClr>
                <a:srgbClr val="FFC000"/>
              </a:buClr>
            </a:pPr>
            <a:r>
              <a:rPr lang="en-US" sz="2000" b="1" dirty="0" smtClean="0">
                <a:solidFill>
                  <a:schemeClr val="tx2"/>
                </a:solidFill>
              </a:rPr>
              <a:t>Marine Turtle Entanglement </a:t>
            </a:r>
            <a:r>
              <a:rPr lang="en-US" sz="2000" b="1" dirty="0" smtClean="0">
                <a:solidFill>
                  <a:schemeClr val="tx2"/>
                </a:solidFill>
              </a:rPr>
              <a:t>Surveys</a:t>
            </a:r>
          </a:p>
          <a:p>
            <a:pPr>
              <a:lnSpc>
                <a:spcPts val="2400"/>
              </a:lnSpc>
              <a:spcBef>
                <a:spcPts val="600"/>
              </a:spcBef>
              <a:buClr>
                <a:srgbClr val="FFC000"/>
              </a:buClr>
            </a:pPr>
            <a:r>
              <a:rPr lang="en-US" sz="2000" b="1" dirty="0" smtClean="0">
                <a:solidFill>
                  <a:schemeClr val="tx2"/>
                </a:solidFill>
              </a:rPr>
              <a:t>Marine Environmental Monitoring Network in the North Sea and Baltic Sea</a:t>
            </a:r>
            <a:endParaRPr lang="en-US" sz="2000" b="1" dirty="0"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txBody>
          <a:bodyPr>
            <a:normAutofit/>
          </a:bodyPr>
          <a:lstStyle/>
          <a:p>
            <a:r>
              <a:rPr lang="en-GB" sz="3200" b="1" dirty="0" smtClean="0">
                <a:solidFill>
                  <a:srgbClr val="002060"/>
                </a:solidFill>
              </a:rPr>
              <a:t>EDIOS Version 0</a:t>
            </a:r>
            <a:endParaRPr lang="en-US" sz="3200" dirty="0">
              <a:solidFill>
                <a:srgbClr val="002060"/>
              </a:solidFill>
            </a:endParaRPr>
          </a:p>
        </p:txBody>
      </p:sp>
      <p:sp>
        <p:nvSpPr>
          <p:cNvPr id="3" name="Content Placeholder 2"/>
          <p:cNvSpPr>
            <a:spLocks noGrp="1"/>
          </p:cNvSpPr>
          <p:nvPr>
            <p:ph idx="1"/>
          </p:nvPr>
        </p:nvSpPr>
        <p:spPr>
          <a:xfrm>
            <a:off x="395536" y="2060848"/>
            <a:ext cx="8229600" cy="4320480"/>
          </a:xfrm>
        </p:spPr>
        <p:txBody>
          <a:bodyPr>
            <a:normAutofit fontScale="77500" lnSpcReduction="20000"/>
          </a:bodyPr>
          <a:lstStyle/>
          <a:p>
            <a:pPr>
              <a:lnSpc>
                <a:spcPct val="120000"/>
              </a:lnSpc>
              <a:spcBef>
                <a:spcPts val="1200"/>
              </a:spcBef>
              <a:buClr>
                <a:srgbClr val="FFC000"/>
              </a:buClr>
            </a:pPr>
            <a:r>
              <a:rPr lang="en-GB" b="1" dirty="0" smtClean="0">
                <a:solidFill>
                  <a:srgbClr val="002060"/>
                </a:solidFill>
              </a:rPr>
              <a:t>Original EDIOS project ran from 2001 – 2004</a:t>
            </a:r>
          </a:p>
          <a:p>
            <a:pPr>
              <a:lnSpc>
                <a:spcPct val="120000"/>
              </a:lnSpc>
              <a:spcBef>
                <a:spcPts val="1200"/>
              </a:spcBef>
              <a:buClr>
                <a:srgbClr val="FFC000"/>
              </a:buClr>
            </a:pPr>
            <a:r>
              <a:rPr lang="en-US" b="1" dirty="0" smtClean="0">
                <a:solidFill>
                  <a:srgbClr val="002060"/>
                </a:solidFill>
              </a:rPr>
              <a:t>Initiative of the European Global Ocean Observing System (</a:t>
            </a:r>
            <a:r>
              <a:rPr lang="en-US" b="1" dirty="0" err="1" smtClean="0">
                <a:solidFill>
                  <a:srgbClr val="002060"/>
                </a:solidFill>
              </a:rPr>
              <a:t>EuroGOOS</a:t>
            </a:r>
            <a:r>
              <a:rPr lang="en-US" b="1" dirty="0" smtClean="0">
                <a:solidFill>
                  <a:srgbClr val="002060"/>
                </a:solidFill>
              </a:rPr>
              <a:t>)</a:t>
            </a:r>
          </a:p>
          <a:p>
            <a:pPr>
              <a:lnSpc>
                <a:spcPct val="120000"/>
              </a:lnSpc>
              <a:spcBef>
                <a:spcPts val="1200"/>
              </a:spcBef>
              <a:buClr>
                <a:srgbClr val="FFC000"/>
              </a:buClr>
            </a:pPr>
            <a:r>
              <a:rPr lang="en-GB" b="1" dirty="0" smtClean="0">
                <a:solidFill>
                  <a:srgbClr val="002060"/>
                </a:solidFill>
              </a:rPr>
              <a:t>Input was via a mixture of Metadata Input Forms (MIFs), spreadsheets and database export files</a:t>
            </a:r>
          </a:p>
          <a:p>
            <a:pPr>
              <a:lnSpc>
                <a:spcPct val="120000"/>
              </a:lnSpc>
              <a:spcBef>
                <a:spcPts val="1200"/>
              </a:spcBef>
              <a:buClr>
                <a:srgbClr val="FFC000"/>
              </a:buClr>
            </a:pPr>
            <a:r>
              <a:rPr lang="en-GB" b="1" dirty="0" smtClean="0">
                <a:solidFill>
                  <a:srgbClr val="002060"/>
                </a:solidFill>
              </a:rPr>
              <a:t>Five regional coordinators collected and collated input and passed to BODC</a:t>
            </a:r>
          </a:p>
          <a:p>
            <a:pPr>
              <a:lnSpc>
                <a:spcPct val="120000"/>
              </a:lnSpc>
              <a:spcBef>
                <a:spcPts val="1200"/>
              </a:spcBef>
              <a:buClr>
                <a:srgbClr val="FFC000"/>
              </a:buClr>
            </a:pPr>
            <a:r>
              <a:rPr lang="en-GB" b="1" dirty="0" smtClean="0">
                <a:solidFill>
                  <a:srgbClr val="002060"/>
                </a:solidFill>
              </a:rPr>
              <a:t>Input supplied by 30 countries</a:t>
            </a:r>
          </a:p>
          <a:p>
            <a:pPr>
              <a:lnSpc>
                <a:spcPct val="120000"/>
              </a:lnSpc>
              <a:spcBef>
                <a:spcPts val="1200"/>
              </a:spcBef>
              <a:buClr>
                <a:srgbClr val="FFC000"/>
              </a:buClr>
            </a:pPr>
            <a:r>
              <a:rPr lang="en-GB" b="1" dirty="0" smtClean="0">
                <a:solidFill>
                  <a:srgbClr val="002060"/>
                </a:solidFill>
              </a:rPr>
              <a:t>Front-end query and map interface designed by MARIS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070992"/>
          </a:xfrm>
        </p:spPr>
        <p:txBody>
          <a:bodyPr>
            <a:normAutofit/>
          </a:bodyPr>
          <a:lstStyle/>
          <a:p>
            <a:r>
              <a:rPr lang="en-GB" sz="3200" b="1" dirty="0" smtClean="0">
                <a:solidFill>
                  <a:srgbClr val="002060"/>
                </a:solidFill>
              </a:rPr>
              <a:t>EDIOS – Current status – July 2012</a:t>
            </a:r>
            <a:endParaRPr lang="en-US" sz="3200" b="1" dirty="0">
              <a:solidFill>
                <a:srgbClr val="002060"/>
              </a:solidFill>
            </a:endParaRPr>
          </a:p>
        </p:txBody>
      </p:sp>
      <p:sp>
        <p:nvSpPr>
          <p:cNvPr id="3" name="Content Placeholder 2"/>
          <p:cNvSpPr>
            <a:spLocks noGrp="1"/>
          </p:cNvSpPr>
          <p:nvPr>
            <p:ph idx="1"/>
          </p:nvPr>
        </p:nvSpPr>
        <p:spPr>
          <a:xfrm>
            <a:off x="467544" y="1988840"/>
            <a:ext cx="8229600" cy="4608512"/>
          </a:xfrm>
        </p:spPr>
        <p:txBody>
          <a:bodyPr>
            <a:noAutofit/>
          </a:bodyPr>
          <a:lstStyle/>
          <a:p>
            <a:pPr marL="442913" indent="-442913">
              <a:lnSpc>
                <a:spcPts val="3000"/>
              </a:lnSpc>
              <a:spcBef>
                <a:spcPts val="1200"/>
              </a:spcBef>
              <a:buClr>
                <a:srgbClr val="FFC000"/>
              </a:buClr>
            </a:pPr>
            <a:r>
              <a:rPr lang="en-GB" sz="2800" b="1" dirty="0" smtClean="0">
                <a:solidFill>
                  <a:srgbClr val="002060"/>
                </a:solidFill>
              </a:rPr>
              <a:t>EDIOS is hierarchical and has been complex to implement using ISO19115</a:t>
            </a:r>
          </a:p>
          <a:p>
            <a:pPr marL="442913" indent="-442913">
              <a:lnSpc>
                <a:spcPts val="3000"/>
              </a:lnSpc>
              <a:spcBef>
                <a:spcPts val="1200"/>
              </a:spcBef>
              <a:buClr>
                <a:srgbClr val="FFC000"/>
              </a:buClr>
            </a:pPr>
            <a:r>
              <a:rPr lang="en-US" sz="2800" b="1" dirty="0" smtClean="0">
                <a:solidFill>
                  <a:srgbClr val="002060"/>
                </a:solidFill>
              </a:rPr>
              <a:t>Mikado software tool includes EDIOS</a:t>
            </a:r>
          </a:p>
          <a:p>
            <a:pPr marL="442913" indent="-442913">
              <a:lnSpc>
                <a:spcPts val="3000"/>
              </a:lnSpc>
              <a:spcBef>
                <a:spcPts val="1200"/>
              </a:spcBef>
              <a:buClr>
                <a:srgbClr val="FFC000"/>
              </a:buClr>
            </a:pPr>
            <a:r>
              <a:rPr lang="en-GB" sz="2800" b="1" dirty="0" smtClean="0">
                <a:solidFill>
                  <a:srgbClr val="002060"/>
                </a:solidFill>
              </a:rPr>
              <a:t>3 schemas for: observing programmes, series and platforms </a:t>
            </a:r>
            <a:endParaRPr lang="en-US" sz="2800" b="1" dirty="0" smtClean="0">
              <a:solidFill>
                <a:srgbClr val="002060"/>
              </a:solidFill>
            </a:endParaRPr>
          </a:p>
          <a:p>
            <a:pPr marL="442913" indent="-442913">
              <a:lnSpc>
                <a:spcPts val="3000"/>
              </a:lnSpc>
              <a:spcBef>
                <a:spcPts val="1200"/>
              </a:spcBef>
              <a:buClr>
                <a:srgbClr val="FFC000"/>
              </a:buClr>
            </a:pPr>
            <a:r>
              <a:rPr lang="en-US" sz="2800" b="1" dirty="0" smtClean="0">
                <a:solidFill>
                  <a:srgbClr val="002060"/>
                </a:solidFill>
              </a:rPr>
              <a:t>User Manual explains in some detail how to produce XML files in manual or automatic mode</a:t>
            </a:r>
            <a:endParaRPr lang="en-GB" sz="2800" b="1" dirty="0" smtClean="0">
              <a:solidFill>
                <a:srgbClr val="002060"/>
              </a:solidFill>
            </a:endParaRPr>
          </a:p>
          <a:p>
            <a:pPr marL="442913" indent="-442913">
              <a:lnSpc>
                <a:spcPts val="3000"/>
              </a:lnSpc>
              <a:spcBef>
                <a:spcPts val="1200"/>
              </a:spcBef>
              <a:buClr>
                <a:srgbClr val="FFC000"/>
              </a:buClr>
            </a:pPr>
            <a:r>
              <a:rPr lang="en-US" sz="2800" b="1" dirty="0" smtClean="0">
                <a:solidFill>
                  <a:srgbClr val="002060"/>
                </a:solidFill>
              </a:rPr>
              <a:t>Old (V0) EDIOS entries will not be upgraded</a:t>
            </a:r>
          </a:p>
          <a:p>
            <a:pPr marL="442913" indent="-442913">
              <a:lnSpc>
                <a:spcPts val="3000"/>
              </a:lnSpc>
              <a:spcBef>
                <a:spcPts val="1200"/>
              </a:spcBef>
              <a:buClr>
                <a:srgbClr val="FFC000"/>
              </a:buClr>
            </a:pPr>
            <a:r>
              <a:rPr lang="en-US" sz="2800" b="1" dirty="0" smtClean="0">
                <a:solidFill>
                  <a:srgbClr val="002060"/>
                </a:solidFill>
              </a:rPr>
              <a:t>Can be retrieved as examples for producing new entries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864096"/>
          </a:xfrm>
        </p:spPr>
        <p:txBody>
          <a:bodyPr>
            <a:normAutofit/>
          </a:bodyPr>
          <a:lstStyle/>
          <a:p>
            <a:r>
              <a:rPr lang="en-GB" sz="3200" b="1" dirty="0" smtClean="0">
                <a:solidFill>
                  <a:srgbClr val="002060"/>
                </a:solidFill>
              </a:rPr>
              <a:t>Information Required for EDIOS</a:t>
            </a:r>
            <a:endParaRPr lang="en-US" sz="3200" dirty="0">
              <a:solidFill>
                <a:srgbClr val="002060"/>
              </a:solidFill>
            </a:endParaRPr>
          </a:p>
        </p:txBody>
      </p:sp>
      <p:sp>
        <p:nvSpPr>
          <p:cNvPr id="3" name="Content Placeholder 2"/>
          <p:cNvSpPr>
            <a:spLocks noGrp="1"/>
          </p:cNvSpPr>
          <p:nvPr>
            <p:ph idx="1"/>
          </p:nvPr>
        </p:nvSpPr>
        <p:spPr>
          <a:xfrm>
            <a:off x="1187624" y="2060848"/>
            <a:ext cx="6768752" cy="4176464"/>
          </a:xfrm>
        </p:spPr>
        <p:txBody>
          <a:bodyPr>
            <a:normAutofit/>
          </a:bodyPr>
          <a:lstStyle/>
          <a:p>
            <a:pPr>
              <a:spcBef>
                <a:spcPts val="1200"/>
              </a:spcBef>
              <a:buNone/>
            </a:pPr>
            <a:r>
              <a:rPr lang="en-US" sz="4000" b="1" dirty="0" smtClean="0">
                <a:solidFill>
                  <a:srgbClr val="002060"/>
                </a:solidFill>
              </a:rPr>
              <a:t>	EDIOS </a:t>
            </a:r>
            <a:r>
              <a:rPr lang="en-US" sz="4000" b="1" dirty="0" smtClean="0">
                <a:solidFill>
                  <a:srgbClr val="002060"/>
                </a:solidFill>
              </a:rPr>
              <a:t>has 3 </a:t>
            </a:r>
            <a:r>
              <a:rPr lang="en-US" sz="4000" b="1" dirty="0" smtClean="0">
                <a:solidFill>
                  <a:srgbClr val="002060"/>
                </a:solidFill>
              </a:rPr>
              <a:t>levels:</a:t>
            </a:r>
            <a:endParaRPr lang="en-US" sz="4000" b="1" dirty="0" smtClean="0">
              <a:solidFill>
                <a:srgbClr val="002060"/>
              </a:solidFill>
            </a:endParaRPr>
          </a:p>
          <a:p>
            <a:pPr lvl="1">
              <a:spcBef>
                <a:spcPts val="1200"/>
              </a:spcBef>
              <a:buClr>
                <a:srgbClr val="FFC000"/>
              </a:buClr>
              <a:buFont typeface="Arial" pitchFamily="34" charset="0"/>
              <a:buChar char="•"/>
            </a:pPr>
            <a:r>
              <a:rPr lang="en-US" sz="3200" b="1" dirty="0" err="1" smtClean="0">
                <a:solidFill>
                  <a:srgbClr val="002060"/>
                </a:solidFill>
              </a:rPr>
              <a:t>Programmes</a:t>
            </a:r>
            <a:endParaRPr lang="en-US" sz="3200" dirty="0" smtClean="0">
              <a:solidFill>
                <a:srgbClr val="002060"/>
              </a:solidFill>
            </a:endParaRPr>
          </a:p>
          <a:p>
            <a:pPr lvl="1">
              <a:spcBef>
                <a:spcPts val="1200"/>
              </a:spcBef>
              <a:buClr>
                <a:srgbClr val="FFC000"/>
              </a:buClr>
              <a:buFont typeface="Arial" pitchFamily="34" charset="0"/>
              <a:buChar char="•"/>
            </a:pPr>
            <a:r>
              <a:rPr lang="en-US" sz="3200" b="1" dirty="0" smtClean="0">
                <a:solidFill>
                  <a:srgbClr val="002060"/>
                </a:solidFill>
              </a:rPr>
              <a:t>Series </a:t>
            </a:r>
            <a:endParaRPr lang="en-US" sz="3200" b="1" dirty="0" smtClean="0">
              <a:solidFill>
                <a:srgbClr val="002060"/>
              </a:solidFill>
            </a:endParaRPr>
          </a:p>
          <a:p>
            <a:pPr lvl="1">
              <a:spcBef>
                <a:spcPts val="1200"/>
              </a:spcBef>
              <a:buClr>
                <a:srgbClr val="FFC000"/>
              </a:buClr>
              <a:buFont typeface="Arial" pitchFamily="34" charset="0"/>
              <a:buChar char="•"/>
            </a:pPr>
            <a:r>
              <a:rPr lang="en-GB" sz="3200" b="1" dirty="0" smtClean="0">
                <a:solidFill>
                  <a:srgbClr val="002060"/>
                </a:solidFill>
              </a:rPr>
              <a:t>Platforms</a:t>
            </a:r>
            <a:endParaRPr lang="en-GB" sz="3200" dirty="0" smtClean="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229600" cy="1143000"/>
          </a:xfrm>
        </p:spPr>
        <p:txBody>
          <a:bodyPr>
            <a:normAutofit/>
          </a:bodyPr>
          <a:lstStyle/>
          <a:p>
            <a:r>
              <a:rPr lang="en-GB" sz="3200" b="1" dirty="0" smtClean="0">
                <a:solidFill>
                  <a:srgbClr val="002060"/>
                </a:solidFill>
              </a:rPr>
              <a:t>Relationships within EDIOS (1)</a:t>
            </a:r>
            <a:endParaRPr lang="en-US" sz="3200" b="1" dirty="0">
              <a:solidFill>
                <a:srgbClr val="002060"/>
              </a:solidFill>
            </a:endParaRPr>
          </a:p>
        </p:txBody>
      </p:sp>
      <p:sp>
        <p:nvSpPr>
          <p:cNvPr id="3" name="Content Placeholder 2"/>
          <p:cNvSpPr>
            <a:spLocks noGrp="1"/>
          </p:cNvSpPr>
          <p:nvPr>
            <p:ph idx="1"/>
          </p:nvPr>
        </p:nvSpPr>
        <p:spPr>
          <a:xfrm>
            <a:off x="323528" y="2708920"/>
            <a:ext cx="8363272" cy="3672408"/>
          </a:xfrm>
        </p:spPr>
        <p:txBody>
          <a:bodyPr>
            <a:normAutofit/>
          </a:bodyPr>
          <a:lstStyle/>
          <a:p>
            <a:pPr algn="ctr">
              <a:buNone/>
            </a:pPr>
            <a:r>
              <a:rPr lang="en-GB" sz="2800" b="1" dirty="0" smtClean="0">
                <a:solidFill>
                  <a:srgbClr val="002060"/>
                </a:solidFill>
              </a:rPr>
              <a:t>Observing programme</a:t>
            </a:r>
          </a:p>
          <a:p>
            <a:pPr algn="ctr">
              <a:buNone/>
            </a:pPr>
            <a:endParaRPr lang="en-GB" sz="2800" b="1" dirty="0" smtClean="0">
              <a:solidFill>
                <a:srgbClr val="002060"/>
              </a:solidFill>
            </a:endParaRPr>
          </a:p>
          <a:p>
            <a:pPr algn="ctr">
              <a:buNone/>
            </a:pPr>
            <a:endParaRPr lang="en-GB" sz="2800" b="1" dirty="0" smtClean="0">
              <a:solidFill>
                <a:srgbClr val="002060"/>
              </a:solidFill>
            </a:endParaRPr>
          </a:p>
          <a:p>
            <a:pPr>
              <a:buNone/>
            </a:pPr>
            <a:r>
              <a:rPr lang="en-GB" sz="2800" b="1" dirty="0" smtClean="0">
                <a:solidFill>
                  <a:srgbClr val="002060"/>
                </a:solidFill>
              </a:rPr>
              <a:t>Series 1	Series 2	Series 3	Series4	etc...</a:t>
            </a:r>
          </a:p>
          <a:p>
            <a:pPr>
              <a:buNone/>
            </a:pPr>
            <a:endParaRPr lang="en-GB" sz="2800" b="1" dirty="0" smtClean="0">
              <a:solidFill>
                <a:srgbClr val="002060"/>
              </a:solidFill>
            </a:endParaRPr>
          </a:p>
          <a:p>
            <a:pPr>
              <a:buNone/>
            </a:pPr>
            <a:endParaRPr lang="en-GB" sz="2800" b="1" dirty="0" smtClean="0">
              <a:solidFill>
                <a:srgbClr val="002060"/>
              </a:solidFill>
            </a:endParaRPr>
          </a:p>
          <a:p>
            <a:pPr>
              <a:buNone/>
            </a:pPr>
            <a:r>
              <a:rPr lang="en-GB" sz="2800" b="1" dirty="0" smtClean="0">
                <a:solidFill>
                  <a:srgbClr val="002060"/>
                </a:solidFill>
              </a:rPr>
              <a:t>Platform 1	Platform 2	Platform 3	Platform 4	etc....</a:t>
            </a:r>
            <a:endParaRPr lang="en-US" sz="2800" b="1" dirty="0">
              <a:solidFill>
                <a:srgbClr val="002060"/>
              </a:solidFill>
            </a:endParaRPr>
          </a:p>
        </p:txBody>
      </p:sp>
      <p:cxnSp>
        <p:nvCxnSpPr>
          <p:cNvPr id="7" name="Straight Arrow Connector 6"/>
          <p:cNvCxnSpPr/>
          <p:nvPr/>
        </p:nvCxnSpPr>
        <p:spPr>
          <a:xfrm flipH="1">
            <a:off x="1043608" y="3212976"/>
            <a:ext cx="2592288"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71800" y="3212976"/>
            <a:ext cx="1584176"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04048" y="3212976"/>
            <a:ext cx="1440160"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52120" y="3212976"/>
            <a:ext cx="2448272" cy="1080120"/>
          </a:xfrm>
          <a:prstGeom prst="straightConnector1">
            <a:avLst/>
          </a:prstGeom>
          <a:ln w="381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16016" y="3212976"/>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43608" y="4725144"/>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71800" y="4725144"/>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16016" y="4725144"/>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44208" y="4725144"/>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100392" y="4725144"/>
            <a:ext cx="0" cy="1008112"/>
          </a:xfrm>
          <a:prstGeom prst="straightConnector1">
            <a:avLst/>
          </a:prstGeom>
          <a:ln w="381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720080"/>
          </a:xfrm>
        </p:spPr>
        <p:txBody>
          <a:bodyPr>
            <a:normAutofit/>
          </a:bodyPr>
          <a:lstStyle/>
          <a:p>
            <a:r>
              <a:rPr lang="en-GB" sz="3200" b="1" dirty="0" smtClean="0">
                <a:solidFill>
                  <a:srgbClr val="002060"/>
                </a:solidFill>
              </a:rPr>
              <a:t>Relationships within EDIOS (2)</a:t>
            </a:r>
            <a:endParaRPr lang="en-US" sz="3200" dirty="0"/>
          </a:p>
        </p:txBody>
      </p:sp>
      <p:sp>
        <p:nvSpPr>
          <p:cNvPr id="4" name="Content Placeholder 2"/>
          <p:cNvSpPr txBox="1">
            <a:spLocks/>
          </p:cNvSpPr>
          <p:nvPr/>
        </p:nvSpPr>
        <p:spPr>
          <a:xfrm>
            <a:off x="323528" y="2708920"/>
            <a:ext cx="8363272" cy="367240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Observing programme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Series 1	Series 2	Series 3	Series4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002060"/>
                </a:solidFill>
                <a:effectLst/>
                <a:uLnTx/>
                <a:uFillTx/>
                <a:latin typeface="+mn-lt"/>
                <a:ea typeface="+mn-ea"/>
                <a:cs typeface="+mn-cs"/>
              </a:rPr>
              <a:t>     Platform 	</a:t>
            </a: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cxnSp>
        <p:nvCxnSpPr>
          <p:cNvPr id="6" name="Straight Arrow Connector 5"/>
          <p:cNvCxnSpPr/>
          <p:nvPr/>
        </p:nvCxnSpPr>
        <p:spPr>
          <a:xfrm>
            <a:off x="5004048" y="3212976"/>
            <a:ext cx="1296144"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43608" y="3212976"/>
            <a:ext cx="2952328"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36096" y="3212976"/>
            <a:ext cx="2520280"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15816" y="3212976"/>
            <a:ext cx="1440160"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4008" y="3212976"/>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644008" y="4725144"/>
            <a:ext cx="0"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43808" y="4725144"/>
            <a:ext cx="1512168"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076056" y="4725144"/>
            <a:ext cx="1224136" cy="10081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92080" y="4725144"/>
            <a:ext cx="2664296"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115616" y="4725144"/>
            <a:ext cx="2952328" cy="108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1656</Words>
  <Application>Microsoft Office PowerPoint</Application>
  <PresentationFormat>On-screen Show (4:3)</PresentationFormat>
  <Paragraphs>223</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SeaDataNet-II Training Course   European Directory of the Ocean-observing System (EDIOS)</vt:lpstr>
      <vt:lpstr>Slide 2</vt:lpstr>
      <vt:lpstr>European Directory of the Ocean-observing System (EDIOS)</vt:lpstr>
      <vt:lpstr>Examples of observing programmes</vt:lpstr>
      <vt:lpstr>EDIOS Version 0</vt:lpstr>
      <vt:lpstr>EDIOS – Current status – July 2012</vt:lpstr>
      <vt:lpstr>Information Required for EDIOS</vt:lpstr>
      <vt:lpstr>Relationships within EDIOS (1)</vt:lpstr>
      <vt:lpstr>Relationships within EDIOS (2)</vt:lpstr>
      <vt:lpstr>Relationships within EDIOS (3)</vt:lpstr>
      <vt:lpstr>Relationships within EDIOS (4)</vt:lpstr>
      <vt:lpstr>Prepare your XML files via the MIKADO tool in manual or automatic mode</vt:lpstr>
      <vt:lpstr>Use of vocabularies in EDIOS</vt:lpstr>
      <vt:lpstr>Mikado Software Tool</vt:lpstr>
      <vt:lpstr>Mandatory Programme Information</vt:lpstr>
      <vt:lpstr>EDIOS Program information window 'Identification'</vt:lpstr>
      <vt:lpstr>Programme information</vt:lpstr>
      <vt:lpstr>Programme identification information</vt:lpstr>
      <vt:lpstr>Programme identification information tips</vt:lpstr>
      <vt:lpstr>EDIOS Program information window 'When'</vt:lpstr>
      <vt:lpstr>EDIOS Program information window 'Where'</vt:lpstr>
      <vt:lpstr>EDIOS Program information window 'What'</vt:lpstr>
      <vt:lpstr>Example EDIOS abstracts (1)</vt:lpstr>
      <vt:lpstr>Example EDIOS abstracts (2)</vt:lpstr>
      <vt:lpstr>Example EDIOS abstracts (3)</vt:lpstr>
      <vt:lpstr>Series information</vt:lpstr>
      <vt:lpstr>EDIOS Series information window 'Identification'</vt:lpstr>
      <vt:lpstr>EDIOS Series information window ‘Where'</vt:lpstr>
      <vt:lpstr>EDIOS Series information window ‘When’</vt:lpstr>
      <vt:lpstr>EDIOS Series information window ‘What’</vt:lpstr>
      <vt:lpstr>Platform information</vt:lpstr>
      <vt:lpstr>EDIOS Platform information window 'Identification'</vt:lpstr>
      <vt:lpstr>Updating and maintaining EDIOS entries</vt:lpstr>
      <vt:lpstr>Slide 34</vt:lpstr>
    </vt:vector>
  </TitlesOfParts>
  <Company>NERC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Directory of the Ocean-observing System (EDIOS)</dc:title>
  <dc:creator>Lesley Rickards</dc:creator>
  <cp:lastModifiedBy>Lesley Rickards</cp:lastModifiedBy>
  <cp:revision>41</cp:revision>
  <dcterms:created xsi:type="dcterms:W3CDTF">2011-10-18T18:28:51Z</dcterms:created>
  <dcterms:modified xsi:type="dcterms:W3CDTF">2012-07-02T12:24:51Z</dcterms:modified>
</cp:coreProperties>
</file>