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6" r:id="rId3"/>
    <p:sldId id="271" r:id="rId4"/>
    <p:sldId id="272" r:id="rId5"/>
    <p:sldId id="263" r:id="rId6"/>
    <p:sldId id="260" r:id="rId7"/>
    <p:sldId id="279" r:id="rId8"/>
    <p:sldId id="274" r:id="rId9"/>
    <p:sldId id="264" r:id="rId10"/>
    <p:sldId id="267" r:id="rId11"/>
    <p:sldId id="291" r:id="rId12"/>
    <p:sldId id="265" r:id="rId13"/>
    <p:sldId id="273" r:id="rId14"/>
    <p:sldId id="290" r:id="rId15"/>
    <p:sldId id="282" r:id="rId16"/>
    <p:sldId id="258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2" r:id="rId25"/>
    <p:sldId id="275" r:id="rId26"/>
    <p:sldId id="276" r:id="rId27"/>
    <p:sldId id="278" r:id="rId28"/>
    <p:sldId id="280" r:id="rId29"/>
    <p:sldId id="261" r:id="rId30"/>
    <p:sldId id="262" r:id="rId31"/>
    <p:sldId id="270" r:id="rId32"/>
    <p:sldId id="269" r:id="rId33"/>
    <p:sldId id="268" r:id="rId34"/>
    <p:sldId id="281" r:id="rId35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b="1" i="1" kern="1200">
        <a:solidFill>
          <a:srgbClr val="00519D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i="1" kern="1200">
        <a:solidFill>
          <a:srgbClr val="00519D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i="1" kern="1200">
        <a:solidFill>
          <a:srgbClr val="00519D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i="1" kern="1200">
        <a:solidFill>
          <a:srgbClr val="00519D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i="1" kern="1200">
        <a:solidFill>
          <a:srgbClr val="00519D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00519D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00519D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00519D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00519D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D"/>
    <a:srgbClr val="00529E"/>
    <a:srgbClr val="B00606"/>
    <a:srgbClr val="5F5F5F"/>
    <a:srgbClr val="777777"/>
    <a:srgbClr val="808080"/>
    <a:srgbClr val="00A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9EC63E-C9CB-4597-B36A-F78C2FC7BDB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46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20FA1E-AC2C-4BEB-BEF3-38CC23134C3E}" type="slidenum">
              <a:rPr lang="fr-FR" b="0" i="0" smtClean="0">
                <a:solidFill>
                  <a:schemeClr val="tx1"/>
                </a:solidFill>
              </a:rPr>
              <a:pPr eaLnBrk="1" hangingPunct="1"/>
              <a:t>1</a:t>
            </a:fld>
            <a:endParaRPr lang="fr-FR" b="0" i="0" smtClean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2D4361-AAD9-48E1-B522-5720AA569B79}" type="slidenum">
              <a:rPr lang="fr-FR" b="0" i="0" smtClean="0">
                <a:solidFill>
                  <a:schemeClr val="tx1"/>
                </a:solidFill>
              </a:rPr>
              <a:pPr eaLnBrk="1" hangingPunct="1"/>
              <a:t>8</a:t>
            </a:fld>
            <a:endParaRPr lang="fr-FR" b="0" i="0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F3BDD5-C1A1-4388-BCC2-3B4161C6DD2D}" type="slidenum">
              <a:rPr lang="fr-FR" b="0" i="0" smtClean="0">
                <a:solidFill>
                  <a:schemeClr val="tx1"/>
                </a:solidFill>
              </a:rPr>
              <a:pPr eaLnBrk="1" hangingPunct="1"/>
              <a:t>10</a:t>
            </a:fld>
            <a:endParaRPr lang="fr-FR" b="0" i="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566E55-5C24-44C4-ABAF-F09C50697241}" type="slidenum">
              <a:rPr lang="fr-FR" b="0" i="0" smtClean="0">
                <a:solidFill>
                  <a:schemeClr val="tx1"/>
                </a:solidFill>
              </a:rPr>
              <a:pPr eaLnBrk="1" hangingPunct="1"/>
              <a:t>13</a:t>
            </a:fld>
            <a:endParaRPr lang="fr-FR" b="0" i="0" smtClean="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87078" tIns="43539" rIns="87078" bIns="43539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127FBA-8B4A-4DB5-BD57-6F3142F1A64A}" type="slidenum">
              <a:rPr lang="fr-FR" b="0" i="0" smtClean="0">
                <a:solidFill>
                  <a:schemeClr val="tx1"/>
                </a:solidFill>
              </a:rPr>
              <a:pPr eaLnBrk="1" hangingPunct="1"/>
              <a:t>23</a:t>
            </a:fld>
            <a:endParaRPr lang="fr-FR" b="0" i="0" smtClean="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87078" tIns="43539" rIns="87078" bIns="43539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C81510-0584-49DD-95EE-E72B0B0F2FBC}" type="slidenum">
              <a:rPr lang="fr-FR" b="0" i="0" smtClean="0">
                <a:solidFill>
                  <a:schemeClr val="tx1"/>
                </a:solidFill>
              </a:rPr>
              <a:pPr eaLnBrk="1" hangingPunct="1"/>
              <a:t>24</a:t>
            </a:fld>
            <a:endParaRPr lang="fr-FR" b="0" i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87078" tIns="43539" rIns="87078" bIns="43539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C67932-7DFF-4C1E-A8E3-9665A7515E1C}" type="slidenum">
              <a:rPr lang="fr-FR" b="0" i="0" smtClean="0">
                <a:solidFill>
                  <a:schemeClr val="tx1"/>
                </a:solidFill>
              </a:rPr>
              <a:pPr eaLnBrk="1" hangingPunct="1"/>
              <a:t>33</a:t>
            </a:fld>
            <a:endParaRPr lang="fr-FR" b="0" i="0" smtClean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4652963"/>
            <a:ext cx="7200900" cy="288925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fr-FR" noProof="0" smtClean="0"/>
              <a:t>CLIQUEZ POUR MODIFIER LE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5013325"/>
            <a:ext cx="7200900" cy="2159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00519D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69997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6BFE9-30A6-4F6E-B520-8CADC7A30A0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43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4513" y="1484313"/>
            <a:ext cx="2070100" cy="4535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1484313"/>
            <a:ext cx="6057900" cy="4535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48C0-7F2A-48B3-B29F-C43B86AA8D2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48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1484313"/>
            <a:ext cx="8280400" cy="495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4213" y="2060575"/>
            <a:ext cx="3810000" cy="3959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6613" y="2060575"/>
            <a:ext cx="3811587" cy="395922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F29E-E50E-4781-84A3-BF51ACC7AE6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0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9AE1E-2965-4C7F-91C4-6AC165C1EB6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34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4FA58-A54F-454D-8917-0D9D1919771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12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38100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2060575"/>
            <a:ext cx="3811587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27C29-4A9F-4ABE-BF45-1A435F934DA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D6B0B-0ECF-4835-B9E1-661A4B2EF40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00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36EBE-CBCB-4A39-A94E-89D60E85B47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20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5D17-E327-45C0-877A-1B31D71F4A2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31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2D0B-2D92-4DE4-A96B-A2FE55B1734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2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F8FF-775B-491D-93C2-B6D021BFA64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4313"/>
            <a:ext cx="8280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CSR Metadata Management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0575"/>
            <a:ext cx="7773987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32525"/>
            <a:ext cx="9144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i="0">
                <a:solidFill>
                  <a:srgbClr val="00A7E5"/>
                </a:solidFill>
              </a:defRPr>
            </a:lvl1pPr>
          </a:lstStyle>
          <a:p>
            <a:pPr>
              <a:defRPr/>
            </a:pPr>
            <a:r>
              <a:rPr lang="fr-FR"/>
              <a:t>02.07.2012   SDN2 1. Training - Ostend, Belgium</a:t>
            </a:r>
            <a:endParaRPr lang="fr-FR" b="0">
              <a:solidFill>
                <a:srgbClr val="80808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16625"/>
            <a:ext cx="91440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0513"/>
            <a:ext cx="9144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/>
            </a:lvl1pPr>
          </a:lstStyle>
          <a:p>
            <a:pPr>
              <a:defRPr/>
            </a:pPr>
            <a:fld id="{86AD8858-1EF2-48E8-A0EB-AE7C2D23284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6464300"/>
            <a:ext cx="91440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sz="900" i="0" smtClean="0">
                <a:solidFill>
                  <a:srgbClr val="5F5F5F"/>
                </a:solidFill>
              </a:rPr>
              <a:t>Anne Che-Bohnenstengel, BSH</a:t>
            </a:r>
            <a:endParaRPr lang="fr-FR" sz="900" i="0" smtClean="0">
              <a:solidFill>
                <a:srgbClr val="00A7E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51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519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519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519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519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i="1">
          <a:solidFill>
            <a:srgbClr val="00519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i="1">
          <a:solidFill>
            <a:srgbClr val="00519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i="1">
          <a:solidFill>
            <a:srgbClr val="00519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i="1">
          <a:solidFill>
            <a:srgbClr val="00519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A7E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19D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A7E5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19D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eadata.bsh.de/csr/retrieve/sdn2_index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eadata.bsh.de/csr/online/sdn2_index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http://seadata.bsh.de/csr/retrieve/sdn2_index.html" TargetMode="Externa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hyperlink" Target="http://seadata.bsh.de/csr/retrieve/sdn2_index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eadata.bsh.de/csr/online/sdn2_index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hyperlink" Target="http://seadata.bsh.de/csr/retrieve/sdn2_index.html" TargetMode="External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Cruise Summary Report Content Management</a:t>
            </a:r>
            <a:endParaRPr lang="de-DE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z="1200" b="1" smtClean="0"/>
              <a:t>02.07.2012  SDN2  1. Training Workshop - Ostend, Belgium</a:t>
            </a:r>
            <a:endParaRPr lang="de-DE" sz="1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47800" y="2019300"/>
            <a:ext cx="6400800" cy="3771900"/>
          </a:xfrm>
          <a:prstGeom prst="rect">
            <a:avLst/>
          </a:prstGeom>
          <a:solidFill>
            <a:schemeClr val="bg1"/>
          </a:solidFill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600" b="0" i="0"/>
              <a:t>The major differences to previous version are</a:t>
            </a:r>
          </a:p>
          <a:p>
            <a:pPr algn="l" eaLnBrk="1" hangingPunct="1"/>
            <a:endParaRPr lang="en-GB" sz="16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600" b="0" i="0"/>
              <a:t> viewing of report during input (after saving Part A)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sz="16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600" b="0" i="0"/>
              <a:t> scientists list in alphabetical order of surnames with specification of </a:t>
            </a:r>
          </a:p>
          <a:p>
            <a:pPr algn="l" eaLnBrk="1" hangingPunct="1">
              <a:buSzPct val="130000"/>
            </a:pPr>
            <a:r>
              <a:rPr lang="en-GB" sz="1600" b="0" i="0"/>
              <a:t>   organisation in brackets </a:t>
            </a:r>
          </a:p>
          <a:p>
            <a:pPr algn="l" eaLnBrk="1" hangingPunct="1">
              <a:buSzPct val="130000"/>
            </a:pPr>
            <a:endParaRPr lang="en-GB" sz="16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600" b="0" i="0"/>
              <a:t> input of cruise ID given by data centre </a:t>
            </a:r>
          </a:p>
          <a:p>
            <a:pPr algn="l" eaLnBrk="1" hangingPunct="1">
              <a:buFontTx/>
              <a:buChar char="•"/>
            </a:pPr>
            <a:endParaRPr lang="en-GB" sz="16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600" b="0" i="0"/>
              <a:t> moorings Latitude and Longitude as degrees (decimal)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sz="16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600" b="0" i="0"/>
              <a:t> handling of selection lists will be continuously improved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sz="16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600" b="0" i="0"/>
              <a:t> to come: upload of track charts also in GML-format </a:t>
            </a:r>
          </a:p>
          <a:p>
            <a:pPr algn="l" eaLnBrk="1" hangingPunct="1">
              <a:buFontTx/>
              <a:buChar char="•"/>
            </a:pPr>
            <a:endParaRPr lang="en-GB" sz="1600" b="0" i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title"/>
          </p:nvPr>
        </p:nvSpPr>
        <p:spPr>
          <a:xfrm>
            <a:off x="2362200" y="1409700"/>
            <a:ext cx="4954588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 </a:t>
            </a:r>
            <a:endParaRPr lang="de-DE" sz="2000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2209800" y="1905000"/>
          <a:ext cx="4800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Bitmap" r:id="rId3" imgW="9438095" imgH="8392696" progId="Paint.Picture">
                  <p:embed/>
                </p:oleObj>
              </mc:Choice>
              <mc:Fallback>
                <p:oleObj name="Bitmap" r:id="rId3" imgW="9438095" imgH="839269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4800600" cy="4267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1409700"/>
            <a:ext cx="4954588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 </a:t>
            </a:r>
            <a:endParaRPr lang="de-DE" sz="2000" smtClean="0">
              <a:solidFill>
                <a:srgbClr val="5F5F5F"/>
              </a:solidFill>
            </a:endParaRP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4419600" y="4502150"/>
            <a:ext cx="3733800" cy="450850"/>
            <a:chOff x="2784" y="2836"/>
            <a:chExt cx="2352" cy="284"/>
          </a:xfrm>
        </p:grpSpPr>
        <p:sp>
          <p:nvSpPr>
            <p:cNvPr id="13324" name="Oval 10"/>
            <p:cNvSpPr>
              <a:spLocks noChangeArrowheads="1"/>
            </p:cNvSpPr>
            <p:nvPr/>
          </p:nvSpPr>
          <p:spPr bwMode="auto">
            <a:xfrm>
              <a:off x="2784" y="2928"/>
              <a:ext cx="480" cy="144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3325" name="Text Box 11"/>
            <p:cNvSpPr txBox="1">
              <a:spLocks noChangeArrowheads="1"/>
            </p:cNvSpPr>
            <p:nvPr/>
          </p:nvSpPr>
          <p:spPr bwMode="auto">
            <a:xfrm>
              <a:off x="4560" y="2836"/>
              <a:ext cx="576" cy="284"/>
            </a:xfrm>
            <a:prstGeom prst="rect">
              <a:avLst/>
            </a:prstGeom>
            <a:noFill/>
            <a:ln w="12700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/>
                <a:t>Data centre cruise ID</a:t>
              </a:r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 flipH="1">
              <a:off x="3264" y="2976"/>
              <a:ext cx="1296" cy="0"/>
            </a:xfrm>
            <a:prstGeom prst="lin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46093" name="Group 13"/>
          <p:cNvGrpSpPr>
            <a:grpSpLocks/>
          </p:cNvGrpSpPr>
          <p:nvPr/>
        </p:nvGrpSpPr>
        <p:grpSpPr bwMode="auto">
          <a:xfrm>
            <a:off x="2667000" y="5410200"/>
            <a:ext cx="5486400" cy="869950"/>
            <a:chOff x="1680" y="3408"/>
            <a:chExt cx="3456" cy="548"/>
          </a:xfrm>
        </p:grpSpPr>
        <p:sp>
          <p:nvSpPr>
            <p:cNvPr id="13321" name="Oval 14"/>
            <p:cNvSpPr>
              <a:spLocks noChangeArrowheads="1"/>
            </p:cNvSpPr>
            <p:nvPr/>
          </p:nvSpPr>
          <p:spPr bwMode="auto">
            <a:xfrm>
              <a:off x="1680" y="3408"/>
              <a:ext cx="1536" cy="528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3322" name="Text Box 15"/>
            <p:cNvSpPr txBox="1">
              <a:spLocks noChangeArrowheads="1"/>
            </p:cNvSpPr>
            <p:nvPr/>
          </p:nvSpPr>
          <p:spPr bwMode="auto">
            <a:xfrm>
              <a:off x="4560" y="3442"/>
              <a:ext cx="576" cy="514"/>
            </a:xfrm>
            <a:prstGeom prst="rect">
              <a:avLst/>
            </a:prstGeom>
            <a:noFill/>
            <a:ln w="12700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/>
                <a:t>Scientist in alphabetical order of surnames</a:t>
              </a:r>
            </a:p>
          </p:txBody>
        </p:sp>
        <p:sp>
          <p:nvSpPr>
            <p:cNvPr id="13323" name="Line 16"/>
            <p:cNvSpPr>
              <a:spLocks noChangeShapeType="1"/>
            </p:cNvSpPr>
            <p:nvPr/>
          </p:nvSpPr>
          <p:spPr bwMode="auto">
            <a:xfrm flipH="1">
              <a:off x="3216" y="3696"/>
              <a:ext cx="1344" cy="0"/>
            </a:xfrm>
            <a:prstGeom prst="lin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13320" name="Text Box 19"/>
          <p:cNvSpPr txBox="1">
            <a:spLocks noChangeArrowheads="1"/>
          </p:cNvSpPr>
          <p:nvPr/>
        </p:nvSpPr>
        <p:spPr bwMode="auto">
          <a:xfrm>
            <a:off x="361950" y="3368675"/>
            <a:ext cx="1768475" cy="384175"/>
          </a:xfrm>
          <a:prstGeom prst="rect">
            <a:avLst/>
          </a:prstGeom>
          <a:noFill/>
          <a:ln w="19050">
            <a:solidFill>
              <a:srgbClr val="B006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b="0" i="0"/>
              <a:t> Mandatory fields marked </a:t>
            </a:r>
          </a:p>
          <a:p>
            <a:pPr eaLnBrk="1" hangingPunct="1"/>
            <a:r>
              <a:rPr lang="en-GB" sz="1200" b="0" i="0"/>
              <a:t>with asterisk * </a:t>
            </a:r>
            <a:endParaRPr lang="de-DE" sz="1200" b="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sp>
        <p:nvSpPr>
          <p:cNvPr id="14340" name="Rectangle 10"/>
          <p:cNvSpPr>
            <a:spLocks noGrp="1" noChangeArrowheads="1"/>
          </p:cNvSpPr>
          <p:nvPr>
            <p:ph type="title"/>
          </p:nvPr>
        </p:nvSpPr>
        <p:spPr>
          <a:xfrm>
            <a:off x="2362200" y="1409700"/>
            <a:ext cx="4954588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 </a:t>
            </a:r>
            <a:endParaRPr lang="de-DE" sz="2000" smtClean="0">
              <a:solidFill>
                <a:srgbClr val="5F5F5F"/>
              </a:solidFill>
            </a:endParaRPr>
          </a:p>
        </p:txBody>
      </p:sp>
      <p:graphicFrame>
        <p:nvGraphicFramePr>
          <p:cNvPr id="14341" name="Object 24"/>
          <p:cNvGraphicFramePr>
            <a:graphicFrameLocks noChangeAspect="1"/>
          </p:cNvGraphicFramePr>
          <p:nvPr/>
        </p:nvGraphicFramePr>
        <p:xfrm>
          <a:off x="1524000" y="2438400"/>
          <a:ext cx="6096000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Bitmap" r:id="rId3" imgW="9523810" imgH="4858428" progId="Paint.Picture">
                  <p:embed/>
                </p:oleObj>
              </mc:Choice>
              <mc:Fallback>
                <p:oleObj name="Bitmap" r:id="rId3" imgW="9523810" imgH="4858428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38400"/>
                        <a:ext cx="6096000" cy="31083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2401888" y="1905000"/>
            <a:ext cx="3870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SzPct val="130000"/>
            </a:pPr>
            <a:r>
              <a:rPr lang="de-DE" sz="1400" b="0" i="0"/>
              <a:t> </a:t>
            </a:r>
            <a:r>
              <a:rPr lang="en-GB" sz="1400" b="0" i="0"/>
              <a:t>Save Part A after filling in the mandatory fields</a:t>
            </a:r>
            <a:endParaRPr lang="de-DE" sz="1400" b="0" i="0"/>
          </a:p>
        </p:txBody>
      </p:sp>
      <p:sp>
        <p:nvSpPr>
          <p:cNvPr id="14343" name="Oval 26"/>
          <p:cNvSpPr>
            <a:spLocks noChangeArrowheads="1"/>
          </p:cNvSpPr>
          <p:nvPr/>
        </p:nvSpPr>
        <p:spPr bwMode="auto">
          <a:xfrm>
            <a:off x="1447800" y="5257800"/>
            <a:ext cx="914400" cy="381000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401888" y="1905000"/>
            <a:ext cx="4303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SzPct val="130000"/>
            </a:pPr>
            <a:r>
              <a:rPr lang="de-DE" sz="1400" b="0" i="0"/>
              <a:t> </a:t>
            </a:r>
            <a:r>
              <a:rPr lang="en-GB" sz="1400" b="0" i="0"/>
              <a:t>Automatic control email received after saving Part A</a:t>
            </a:r>
            <a:endParaRPr lang="de-DE" sz="1400" b="0" i="0"/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title"/>
          </p:nvPr>
        </p:nvSpPr>
        <p:spPr>
          <a:xfrm>
            <a:off x="2360613" y="1409700"/>
            <a:ext cx="4954587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</a:t>
            </a:r>
            <a:endParaRPr lang="de-DE" sz="2000" smtClean="0">
              <a:solidFill>
                <a:srgbClr val="5F5F5F"/>
              </a:solidFill>
            </a:endParaRPr>
          </a:p>
        </p:txBody>
      </p:sp>
      <p:graphicFrame>
        <p:nvGraphicFramePr>
          <p:cNvPr id="15365" name="Object 13"/>
          <p:cNvGraphicFramePr>
            <a:graphicFrameLocks noChangeAspect="1"/>
          </p:cNvGraphicFramePr>
          <p:nvPr/>
        </p:nvGraphicFramePr>
        <p:xfrm>
          <a:off x="2286000" y="2355850"/>
          <a:ext cx="6477000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Bitmap" r:id="rId4" imgW="9142857" imgH="5495238" progId="Paint.Picture">
                  <p:embed/>
                </p:oleObj>
              </mc:Choice>
              <mc:Fallback>
                <p:oleObj name="Bitmap" r:id="rId4" imgW="9142857" imgH="5495238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55850"/>
                        <a:ext cx="6477000" cy="38925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228600" y="3657600"/>
            <a:ext cx="3810000" cy="841375"/>
            <a:chOff x="192" y="2208"/>
            <a:chExt cx="2400" cy="530"/>
          </a:xfrm>
        </p:grpSpPr>
        <p:sp>
          <p:nvSpPr>
            <p:cNvPr id="15367" name="Oval 5"/>
            <p:cNvSpPr>
              <a:spLocks noChangeArrowheads="1"/>
            </p:cNvSpPr>
            <p:nvPr/>
          </p:nvSpPr>
          <p:spPr bwMode="auto">
            <a:xfrm>
              <a:off x="1440" y="2263"/>
              <a:ext cx="1152" cy="377"/>
            </a:xfrm>
            <a:prstGeom prst="ellipse">
              <a:avLst/>
            </a:prstGeom>
            <a:noFill/>
            <a:ln w="28575">
              <a:solidFill>
                <a:srgbClr val="0051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15368" name="Line 6"/>
            <p:cNvSpPr>
              <a:spLocks noChangeShapeType="1"/>
            </p:cNvSpPr>
            <p:nvPr/>
          </p:nvSpPr>
          <p:spPr bwMode="auto">
            <a:xfrm>
              <a:off x="1296" y="2448"/>
              <a:ext cx="144" cy="0"/>
            </a:xfrm>
            <a:prstGeom prst="lin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5369" name="Text Box 7"/>
            <p:cNvSpPr txBox="1">
              <a:spLocks noChangeArrowheads="1"/>
            </p:cNvSpPr>
            <p:nvPr/>
          </p:nvSpPr>
          <p:spPr bwMode="auto">
            <a:xfrm>
              <a:off x="192" y="2208"/>
              <a:ext cx="1108" cy="5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sz="1200" b="0" i="0"/>
                <a:t>Access information for later modification of this CSR record  </a:t>
              </a:r>
            </a:p>
            <a:p>
              <a:pPr algn="l" eaLnBrk="1" hangingPunct="1"/>
              <a:r>
                <a:rPr lang="en-GB" sz="1200" b="0" i="0"/>
                <a:t>in the entry database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2209800" y="1905000"/>
          <a:ext cx="48006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Bitmap" r:id="rId3" imgW="9438095" imgH="8392696" progId="Paint.Picture">
                  <p:embed/>
                </p:oleObj>
              </mc:Choice>
              <mc:Fallback>
                <p:oleObj name="Bitmap" r:id="rId3" imgW="9438095" imgH="839269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4800600" cy="4267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1409700"/>
            <a:ext cx="4954588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 </a:t>
            </a:r>
            <a:endParaRPr lang="de-DE" sz="2000" smtClean="0">
              <a:solidFill>
                <a:srgbClr val="5F5F5F"/>
              </a:solidFill>
            </a:endParaRP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4343400" y="2209800"/>
            <a:ext cx="3810000" cy="815975"/>
            <a:chOff x="2736" y="1392"/>
            <a:chExt cx="2400" cy="514"/>
          </a:xfrm>
        </p:grpSpPr>
        <p:sp>
          <p:nvSpPr>
            <p:cNvPr id="16391" name="Oval 6"/>
            <p:cNvSpPr>
              <a:spLocks noChangeArrowheads="1"/>
            </p:cNvSpPr>
            <p:nvPr/>
          </p:nvSpPr>
          <p:spPr bwMode="auto">
            <a:xfrm>
              <a:off x="2736" y="1584"/>
              <a:ext cx="336" cy="144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4560" y="1392"/>
              <a:ext cx="576" cy="514"/>
            </a:xfrm>
            <a:prstGeom prst="rect">
              <a:avLst/>
            </a:prstGeom>
            <a:noFill/>
            <a:ln w="12700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/>
                <a:t>View report after saving into entry database</a:t>
              </a:r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 flipH="1">
              <a:off x="3072" y="1632"/>
              <a:ext cx="1488" cy="0"/>
            </a:xfrm>
            <a:prstGeom prst="lin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1409700"/>
            <a:ext cx="4954588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 </a:t>
            </a:r>
            <a:endParaRPr lang="de-DE" sz="2000" smtClean="0">
              <a:solidFill>
                <a:srgbClr val="5F5F5F"/>
              </a:solidFill>
            </a:endParaRPr>
          </a:p>
        </p:txBody>
      </p:sp>
      <p:graphicFrame>
        <p:nvGraphicFramePr>
          <p:cNvPr id="17413" name="Object 9"/>
          <p:cNvGraphicFramePr>
            <a:graphicFrameLocks noChangeAspect="1"/>
          </p:cNvGraphicFramePr>
          <p:nvPr/>
        </p:nvGraphicFramePr>
        <p:xfrm>
          <a:off x="2209800" y="1905000"/>
          <a:ext cx="4718050" cy="42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Bitmap" r:id="rId3" imgW="9504762" imgH="8476190" progId="Paint.Picture">
                  <p:embed/>
                </p:oleObj>
              </mc:Choice>
              <mc:Fallback>
                <p:oleObj name="Bitmap" r:id="rId3" imgW="9504762" imgH="847619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4718050" cy="42068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4" name="Group 14"/>
          <p:cNvGrpSpPr>
            <a:grpSpLocks/>
          </p:cNvGrpSpPr>
          <p:nvPr/>
        </p:nvGrpSpPr>
        <p:grpSpPr bwMode="auto">
          <a:xfrm>
            <a:off x="274638" y="2667000"/>
            <a:ext cx="2849562" cy="2133600"/>
            <a:chOff x="173" y="1680"/>
            <a:chExt cx="1795" cy="1344"/>
          </a:xfrm>
        </p:grpSpPr>
        <p:sp>
          <p:nvSpPr>
            <p:cNvPr id="17415" name="Oval 10"/>
            <p:cNvSpPr>
              <a:spLocks noChangeArrowheads="1"/>
            </p:cNvSpPr>
            <p:nvPr/>
          </p:nvSpPr>
          <p:spPr bwMode="auto">
            <a:xfrm>
              <a:off x="1392" y="1680"/>
              <a:ext cx="576" cy="1344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7416" name="Text Box 11"/>
            <p:cNvSpPr txBox="1">
              <a:spLocks noChangeArrowheads="1"/>
            </p:cNvSpPr>
            <p:nvPr/>
          </p:nvSpPr>
          <p:spPr bwMode="auto">
            <a:xfrm>
              <a:off x="173" y="2227"/>
              <a:ext cx="1029" cy="127"/>
            </a:xfrm>
            <a:prstGeom prst="rect">
              <a:avLst/>
            </a:prstGeom>
            <a:noFill/>
            <a:ln w="19050">
              <a:solidFill>
                <a:srgbClr val="B0060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200" b="0" i="0">
                  <a:solidFill>
                    <a:srgbClr val="B00606"/>
                  </a:solidFill>
                </a:rPr>
                <a:t> </a:t>
              </a:r>
              <a:r>
                <a:rPr lang="en-GB" sz="1200" b="0" i="0"/>
                <a:t>Mandatory fields with *</a:t>
              </a:r>
              <a:r>
                <a:rPr lang="en-GB" sz="1200" b="0" i="0">
                  <a:solidFill>
                    <a:srgbClr val="B00606"/>
                  </a:solidFill>
                </a:rPr>
                <a:t> </a:t>
              </a:r>
              <a:endParaRPr lang="de-DE" sz="1200" b="0" i="0"/>
            </a:p>
          </p:txBody>
        </p:sp>
        <p:sp>
          <p:nvSpPr>
            <p:cNvPr id="17417" name="Line 12"/>
            <p:cNvSpPr>
              <a:spLocks noChangeShapeType="1"/>
            </p:cNvSpPr>
            <p:nvPr/>
          </p:nvSpPr>
          <p:spPr bwMode="auto">
            <a:xfrm>
              <a:off x="1200" y="2304"/>
              <a:ext cx="192" cy="0"/>
            </a:xfrm>
            <a:prstGeom prst="lin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3835400" y="2209800"/>
          <a:ext cx="46228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Bitmap" r:id="rId3" imgW="9542857" imgH="8392696" progId="Paint.Picture">
                  <p:embed/>
                </p:oleObj>
              </mc:Choice>
              <mc:Fallback>
                <p:oleObj name="Bitmap" r:id="rId3" imgW="9542857" imgH="839269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209800"/>
                        <a:ext cx="4622800" cy="4064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8"/>
          <p:cNvSpPr>
            <a:spLocks noGrp="1" noChangeArrowheads="1"/>
          </p:cNvSpPr>
          <p:nvPr>
            <p:ph type="title"/>
          </p:nvPr>
        </p:nvSpPr>
        <p:spPr>
          <a:xfrm>
            <a:off x="2362200" y="1409700"/>
            <a:ext cx="4954588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 </a:t>
            </a:r>
            <a:endParaRPr lang="de-DE" sz="2000" smtClean="0">
              <a:solidFill>
                <a:srgbClr val="5F5F5F"/>
              </a:solidFill>
            </a:endParaRPr>
          </a:p>
        </p:txBody>
      </p:sp>
      <p:grpSp>
        <p:nvGrpSpPr>
          <p:cNvPr id="18438" name="Group 26"/>
          <p:cNvGrpSpPr>
            <a:grpSpLocks/>
          </p:cNvGrpSpPr>
          <p:nvPr/>
        </p:nvGrpSpPr>
        <p:grpSpPr bwMode="auto">
          <a:xfrm>
            <a:off x="762000" y="2133600"/>
            <a:ext cx="3581400" cy="290513"/>
            <a:chOff x="480" y="1257"/>
            <a:chExt cx="2256" cy="183"/>
          </a:xfrm>
        </p:grpSpPr>
        <p:sp>
          <p:nvSpPr>
            <p:cNvPr id="18448" name="Oval 10"/>
            <p:cNvSpPr>
              <a:spLocks noChangeArrowheads="1"/>
            </p:cNvSpPr>
            <p:nvPr/>
          </p:nvSpPr>
          <p:spPr bwMode="auto">
            <a:xfrm>
              <a:off x="2400" y="1296"/>
              <a:ext cx="336" cy="144"/>
            </a:xfrm>
            <a:prstGeom prst="ellips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8449" name="Text Box 11"/>
            <p:cNvSpPr txBox="1">
              <a:spLocks noChangeArrowheads="1"/>
            </p:cNvSpPr>
            <p:nvPr/>
          </p:nvSpPr>
          <p:spPr bwMode="auto">
            <a:xfrm>
              <a:off x="480" y="1257"/>
              <a:ext cx="912" cy="169"/>
            </a:xfrm>
            <a:prstGeom prst="rect">
              <a:avLst/>
            </a:prstGeom>
            <a:noFill/>
            <a:ln w="12700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/>
                <a:t>select  projects</a:t>
              </a:r>
            </a:p>
          </p:txBody>
        </p:sp>
        <p:sp>
          <p:nvSpPr>
            <p:cNvPr id="18450" name="Line 12"/>
            <p:cNvSpPr>
              <a:spLocks noChangeShapeType="1"/>
            </p:cNvSpPr>
            <p:nvPr/>
          </p:nvSpPr>
          <p:spPr bwMode="auto">
            <a:xfrm flipH="1">
              <a:off x="1392" y="1344"/>
              <a:ext cx="1008" cy="0"/>
            </a:xfrm>
            <a:prstGeom prst="line">
              <a:avLst/>
            </a:prstGeom>
            <a:noFill/>
            <a:ln w="19050">
              <a:solidFill>
                <a:srgbClr val="00519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18439" name="Group 27"/>
          <p:cNvGrpSpPr>
            <a:grpSpLocks/>
          </p:cNvGrpSpPr>
          <p:nvPr/>
        </p:nvGrpSpPr>
        <p:grpSpPr bwMode="auto">
          <a:xfrm>
            <a:off x="762000" y="4191000"/>
            <a:ext cx="3581400" cy="304800"/>
            <a:chOff x="480" y="2544"/>
            <a:chExt cx="2256" cy="192"/>
          </a:xfrm>
        </p:grpSpPr>
        <p:sp>
          <p:nvSpPr>
            <p:cNvPr id="18445" name="Oval 16"/>
            <p:cNvSpPr>
              <a:spLocks noChangeArrowheads="1"/>
            </p:cNvSpPr>
            <p:nvPr/>
          </p:nvSpPr>
          <p:spPr bwMode="auto">
            <a:xfrm>
              <a:off x="2400" y="2592"/>
              <a:ext cx="336" cy="144"/>
            </a:xfrm>
            <a:prstGeom prst="ellips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8446" name="Text Box 17"/>
            <p:cNvSpPr txBox="1">
              <a:spLocks noChangeArrowheads="1"/>
            </p:cNvSpPr>
            <p:nvPr/>
          </p:nvSpPr>
          <p:spPr bwMode="auto">
            <a:xfrm>
              <a:off x="480" y="2544"/>
              <a:ext cx="912" cy="169"/>
            </a:xfrm>
            <a:prstGeom prst="rect">
              <a:avLst/>
            </a:prstGeom>
            <a:noFill/>
            <a:ln w="12700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/>
                <a:t>select  parameters</a:t>
              </a:r>
            </a:p>
          </p:txBody>
        </p:sp>
        <p:sp>
          <p:nvSpPr>
            <p:cNvPr id="18447" name="Line 18"/>
            <p:cNvSpPr>
              <a:spLocks noChangeShapeType="1"/>
            </p:cNvSpPr>
            <p:nvPr/>
          </p:nvSpPr>
          <p:spPr bwMode="auto">
            <a:xfrm flipH="1">
              <a:off x="1392" y="2640"/>
              <a:ext cx="1008" cy="0"/>
            </a:xfrm>
            <a:prstGeom prst="line">
              <a:avLst/>
            </a:prstGeom>
            <a:noFill/>
            <a:ln w="19050">
              <a:solidFill>
                <a:srgbClr val="00519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18440" name="Group 28"/>
          <p:cNvGrpSpPr>
            <a:grpSpLocks/>
          </p:cNvGrpSpPr>
          <p:nvPr/>
        </p:nvGrpSpPr>
        <p:grpSpPr bwMode="auto">
          <a:xfrm>
            <a:off x="762000" y="5211763"/>
            <a:ext cx="3581400" cy="274637"/>
            <a:chOff x="480" y="3191"/>
            <a:chExt cx="2256" cy="173"/>
          </a:xfrm>
        </p:grpSpPr>
        <p:sp>
          <p:nvSpPr>
            <p:cNvPr id="18442" name="Oval 22"/>
            <p:cNvSpPr>
              <a:spLocks noChangeArrowheads="1"/>
            </p:cNvSpPr>
            <p:nvPr/>
          </p:nvSpPr>
          <p:spPr bwMode="auto">
            <a:xfrm>
              <a:off x="2400" y="3220"/>
              <a:ext cx="336" cy="144"/>
            </a:xfrm>
            <a:prstGeom prst="ellips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8443" name="Text Box 23"/>
            <p:cNvSpPr txBox="1">
              <a:spLocks noChangeArrowheads="1"/>
            </p:cNvSpPr>
            <p:nvPr/>
          </p:nvSpPr>
          <p:spPr bwMode="auto">
            <a:xfrm>
              <a:off x="480" y="3191"/>
              <a:ext cx="912" cy="169"/>
            </a:xfrm>
            <a:prstGeom prst="rect">
              <a:avLst/>
            </a:prstGeom>
            <a:noFill/>
            <a:ln w="12700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/>
                <a:t>select  devices</a:t>
              </a:r>
            </a:p>
          </p:txBody>
        </p:sp>
        <p:sp>
          <p:nvSpPr>
            <p:cNvPr id="18444" name="Line 24"/>
            <p:cNvSpPr>
              <a:spLocks noChangeShapeType="1"/>
            </p:cNvSpPr>
            <p:nvPr/>
          </p:nvSpPr>
          <p:spPr bwMode="auto">
            <a:xfrm flipH="1" flipV="1">
              <a:off x="1392" y="3264"/>
              <a:ext cx="1008" cy="4"/>
            </a:xfrm>
            <a:prstGeom prst="line">
              <a:avLst/>
            </a:prstGeom>
            <a:noFill/>
            <a:ln w="19050">
              <a:solidFill>
                <a:srgbClr val="00519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18441" name="Text Box 29"/>
          <p:cNvSpPr txBox="1">
            <a:spLocks noChangeArrowheads="1"/>
          </p:cNvSpPr>
          <p:nvPr/>
        </p:nvSpPr>
        <p:spPr bwMode="auto">
          <a:xfrm>
            <a:off x="3484563" y="1889125"/>
            <a:ext cx="1951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0" i="0"/>
              <a:t>Additional information</a:t>
            </a:r>
            <a:endParaRPr lang="de-DE" sz="16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0" y="1889125"/>
            <a:ext cx="2449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0" i="0"/>
              <a:t>More additional information</a:t>
            </a:r>
            <a:endParaRPr lang="de-DE" sz="1600" b="0" i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362200" y="1409700"/>
            <a:ext cx="4954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GB" sz="2000">
                <a:solidFill>
                  <a:srgbClr val="5F5F5F"/>
                </a:solidFill>
              </a:rPr>
              <a:t>Online Content Management System </a:t>
            </a:r>
            <a:endParaRPr lang="de-DE" sz="2000">
              <a:solidFill>
                <a:srgbClr val="5F5F5F"/>
              </a:solidFill>
            </a:endParaRPr>
          </a:p>
        </p:txBody>
      </p:sp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1524000" y="2613025"/>
          <a:ext cx="60960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Bitmap" r:id="rId3" imgW="9495238" imgH="4476190" progId="Paint.Picture">
                  <p:embed/>
                </p:oleObj>
              </mc:Choice>
              <mc:Fallback>
                <p:oleObj name="Bitmap" r:id="rId3" imgW="9495238" imgH="447619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13025"/>
                        <a:ext cx="6096000" cy="28733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9" name="Group 15"/>
          <p:cNvGrpSpPr>
            <a:grpSpLocks/>
          </p:cNvGrpSpPr>
          <p:nvPr/>
        </p:nvGrpSpPr>
        <p:grpSpPr bwMode="auto">
          <a:xfrm>
            <a:off x="2133600" y="4419600"/>
            <a:ext cx="4724400" cy="1654175"/>
            <a:chOff x="1344" y="2784"/>
            <a:chExt cx="2976" cy="1042"/>
          </a:xfrm>
        </p:grpSpPr>
        <p:sp>
          <p:nvSpPr>
            <p:cNvPr id="19467" name="Oval 8"/>
            <p:cNvSpPr>
              <a:spLocks noChangeArrowheads="1"/>
            </p:cNvSpPr>
            <p:nvPr/>
          </p:nvSpPr>
          <p:spPr bwMode="auto">
            <a:xfrm>
              <a:off x="1344" y="2784"/>
              <a:ext cx="2976" cy="240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9468" name="Text Box 9"/>
            <p:cNvSpPr txBox="1">
              <a:spLocks noChangeArrowheads="1"/>
            </p:cNvSpPr>
            <p:nvPr/>
          </p:nvSpPr>
          <p:spPr bwMode="auto">
            <a:xfrm>
              <a:off x="1824" y="3657"/>
              <a:ext cx="2016" cy="169"/>
            </a:xfrm>
            <a:prstGeom prst="rect">
              <a:avLst/>
            </a:prstGeom>
            <a:noFill/>
            <a:ln w="12700">
              <a:solidFill>
                <a:srgbClr val="B0060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/>
                <a:t>Track charts, additional reports or station lists</a:t>
              </a:r>
            </a:p>
          </p:txBody>
        </p:sp>
        <p:sp>
          <p:nvSpPr>
            <p:cNvPr id="19469" name="Line 10"/>
            <p:cNvSpPr>
              <a:spLocks noChangeShapeType="1"/>
            </p:cNvSpPr>
            <p:nvPr/>
          </p:nvSpPr>
          <p:spPr bwMode="auto">
            <a:xfrm flipH="1">
              <a:off x="2832" y="3024"/>
              <a:ext cx="0" cy="624"/>
            </a:xfrm>
            <a:prstGeom prst="line">
              <a:avLst/>
            </a:prstGeom>
            <a:noFill/>
            <a:ln w="19050">
              <a:solidFill>
                <a:srgbClr val="B00606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2133600" y="2251075"/>
            <a:ext cx="4724400" cy="2320925"/>
            <a:chOff x="1344" y="1418"/>
            <a:chExt cx="2976" cy="1462"/>
          </a:xfrm>
        </p:grpSpPr>
        <p:sp>
          <p:nvSpPr>
            <p:cNvPr id="19464" name="Oval 11"/>
            <p:cNvSpPr>
              <a:spLocks noChangeArrowheads="1"/>
            </p:cNvSpPr>
            <p:nvPr/>
          </p:nvSpPr>
          <p:spPr bwMode="auto">
            <a:xfrm>
              <a:off x="1344" y="2640"/>
              <a:ext cx="2976" cy="240"/>
            </a:xfrm>
            <a:prstGeom prst="ellipse">
              <a:avLst/>
            </a:prstGeom>
            <a:noFill/>
            <a:ln w="19050">
              <a:solidFill>
                <a:srgbClr val="00A7E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19465" name="Text Box 12"/>
            <p:cNvSpPr txBox="1">
              <a:spLocks noChangeArrowheads="1"/>
            </p:cNvSpPr>
            <p:nvPr/>
          </p:nvSpPr>
          <p:spPr bwMode="auto">
            <a:xfrm>
              <a:off x="1776" y="1418"/>
              <a:ext cx="2064" cy="162"/>
            </a:xfrm>
            <a:prstGeom prst="rect">
              <a:avLst/>
            </a:prstGeom>
            <a:noFill/>
            <a:ln w="12700">
              <a:solidFill>
                <a:srgbClr val="00A7E5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200" b="0" i="0"/>
                <a:t>Link to other relevant website</a:t>
              </a:r>
            </a:p>
          </p:txBody>
        </p:sp>
        <p:sp>
          <p:nvSpPr>
            <p:cNvPr id="19466" name="Line 13"/>
            <p:cNvSpPr>
              <a:spLocks noChangeShapeType="1"/>
            </p:cNvSpPr>
            <p:nvPr/>
          </p:nvSpPr>
          <p:spPr bwMode="auto">
            <a:xfrm flipH="1">
              <a:off x="2832" y="1584"/>
              <a:ext cx="0" cy="1056"/>
            </a:xfrm>
            <a:prstGeom prst="line">
              <a:avLst/>
            </a:prstGeom>
            <a:noFill/>
            <a:ln w="19050">
              <a:solidFill>
                <a:srgbClr val="00A7E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pieren 3"/>
          <p:cNvGrpSpPr>
            <a:grpSpLocks/>
          </p:cNvGrpSpPr>
          <p:nvPr/>
        </p:nvGrpSpPr>
        <p:grpSpPr bwMode="auto">
          <a:xfrm>
            <a:off x="2962275" y="2184400"/>
            <a:ext cx="5065713" cy="4064000"/>
            <a:chOff x="2962672" y="2184400"/>
            <a:chExt cx="5065712" cy="4064000"/>
          </a:xfrm>
        </p:grpSpPr>
        <p:graphicFrame>
          <p:nvGraphicFramePr>
            <p:cNvPr id="20491" name="Object 14"/>
            <p:cNvGraphicFramePr>
              <a:graphicFrameLocks noChangeAspect="1"/>
            </p:cNvGraphicFramePr>
            <p:nvPr/>
          </p:nvGraphicFramePr>
          <p:xfrm>
            <a:off x="2962672" y="2184400"/>
            <a:ext cx="5065712" cy="40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3" name="Bitmap" r:id="rId3" imgW="10447619" imgH="8380952" progId="Paint.Picture">
                    <p:embed/>
                  </p:oleObj>
                </mc:Choice>
                <mc:Fallback>
                  <p:oleObj name="Bitmap" r:id="rId3" imgW="10447619" imgH="8380952" progId="Paint.Pictur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2672" y="2184400"/>
                          <a:ext cx="5065712" cy="4064000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519D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2" name="Oval 20"/>
            <p:cNvSpPr>
              <a:spLocks noChangeArrowheads="1"/>
            </p:cNvSpPr>
            <p:nvPr/>
          </p:nvSpPr>
          <p:spPr bwMode="auto">
            <a:xfrm>
              <a:off x="3669872" y="4572000"/>
              <a:ext cx="1982248" cy="1200708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sp>
        <p:nvSpPr>
          <p:cNvPr id="20483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094038" y="1887538"/>
            <a:ext cx="27479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0" i="0"/>
              <a:t>Part B - Principal investigators</a:t>
            </a:r>
            <a:endParaRPr lang="de-DE" sz="1600" b="0" i="0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362200" y="1409700"/>
            <a:ext cx="4954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GB" sz="2000">
                <a:solidFill>
                  <a:srgbClr val="5F5F5F"/>
                </a:solidFill>
              </a:rPr>
              <a:t>Online Content Management System </a:t>
            </a:r>
            <a:endParaRPr lang="de-DE" sz="2000">
              <a:solidFill>
                <a:srgbClr val="5F5F5F"/>
              </a:solidFill>
            </a:endParaRPr>
          </a:p>
        </p:txBody>
      </p: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5360988" y="4114800"/>
            <a:ext cx="2590800" cy="1981200"/>
            <a:chOff x="5361384" y="4114800"/>
            <a:chExt cx="2590800" cy="1981200"/>
          </a:xfrm>
        </p:grpSpPr>
        <p:sp>
          <p:nvSpPr>
            <p:cNvPr id="20489" name="Oval 15"/>
            <p:cNvSpPr>
              <a:spLocks noChangeArrowheads="1"/>
            </p:cNvSpPr>
            <p:nvPr/>
          </p:nvSpPr>
          <p:spPr bwMode="auto">
            <a:xfrm>
              <a:off x="7020322" y="4114800"/>
              <a:ext cx="304800" cy="228600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0490" name="Rectangle 16"/>
            <p:cNvSpPr>
              <a:spLocks noChangeArrowheads="1"/>
            </p:cNvSpPr>
            <p:nvPr/>
          </p:nvSpPr>
          <p:spPr bwMode="auto">
            <a:xfrm>
              <a:off x="5361384" y="4572000"/>
              <a:ext cx="2590800" cy="1524000"/>
            </a:xfrm>
            <a:prstGeom prst="rect">
              <a:avLst/>
            </a:prstGeom>
            <a:noFill/>
            <a:ln w="19050">
              <a:solidFill>
                <a:srgbClr val="B0060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3025775" y="5589588"/>
            <a:ext cx="609600" cy="360362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0488" name="Textfeld 1"/>
          <p:cNvSpPr txBox="1">
            <a:spLocks noChangeArrowheads="1"/>
          </p:cNvSpPr>
          <p:nvPr/>
        </p:nvSpPr>
        <p:spPr bwMode="auto">
          <a:xfrm>
            <a:off x="323850" y="2852738"/>
            <a:ext cx="2343150" cy="738187"/>
          </a:xfrm>
          <a:prstGeom prst="rect">
            <a:avLst/>
          </a:prstGeom>
          <a:noFill/>
          <a:ln w="12700">
            <a:solidFill>
              <a:srgbClr val="0051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de-DE" sz="1400" i="0"/>
              <a:t>Adding PIs by selection from list or adding new scientists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833688" y="1887538"/>
            <a:ext cx="3276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0" i="0"/>
              <a:t>Part B - Summary of measurements</a:t>
            </a:r>
            <a:endParaRPr lang="de-DE" sz="1600" b="0" i="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362200" y="1409700"/>
            <a:ext cx="4954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GB" sz="2000">
                <a:solidFill>
                  <a:srgbClr val="5F5F5F"/>
                </a:solidFill>
              </a:rPr>
              <a:t>Online Content Management System </a:t>
            </a:r>
            <a:endParaRPr lang="de-DE" sz="2000">
              <a:solidFill>
                <a:srgbClr val="5F5F5F"/>
              </a:solidFill>
            </a:endParaRPr>
          </a:p>
        </p:txBody>
      </p:sp>
      <p:graphicFrame>
        <p:nvGraphicFramePr>
          <p:cNvPr id="21509" name="Object 13"/>
          <p:cNvGraphicFramePr>
            <a:graphicFrameLocks noChangeAspect="1"/>
          </p:cNvGraphicFramePr>
          <p:nvPr/>
        </p:nvGraphicFramePr>
        <p:xfrm>
          <a:off x="1795463" y="2184400"/>
          <a:ext cx="56721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Bitmap" r:id="rId3" imgW="9504762" imgH="6811326" progId="Paint.Picture">
                  <p:embed/>
                </p:oleObj>
              </mc:Choice>
              <mc:Fallback>
                <p:oleObj name="Bitmap" r:id="rId3" imgW="9504762" imgH="6811326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84400"/>
                        <a:ext cx="5672137" cy="4064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Oval 6"/>
          <p:cNvSpPr>
            <a:spLocks noChangeArrowheads="1"/>
          </p:cNvSpPr>
          <p:nvPr/>
        </p:nvSpPr>
        <p:spPr bwMode="auto">
          <a:xfrm flipV="1">
            <a:off x="1524000" y="4648200"/>
            <a:ext cx="1676400" cy="838200"/>
          </a:xfrm>
          <a:prstGeom prst="ellipse">
            <a:avLst/>
          </a:prstGeom>
          <a:noFill/>
          <a:ln w="19050">
            <a:solidFill>
              <a:srgbClr val="0051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3400" y="4883150"/>
            <a:ext cx="838200" cy="450850"/>
          </a:xfrm>
          <a:prstGeom prst="rect">
            <a:avLst/>
          </a:prstGeom>
          <a:noFill/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0" i="0"/>
              <a:t>select PI from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414713" y="14478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GB" sz="2000">
                <a:solidFill>
                  <a:srgbClr val="5F5F5F"/>
                </a:solidFill>
              </a:rPr>
              <a:t>Table of contents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76400" y="2449513"/>
            <a:ext cx="6019800" cy="3282950"/>
          </a:xfrm>
          <a:prstGeom prst="rect">
            <a:avLst/>
          </a:prstGeom>
          <a:noFill/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600" i="0">
                <a:solidFill>
                  <a:srgbClr val="003366"/>
                </a:solidFill>
              </a:rPr>
              <a:t> </a:t>
            </a:r>
            <a:endParaRPr lang="en-GB" sz="1600" i="0"/>
          </a:p>
          <a:p>
            <a:pPr algn="l" eaLnBrk="1" hangingPunct="1">
              <a:buSzPct val="130000"/>
              <a:buFont typeface="Symbol" pitchFamily="18" charset="2"/>
              <a:buChar char="·"/>
            </a:pPr>
            <a:r>
              <a:rPr lang="en-GB" sz="1600" i="0"/>
              <a:t>  Metadata Catalogues &amp; Common Vocabularies</a:t>
            </a:r>
          </a:p>
          <a:p>
            <a:pPr algn="l" eaLnBrk="1" hangingPunct="1">
              <a:buSzPct val="130000"/>
              <a:buFont typeface="Symbol" pitchFamily="18" charset="2"/>
              <a:buChar char="·"/>
            </a:pPr>
            <a:endParaRPr lang="en-GB" sz="1600" i="0"/>
          </a:p>
          <a:p>
            <a:pPr algn="l" eaLnBrk="1" hangingPunct="1">
              <a:buSzPct val="130000"/>
              <a:buFont typeface="Symbol" pitchFamily="18" charset="2"/>
              <a:buChar char="·"/>
            </a:pPr>
            <a:r>
              <a:rPr lang="en-GB" sz="1600" i="0"/>
              <a:t>  How to submit Cruise Summary Report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sz="1600" i="0"/>
          </a:p>
          <a:p>
            <a:pPr algn="l" eaLnBrk="1" hangingPunct="1">
              <a:buSzPct val="130000"/>
              <a:buFont typeface="Symbol" pitchFamily="18" charset="2"/>
              <a:buChar char="·"/>
            </a:pPr>
            <a:r>
              <a:rPr lang="en-GB" sz="1600" i="0"/>
              <a:t>  Online Content Management System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sz="1600" i="0"/>
          </a:p>
          <a:p>
            <a:pPr algn="l" eaLnBrk="1" hangingPunct="1">
              <a:buSzPct val="130000"/>
              <a:buFont typeface="Symbol" pitchFamily="18" charset="2"/>
              <a:buChar char="·"/>
            </a:pPr>
            <a:r>
              <a:rPr lang="en-GB" sz="1600" i="0"/>
              <a:t>  CMS via Mikado</a:t>
            </a:r>
          </a:p>
          <a:p>
            <a:pPr algn="l" eaLnBrk="1" hangingPunct="1">
              <a:buSzPct val="130000"/>
              <a:buFont typeface="Symbol" pitchFamily="18" charset="2"/>
              <a:buChar char="·"/>
            </a:pPr>
            <a:endParaRPr lang="en-GB" sz="1600" i="0"/>
          </a:p>
          <a:p>
            <a:pPr algn="l" eaLnBrk="1" hangingPunct="1">
              <a:buSzPct val="130000"/>
              <a:buFont typeface="Symbol" pitchFamily="18" charset="2"/>
              <a:buChar char="·"/>
            </a:pPr>
            <a:r>
              <a:rPr lang="en-GB" sz="1600" i="0"/>
              <a:t>  SeaDataNet 2 Look and Feel</a:t>
            </a:r>
          </a:p>
          <a:p>
            <a:pPr algn="l" eaLnBrk="1" hangingPunct="1">
              <a:buSzPct val="130000"/>
              <a:buFont typeface="Symbol" pitchFamily="18" charset="2"/>
              <a:buChar char="·"/>
            </a:pPr>
            <a:endParaRPr lang="en-GB" sz="1600" i="0"/>
          </a:p>
          <a:p>
            <a:pPr algn="l" eaLnBrk="1" hangingPunct="1">
              <a:buSzPct val="130000"/>
              <a:buFont typeface="Symbol" pitchFamily="18" charset="2"/>
              <a:buChar char="·"/>
            </a:pPr>
            <a:r>
              <a:rPr lang="en-GB" sz="1600" i="0"/>
              <a:t>  Practical Session with Online CMS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sz="1600" i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144838" y="1887538"/>
            <a:ext cx="26717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0" i="0"/>
              <a:t>Part B - Moorings information</a:t>
            </a:r>
            <a:endParaRPr lang="de-DE" sz="1600" b="0" i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362200" y="1409700"/>
            <a:ext cx="4954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GB" sz="2000">
                <a:solidFill>
                  <a:srgbClr val="5F5F5F"/>
                </a:solidFill>
              </a:rPr>
              <a:t>Online Content Management System </a:t>
            </a:r>
            <a:endParaRPr lang="de-DE" sz="2000">
              <a:solidFill>
                <a:srgbClr val="5F5F5F"/>
              </a:solidFill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685800" y="2743200"/>
            <a:ext cx="1295400" cy="633413"/>
          </a:xfrm>
          <a:prstGeom prst="rect">
            <a:avLst/>
          </a:prstGeom>
          <a:noFill/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0" i="0"/>
              <a:t>latitude and longitude in decimal degrees</a:t>
            </a:r>
          </a:p>
        </p:txBody>
      </p:sp>
      <p:graphicFrame>
        <p:nvGraphicFramePr>
          <p:cNvPr id="22534" name="Object 7"/>
          <p:cNvGraphicFramePr>
            <a:graphicFrameLocks noChangeAspect="1"/>
          </p:cNvGraphicFramePr>
          <p:nvPr/>
        </p:nvGraphicFramePr>
        <p:xfrm>
          <a:off x="2133600" y="2133600"/>
          <a:ext cx="48752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Bitmap" r:id="rId3" imgW="9504762" imgH="7923810" progId="Paint.Picture">
                  <p:embed/>
                </p:oleObj>
              </mc:Choice>
              <mc:Fallback>
                <p:oleObj name="Bitmap" r:id="rId3" imgW="9504762" imgH="792381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33600"/>
                        <a:ext cx="4875213" cy="4064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5"/>
          <p:cNvSpPr>
            <a:spLocks noChangeArrowheads="1"/>
          </p:cNvSpPr>
          <p:nvPr/>
        </p:nvSpPr>
        <p:spPr bwMode="auto">
          <a:xfrm flipV="1">
            <a:off x="2590800" y="2667000"/>
            <a:ext cx="1676400" cy="838200"/>
          </a:xfrm>
          <a:prstGeom prst="ellipse">
            <a:avLst/>
          </a:prstGeom>
          <a:noFill/>
          <a:ln w="19050">
            <a:solidFill>
              <a:srgbClr val="0051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graphicFrame>
        <p:nvGraphicFramePr>
          <p:cNvPr id="23555" name="Object 7"/>
          <p:cNvGraphicFramePr>
            <a:graphicFrameLocks noChangeAspect="1"/>
          </p:cNvGraphicFramePr>
          <p:nvPr/>
        </p:nvGraphicFramePr>
        <p:xfrm>
          <a:off x="2252663" y="2184400"/>
          <a:ext cx="46386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Bitmap" r:id="rId3" imgW="9542857" imgH="8361905" progId="Paint.Picture">
                  <p:embed/>
                </p:oleObj>
              </mc:Choice>
              <mc:Fallback>
                <p:oleObj name="Bitmap" r:id="rId3" imgW="9542857" imgH="836190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2184400"/>
                        <a:ext cx="4638675" cy="4064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3054350" y="1887538"/>
            <a:ext cx="2873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0" i="0"/>
              <a:t>Part B - Geographical coverage</a:t>
            </a:r>
            <a:endParaRPr lang="de-DE" sz="1600" b="0" i="0"/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2362200" y="1409700"/>
            <a:ext cx="4954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GB" sz="2000">
                <a:solidFill>
                  <a:srgbClr val="5F5F5F"/>
                </a:solidFill>
              </a:rPr>
              <a:t>Online Content Management System </a:t>
            </a:r>
            <a:endParaRPr lang="de-DE" sz="2000">
              <a:solidFill>
                <a:srgbClr val="5F5F5F"/>
              </a:solidFill>
            </a:endParaRPr>
          </a:p>
        </p:txBody>
      </p: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4876800" y="4343400"/>
            <a:ext cx="3505200" cy="2133600"/>
            <a:chOff x="3072" y="2736"/>
            <a:chExt cx="2208" cy="1344"/>
          </a:xfrm>
        </p:grpSpPr>
        <p:sp>
          <p:nvSpPr>
            <p:cNvPr id="23565" name="Text Box 4"/>
            <p:cNvSpPr txBox="1">
              <a:spLocks noChangeArrowheads="1"/>
            </p:cNvSpPr>
            <p:nvPr/>
          </p:nvSpPr>
          <p:spPr bwMode="auto">
            <a:xfrm>
              <a:off x="4512" y="3168"/>
              <a:ext cx="768" cy="399"/>
            </a:xfrm>
            <a:prstGeom prst="rect">
              <a:avLst/>
            </a:prstGeom>
            <a:noFill/>
            <a:ln w="12700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/>
                <a:t>Marsden square and / or bounding box</a:t>
              </a:r>
            </a:p>
          </p:txBody>
        </p:sp>
        <p:sp>
          <p:nvSpPr>
            <p:cNvPr id="23566" name="Oval 6"/>
            <p:cNvSpPr>
              <a:spLocks noChangeArrowheads="1"/>
            </p:cNvSpPr>
            <p:nvPr/>
          </p:nvSpPr>
          <p:spPr bwMode="auto">
            <a:xfrm flipV="1">
              <a:off x="3072" y="2736"/>
              <a:ext cx="1296" cy="1344"/>
            </a:xfrm>
            <a:prstGeom prst="ellips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609600" y="3963988"/>
            <a:ext cx="1752600" cy="633412"/>
            <a:chOff x="432" y="2497"/>
            <a:chExt cx="1104" cy="399"/>
          </a:xfrm>
        </p:grpSpPr>
        <p:sp>
          <p:nvSpPr>
            <p:cNvPr id="23563" name="Text Box 8"/>
            <p:cNvSpPr txBox="1">
              <a:spLocks noChangeArrowheads="1"/>
            </p:cNvSpPr>
            <p:nvPr/>
          </p:nvSpPr>
          <p:spPr bwMode="auto">
            <a:xfrm>
              <a:off x="432" y="2497"/>
              <a:ext cx="768" cy="399"/>
            </a:xfrm>
            <a:prstGeom prst="rect">
              <a:avLst/>
            </a:prstGeom>
            <a:noFill/>
            <a:ln w="12700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/>
                <a:t>free text area for specific description</a:t>
              </a:r>
            </a:p>
          </p:txBody>
        </p:sp>
        <p:sp>
          <p:nvSpPr>
            <p:cNvPr id="23564" name="Line 9"/>
            <p:cNvSpPr>
              <a:spLocks noChangeShapeType="1"/>
            </p:cNvSpPr>
            <p:nvPr/>
          </p:nvSpPr>
          <p:spPr bwMode="auto">
            <a:xfrm>
              <a:off x="1200" y="2688"/>
              <a:ext cx="336" cy="0"/>
            </a:xfrm>
            <a:prstGeom prst="lin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609600" y="3178175"/>
            <a:ext cx="1752600" cy="633413"/>
            <a:chOff x="384" y="2002"/>
            <a:chExt cx="1104" cy="399"/>
          </a:xfrm>
        </p:grpSpPr>
        <p:sp>
          <p:nvSpPr>
            <p:cNvPr id="23561" name="Text Box 10"/>
            <p:cNvSpPr txBox="1">
              <a:spLocks noChangeArrowheads="1"/>
            </p:cNvSpPr>
            <p:nvPr/>
          </p:nvSpPr>
          <p:spPr bwMode="auto">
            <a:xfrm>
              <a:off x="384" y="2002"/>
              <a:ext cx="768" cy="399"/>
            </a:xfrm>
            <a:prstGeom prst="rect">
              <a:avLst/>
            </a:prstGeom>
            <a:noFill/>
            <a:ln w="12700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/>
                <a:t>multiple selection of   IHB area</a:t>
              </a:r>
            </a:p>
          </p:txBody>
        </p:sp>
        <p:sp>
          <p:nvSpPr>
            <p:cNvPr id="23562" name="Line 11"/>
            <p:cNvSpPr>
              <a:spLocks noChangeShapeType="1"/>
            </p:cNvSpPr>
            <p:nvPr/>
          </p:nvSpPr>
          <p:spPr bwMode="auto">
            <a:xfrm>
              <a:off x="1152" y="2192"/>
              <a:ext cx="336" cy="0"/>
            </a:xfrm>
            <a:prstGeom prst="lin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124200" y="1889125"/>
            <a:ext cx="2732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0" i="0"/>
              <a:t>Save and submit to BSH-DOD</a:t>
            </a:r>
            <a:endParaRPr lang="de-DE" sz="1600" b="0" i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362200" y="1409700"/>
            <a:ext cx="4954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GB" sz="2000">
                <a:solidFill>
                  <a:srgbClr val="5F5F5F"/>
                </a:solidFill>
              </a:rPr>
              <a:t>Online Content Management System </a:t>
            </a:r>
            <a:endParaRPr lang="de-DE" sz="2000">
              <a:solidFill>
                <a:srgbClr val="5F5F5F"/>
              </a:solidFill>
            </a:endParaRPr>
          </a:p>
        </p:txBody>
      </p:sp>
      <p:graphicFrame>
        <p:nvGraphicFramePr>
          <p:cNvPr id="24581" name="Object 8"/>
          <p:cNvGraphicFramePr>
            <a:graphicFrameLocks noChangeAspect="1"/>
          </p:cNvGraphicFramePr>
          <p:nvPr/>
        </p:nvGraphicFramePr>
        <p:xfrm>
          <a:off x="1524000" y="2514600"/>
          <a:ext cx="6096000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Bitmap" r:id="rId3" imgW="9495238" imgH="2895238" progId="Paint.Picture">
                  <p:embed/>
                </p:oleObj>
              </mc:Choice>
              <mc:Fallback>
                <p:oleObj name="Bitmap" r:id="rId3" imgW="9495238" imgH="2895238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6096000" cy="18589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1143000" y="3505200"/>
            <a:ext cx="1676400" cy="2219325"/>
            <a:chOff x="720" y="2208"/>
            <a:chExt cx="1056" cy="1398"/>
          </a:xfrm>
        </p:grpSpPr>
        <p:sp>
          <p:nvSpPr>
            <p:cNvPr id="24587" name="Text Box 4"/>
            <p:cNvSpPr txBox="1">
              <a:spLocks noChangeArrowheads="1"/>
            </p:cNvSpPr>
            <p:nvPr/>
          </p:nvSpPr>
          <p:spPr bwMode="auto">
            <a:xfrm>
              <a:off x="720" y="3322"/>
              <a:ext cx="1056" cy="284"/>
            </a:xfrm>
            <a:prstGeom prst="rect">
              <a:avLst/>
            </a:prstGeom>
            <a:noFill/>
            <a:ln w="12700">
              <a:solidFill>
                <a:srgbClr val="B0060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>
                  <a:solidFill>
                    <a:srgbClr val="B00606"/>
                  </a:solidFill>
                </a:rPr>
                <a:t>do not forget to save every section</a:t>
              </a:r>
              <a:endParaRPr lang="en-GB" sz="1200" b="0" i="0"/>
            </a:p>
          </p:txBody>
        </p:sp>
        <p:sp>
          <p:nvSpPr>
            <p:cNvPr id="24588" name="Oval 6"/>
            <p:cNvSpPr>
              <a:spLocks noChangeArrowheads="1"/>
            </p:cNvSpPr>
            <p:nvPr/>
          </p:nvSpPr>
          <p:spPr bwMode="auto">
            <a:xfrm flipV="1">
              <a:off x="864" y="2208"/>
              <a:ext cx="672" cy="288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4589" name="Line 11"/>
            <p:cNvSpPr>
              <a:spLocks noChangeShapeType="1"/>
            </p:cNvSpPr>
            <p:nvPr/>
          </p:nvSpPr>
          <p:spPr bwMode="auto">
            <a:xfrm flipV="1">
              <a:off x="1200" y="2496"/>
              <a:ext cx="0" cy="816"/>
            </a:xfrm>
            <a:prstGeom prst="lin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6172200" y="3810000"/>
            <a:ext cx="1676400" cy="1898650"/>
            <a:chOff x="3888" y="2400"/>
            <a:chExt cx="1056" cy="1196"/>
          </a:xfrm>
        </p:grpSpPr>
        <p:sp>
          <p:nvSpPr>
            <p:cNvPr id="24584" name="Text Box 9"/>
            <p:cNvSpPr txBox="1">
              <a:spLocks noChangeArrowheads="1"/>
            </p:cNvSpPr>
            <p:nvPr/>
          </p:nvSpPr>
          <p:spPr bwMode="auto">
            <a:xfrm>
              <a:off x="3888" y="3312"/>
              <a:ext cx="1056" cy="284"/>
            </a:xfrm>
            <a:prstGeom prst="rect">
              <a:avLst/>
            </a:prstGeom>
            <a:noFill/>
            <a:ln w="12700">
              <a:solidFill>
                <a:srgbClr val="B0060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200" b="0" i="0">
                  <a:solidFill>
                    <a:srgbClr val="B00606"/>
                  </a:solidFill>
                </a:rPr>
                <a:t>save and submit when completed</a:t>
              </a:r>
              <a:endParaRPr lang="en-GB" sz="1200" b="0" i="0"/>
            </a:p>
          </p:txBody>
        </p:sp>
        <p:sp>
          <p:nvSpPr>
            <p:cNvPr id="24585" name="Oval 10"/>
            <p:cNvSpPr>
              <a:spLocks noChangeArrowheads="1"/>
            </p:cNvSpPr>
            <p:nvPr/>
          </p:nvSpPr>
          <p:spPr bwMode="auto">
            <a:xfrm flipV="1">
              <a:off x="3984" y="2400"/>
              <a:ext cx="864" cy="336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24586" name="Line 12"/>
            <p:cNvSpPr>
              <a:spLocks noChangeShapeType="1"/>
            </p:cNvSpPr>
            <p:nvPr/>
          </p:nvSpPr>
          <p:spPr bwMode="auto">
            <a:xfrm flipV="1">
              <a:off x="4416" y="2736"/>
              <a:ext cx="0" cy="576"/>
            </a:xfrm>
            <a:prstGeom prst="lin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819400" y="1981200"/>
            <a:ext cx="3524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SzPct val="130000"/>
            </a:pPr>
            <a:r>
              <a:rPr lang="de-DE" sz="1400" b="0" i="0"/>
              <a:t> </a:t>
            </a:r>
            <a:r>
              <a:rPr lang="en-GB" sz="1400" b="0" i="0"/>
              <a:t>on the screen after successful submission</a:t>
            </a:r>
            <a:endParaRPr lang="de-DE" sz="1400" b="0" i="0"/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title"/>
          </p:nvPr>
        </p:nvSpPr>
        <p:spPr>
          <a:xfrm>
            <a:off x="2360613" y="1409700"/>
            <a:ext cx="4954587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</a:t>
            </a:r>
            <a:endParaRPr lang="de-DE" sz="2000" smtClean="0">
              <a:solidFill>
                <a:srgbClr val="5F5F5F"/>
              </a:solidFill>
            </a:endParaRPr>
          </a:p>
        </p:txBody>
      </p:sp>
      <p:graphicFrame>
        <p:nvGraphicFramePr>
          <p:cNvPr id="25605" name="Object 9"/>
          <p:cNvGraphicFramePr>
            <a:graphicFrameLocks noChangeAspect="1"/>
          </p:cNvGraphicFramePr>
          <p:nvPr/>
        </p:nvGraphicFramePr>
        <p:xfrm>
          <a:off x="2276475" y="2362200"/>
          <a:ext cx="459105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Bitmap" r:id="rId4" imgW="4590476" imgH="1542857" progId="Paint.Picture">
                  <p:embed/>
                </p:oleObj>
              </mc:Choice>
              <mc:Fallback>
                <p:oleObj name="Bitmap" r:id="rId4" imgW="4590476" imgH="154285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2362200"/>
                        <a:ext cx="4591050" cy="15430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10"/>
          <p:cNvGraphicFramePr>
            <a:graphicFrameLocks noChangeAspect="1"/>
          </p:cNvGraphicFramePr>
          <p:nvPr/>
        </p:nvGraphicFramePr>
        <p:xfrm>
          <a:off x="609600" y="4648200"/>
          <a:ext cx="81200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Bitmap" r:id="rId6" imgW="9078592" imgH="1590897" progId="Paint.Picture">
                  <p:embed/>
                </p:oleObj>
              </mc:Choice>
              <mc:Fallback>
                <p:oleObj name="Bitmap" r:id="rId6" imgW="9078592" imgH="1590897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48200"/>
                        <a:ext cx="8120063" cy="14224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2743200" y="4267200"/>
            <a:ext cx="396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SzPct val="130000"/>
            </a:pPr>
            <a:r>
              <a:rPr lang="de-DE" sz="1400" b="0" i="0"/>
              <a:t> </a:t>
            </a:r>
            <a:r>
              <a:rPr lang="en-GB" sz="1400" b="0" i="0"/>
              <a:t>E-mail confirmation after successful submission</a:t>
            </a:r>
            <a:endParaRPr lang="de-DE" sz="1400" b="0" i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560638" y="1978025"/>
            <a:ext cx="39560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SzPct val="130000"/>
            </a:pPr>
            <a:r>
              <a:rPr lang="de-DE" sz="1400" b="0" i="0">
                <a:solidFill>
                  <a:srgbClr val="C00000"/>
                </a:solidFill>
              </a:rPr>
              <a:t> … or with warning after mandatory fields check</a:t>
            </a: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title"/>
          </p:nvPr>
        </p:nvSpPr>
        <p:spPr>
          <a:xfrm>
            <a:off x="2360613" y="1409700"/>
            <a:ext cx="4954587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</a:t>
            </a:r>
            <a:endParaRPr lang="de-DE" sz="2000" smtClean="0">
              <a:solidFill>
                <a:srgbClr val="5F5F5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68538" y="2708275"/>
            <a:ext cx="4824412" cy="2032000"/>
          </a:xfrm>
          <a:prstGeom prst="rect">
            <a:avLst/>
          </a:prstGeom>
          <a:noFill/>
          <a:ln>
            <a:solidFill>
              <a:srgbClr val="00519D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i="0" dirty="0">
                <a:solidFill>
                  <a:schemeClr val="tx1"/>
                </a:solidFill>
                <a:latin typeface="+mn-lt"/>
              </a:rPr>
              <a:t>Thank you for submitting the Cruise Summary Report	</a:t>
            </a:r>
          </a:p>
          <a:p>
            <a:pPr>
              <a:defRPr/>
            </a:pPr>
            <a:r>
              <a:rPr lang="en-GB" sz="1400" i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n-GB" sz="1400" i="0" dirty="0">
                <a:solidFill>
                  <a:schemeClr val="tx1"/>
                </a:solidFill>
                <a:latin typeface="+mn-lt"/>
              </a:rPr>
              <a:t>Please complete the following mandatory field(s):</a:t>
            </a:r>
          </a:p>
          <a:p>
            <a:pPr>
              <a:defRPr/>
            </a:pPr>
            <a:endParaRPr lang="en-GB" sz="1400" i="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en-GB" sz="1400" i="0" dirty="0">
                <a:solidFill>
                  <a:schemeClr val="tx1"/>
                </a:solidFill>
                <a:latin typeface="+mn-lt"/>
              </a:rPr>
              <a:t>Cruise Name, Responsible Laboratory, General Ocean Area</a:t>
            </a:r>
          </a:p>
          <a:p>
            <a:pPr>
              <a:defRPr/>
            </a:pPr>
            <a:r>
              <a:rPr lang="en-GB" sz="1400" i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n-GB" sz="1400" i="0" dirty="0">
                <a:solidFill>
                  <a:schemeClr val="tx1"/>
                </a:solidFill>
                <a:latin typeface="+mn-lt"/>
              </a:rPr>
              <a:t>Your BSH-DOD Team</a:t>
            </a:r>
          </a:p>
          <a:p>
            <a:pPr>
              <a:defRPr/>
            </a:pPr>
            <a:endParaRPr lang="en-GB" sz="14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630" name="Text Box 2"/>
          <p:cNvSpPr txBox="1">
            <a:spLocks noChangeArrowheads="1"/>
          </p:cNvSpPr>
          <p:nvPr/>
        </p:nvSpPr>
        <p:spPr bwMode="auto">
          <a:xfrm>
            <a:off x="2843213" y="5157788"/>
            <a:ext cx="37877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SzPct val="130000"/>
            </a:pPr>
            <a:r>
              <a:rPr lang="de-DE" sz="1400" b="0" i="0">
                <a:solidFill>
                  <a:srgbClr val="C00000"/>
                </a:solidFill>
              </a:rPr>
              <a:t>Similar warning in the e-mail after submission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1889125"/>
            <a:ext cx="6629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600" b="0" i="0"/>
              <a:t>Manual processing of CSR - create new record or modify existing record</a:t>
            </a:r>
            <a:endParaRPr lang="de-DE" sz="1600" b="0" i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17813" y="1371600"/>
            <a:ext cx="3582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GB" sz="2000">
                <a:solidFill>
                  <a:srgbClr val="5F5F5F"/>
                </a:solidFill>
              </a:rPr>
              <a:t>CSR management via Mikado</a:t>
            </a:r>
            <a:endParaRPr lang="de-DE" sz="2000">
              <a:solidFill>
                <a:srgbClr val="5F5F5F"/>
              </a:solidFill>
            </a:endParaRPr>
          </a:p>
        </p:txBody>
      </p: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76200" y="2133600"/>
            <a:ext cx="5410200" cy="4046538"/>
            <a:chOff x="48" y="1344"/>
            <a:chExt cx="3408" cy="2549"/>
          </a:xfrm>
        </p:grpSpPr>
        <p:graphicFrame>
          <p:nvGraphicFramePr>
            <p:cNvPr id="27657" name="Object 11"/>
            <p:cNvGraphicFramePr>
              <a:graphicFrameLocks noChangeAspect="1"/>
            </p:cNvGraphicFramePr>
            <p:nvPr/>
          </p:nvGraphicFramePr>
          <p:xfrm>
            <a:off x="144" y="1344"/>
            <a:ext cx="3312" cy="2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9" name="Bitmap" r:id="rId3" imgW="8430802" imgH="6485714" progId="Paint.Picture">
                    <p:embed/>
                  </p:oleObj>
                </mc:Choice>
                <mc:Fallback>
                  <p:oleObj name="Bitmap" r:id="rId3" imgW="8430802" imgH="6485714" progId="Paint.Picture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344"/>
                          <a:ext cx="3312" cy="25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8" name="Oval 7"/>
            <p:cNvSpPr>
              <a:spLocks noChangeArrowheads="1"/>
            </p:cNvSpPr>
            <p:nvPr/>
          </p:nvSpPr>
          <p:spPr bwMode="auto">
            <a:xfrm>
              <a:off x="48" y="1344"/>
              <a:ext cx="1056" cy="336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  <p:grpSp>
        <p:nvGrpSpPr>
          <p:cNvPr id="28688" name="Group 16"/>
          <p:cNvGrpSpPr>
            <a:grpSpLocks/>
          </p:cNvGrpSpPr>
          <p:nvPr/>
        </p:nvGrpSpPr>
        <p:grpSpPr bwMode="auto">
          <a:xfrm>
            <a:off x="3352800" y="2286000"/>
            <a:ext cx="5410200" cy="4010025"/>
            <a:chOff x="2112" y="1440"/>
            <a:chExt cx="3408" cy="2526"/>
          </a:xfrm>
        </p:grpSpPr>
        <p:graphicFrame>
          <p:nvGraphicFramePr>
            <p:cNvPr id="27655" name="Object 14"/>
            <p:cNvGraphicFramePr>
              <a:graphicFrameLocks noChangeAspect="1"/>
            </p:cNvGraphicFramePr>
            <p:nvPr/>
          </p:nvGraphicFramePr>
          <p:xfrm>
            <a:off x="2238" y="1440"/>
            <a:ext cx="3282" cy="2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" name="Bitmap" r:id="rId5" imgW="8438095" imgH="6496957" progId="Paint.Picture">
                    <p:embed/>
                  </p:oleObj>
                </mc:Choice>
                <mc:Fallback>
                  <p:oleObj name="Bitmap" r:id="rId5" imgW="8438095" imgH="6496957" progId="Paint.Pictur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8" y="1440"/>
                          <a:ext cx="3282" cy="2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6" name="Oval 12"/>
            <p:cNvSpPr>
              <a:spLocks noChangeArrowheads="1"/>
            </p:cNvSpPr>
            <p:nvPr/>
          </p:nvSpPr>
          <p:spPr bwMode="auto">
            <a:xfrm>
              <a:off x="2112" y="1440"/>
              <a:ext cx="1104" cy="480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49488" y="1889125"/>
            <a:ext cx="4416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0" i="0"/>
              <a:t>Automatically generated CSR from e.g. database</a:t>
            </a:r>
            <a:endParaRPr lang="de-DE" sz="1600" b="0" i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817813" y="1371600"/>
            <a:ext cx="3582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GB" sz="2000">
                <a:solidFill>
                  <a:srgbClr val="5F5F5F"/>
                </a:solidFill>
              </a:rPr>
              <a:t>CSR management via Mikado</a:t>
            </a:r>
            <a:endParaRPr lang="de-DE" sz="2000">
              <a:solidFill>
                <a:srgbClr val="5F5F5F"/>
              </a:solidFill>
            </a:endParaRP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979613" y="2276475"/>
          <a:ext cx="5057775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Bitmap" r:id="rId3" imgW="8438095" imgH="6477904" progId="Paint.Picture">
                  <p:embed/>
                </p:oleObj>
              </mc:Choice>
              <mc:Fallback>
                <p:oleObj name="Bitmap" r:id="rId3" imgW="8438095" imgH="647790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276475"/>
                        <a:ext cx="5057775" cy="388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1905000" y="2209800"/>
            <a:ext cx="1828800" cy="1600200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graphicFrame>
        <p:nvGraphicFramePr>
          <p:cNvPr id="29699" name="Object 6"/>
          <p:cNvGraphicFramePr>
            <a:graphicFrameLocks noChangeAspect="1"/>
          </p:cNvGraphicFramePr>
          <p:nvPr/>
        </p:nvGraphicFramePr>
        <p:xfrm>
          <a:off x="366713" y="2133600"/>
          <a:ext cx="4967287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Bitmap" r:id="rId3" imgW="8411749" imgH="6523810" progId="Paint.Picture">
                  <p:embed/>
                </p:oleObj>
              </mc:Choice>
              <mc:Fallback>
                <p:oleObj name="Bitmap" r:id="rId3" imgW="8411749" imgH="652381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2133600"/>
                        <a:ext cx="4967287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292225" y="1889125"/>
            <a:ext cx="6381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0" i="0"/>
              <a:t>Update V1 record by fetching contents from BSH via CSR web service </a:t>
            </a:r>
            <a:endParaRPr lang="de-DE" sz="1600" b="0" i="0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2817813" y="1371600"/>
            <a:ext cx="3582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GB" sz="2000">
                <a:solidFill>
                  <a:srgbClr val="5F5F5F"/>
                </a:solidFill>
              </a:rPr>
              <a:t>CSR management via Mikado</a:t>
            </a:r>
            <a:endParaRPr lang="de-DE" sz="2000">
              <a:solidFill>
                <a:srgbClr val="5F5F5F"/>
              </a:solidFill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152400" y="2133600"/>
            <a:ext cx="1447800" cy="1143000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905000" y="2286000"/>
          <a:ext cx="4310063" cy="379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Bitmap" r:id="rId5" imgW="6335009" imgH="5571429" progId="Paint.Picture">
                  <p:embed/>
                </p:oleObj>
              </mc:Choice>
              <mc:Fallback>
                <p:oleObj name="Bitmap" r:id="rId5" imgW="6335009" imgH="5571429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4310063" cy="379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743200" y="2286000"/>
            <a:ext cx="1905000" cy="990600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200400" y="5638800"/>
            <a:ext cx="685800" cy="457200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3733800" y="2438400"/>
          <a:ext cx="5214938" cy="399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Bitmap" r:id="rId7" imgW="8449854" imgH="6477904" progId="Paint.Picture">
                  <p:embed/>
                </p:oleObj>
              </mc:Choice>
              <mc:Fallback>
                <p:oleObj name="Bitmap" r:id="rId7" imgW="8449854" imgH="6477904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438400"/>
                        <a:ext cx="5214938" cy="399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2" grpId="0" animBg="1"/>
      <p:bldP spid="317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371600"/>
            <a:ext cx="5334000" cy="495300"/>
          </a:xfrm>
        </p:spPr>
        <p:txBody>
          <a:bodyPr/>
          <a:lstStyle/>
          <a:p>
            <a:pPr eaLnBrk="1" hangingPunct="1"/>
            <a:r>
              <a:rPr lang="de-DE" sz="2000" smtClean="0">
                <a:solidFill>
                  <a:srgbClr val="5F5F5F"/>
                </a:solidFill>
              </a:rPr>
              <a:t>SDN II Look and Feel - CSR User Interface</a:t>
            </a:r>
          </a:p>
        </p:txBody>
      </p:sp>
      <p:graphicFrame>
        <p:nvGraphicFramePr>
          <p:cNvPr id="30724" name="Object 3">
            <a:hlinkClick r:id="rId3"/>
          </p:cNvPr>
          <p:cNvGraphicFramePr>
            <a:graphicFrameLocks noChangeAspect="1"/>
          </p:cNvGraphicFramePr>
          <p:nvPr/>
        </p:nvGraphicFramePr>
        <p:xfrm>
          <a:off x="1690688" y="2032000"/>
          <a:ext cx="592931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Bitmap" r:id="rId4" imgW="9504762" imgH="6516010" progId="Paint.Picture">
                  <p:embed/>
                </p:oleObj>
              </mc:Choice>
              <mc:Fallback>
                <p:oleObj name="Bitmap" r:id="rId4" imgW="9504762" imgH="65160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032000"/>
                        <a:ext cx="5929312" cy="4064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1524000" y="2311400"/>
          <a:ext cx="60960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Bitmap" r:id="rId3" imgW="9476190" imgH="5172797" progId="Paint.Picture">
                  <p:embed/>
                </p:oleObj>
              </mc:Choice>
              <mc:Fallback>
                <p:oleObj name="Bitmap" r:id="rId3" imgW="9476190" imgH="517279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11400"/>
                        <a:ext cx="6096000" cy="33274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1371600"/>
            <a:ext cx="5410200" cy="495300"/>
          </a:xfrm>
          <a:noFill/>
        </p:spPr>
        <p:txBody>
          <a:bodyPr/>
          <a:lstStyle/>
          <a:p>
            <a:pPr eaLnBrk="1" hangingPunct="1"/>
            <a:r>
              <a:rPr lang="de-DE" sz="2000" smtClean="0">
                <a:solidFill>
                  <a:srgbClr val="5F5F5F"/>
                </a:solidFill>
              </a:rPr>
              <a:t>SDN II Look and Feel - CSR Set of Results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62000" y="1981200"/>
            <a:ext cx="7620000" cy="1265238"/>
          </a:xfrm>
          <a:prstGeom prst="rect">
            <a:avLst/>
          </a:prstGeom>
          <a:solidFill>
            <a:schemeClr val="bg1"/>
          </a:solidFill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SzPct val="130000"/>
            </a:pPr>
            <a:r>
              <a:rPr lang="en-GB" sz="1400" i="0">
                <a:solidFill>
                  <a:srgbClr val="B00606"/>
                </a:solidFill>
              </a:rPr>
              <a:t>Use of Metadata Catalogues:</a:t>
            </a:r>
            <a:endParaRPr lang="en-GB" sz="1400" b="0" i="0"/>
          </a:p>
          <a:p>
            <a:pPr algn="l" eaLnBrk="1" hangingPunct="1">
              <a:lnSpc>
                <a:spcPct val="80000"/>
              </a:lnSpc>
              <a:buSzPct val="130000"/>
              <a:buFontTx/>
              <a:buChar char="•"/>
            </a:pPr>
            <a:endParaRPr lang="en-GB" sz="14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EDMO 			Metadata for organisations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EDMERP			Metadata for projects</a:t>
            </a:r>
          </a:p>
          <a:p>
            <a:pPr algn="l" eaLnBrk="1" hangingPunct="1">
              <a:lnSpc>
                <a:spcPct val="80000"/>
              </a:lnSpc>
              <a:buSzPct val="130000"/>
            </a:pPr>
            <a:endParaRPr lang="en-GB" sz="1400" b="0" i="0"/>
          </a:p>
          <a:p>
            <a:pPr algn="l" eaLnBrk="1" hangingPunct="1">
              <a:buSzPct val="130000"/>
            </a:pPr>
            <a:r>
              <a:rPr lang="en-GB" sz="1200" b="0" i="0">
                <a:solidFill>
                  <a:srgbClr val="00A7E5"/>
                </a:solidFill>
              </a:rPr>
              <a:t>be sure that all required organisations and projects are already entered into EDMO and EDMERP respectively</a:t>
            </a:r>
            <a:endParaRPr lang="en-GB" sz="1400" b="0" i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933575" y="1447800"/>
            <a:ext cx="568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GB" sz="2000">
                <a:solidFill>
                  <a:srgbClr val="5F5F5F"/>
                </a:solidFill>
              </a:rPr>
              <a:t>Metadata catalogues &amp; common vocabularies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0" y="3417888"/>
            <a:ext cx="7620000" cy="2754312"/>
          </a:xfrm>
          <a:prstGeom prst="rect">
            <a:avLst/>
          </a:prstGeom>
          <a:solidFill>
            <a:schemeClr val="bg1"/>
          </a:solidFill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SzPct val="130000"/>
            </a:pPr>
            <a:r>
              <a:rPr lang="en-GB" sz="1400" i="0">
                <a:solidFill>
                  <a:srgbClr val="B00606"/>
                </a:solidFill>
              </a:rPr>
              <a:t>Use of common vocabularies:</a:t>
            </a:r>
            <a:endParaRPr lang="en-GB" sz="1400" b="0" i="0"/>
          </a:p>
          <a:p>
            <a:pPr algn="l" eaLnBrk="1" hangingPunct="1">
              <a:lnSpc>
                <a:spcPct val="80000"/>
              </a:lnSpc>
              <a:buSzPct val="130000"/>
              <a:buFontTx/>
              <a:buChar char="•"/>
            </a:pPr>
            <a:endParaRPr lang="en-GB" sz="14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Ship / Platform		C174	SeaDataNet CSR ship metadata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Port of departure / return	C381	Ports Gazetteer 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Access restriction		L081	SDN Data Access Restriction Policies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Parameters measured	P02	SeaDataNet Parameter Discovery Vocabulary	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Device used		L05	SeaDataNet device categories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ROSCOP data type		C77	SeaDataNet CSR data categories 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Quantification unit		L181	SeaDataNet CSR quantification units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General Ocean Area		C16	SeaDataNet Sea Areas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Marsden Square		C371	Ten-degree Marsden Squares	</a:t>
            </a:r>
          </a:p>
          <a:p>
            <a:pPr algn="l" eaLnBrk="1" hangingPunct="1">
              <a:lnSpc>
                <a:spcPct val="80000"/>
              </a:lnSpc>
              <a:buSzPct val="130000"/>
            </a:pPr>
            <a:endParaRPr lang="en-GB" sz="1400" b="0" i="0"/>
          </a:p>
          <a:p>
            <a:pPr algn="l" eaLnBrk="1" hangingPunct="1">
              <a:buSzPct val="130000"/>
            </a:pPr>
            <a:r>
              <a:rPr lang="en-GB" sz="1200" b="0" i="0">
                <a:solidFill>
                  <a:srgbClr val="00A7E5"/>
                </a:solidFill>
              </a:rPr>
              <a:t>be sure that all required ships are already added to C174 (obtain ship code from ICES)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5791200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SDN II Look and Feel - Cruise Summary Report</a:t>
            </a:r>
            <a:endParaRPr lang="de-DE" sz="2000" smtClean="0">
              <a:solidFill>
                <a:srgbClr val="5F5F5F"/>
              </a:solidFill>
            </a:endParaRPr>
          </a:p>
        </p:txBody>
      </p:sp>
      <p:graphicFrame>
        <p:nvGraphicFramePr>
          <p:cNvPr id="32772" name="Object 6"/>
          <p:cNvGraphicFramePr>
            <a:graphicFrameLocks noChangeAspect="1"/>
          </p:cNvGraphicFramePr>
          <p:nvPr/>
        </p:nvGraphicFramePr>
        <p:xfrm>
          <a:off x="1828800" y="2032000"/>
          <a:ext cx="55641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Bitmap" r:id="rId3" imgW="9469172" imgH="6916115" progId="Paint.Picture">
                  <p:embed/>
                </p:oleObj>
              </mc:Choice>
              <mc:Fallback>
                <p:oleObj name="Bitmap" r:id="rId3" imgW="9469172" imgH="691611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32000"/>
                        <a:ext cx="5564188" cy="4064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828800" y="2108200"/>
          <a:ext cx="55641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Bitmap" r:id="rId3" imgW="10174120" imgH="7430537" progId="Paint.Picture">
                  <p:embed/>
                </p:oleObj>
              </mc:Choice>
              <mc:Fallback>
                <p:oleObj name="Bitmap" r:id="rId3" imgW="10174120" imgH="743053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08200"/>
                        <a:ext cx="5564188" cy="4064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sp>
        <p:nvSpPr>
          <p:cNvPr id="33797" name="Rectangle 8"/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5791200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SDN II Look and Feel - Cruise Summary Report</a:t>
            </a:r>
            <a:endParaRPr lang="de-DE" sz="2000" smtClean="0">
              <a:solidFill>
                <a:srgbClr val="5F5F5F"/>
              </a:solidFill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2743200" y="2836863"/>
            <a:ext cx="1828800" cy="200025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600200" y="1971675"/>
          <a:ext cx="6096000" cy="404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Bitmap" r:id="rId3" imgW="10840963" imgH="7201905" progId="Paint.Picture">
                  <p:embed/>
                </p:oleObj>
              </mc:Choice>
              <mc:Fallback>
                <p:oleObj name="Bitmap" r:id="rId3" imgW="10840963" imgH="720190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71675"/>
                        <a:ext cx="6096000" cy="40497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sp>
        <p:nvSpPr>
          <p:cNvPr id="34821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5791200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SDN II Look and Feel - Cruise Summary Report</a:t>
            </a:r>
            <a:endParaRPr lang="de-DE" sz="2000" smtClean="0">
              <a:solidFill>
                <a:srgbClr val="5F5F5F"/>
              </a:solidFill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411413" y="4741863"/>
            <a:ext cx="1081087" cy="200025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16013" y="2051050"/>
            <a:ext cx="7056437" cy="3970338"/>
          </a:xfrm>
          <a:prstGeom prst="rect">
            <a:avLst/>
          </a:prstGeom>
          <a:solidFill>
            <a:schemeClr val="bg1"/>
          </a:solidFill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GB" b="0" i="0"/>
          </a:p>
          <a:p>
            <a:pPr algn="l" eaLnBrk="1" hangingPunct="1"/>
            <a:r>
              <a:rPr lang="en-GB" b="0" i="0"/>
              <a:t> website:		</a:t>
            </a:r>
            <a:r>
              <a:rPr lang="de-DE" b="0" i="0"/>
              <a:t>http://seadata.bsh.de/csr/online/sdn2_index.html</a:t>
            </a:r>
            <a:endParaRPr lang="en-GB" b="0" i="0"/>
          </a:p>
          <a:p>
            <a:pPr algn="l" eaLnBrk="1" hangingPunct="1"/>
            <a:r>
              <a:rPr lang="en-GB" b="0" i="0"/>
              <a:t> </a:t>
            </a:r>
          </a:p>
          <a:p>
            <a:pPr algn="l" eaLnBrk="1" hangingPunct="1">
              <a:buSzPct val="130000"/>
            </a:pPr>
            <a:r>
              <a:rPr lang="en-GB" b="0" i="0"/>
              <a:t> user:		csronline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b="0" i="0"/>
          </a:p>
          <a:p>
            <a:pPr algn="l" eaLnBrk="1" hangingPunct="1">
              <a:buSzPct val="130000"/>
            </a:pPr>
            <a:r>
              <a:rPr lang="en-GB" b="0" i="0"/>
              <a:t> password:	jellyfish</a:t>
            </a:r>
          </a:p>
          <a:p>
            <a:pPr algn="l" eaLnBrk="1" hangingPunct="1">
              <a:buSzPct val="130000"/>
            </a:pPr>
            <a:endParaRPr lang="en-GB" b="0" i="0"/>
          </a:p>
          <a:p>
            <a:pPr algn="l" eaLnBrk="1" hangingPunct="1">
              <a:buSzPct val="130000"/>
            </a:pPr>
            <a:r>
              <a:rPr lang="en-GB" b="0" i="0">
                <a:solidFill>
                  <a:srgbClr val="B00606"/>
                </a:solidFill>
              </a:rPr>
              <a:t> IMPORTANT! 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b="0" i="0">
                <a:solidFill>
                  <a:srgbClr val="B00606"/>
                </a:solidFill>
              </a:rPr>
              <a:t> Use a correct e-mail address so that the control mail can be delivered to you</a:t>
            </a:r>
          </a:p>
          <a:p>
            <a:pPr algn="l" eaLnBrk="1" hangingPunct="1">
              <a:buSzPct val="130000"/>
            </a:pPr>
            <a:endParaRPr lang="en-GB" b="0" i="0">
              <a:solidFill>
                <a:srgbClr val="B00606"/>
              </a:solidFill>
            </a:endParaRPr>
          </a:p>
          <a:p>
            <a:pPr algn="l" eaLnBrk="1" hangingPunct="1">
              <a:buSzPct val="130000"/>
              <a:buFontTx/>
              <a:buChar char="•"/>
            </a:pPr>
            <a:r>
              <a:rPr lang="en-GB" b="0" i="0">
                <a:solidFill>
                  <a:srgbClr val="B00606"/>
                </a:solidFill>
              </a:rPr>
              <a:t> If the entry is just a test report please enter something like “test***” as cruise name or into objectives</a:t>
            </a:r>
          </a:p>
          <a:p>
            <a:pPr algn="l" eaLnBrk="1" hangingPunct="1">
              <a:buSzPct val="130000"/>
            </a:pPr>
            <a:endParaRPr lang="en-GB" b="0" i="0">
              <a:solidFill>
                <a:srgbClr val="B00606"/>
              </a:solidFill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671763" y="1431925"/>
            <a:ext cx="375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5F5F5F"/>
                </a:solidFill>
              </a:rPr>
              <a:t>CSR Online Practical Session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2671763" y="1431925"/>
            <a:ext cx="375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5F5F5F"/>
                </a:solidFill>
              </a:rPr>
              <a:t>CSR Online Practical Session</a:t>
            </a:r>
          </a:p>
        </p:txBody>
      </p:sp>
      <p:sp>
        <p:nvSpPr>
          <p:cNvPr id="36869" name="Text Box 2"/>
          <p:cNvSpPr txBox="1">
            <a:spLocks noChangeArrowheads="1"/>
          </p:cNvSpPr>
          <p:nvPr/>
        </p:nvSpPr>
        <p:spPr bwMode="auto">
          <a:xfrm>
            <a:off x="1117600" y="2349500"/>
            <a:ext cx="6910388" cy="2862263"/>
          </a:xfrm>
          <a:prstGeom prst="rect">
            <a:avLst/>
          </a:prstGeom>
          <a:solidFill>
            <a:schemeClr val="bg1"/>
          </a:solidFill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GB" b="0" i="0">
              <a:solidFill>
                <a:srgbClr val="00529E"/>
              </a:solidFill>
            </a:endParaRPr>
          </a:p>
          <a:p>
            <a:pPr algn="l" eaLnBrk="1" hangingPunct="1"/>
            <a:r>
              <a:rPr lang="en-GB" b="0" i="0">
                <a:solidFill>
                  <a:srgbClr val="00529E"/>
                </a:solidFill>
              </a:rPr>
              <a:t>3 Exercises:</a:t>
            </a:r>
          </a:p>
          <a:p>
            <a:pPr algn="l" eaLnBrk="1" hangingPunct="1"/>
            <a:r>
              <a:rPr lang="en-GB" b="0" i="0">
                <a:solidFill>
                  <a:srgbClr val="00529E"/>
                </a:solidFill>
              </a:rPr>
              <a:t> 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b="0" i="0">
                <a:solidFill>
                  <a:srgbClr val="00529E"/>
                </a:solidFill>
              </a:rPr>
              <a:t>  create a CSR from a blank form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b="0" i="0">
              <a:solidFill>
                <a:srgbClr val="00529E"/>
              </a:solidFill>
            </a:endParaRPr>
          </a:p>
          <a:p>
            <a:pPr algn="l" eaLnBrk="1" hangingPunct="1">
              <a:buSzPct val="130000"/>
              <a:buFontTx/>
              <a:buChar char="•"/>
            </a:pPr>
            <a:r>
              <a:rPr lang="en-GB" b="0" i="0">
                <a:solidFill>
                  <a:srgbClr val="00529E"/>
                </a:solidFill>
              </a:rPr>
              <a:t>  create a CSR from a previous record</a:t>
            </a:r>
          </a:p>
          <a:p>
            <a:pPr algn="l" eaLnBrk="1" hangingPunct="1">
              <a:buSzPct val="130000"/>
            </a:pPr>
            <a:r>
              <a:rPr lang="en-GB" b="0" i="0">
                <a:solidFill>
                  <a:srgbClr val="00529E"/>
                </a:solidFill>
              </a:rPr>
              <a:t>  </a:t>
            </a:r>
          </a:p>
          <a:p>
            <a:pPr algn="l" eaLnBrk="1" hangingPunct="1">
              <a:buSzPct val="130000"/>
              <a:buFontTx/>
              <a:buChar char="•"/>
            </a:pPr>
            <a:r>
              <a:rPr lang="en-GB" b="0" i="0">
                <a:solidFill>
                  <a:srgbClr val="00529E"/>
                </a:solidFill>
              </a:rPr>
              <a:t>  modify a record using the CSR reference number and given password from control e-mail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b="0" i="0">
              <a:solidFill>
                <a:srgbClr val="00529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30450" y="1447800"/>
            <a:ext cx="4908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en-GB" sz="2000">
                <a:solidFill>
                  <a:srgbClr val="5F5F5F"/>
                </a:solidFill>
              </a:rPr>
              <a:t>How to submit Cruise Summary Report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828800" y="1981200"/>
            <a:ext cx="5943600" cy="1338263"/>
          </a:xfrm>
          <a:prstGeom prst="rect">
            <a:avLst/>
          </a:prstGeom>
          <a:solidFill>
            <a:schemeClr val="bg1"/>
          </a:solidFill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400" b="0" i="0">
                <a:solidFill>
                  <a:srgbClr val="B00606"/>
                </a:solidFill>
              </a:rPr>
              <a:t>1) via Online Content Management System</a:t>
            </a:r>
            <a:endParaRPr lang="en-GB" sz="1400" b="0" i="0"/>
          </a:p>
          <a:p>
            <a:pPr algn="l" eaLnBrk="1" hangingPunct="1">
              <a:lnSpc>
                <a:spcPct val="80000"/>
              </a:lnSpc>
              <a:buFont typeface="Symbol" pitchFamily="18" charset="2"/>
              <a:buChar char="·"/>
            </a:pPr>
            <a:endParaRPr lang="en-GB" sz="1400" b="0" i="0"/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entry and modification / updates directly into CSR entry database</a:t>
            </a:r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up-to-date EDMO, EDMERP and common vocabularies</a:t>
            </a:r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automatically loaded into CSR database once completed and checked</a:t>
            </a:r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master record at BSH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828800" y="3395663"/>
            <a:ext cx="5943600" cy="1557337"/>
          </a:xfrm>
          <a:prstGeom prst="rect">
            <a:avLst/>
          </a:prstGeom>
          <a:solidFill>
            <a:schemeClr val="bg1"/>
          </a:solidFill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400" b="0" i="0">
                <a:solidFill>
                  <a:srgbClr val="B00606"/>
                </a:solidFill>
              </a:rPr>
              <a:t>2) creation of XML records via Mikado</a:t>
            </a:r>
            <a:endParaRPr lang="en-GB" sz="1400" b="0" i="0"/>
          </a:p>
          <a:p>
            <a:pPr algn="l" eaLnBrk="1" hangingPunct="1">
              <a:lnSpc>
                <a:spcPct val="80000"/>
              </a:lnSpc>
              <a:buFont typeface="Symbol" pitchFamily="18" charset="2"/>
              <a:buChar char="·"/>
            </a:pPr>
            <a:endParaRPr lang="en-GB" sz="1400" b="0" i="0"/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offline possible, independent of network</a:t>
            </a:r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online update of EDMO, EDMERP and vocabularies possible   </a:t>
            </a:r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master record at your data centre </a:t>
            </a:r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submission currently via email or ftp </a:t>
            </a:r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modification/updates via download function and BSH CSR web service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828800" y="5046663"/>
            <a:ext cx="5943600" cy="1125537"/>
          </a:xfrm>
          <a:prstGeom prst="rect">
            <a:avLst/>
          </a:prstGeom>
          <a:solidFill>
            <a:schemeClr val="bg1"/>
          </a:solidFill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400" b="0" i="0">
                <a:solidFill>
                  <a:srgbClr val="B00606"/>
                </a:solidFill>
              </a:rPr>
              <a:t>3) self generated XML records</a:t>
            </a:r>
            <a:endParaRPr lang="en-GB" sz="1400" b="0" i="0"/>
          </a:p>
          <a:p>
            <a:pPr algn="l" eaLnBrk="1" hangingPunct="1">
              <a:lnSpc>
                <a:spcPct val="80000"/>
              </a:lnSpc>
              <a:buFont typeface="Symbol" pitchFamily="18" charset="2"/>
              <a:buChar char="·"/>
            </a:pPr>
            <a:endParaRPr lang="en-GB" sz="1400" b="0" i="0"/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using own software </a:t>
            </a:r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master record at your data centre</a:t>
            </a:r>
          </a:p>
          <a:p>
            <a:pPr algn="l" eaLnBrk="1" hangingPunct="1">
              <a:buFont typeface="Symbol" pitchFamily="18" charset="2"/>
              <a:buChar char="·"/>
            </a:pPr>
            <a:r>
              <a:rPr lang="en-GB" sz="1400" b="0" i="0"/>
              <a:t>  submission currently via email or ftp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 autoUpdateAnimBg="0"/>
      <p:bldP spid="23558" grpId="0" animBg="1" autoUpdateAnimBg="0"/>
      <p:bldP spid="2355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4413" y="1409700"/>
            <a:ext cx="4954587" cy="495300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</a:t>
            </a:r>
            <a:endParaRPr lang="de-DE" sz="2000" smtClean="0">
              <a:solidFill>
                <a:srgbClr val="5F5F5F"/>
              </a:solidFill>
            </a:endParaRPr>
          </a:p>
        </p:txBody>
      </p:sp>
      <p:graphicFrame>
        <p:nvGraphicFramePr>
          <p:cNvPr id="7172" name="Object 4">
            <a:hlinkClick r:id="rId3"/>
          </p:cNvPr>
          <p:cNvGraphicFramePr>
            <a:graphicFrameLocks noChangeAspect="1"/>
          </p:cNvGraphicFramePr>
          <p:nvPr/>
        </p:nvGraphicFramePr>
        <p:xfrm>
          <a:off x="1524000" y="2057400"/>
          <a:ext cx="609600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Bitmap" r:id="rId4" imgW="9504762" imgH="5847619" progId="Paint.Picture">
                  <p:embed/>
                </p:oleObj>
              </mc:Choice>
              <mc:Fallback>
                <p:oleObj name="Bitmap" r:id="rId4" imgW="9504762" imgH="584761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6096000" cy="3749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777777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228600" y="2971800"/>
            <a:ext cx="7162800" cy="801688"/>
            <a:chOff x="144" y="1872"/>
            <a:chExt cx="4512" cy="505"/>
          </a:xfrm>
        </p:grpSpPr>
        <p:sp>
          <p:nvSpPr>
            <p:cNvPr id="7180" name="Oval 6"/>
            <p:cNvSpPr>
              <a:spLocks noChangeArrowheads="1"/>
            </p:cNvSpPr>
            <p:nvPr/>
          </p:nvSpPr>
          <p:spPr bwMode="auto">
            <a:xfrm>
              <a:off x="1104" y="1872"/>
              <a:ext cx="3552" cy="336"/>
            </a:xfrm>
            <a:prstGeom prst="ellips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7181" name="Text Box 9"/>
            <p:cNvSpPr txBox="1">
              <a:spLocks noChangeArrowheads="1"/>
            </p:cNvSpPr>
            <p:nvPr/>
          </p:nvSpPr>
          <p:spPr bwMode="auto">
            <a:xfrm>
              <a:off x="144" y="2179"/>
              <a:ext cx="624" cy="198"/>
            </a:xfrm>
            <a:prstGeom prst="rect">
              <a:avLst/>
            </a:prstGeom>
            <a:noFill/>
            <a:ln w="9525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000" i="0"/>
                <a:t>Using a blank form</a:t>
              </a:r>
            </a:p>
          </p:txBody>
        </p:sp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 flipV="1">
              <a:off x="768" y="2160"/>
              <a:ext cx="864" cy="144"/>
            </a:xfrm>
            <a:prstGeom prst="lin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1752600" y="3435350"/>
            <a:ext cx="7010400" cy="879475"/>
            <a:chOff x="1104" y="2164"/>
            <a:chExt cx="4416" cy="554"/>
          </a:xfrm>
        </p:grpSpPr>
        <p:sp>
          <p:nvSpPr>
            <p:cNvPr id="7177" name="Oval 14"/>
            <p:cNvSpPr>
              <a:spLocks noChangeArrowheads="1"/>
            </p:cNvSpPr>
            <p:nvPr/>
          </p:nvSpPr>
          <p:spPr bwMode="auto">
            <a:xfrm>
              <a:off x="1104" y="2164"/>
              <a:ext cx="3552" cy="336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7178" name="Text Box 15"/>
            <p:cNvSpPr txBox="1">
              <a:spLocks noChangeArrowheads="1"/>
            </p:cNvSpPr>
            <p:nvPr/>
          </p:nvSpPr>
          <p:spPr bwMode="auto">
            <a:xfrm>
              <a:off x="4896" y="2424"/>
              <a:ext cx="624" cy="294"/>
            </a:xfrm>
            <a:prstGeom prst="rect">
              <a:avLst/>
            </a:prstGeom>
            <a:noFill/>
            <a:ln w="9525">
              <a:solidFill>
                <a:srgbClr val="B0060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000" i="0">
                  <a:solidFill>
                    <a:srgbClr val="B00606"/>
                  </a:solidFill>
                </a:rPr>
                <a:t>Using a template from former records</a:t>
              </a:r>
            </a:p>
          </p:txBody>
        </p:sp>
        <p:sp>
          <p:nvSpPr>
            <p:cNvPr id="7179" name="Line 16"/>
            <p:cNvSpPr>
              <a:spLocks noChangeShapeType="1"/>
            </p:cNvSpPr>
            <p:nvPr/>
          </p:nvSpPr>
          <p:spPr bwMode="auto">
            <a:xfrm flipH="1" flipV="1">
              <a:off x="4224" y="2448"/>
              <a:ext cx="672" cy="96"/>
            </a:xfrm>
            <a:prstGeom prst="lin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12307" name="Oval 19">
            <a:hlinkClick r:id="rId6"/>
          </p:cNvPr>
          <p:cNvSpPr>
            <a:spLocks noChangeArrowheads="1"/>
          </p:cNvSpPr>
          <p:nvPr/>
        </p:nvSpPr>
        <p:spPr bwMode="auto">
          <a:xfrm>
            <a:off x="1828800" y="3886200"/>
            <a:ext cx="1295400" cy="228600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371600"/>
            <a:ext cx="6324600" cy="495300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CMS - search User Interface for CSR ref.</a:t>
            </a:r>
            <a:endParaRPr lang="de-DE" sz="2000" smtClean="0">
              <a:solidFill>
                <a:srgbClr val="5F5F5F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381000" y="1955800"/>
          <a:ext cx="58785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Bitmap" r:id="rId3" imgW="9504762" imgH="6571429" progId="Paint.Picture">
                  <p:embed/>
                </p:oleObj>
              </mc:Choice>
              <mc:Fallback>
                <p:oleObj name="Bitmap" r:id="rId3" imgW="9504762" imgH="657142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55800"/>
                        <a:ext cx="5878513" cy="4064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371600" y="2743200"/>
          <a:ext cx="60960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Bitmap" r:id="rId5" imgW="9504762" imgH="3648584" progId="Paint.Picture">
                  <p:embed/>
                </p:oleObj>
              </mc:Choice>
              <mc:Fallback>
                <p:oleObj name="Bitmap" r:id="rId5" imgW="9504762" imgH="364858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6096000" cy="23399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Oval 10">
            <a:hlinkClick r:id="rId7"/>
          </p:cNvPr>
          <p:cNvSpPr>
            <a:spLocks noChangeArrowheads="1"/>
          </p:cNvSpPr>
          <p:nvPr/>
        </p:nvSpPr>
        <p:spPr bwMode="auto">
          <a:xfrm>
            <a:off x="6858000" y="4572000"/>
            <a:ext cx="457200" cy="228600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178175" y="1955800"/>
          <a:ext cx="55848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Bitmap" r:id="rId8" imgW="9514286" imgH="6923810" progId="Paint.Picture">
                  <p:embed/>
                </p:oleObj>
              </mc:Choice>
              <mc:Fallback>
                <p:oleObj name="Bitmap" r:id="rId8" imgW="9514286" imgH="692381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955800"/>
                        <a:ext cx="5584825" cy="4064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519D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4572000" y="2895600"/>
            <a:ext cx="1066800" cy="228600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60613" y="1409700"/>
            <a:ext cx="4954587" cy="495300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</a:t>
            </a:r>
            <a:endParaRPr lang="de-DE" sz="2000" smtClean="0">
              <a:solidFill>
                <a:srgbClr val="5F5F5F"/>
              </a:solidFill>
            </a:endParaRPr>
          </a:p>
        </p:txBody>
      </p:sp>
      <p:graphicFrame>
        <p:nvGraphicFramePr>
          <p:cNvPr id="9220" name="Object 3">
            <a:hlinkClick r:id="rId3"/>
          </p:cNvPr>
          <p:cNvGraphicFramePr>
            <a:graphicFrameLocks noChangeAspect="1"/>
          </p:cNvGraphicFramePr>
          <p:nvPr/>
        </p:nvGraphicFramePr>
        <p:xfrm>
          <a:off x="1524000" y="2057400"/>
          <a:ext cx="609600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Bitmap" r:id="rId4" imgW="9504762" imgH="5847619" progId="Paint.Picture">
                  <p:embed/>
                </p:oleObj>
              </mc:Choice>
              <mc:Fallback>
                <p:oleObj name="Bitmap" r:id="rId4" imgW="9504762" imgH="584761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6096000" cy="3749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777777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228600" y="2971800"/>
            <a:ext cx="7162800" cy="801688"/>
            <a:chOff x="144" y="1872"/>
            <a:chExt cx="4512" cy="505"/>
          </a:xfrm>
        </p:grpSpPr>
        <p:sp>
          <p:nvSpPr>
            <p:cNvPr id="9232" name="Oval 6"/>
            <p:cNvSpPr>
              <a:spLocks noChangeArrowheads="1"/>
            </p:cNvSpPr>
            <p:nvPr/>
          </p:nvSpPr>
          <p:spPr bwMode="auto">
            <a:xfrm>
              <a:off x="1104" y="1872"/>
              <a:ext cx="3552" cy="336"/>
            </a:xfrm>
            <a:prstGeom prst="ellips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9233" name="Text Box 7"/>
            <p:cNvSpPr txBox="1">
              <a:spLocks noChangeArrowheads="1"/>
            </p:cNvSpPr>
            <p:nvPr/>
          </p:nvSpPr>
          <p:spPr bwMode="auto">
            <a:xfrm>
              <a:off x="144" y="2179"/>
              <a:ext cx="624" cy="198"/>
            </a:xfrm>
            <a:prstGeom prst="rect">
              <a:avLst/>
            </a:prstGeom>
            <a:noFill/>
            <a:ln w="9525">
              <a:solidFill>
                <a:srgbClr val="00519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000" i="0"/>
                <a:t>Using a blank form</a:t>
              </a:r>
            </a:p>
          </p:txBody>
        </p:sp>
        <p:sp>
          <p:nvSpPr>
            <p:cNvPr id="9234" name="Line 8"/>
            <p:cNvSpPr>
              <a:spLocks noChangeShapeType="1"/>
            </p:cNvSpPr>
            <p:nvPr/>
          </p:nvSpPr>
          <p:spPr bwMode="auto">
            <a:xfrm flipV="1">
              <a:off x="768" y="2160"/>
              <a:ext cx="864" cy="144"/>
            </a:xfrm>
            <a:prstGeom prst="line">
              <a:avLst/>
            </a:prstGeom>
            <a:noFill/>
            <a:ln w="19050">
              <a:solidFill>
                <a:srgbClr val="00519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9223" name="Group 9"/>
          <p:cNvGrpSpPr>
            <a:grpSpLocks/>
          </p:cNvGrpSpPr>
          <p:nvPr/>
        </p:nvGrpSpPr>
        <p:grpSpPr bwMode="auto">
          <a:xfrm>
            <a:off x="1752600" y="3435350"/>
            <a:ext cx="7010400" cy="879475"/>
            <a:chOff x="1104" y="2164"/>
            <a:chExt cx="4416" cy="554"/>
          </a:xfrm>
        </p:grpSpPr>
        <p:sp>
          <p:nvSpPr>
            <p:cNvPr id="9229" name="Oval 10"/>
            <p:cNvSpPr>
              <a:spLocks noChangeArrowheads="1"/>
            </p:cNvSpPr>
            <p:nvPr/>
          </p:nvSpPr>
          <p:spPr bwMode="auto">
            <a:xfrm>
              <a:off x="1104" y="2164"/>
              <a:ext cx="3552" cy="336"/>
            </a:xfrm>
            <a:prstGeom prst="ellips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9230" name="Text Box 11"/>
            <p:cNvSpPr txBox="1">
              <a:spLocks noChangeArrowheads="1"/>
            </p:cNvSpPr>
            <p:nvPr/>
          </p:nvSpPr>
          <p:spPr bwMode="auto">
            <a:xfrm>
              <a:off x="4896" y="2424"/>
              <a:ext cx="624" cy="294"/>
            </a:xfrm>
            <a:prstGeom prst="rect">
              <a:avLst/>
            </a:prstGeom>
            <a:noFill/>
            <a:ln w="9525">
              <a:solidFill>
                <a:srgbClr val="B0060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000" i="0">
                  <a:solidFill>
                    <a:srgbClr val="B00606"/>
                  </a:solidFill>
                </a:rPr>
                <a:t>Using a template from former records</a:t>
              </a:r>
            </a:p>
          </p:txBody>
        </p:sp>
        <p:sp>
          <p:nvSpPr>
            <p:cNvPr id="9231" name="Line 12"/>
            <p:cNvSpPr>
              <a:spLocks noChangeShapeType="1"/>
            </p:cNvSpPr>
            <p:nvPr/>
          </p:nvSpPr>
          <p:spPr bwMode="auto">
            <a:xfrm flipH="1" flipV="1">
              <a:off x="4224" y="2448"/>
              <a:ext cx="672" cy="96"/>
            </a:xfrm>
            <a:prstGeom prst="line">
              <a:avLst/>
            </a:prstGeom>
            <a:noFill/>
            <a:ln w="19050">
              <a:solidFill>
                <a:srgbClr val="B0060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9224" name="Oval 13">
            <a:hlinkClick r:id="rId6"/>
          </p:cNvPr>
          <p:cNvSpPr>
            <a:spLocks noChangeArrowheads="1"/>
          </p:cNvSpPr>
          <p:nvPr/>
        </p:nvSpPr>
        <p:spPr bwMode="auto">
          <a:xfrm>
            <a:off x="1828800" y="3886200"/>
            <a:ext cx="1295400" cy="228600"/>
          </a:xfrm>
          <a:prstGeom prst="ellipse">
            <a:avLst/>
          </a:prstGeom>
          <a:noFill/>
          <a:ln w="19050">
            <a:solidFill>
              <a:srgbClr val="B006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grpSp>
        <p:nvGrpSpPr>
          <p:cNvPr id="9225" name="Group 14"/>
          <p:cNvGrpSpPr>
            <a:grpSpLocks/>
          </p:cNvGrpSpPr>
          <p:nvPr/>
        </p:nvGrpSpPr>
        <p:grpSpPr bwMode="auto">
          <a:xfrm>
            <a:off x="152400" y="4038600"/>
            <a:ext cx="7391400" cy="1447800"/>
            <a:chOff x="96" y="2544"/>
            <a:chExt cx="4656" cy="912"/>
          </a:xfrm>
        </p:grpSpPr>
        <p:sp>
          <p:nvSpPr>
            <p:cNvPr id="9226" name="Oval 15"/>
            <p:cNvSpPr>
              <a:spLocks noChangeArrowheads="1"/>
            </p:cNvSpPr>
            <p:nvPr/>
          </p:nvSpPr>
          <p:spPr bwMode="auto">
            <a:xfrm>
              <a:off x="1104" y="2544"/>
              <a:ext cx="3648" cy="912"/>
            </a:xfrm>
            <a:prstGeom prst="ellipse">
              <a:avLst/>
            </a:prstGeom>
            <a:noFill/>
            <a:ln w="19050">
              <a:solidFill>
                <a:srgbClr val="00A7E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DE"/>
            </a:p>
          </p:txBody>
        </p:sp>
        <p:sp>
          <p:nvSpPr>
            <p:cNvPr id="9227" name="Text Box 16"/>
            <p:cNvSpPr txBox="1">
              <a:spLocks noChangeArrowheads="1"/>
            </p:cNvSpPr>
            <p:nvPr/>
          </p:nvSpPr>
          <p:spPr bwMode="auto">
            <a:xfrm>
              <a:off x="96" y="2827"/>
              <a:ext cx="768" cy="438"/>
            </a:xfrm>
            <a:prstGeom prst="rect">
              <a:avLst/>
            </a:prstGeom>
            <a:noFill/>
            <a:ln w="9525">
              <a:solidFill>
                <a:srgbClr val="00A7E5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rgbClr val="00519D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000" i="0">
                  <a:solidFill>
                    <a:srgbClr val="00A7E5"/>
                  </a:solidFill>
                </a:rPr>
                <a:t>Modify a record in entry database: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sz="1000" i="0">
                  <a:solidFill>
                    <a:srgbClr val="00A7E5"/>
                  </a:solidFill>
                </a:rPr>
                <a:t>CSR ref. number &amp; password required</a:t>
              </a:r>
            </a:p>
          </p:txBody>
        </p:sp>
        <p:sp>
          <p:nvSpPr>
            <p:cNvPr id="9228" name="Line 17"/>
            <p:cNvSpPr>
              <a:spLocks noChangeShapeType="1"/>
            </p:cNvSpPr>
            <p:nvPr/>
          </p:nvSpPr>
          <p:spPr bwMode="auto">
            <a:xfrm flipV="1">
              <a:off x="864" y="2976"/>
              <a:ext cx="240" cy="96"/>
            </a:xfrm>
            <a:prstGeom prst="line">
              <a:avLst/>
            </a:prstGeom>
            <a:noFill/>
            <a:ln w="19050">
              <a:solidFill>
                <a:srgbClr val="00A7E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752600" y="2454275"/>
            <a:ext cx="5832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16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400" b="0" i="0"/>
              <a:t>Similar to the former ROSCOP forms the Cruise Summary Report has 4 basic sections: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824038" y="3200400"/>
            <a:ext cx="5414962" cy="2025650"/>
          </a:xfrm>
          <a:prstGeom prst="rect">
            <a:avLst/>
          </a:prstGeom>
          <a:solidFill>
            <a:schemeClr val="bg1"/>
          </a:solidFill>
          <a:ln w="19050">
            <a:solidFill>
              <a:srgbClr val="00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GB" sz="14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General cruise information (Part A)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sz="14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Mooring description (Part B)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sz="14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Sampling/Measurement description (Part B)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sz="1400" b="0" i="0"/>
          </a:p>
          <a:p>
            <a:pPr algn="l" eaLnBrk="1" hangingPunct="1">
              <a:buSzPct val="130000"/>
              <a:buFontTx/>
              <a:buChar char="•"/>
            </a:pPr>
            <a:r>
              <a:rPr lang="en-GB" sz="1400" b="0" i="0"/>
              <a:t> Information on geographical coverage (Part B)</a:t>
            </a:r>
          </a:p>
          <a:p>
            <a:pPr algn="l" eaLnBrk="1" hangingPunct="1">
              <a:buSzPct val="130000"/>
              <a:buFontTx/>
              <a:buChar char="•"/>
            </a:pPr>
            <a:endParaRPr lang="en-GB" sz="1400" b="0" i="0"/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2362200" y="1409700"/>
            <a:ext cx="4954588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</a:t>
            </a:r>
            <a:endParaRPr lang="de-DE" sz="2000" smtClean="0">
              <a:solidFill>
                <a:srgbClr val="5F5F5F"/>
              </a:solidFill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0" smtClean="0">
                <a:solidFill>
                  <a:srgbClr val="00A7E5"/>
                </a:solidFill>
              </a:rPr>
              <a:t>02.07.2012   SDN2 1. Training - Ostend, Belgium</a:t>
            </a:r>
            <a:endParaRPr lang="fr-FR" b="0" i="0" smtClean="0">
              <a:solidFill>
                <a:srgbClr val="80808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61075" y="914400"/>
            <a:ext cx="2549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529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i="0"/>
              <a:t>CSR Content Management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0" y="2154238"/>
            <a:ext cx="4572000" cy="2401887"/>
          </a:xfrm>
          <a:prstGeom prst="rect">
            <a:avLst/>
          </a:prstGeom>
          <a:solidFill>
            <a:schemeClr val="bg1"/>
          </a:solidFill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400" b="0" i="0"/>
              <a:t>Mandatory fields in Part A:</a:t>
            </a:r>
          </a:p>
          <a:p>
            <a:pPr algn="l" eaLnBrk="1" hangingPunct="1">
              <a:lnSpc>
                <a:spcPct val="80000"/>
              </a:lnSpc>
            </a:pPr>
            <a:endParaRPr lang="en-GB" sz="1400" b="0" i="0"/>
          </a:p>
          <a:p>
            <a:pPr algn="l" eaLnBrk="1" hangingPunct="1">
              <a:buFontTx/>
              <a:buChar char="•"/>
            </a:pPr>
            <a:r>
              <a:rPr lang="en-GB" sz="1400" b="0" i="0"/>
              <a:t> </a:t>
            </a:r>
            <a:r>
              <a:rPr lang="en-GB" sz="1400" b="0" i="0">
                <a:sym typeface="Symbol" pitchFamily="18" charset="2"/>
              </a:rPr>
              <a:t>Contact E-Mail address </a:t>
            </a:r>
            <a:r>
              <a:rPr lang="en-GB" sz="1400" b="0" i="0">
                <a:solidFill>
                  <a:srgbClr val="B00606"/>
                </a:solidFill>
                <a:sym typeface="Symbol" pitchFamily="18" charset="2"/>
              </a:rPr>
              <a:t>(important for control mails)</a:t>
            </a:r>
            <a:endParaRPr lang="en-GB" sz="1400" b="0" i="0">
              <a:sym typeface="Symbol" pitchFamily="18" charset="2"/>
            </a:endParaRPr>
          </a:p>
          <a:p>
            <a:pPr algn="l" eaLnBrk="1" hangingPunct="1">
              <a:buFontTx/>
              <a:buChar char="•"/>
            </a:pPr>
            <a:r>
              <a:rPr lang="en-GB" sz="1400" b="0" i="0">
                <a:sym typeface="Symbol" pitchFamily="18" charset="2"/>
              </a:rPr>
              <a:t> Ship</a:t>
            </a:r>
          </a:p>
          <a:p>
            <a:pPr algn="l" eaLnBrk="1" hangingPunct="1">
              <a:buFontTx/>
              <a:buChar char="•"/>
            </a:pPr>
            <a:r>
              <a:rPr lang="en-GB" sz="1400" b="0" i="0">
                <a:sym typeface="Symbol" pitchFamily="18" charset="2"/>
              </a:rPr>
              <a:t> Begin &amp; end of cruise</a:t>
            </a:r>
          </a:p>
          <a:p>
            <a:pPr algn="l" eaLnBrk="1" hangingPunct="1">
              <a:buFontTx/>
              <a:buChar char="•"/>
            </a:pPr>
            <a:r>
              <a:rPr lang="en-GB" sz="1400" b="0" i="0">
                <a:sym typeface="Symbol" pitchFamily="18" charset="2"/>
              </a:rPr>
              <a:t> Cruise name</a:t>
            </a:r>
          </a:p>
          <a:p>
            <a:pPr algn="l" eaLnBrk="1" hangingPunct="1">
              <a:buFontTx/>
              <a:buChar char="•"/>
            </a:pPr>
            <a:r>
              <a:rPr lang="en-GB" sz="1400" b="0" i="0">
                <a:sym typeface="Symbol" pitchFamily="18" charset="2"/>
              </a:rPr>
              <a:t> Cruise ID (given by data centre, default BSH ref. No.)</a:t>
            </a:r>
          </a:p>
          <a:p>
            <a:pPr algn="l" eaLnBrk="1" hangingPunct="1">
              <a:buFontTx/>
              <a:buChar char="•"/>
            </a:pPr>
            <a:r>
              <a:rPr lang="en-GB" sz="1400" b="0" i="0">
                <a:sym typeface="Symbol" pitchFamily="18" charset="2"/>
              </a:rPr>
              <a:t> Responsible laboratory </a:t>
            </a:r>
          </a:p>
          <a:p>
            <a:pPr algn="l" eaLnBrk="1" hangingPunct="1">
              <a:buFontTx/>
              <a:buChar char="•"/>
            </a:pPr>
            <a:r>
              <a:rPr lang="en-GB" sz="1400" b="0" i="0">
                <a:sym typeface="Symbol" pitchFamily="18" charset="2"/>
              </a:rPr>
              <a:t> Chief scientist</a:t>
            </a:r>
          </a:p>
          <a:p>
            <a:pPr algn="l" eaLnBrk="1" hangingPunct="1">
              <a:buFontTx/>
              <a:buChar char="•"/>
            </a:pPr>
            <a:r>
              <a:rPr lang="en-GB" sz="1400" b="0" i="0">
                <a:sym typeface="Symbol" pitchFamily="18" charset="2"/>
              </a:rPr>
              <a:t> Access restriction</a:t>
            </a:r>
          </a:p>
          <a:p>
            <a:pPr algn="l" eaLnBrk="1" hangingPunct="1">
              <a:buFontTx/>
              <a:buChar char="•"/>
            </a:pPr>
            <a:r>
              <a:rPr lang="en-GB" sz="1400" b="0" i="0">
                <a:sym typeface="Symbol" pitchFamily="18" charset="2"/>
              </a:rPr>
              <a:t> Objectives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0" y="4741863"/>
            <a:ext cx="4572000" cy="1125537"/>
          </a:xfrm>
          <a:prstGeom prst="rect">
            <a:avLst/>
          </a:prstGeom>
          <a:solidFill>
            <a:schemeClr val="bg1"/>
          </a:solidFill>
          <a:ln w="12700">
            <a:solidFill>
              <a:srgbClr val="0051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rgbClr val="00519D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1400" b="0" i="0"/>
              <a:t>Mandatory fields in Part B:</a:t>
            </a:r>
          </a:p>
          <a:p>
            <a:pPr algn="l" eaLnBrk="1" hangingPunct="1">
              <a:lnSpc>
                <a:spcPct val="80000"/>
              </a:lnSpc>
            </a:pPr>
            <a:endParaRPr lang="en-GB" sz="1400" b="0" i="0"/>
          </a:p>
          <a:p>
            <a:pPr algn="l" eaLnBrk="1" hangingPunct="1">
              <a:buFontTx/>
              <a:buChar char="•"/>
            </a:pPr>
            <a:r>
              <a:rPr lang="en-GB" sz="1400" b="0" i="0"/>
              <a:t> Ocean </a:t>
            </a:r>
            <a:r>
              <a:rPr lang="en-GB" sz="1400" b="0" i="0">
                <a:sym typeface="Symbol" pitchFamily="18" charset="2"/>
              </a:rPr>
              <a:t>area</a:t>
            </a:r>
          </a:p>
          <a:p>
            <a:pPr algn="l" eaLnBrk="1" hangingPunct="1">
              <a:buFontTx/>
              <a:buChar char="•"/>
            </a:pPr>
            <a:r>
              <a:rPr lang="en-GB" sz="1400" b="0" i="0">
                <a:sym typeface="Symbol" pitchFamily="18" charset="2"/>
              </a:rPr>
              <a:t> Bounding box / Marsden square</a:t>
            </a:r>
          </a:p>
          <a:p>
            <a:pPr algn="l" eaLnBrk="1" hangingPunct="1"/>
            <a:endParaRPr lang="en-GB" sz="1400" b="0" i="0">
              <a:sym typeface="Symbol" pitchFamily="18" charset="2"/>
            </a:endParaRPr>
          </a:p>
        </p:txBody>
      </p:sp>
      <p:sp>
        <p:nvSpPr>
          <p:cNvPr id="11270" name="Rectangle 11"/>
          <p:cNvSpPr>
            <a:spLocks noGrp="1" noChangeArrowheads="1"/>
          </p:cNvSpPr>
          <p:nvPr>
            <p:ph type="title"/>
          </p:nvPr>
        </p:nvSpPr>
        <p:spPr>
          <a:xfrm>
            <a:off x="2362200" y="1409700"/>
            <a:ext cx="4954588" cy="495300"/>
          </a:xfrm>
          <a:noFill/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5F5F5F"/>
                </a:solidFill>
              </a:rPr>
              <a:t>Online Content Management System</a:t>
            </a:r>
            <a:endParaRPr lang="de-DE" sz="2000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 autoUpdateAnimBg="0"/>
    </p:bldLst>
  </p:timing>
</p:sld>
</file>

<file path=ppt/theme/theme1.xml><?xml version="1.0" encoding="utf-8"?>
<a:theme xmlns:a="http://schemas.openxmlformats.org/drawingml/2006/main" name="SeaDataNet2">
  <a:themeElements>
    <a:clrScheme name="SeaDataNet2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aDataNet2.po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1" u="none" strike="noStrike" cap="none" normalizeH="0" baseline="0" smtClean="0">
            <a:ln>
              <a:noFill/>
            </a:ln>
            <a:solidFill>
              <a:srgbClr val="00519D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1" u="none" strike="noStrike" cap="none" normalizeH="0" baseline="0" smtClean="0">
            <a:ln>
              <a:noFill/>
            </a:ln>
            <a:solidFill>
              <a:srgbClr val="00519D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aDataNet2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H:\SeaDataNet II\Templates\SeaDataNet2.pot</Template>
  <TotalTime>46</TotalTime>
  <Words>1202</Words>
  <Application>Microsoft Office PowerPoint</Application>
  <PresentationFormat>Bildschirmpräsentation (4:3)</PresentationFormat>
  <Paragraphs>252</Paragraphs>
  <Slides>34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Arial</vt:lpstr>
      <vt:lpstr>Symbol</vt:lpstr>
      <vt:lpstr>SeaDataNet2</vt:lpstr>
      <vt:lpstr>Bitmap</vt:lpstr>
      <vt:lpstr>Cruise Summary Report Content Management</vt:lpstr>
      <vt:lpstr>PowerPoint-Präsentation</vt:lpstr>
      <vt:lpstr>PowerPoint-Präsentation</vt:lpstr>
      <vt:lpstr>PowerPoint-Präsentation</vt:lpstr>
      <vt:lpstr>Online Content Management System</vt:lpstr>
      <vt:lpstr>Online CMS - search User Interface for CSR ref.</vt:lpstr>
      <vt:lpstr>Online Content Management System</vt:lpstr>
      <vt:lpstr>Online Content Management System</vt:lpstr>
      <vt:lpstr>Online Content Management System</vt:lpstr>
      <vt:lpstr>Online Content Management System </vt:lpstr>
      <vt:lpstr>Online Content Management System </vt:lpstr>
      <vt:lpstr>Online Content Management System </vt:lpstr>
      <vt:lpstr>Online Content Management System</vt:lpstr>
      <vt:lpstr>Online Content Management System </vt:lpstr>
      <vt:lpstr>Online Content Management System </vt:lpstr>
      <vt:lpstr>Online Content Management System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Online Content Management System</vt:lpstr>
      <vt:lpstr>Online Content Management System</vt:lpstr>
      <vt:lpstr>PowerPoint-Präsentation</vt:lpstr>
      <vt:lpstr>PowerPoint-Präsentation</vt:lpstr>
      <vt:lpstr>PowerPoint-Präsentation</vt:lpstr>
      <vt:lpstr>SDN II Look and Feel - CSR User Interface</vt:lpstr>
      <vt:lpstr>SDN II Look and Feel - CSR Set of Results</vt:lpstr>
      <vt:lpstr>SDN II Look and Feel - Cruise Summary Report</vt:lpstr>
      <vt:lpstr>SDN II Look and Feel - Cruise Summary Report</vt:lpstr>
      <vt:lpstr>SDN II Look and Feel - Cruise Summary Report</vt:lpstr>
      <vt:lpstr>PowerPoint-Präsentation</vt:lpstr>
      <vt:lpstr>PowerPoint-Präsentation</vt:lpstr>
    </vt:vector>
  </TitlesOfParts>
  <Company>BSH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Dr. Che-Bohnenstengel, Anne</dc:creator>
  <cp:lastModifiedBy>leih10457</cp:lastModifiedBy>
  <cp:revision>117</cp:revision>
  <dcterms:created xsi:type="dcterms:W3CDTF">2012-03-27T09:44:04Z</dcterms:created>
  <dcterms:modified xsi:type="dcterms:W3CDTF">2012-07-02T07:12:31Z</dcterms:modified>
</cp:coreProperties>
</file>