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9E"/>
    <a:srgbClr val="00A7E5"/>
    <a:srgbClr val="00519D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638F99-D375-4761-9274-D6435EEBD048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1A15D-189D-4949-9CBE-8C50B8F56FF4}" type="slidenum">
              <a:rPr lang="fr-FR"/>
              <a:pPr/>
              <a:t>1</a:t>
            </a:fld>
            <a:endParaRPr lang="fr-FR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 r="-833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713" y="4652963"/>
            <a:ext cx="7200900" cy="288925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5013325"/>
            <a:ext cx="7200900" cy="215900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00519D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EB9AF-AEFC-45C5-A9F0-111CB9EDA98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4513" y="1484313"/>
            <a:ext cx="2070100" cy="453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484313"/>
            <a:ext cx="6057900" cy="453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7E9CD-6BC4-412A-BF78-746E3F9C5CB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CDFE1-EE0F-4C48-B6E2-00A0493B595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9268E-5A99-4EDC-8824-ACF8E883351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2060575"/>
            <a:ext cx="40640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2060575"/>
            <a:ext cx="40640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4306E-52E2-49D9-BF38-EF86843FF25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98DB7-5F27-4DCC-8DDA-9B5E0C2F02F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1FFA9-5D6B-4FF7-958B-39D9D1DB71B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E0402-8FC0-41B9-A5F4-83593F67892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081C8-57A7-4898-A2B9-08123B3BB07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E26A9-AF8F-4E74-8B35-5462850085D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 r="-833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4313"/>
            <a:ext cx="8280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060575"/>
            <a:ext cx="82804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32525"/>
            <a:ext cx="914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08080"/>
                </a:solidFill>
              </a:defRPr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016625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08080"/>
                </a:solidFill>
              </a:defRPr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40" y="6640513"/>
            <a:ext cx="61156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00519D"/>
                </a:solidFill>
              </a:defRPr>
            </a:lvl1pPr>
          </a:lstStyle>
          <a:p>
            <a:fld id="{AB154F93-A020-49E0-B335-A1F0192AC701}" type="slidenum">
              <a:rPr lang="fr-FR"/>
              <a:pPr/>
              <a:t>‹#›</a:t>
            </a:fld>
            <a:endParaRPr lang="fr-FR" dirty="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619672" y="6669360"/>
            <a:ext cx="576064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100" b="0" dirty="0" smtClean="0">
                <a:solidFill>
                  <a:srgbClr val="00529E"/>
                </a:solidFill>
              </a:rPr>
              <a:t>SeaDataNet-2 Training Course ,</a:t>
            </a:r>
            <a:r>
              <a:rPr lang="en-US" sz="1100" b="0" baseline="0" dirty="0" smtClean="0">
                <a:solidFill>
                  <a:srgbClr val="00529E"/>
                </a:solidFill>
              </a:rPr>
              <a:t> </a:t>
            </a:r>
            <a:r>
              <a:rPr lang="en-US" sz="1100" b="0" dirty="0" smtClean="0">
                <a:solidFill>
                  <a:srgbClr val="00529E"/>
                </a:solidFill>
              </a:rPr>
              <a:t>2 - 6 July 2012, Oostende, Belgium</a:t>
            </a:r>
            <a:endParaRPr lang="en-GB" sz="1100" b="0" dirty="0" smtClean="0">
              <a:solidFill>
                <a:srgbClr val="00529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A7E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519D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00A7E5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519D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sdnsurvey.ath.hcmr.gr/index.php?sid=72744&amp;newtest=Y&amp;lang=e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etmon4.ath.hcmr.gr/nagvis" TargetMode="External"/><Relationship Id="rId2" Type="http://schemas.openxmlformats.org/officeDocument/2006/relationships/hyperlink" Target="http://netmon4.ath.hcmr.gr/nagio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etwork_administrator" TargetMode="External"/><Relationship Id="rId2" Type="http://schemas.openxmlformats.org/officeDocument/2006/relationships/hyperlink" Target="http://en.wikipedia.org/wiki/Computer_networ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Network_managemen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vailability" TargetMode="External"/><Relationship Id="rId2" Type="http://schemas.openxmlformats.org/officeDocument/2006/relationships/hyperlink" Target="http://en.wikipedia.org/wiki/Response_time_(technology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Uptim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SeaDataNet</a:t>
            </a:r>
            <a:r>
              <a:rPr lang="en-US" dirty="0" smtClean="0"/>
              <a:t> Services monitoring </a:t>
            </a:r>
            <a:endParaRPr lang="el-G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Angelos Lykiardopoulos</a:t>
            </a:r>
            <a:endParaRPr lang="el-GR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2987824" y="5807005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0070C0"/>
                </a:solidFill>
              </a:rPr>
              <a:t>SeaDataNet-2 Training Course </a:t>
            </a:r>
          </a:p>
          <a:p>
            <a:pPr algn="r"/>
            <a:r>
              <a:rPr lang="en-US" b="1" dirty="0" smtClean="0">
                <a:solidFill>
                  <a:srgbClr val="0070C0"/>
                </a:solidFill>
              </a:rPr>
              <a:t>2 - 6 July 2012, Oostende, Belgium 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280400" cy="495300"/>
          </a:xfrm>
        </p:spPr>
        <p:txBody>
          <a:bodyPr/>
          <a:lstStyle/>
          <a:p>
            <a:r>
              <a:rPr lang="en-US" dirty="0" smtClean="0"/>
              <a:t>Description Of Work (DONE)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5"/>
            <a:ext cx="8713093" cy="4176564"/>
          </a:xfrm>
        </p:spPr>
        <p:txBody>
          <a:bodyPr/>
          <a:lstStyle/>
          <a:p>
            <a:pPr>
              <a:buNone/>
            </a:pPr>
            <a:endParaRPr lang="en-US" sz="2000" b="1" dirty="0" smtClean="0">
              <a:solidFill>
                <a:srgbClr val="00519D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519D"/>
                </a:solidFill>
              </a:rPr>
              <a:t>PHASE I: Monitoring services inventory, existing monitoring services upgrade.</a:t>
            </a:r>
          </a:p>
          <a:p>
            <a:r>
              <a:rPr lang="en-US" sz="2000" b="1" strike="sngStrike" dirty="0" smtClean="0"/>
              <a:t>Task a :</a:t>
            </a:r>
            <a:r>
              <a:rPr lang="en-US" sz="2000" strike="sngStrike" dirty="0" smtClean="0"/>
              <a:t> Development and distribution of the online survey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hlinkClick r:id="rId2"/>
              </a:rPr>
              <a:t>http://sdnsurvey.ath.hcmr.gr/index.php?sid=72744&amp;newtest=Y&amp;lang=en</a:t>
            </a:r>
            <a:endParaRPr lang="el-GR" sz="2000" dirty="0" smtClean="0"/>
          </a:p>
          <a:p>
            <a:r>
              <a:rPr lang="en-US" sz="2000" b="1" strike="sngStrike" dirty="0" smtClean="0"/>
              <a:t>Task b :</a:t>
            </a:r>
            <a:r>
              <a:rPr lang="en-US" sz="2000" strike="sngStrike" dirty="0" smtClean="0"/>
              <a:t> Update of Nagios software, plug-ins and other tools to the latest versions.</a:t>
            </a:r>
            <a:endParaRPr lang="el-GR" sz="2000" strike="sngStrike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00519D"/>
                </a:solidFill>
              </a:rPr>
              <a:t>PHASE II: Starting up monitoring services with pilot partners</a:t>
            </a:r>
            <a:endParaRPr lang="el-GR" sz="2000" dirty="0" smtClean="0">
              <a:solidFill>
                <a:srgbClr val="00519D"/>
              </a:solidFill>
            </a:endParaRPr>
          </a:p>
          <a:p>
            <a:r>
              <a:rPr lang="en-US" sz="2000" b="1" strike="sngStrike" dirty="0" smtClean="0"/>
              <a:t>Task a: </a:t>
            </a:r>
            <a:r>
              <a:rPr lang="en-US" sz="2000" strike="sngStrike" dirty="0" smtClean="0"/>
              <a:t>Testing</a:t>
            </a:r>
            <a:r>
              <a:rPr lang="en-US" sz="2000" b="1" strike="sngStrike" dirty="0" smtClean="0"/>
              <a:t> </a:t>
            </a:r>
            <a:r>
              <a:rPr lang="en-US" sz="2000" strike="sngStrike" dirty="0" smtClean="0"/>
              <a:t>the monitoring system using pilot services from specific partners. </a:t>
            </a:r>
            <a:endParaRPr lang="el-GR" sz="2000" strike="sngStrike" dirty="0" smtClean="0"/>
          </a:p>
          <a:p>
            <a:r>
              <a:rPr lang="en-US" sz="2000" b="1" strike="sngStrike" dirty="0" smtClean="0"/>
              <a:t>Task b:</a:t>
            </a:r>
            <a:r>
              <a:rPr lang="en-US" sz="2000" strike="sngStrike" dirty="0" smtClean="0"/>
              <a:t> Examination and analysis of the first monitoring data</a:t>
            </a:r>
            <a:endParaRPr lang="el-GR" sz="2000" strike="sngStrike" dirty="0" smtClean="0"/>
          </a:p>
          <a:p>
            <a:r>
              <a:rPr lang="en-US" sz="2000" b="1" strike="sngStrike" dirty="0" smtClean="0"/>
              <a:t>Task c:</a:t>
            </a:r>
            <a:r>
              <a:rPr lang="en-US" sz="2000" strike="sngStrike" dirty="0" smtClean="0"/>
              <a:t> Extension of monitoring service to all partners </a:t>
            </a:r>
            <a:endParaRPr lang="el-GR" sz="2000" strike="sngStrike" dirty="0" smtClean="0"/>
          </a:p>
          <a:p>
            <a:r>
              <a:rPr lang="en-US" sz="2000" b="1" strike="sngStrike" dirty="0" smtClean="0"/>
              <a:t>Task d:</a:t>
            </a:r>
            <a:r>
              <a:rPr lang="en-US" sz="2000" strike="sngStrike" dirty="0" smtClean="0"/>
              <a:t> Compilation of monitoring data to regular reports</a:t>
            </a:r>
            <a:endParaRPr lang="el-GR" sz="2000" strike="sngStrik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tour to monitoring sites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dirty="0" err="1" smtClean="0"/>
              <a:t>nagios</a:t>
            </a:r>
            <a:r>
              <a:rPr lang="en-US" sz="2000" dirty="0" smtClean="0"/>
              <a:t> site:</a:t>
            </a:r>
          </a:p>
          <a:p>
            <a:pPr>
              <a:buNone/>
            </a:pPr>
            <a:r>
              <a:rPr lang="en-US" sz="2000" dirty="0" smtClean="0"/>
              <a:t> 	</a:t>
            </a:r>
            <a:r>
              <a:rPr lang="en-US" sz="2000" dirty="0" smtClean="0">
                <a:hlinkClick r:id="rId2"/>
              </a:rPr>
              <a:t>http://netmon4.ath.hcmr.gr/nagios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 err="1" smtClean="0"/>
              <a:t>nagvis</a:t>
            </a:r>
            <a:r>
              <a:rPr lang="en-US" sz="2000" dirty="0" smtClean="0"/>
              <a:t> site:</a:t>
            </a:r>
          </a:p>
          <a:p>
            <a:r>
              <a:rPr lang="en-US" sz="2000" dirty="0" smtClean="0">
                <a:hlinkClick r:id="rId3"/>
              </a:rPr>
              <a:t>http://netmon4.ath.hcmr.gr/nagvis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SeaDataNet Services Availability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769" t="13754" r="31369" b="76040"/>
          <a:stretch>
            <a:fillRect/>
          </a:stretch>
        </p:blipFill>
        <p:spPr bwMode="auto">
          <a:xfrm>
            <a:off x="2915816" y="2467179"/>
            <a:ext cx="3096344" cy="110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6173" t="46414" r="10956" b="31132"/>
          <a:stretch>
            <a:fillRect/>
          </a:stretch>
        </p:blipFill>
        <p:spPr bwMode="auto">
          <a:xfrm>
            <a:off x="251520" y="3645024"/>
            <a:ext cx="8712968" cy="248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about CDI (Extended Search) 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359" t="12733" r="15829" b="38181"/>
          <a:stretch>
            <a:fillRect/>
          </a:stretch>
        </p:blipFill>
        <p:spPr bwMode="auto">
          <a:xfrm>
            <a:off x="827584" y="2065348"/>
            <a:ext cx="7416824" cy="417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about EDMED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086" t="12733" r="9589" b="38181"/>
          <a:stretch>
            <a:fillRect/>
          </a:stretch>
        </p:blipFill>
        <p:spPr bwMode="auto">
          <a:xfrm>
            <a:off x="734240" y="2132856"/>
            <a:ext cx="765418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048" t="6048" r="3233" b="3233"/>
          <a:stretch>
            <a:fillRect/>
          </a:stretch>
        </p:blipFill>
        <p:spPr bwMode="auto">
          <a:xfrm>
            <a:off x="3131840" y="2420888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Network Monitoring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Network Monitoring ?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2000" dirty="0" smtClean="0"/>
              <a:t>The term </a:t>
            </a:r>
            <a:r>
              <a:rPr lang="en-US" sz="2000" b="1" dirty="0" smtClean="0"/>
              <a:t>network monitoring</a:t>
            </a:r>
            <a:r>
              <a:rPr lang="en-US" sz="2000" dirty="0" smtClean="0"/>
              <a:t> describes the use of a system that constantly monitors a </a:t>
            </a:r>
            <a:r>
              <a:rPr lang="en-US" sz="2000" dirty="0" smtClean="0">
                <a:hlinkClick r:id="rId2" tooltip="Computer network"/>
              </a:rPr>
              <a:t>computer network</a:t>
            </a:r>
            <a:r>
              <a:rPr lang="en-US" sz="2000" dirty="0" smtClean="0"/>
              <a:t> for slow or failing components and that notifies the </a:t>
            </a:r>
            <a:r>
              <a:rPr lang="en-US" sz="2000" dirty="0" smtClean="0">
                <a:hlinkClick r:id="rId3" tooltip="Network administrator"/>
              </a:rPr>
              <a:t>network administrator</a:t>
            </a:r>
            <a:r>
              <a:rPr lang="en-US" sz="2000" dirty="0" smtClean="0"/>
              <a:t> (via email, SMS or other alarms) in case of outages. It is a subset of the functions involved in </a:t>
            </a:r>
            <a:r>
              <a:rPr lang="en-US" sz="2000" dirty="0" smtClean="0">
                <a:hlinkClick r:id="rId4" tooltip="Network management"/>
              </a:rPr>
              <a:t>network management</a:t>
            </a:r>
            <a:r>
              <a:rPr lang="en-US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Network Monitoring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60575"/>
            <a:ext cx="8353053" cy="4176737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Advantages of a Network Monitoring System (NMS)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Automatic </a:t>
            </a:r>
            <a:r>
              <a:rPr lang="en-US" sz="2400" dirty="0" err="1" smtClean="0"/>
              <a:t>vs</a:t>
            </a:r>
            <a:r>
              <a:rPr lang="en-US" sz="2400" dirty="0" smtClean="0"/>
              <a:t> human effort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Real time (near) discovery of malfunctions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Real time (near) notification of responsible persons (</a:t>
            </a:r>
            <a:r>
              <a:rPr lang="en-US" sz="2400" dirty="0" err="1" smtClean="0"/>
              <a:t>admins</a:t>
            </a:r>
            <a:r>
              <a:rPr lang="en-US" sz="2400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Estimation of frequently appearing problems (from statistics)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Clear picture of the total </a:t>
            </a:r>
            <a:r>
              <a:rPr lang="en-US" sz="2400" dirty="0" err="1" smtClean="0"/>
              <a:t>availabillity</a:t>
            </a:r>
            <a:r>
              <a:rPr lang="en-US" sz="2400" dirty="0" smtClean="0"/>
              <a:t> of a monitored system (from statistics)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Network Monitoring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Main components of a monitoring system</a:t>
            </a:r>
            <a:endParaRPr lang="en-US" dirty="0" smtClean="0"/>
          </a:p>
          <a:p>
            <a:r>
              <a:rPr lang="en-US" sz="2000" dirty="0" smtClean="0"/>
              <a:t>The monitoring software</a:t>
            </a:r>
          </a:p>
          <a:p>
            <a:r>
              <a:rPr lang="en-US" sz="2000" dirty="0" smtClean="0"/>
              <a:t>The monitored devices (hosts)</a:t>
            </a:r>
          </a:p>
          <a:p>
            <a:r>
              <a:rPr lang="en-US" sz="2000" dirty="0" smtClean="0"/>
              <a:t>The monitored services (each host can hold more than one)</a:t>
            </a:r>
          </a:p>
          <a:p>
            <a:r>
              <a:rPr lang="en-US" sz="2000" dirty="0" smtClean="0"/>
              <a:t>The notification (messaging system)</a:t>
            </a:r>
          </a:p>
          <a:p>
            <a:r>
              <a:rPr lang="en-US" sz="2000" dirty="0" smtClean="0"/>
              <a:t>The administrators of hosts and services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Network Monitoring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Commonly measured metrics are:</a:t>
            </a:r>
          </a:p>
          <a:p>
            <a:endParaRPr lang="en-US" sz="2400" dirty="0" smtClean="0"/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dirty="0" smtClean="0">
                <a:hlinkClick r:id="rId2" tooltip="Response time (technology)"/>
              </a:rPr>
              <a:t>response time</a:t>
            </a: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dirty="0" smtClean="0">
                <a:hlinkClick r:id="rId3" tooltip="Availability"/>
              </a:rPr>
              <a:t>availability</a:t>
            </a:r>
            <a:r>
              <a:rPr lang="en-US" sz="2000" dirty="0" smtClean="0"/>
              <a:t>  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hlinkClick r:id="rId4" tooltip="Uptime"/>
              </a:rPr>
              <a:t>uptime</a:t>
            </a:r>
            <a:endParaRPr lang="en-US" sz="2000" dirty="0" smtClean="0"/>
          </a:p>
          <a:p>
            <a:endParaRPr lang="en-US" sz="2400" dirty="0" smtClean="0"/>
          </a:p>
          <a:p>
            <a:pPr>
              <a:buNone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SDN case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NMS system selected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 		</a:t>
            </a:r>
            <a:r>
              <a:rPr lang="en-US" sz="2000" dirty="0" err="1" smtClean="0"/>
              <a:t>Nagios</a:t>
            </a:r>
            <a:r>
              <a:rPr lang="en-US" sz="2000" dirty="0" smtClean="0"/>
              <a:t> (http://www.nagios.org)</a:t>
            </a:r>
            <a:r>
              <a:rPr lang="en-US" sz="2400" dirty="0" smtClean="0"/>
              <a:t>	</a:t>
            </a:r>
          </a:p>
          <a:p>
            <a:r>
              <a:rPr lang="en-US" sz="2400" b="1" dirty="0" smtClean="0"/>
              <a:t>Objects to be monitored:</a:t>
            </a:r>
          </a:p>
          <a:p>
            <a:pPr>
              <a:buNone/>
            </a:pPr>
            <a:r>
              <a:rPr lang="en-US" sz="2000" dirty="0" smtClean="0"/>
              <a:t>		SDN services (Central and Download Manager)</a:t>
            </a:r>
          </a:p>
          <a:p>
            <a:r>
              <a:rPr lang="en-US" sz="2000" b="1" dirty="0" smtClean="0"/>
              <a:t>Monitoring is based on:</a:t>
            </a:r>
          </a:p>
          <a:p>
            <a:pPr>
              <a:buNone/>
            </a:pPr>
            <a:r>
              <a:rPr lang="en-US" sz="2000" dirty="0" smtClean="0"/>
              <a:t>		Availability (performance is not measured)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SDN monitoring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It will be monitored indicators, such as:</a:t>
            </a:r>
            <a:endParaRPr lang="el-GR" sz="2000" dirty="0" smtClean="0"/>
          </a:p>
          <a:p>
            <a:pPr lvl="1"/>
            <a:r>
              <a:rPr lang="en-US" sz="2000" b="1" dirty="0" smtClean="0"/>
              <a:t>Operational availability of data centre sites and portals.</a:t>
            </a:r>
            <a:endParaRPr lang="el-GR" sz="2000" b="1" dirty="0" smtClean="0"/>
          </a:p>
          <a:p>
            <a:pPr lvl="1"/>
            <a:r>
              <a:rPr lang="en-US" sz="2000" b="1" dirty="0" smtClean="0"/>
              <a:t>Around-the-clock system communication between the portal and data centers.</a:t>
            </a:r>
            <a:endParaRPr lang="el-GR" sz="2000" b="1" dirty="0" smtClean="0"/>
          </a:p>
          <a:p>
            <a:pPr>
              <a:buNone/>
            </a:pPr>
            <a:r>
              <a:rPr lang="en-US" sz="2000" dirty="0" smtClean="0"/>
              <a:t>	The metrics reports will be published at the extranet and discussed at the Project Coordination Group meetings. Bilateral intervention from the Technical coordinator to individual data centers, requesting for repair / modification, will be triggered by repeated or long-term failure of system nodes. </a:t>
            </a:r>
          </a:p>
          <a:p>
            <a:pPr>
              <a:buNone/>
            </a:pPr>
            <a:r>
              <a:rPr lang="en-US" sz="2000" dirty="0" smtClean="0"/>
              <a:t>	Also, an overall availability indicator will be calculated for </a:t>
            </a:r>
            <a:r>
              <a:rPr lang="en-US" sz="2000" dirty="0" err="1" smtClean="0"/>
              <a:t>SeaDataNet</a:t>
            </a:r>
            <a:r>
              <a:rPr lang="en-US" sz="2000" dirty="0" smtClean="0"/>
              <a:t> infrastructure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40" y="1349524"/>
            <a:ext cx="8280400" cy="495300"/>
          </a:xfrm>
        </p:spPr>
        <p:txBody>
          <a:bodyPr/>
          <a:lstStyle/>
          <a:p>
            <a:r>
              <a:rPr lang="en-US" dirty="0" smtClean="0"/>
              <a:t>Network Monitoring Plan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784976" cy="439276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i="1" dirty="0" smtClean="0"/>
              <a:t>Preparation </a:t>
            </a:r>
            <a:r>
              <a:rPr lang="en-US" sz="2400" i="1" dirty="0"/>
              <a:t>of the detailed list of monitored services</a:t>
            </a:r>
            <a:endParaRPr lang="el-GR" sz="2400" i="1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i="1" dirty="0"/>
              <a:t>Fine </a:t>
            </a:r>
            <a:r>
              <a:rPr lang="en-US" sz="2400" i="1" dirty="0" smtClean="0"/>
              <a:t>tuning </a:t>
            </a:r>
            <a:r>
              <a:rPr lang="en-US" sz="2400" i="1" dirty="0" err="1"/>
              <a:t>nagios</a:t>
            </a:r>
            <a:r>
              <a:rPr lang="en-US" sz="2400" i="1" dirty="0"/>
              <a:t> system to reduce system </a:t>
            </a:r>
            <a:r>
              <a:rPr lang="en-US" sz="2400" i="1" dirty="0" smtClean="0"/>
              <a:t>load</a:t>
            </a:r>
            <a:endParaRPr lang="en-US" sz="2400" i="1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i="1" dirty="0"/>
              <a:t>Definition of a </a:t>
            </a:r>
            <a:r>
              <a:rPr lang="en-GB" sz="2400" i="1" dirty="0" err="1"/>
              <a:t>SeaDataNet</a:t>
            </a:r>
            <a:r>
              <a:rPr lang="en-GB" sz="2400" i="1" dirty="0"/>
              <a:t> </a:t>
            </a:r>
            <a:r>
              <a:rPr lang="en-US" sz="2400" i="1" dirty="0"/>
              <a:t>global </a:t>
            </a:r>
            <a:r>
              <a:rPr lang="en-GB" sz="2400" i="1" dirty="0"/>
              <a:t>availability indicator (weights and formula)</a:t>
            </a:r>
            <a:r>
              <a:rPr lang="en-US" sz="2400" i="1" dirty="0"/>
              <a:t>. </a:t>
            </a:r>
            <a:br>
              <a:rPr lang="en-US" sz="2400" i="1" dirty="0"/>
            </a:br>
            <a:r>
              <a:rPr lang="en-US" sz="2400" i="1" dirty="0"/>
              <a:t>HNODC will propose a formula.</a:t>
            </a:r>
            <a:endParaRPr lang="el-GR" sz="2400" i="1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i="1" dirty="0"/>
              <a:t>Development of the appropriate module to monitor the availability of the Download Manager at Data Centers </a:t>
            </a:r>
            <a:endParaRPr lang="el-GR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565548"/>
            <a:ext cx="8280400" cy="495300"/>
          </a:xfrm>
        </p:spPr>
        <p:txBody>
          <a:bodyPr/>
          <a:lstStyle/>
          <a:p>
            <a:r>
              <a:rPr lang="en-US" dirty="0" smtClean="0"/>
              <a:t>Network Monitoring Plan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04491"/>
            <a:ext cx="8785101" cy="4392861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5"/>
            </a:pPr>
            <a:r>
              <a:rPr lang="en-US" i="1" dirty="0" smtClean="0"/>
              <a:t> Extend monitoring to web services and web forms</a:t>
            </a:r>
            <a:endParaRPr lang="el-GR" i="1" dirty="0" smtClean="0"/>
          </a:p>
          <a:p>
            <a:pPr marL="514350" lvl="0" indent="-514350">
              <a:buFont typeface="+mj-lt"/>
              <a:buAutoNum type="arabicPeriod" startAt="5"/>
            </a:pPr>
            <a:r>
              <a:rPr lang="en-US" i="1" dirty="0" smtClean="0"/>
              <a:t> Development of messaging system to notify the administrators in case of SERVICE DOWN events</a:t>
            </a:r>
            <a:endParaRPr lang="en-US" i="1" u="sng" dirty="0" smtClean="0"/>
          </a:p>
          <a:p>
            <a:pPr marL="514350" lvl="0" indent="-514350">
              <a:buFont typeface="+mj-lt"/>
              <a:buAutoNum type="arabicPeriod" startAt="5"/>
            </a:pPr>
            <a:r>
              <a:rPr lang="en-US" i="1" dirty="0" smtClean="0"/>
              <a:t>Development of  “Monitoring Portal”. This will provide information collected from monitoring systems. It will be accessible to  SEADATANET services’ administrators.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DataNet2">
  <a:themeElements>
    <a:clrScheme name="SeaDataNe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aDataNet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aDataNe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SeaDataNet2</Template>
  <TotalTime>435</TotalTime>
  <Words>368</Words>
  <Application>Microsoft Office PowerPoint</Application>
  <PresentationFormat>On-screen Show (4:3)</PresentationFormat>
  <Paragraphs>72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SeaDataNet2</vt:lpstr>
      <vt:lpstr>SeaDataNet Services monitoring </vt:lpstr>
      <vt:lpstr>Introduction to Network Monitoring</vt:lpstr>
      <vt:lpstr>Introduction to Network Monitoring</vt:lpstr>
      <vt:lpstr>Introduction to Network Monitoring</vt:lpstr>
      <vt:lpstr>Introduction to Network Monitoring</vt:lpstr>
      <vt:lpstr>The SDN case</vt:lpstr>
      <vt:lpstr>SDN monitoring</vt:lpstr>
      <vt:lpstr>Network Monitoring Plan</vt:lpstr>
      <vt:lpstr>Network Monitoring Plan</vt:lpstr>
      <vt:lpstr>Description Of Work (DONE)</vt:lpstr>
      <vt:lpstr>A brief tour to monitoring sites</vt:lpstr>
      <vt:lpstr>SeaDataNet Services Availability</vt:lpstr>
      <vt:lpstr>Trend about CDI (Extended Search) </vt:lpstr>
      <vt:lpstr>Trend about EDMED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WP2.4 System monitoring and Metrics</dc:title>
  <dc:creator>Constantine</dc:creator>
  <cp:lastModifiedBy>Kalkavouras Constantine</cp:lastModifiedBy>
  <cp:revision>84</cp:revision>
  <dcterms:created xsi:type="dcterms:W3CDTF">2011-11-20T16:28:39Z</dcterms:created>
  <dcterms:modified xsi:type="dcterms:W3CDTF">2012-07-06T08:07:14Z</dcterms:modified>
</cp:coreProperties>
</file>