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8" r:id="rId2"/>
    <p:sldId id="299" r:id="rId3"/>
    <p:sldId id="300" r:id="rId4"/>
    <p:sldId id="301" r:id="rId5"/>
    <p:sldId id="302" r:id="rId6"/>
    <p:sldId id="303" r:id="rId7"/>
    <p:sldId id="392" r:id="rId8"/>
    <p:sldId id="393" r:id="rId9"/>
    <p:sldId id="394" r:id="rId10"/>
    <p:sldId id="307" r:id="rId11"/>
    <p:sldId id="317" r:id="rId12"/>
    <p:sldId id="318" r:id="rId13"/>
    <p:sldId id="395" r:id="rId14"/>
    <p:sldId id="320" r:id="rId15"/>
    <p:sldId id="396" r:id="rId16"/>
    <p:sldId id="322" r:id="rId17"/>
    <p:sldId id="366" r:id="rId18"/>
    <p:sldId id="374" r:id="rId19"/>
    <p:sldId id="367" r:id="rId20"/>
    <p:sldId id="391" r:id="rId21"/>
    <p:sldId id="369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519D"/>
    <a:srgbClr val="00529E"/>
    <a:srgbClr val="CBEDF9"/>
    <a:srgbClr val="00CCFF"/>
    <a:srgbClr val="808080"/>
    <a:srgbClr val="00A7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468296B-D3F1-4423-9590-CE8007AD94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184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511738-C463-447E-97EE-0319D10C4C2B}" type="slidenum">
              <a:rPr lang="fr-FR"/>
              <a:pPr/>
              <a:t>1</a:t>
            </a:fld>
            <a:endParaRPr lang="fr-FR"/>
          </a:p>
        </p:txBody>
      </p:sp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DA8DEE-9B13-4B88-8E14-3B1EFE447E65}" type="slidenum">
              <a:rPr lang="fr-FR"/>
              <a:pPr/>
              <a:t>10</a:t>
            </a:fld>
            <a:endParaRPr lang="fr-FR"/>
          </a:p>
        </p:txBody>
      </p:sp>
      <p:sp>
        <p:nvSpPr>
          <p:cNvPr id="497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320887-A455-48B4-89A5-83B2FCA1F133}" type="slidenum">
              <a:rPr lang="fr-FR"/>
              <a:pPr/>
              <a:t>11</a:t>
            </a:fld>
            <a:endParaRPr lang="fr-FR"/>
          </a:p>
        </p:txBody>
      </p:sp>
      <p:sp>
        <p:nvSpPr>
          <p:cNvPr id="51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F645AA-355D-4B37-9F7C-FF92D3B246DA}" type="slidenum">
              <a:rPr lang="fr-FR"/>
              <a:pPr/>
              <a:t>12</a:t>
            </a:fld>
            <a:endParaRPr lang="fr-FR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75D86-E4EE-411B-88B5-F7CAF4F94FFB}" type="slidenum">
              <a:rPr lang="fr-FR"/>
              <a:pPr/>
              <a:t>13</a:t>
            </a:fld>
            <a:endParaRPr lang="fr-FR"/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9FE957-577F-4EF6-A592-319E836A4BA4}" type="slidenum">
              <a:rPr lang="fr-FR"/>
              <a:pPr/>
              <a:t>14</a:t>
            </a:fld>
            <a:endParaRPr lang="fr-FR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FD6F2F-1579-426A-86D0-9B7EE725E428}" type="slidenum">
              <a:rPr lang="fr-FR"/>
              <a:pPr/>
              <a:t>15</a:t>
            </a:fld>
            <a:endParaRPr lang="fr-FR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1368AE-779A-4245-8983-D573E7BF7663}" type="slidenum">
              <a:rPr lang="fr-FR"/>
              <a:pPr/>
              <a:t>16</a:t>
            </a:fld>
            <a:endParaRPr lang="fr-FR"/>
          </a:p>
        </p:txBody>
      </p:sp>
      <p:sp>
        <p:nvSpPr>
          <p:cNvPr id="51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4B4237-F529-4695-83CB-560B972C1AF2}" type="slidenum">
              <a:rPr lang="fr-FR"/>
              <a:pPr/>
              <a:t>17</a:t>
            </a:fld>
            <a:endParaRPr lang="fr-FR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AA65B-7A96-451E-B86C-C536A1B456E1}" type="slidenum">
              <a:rPr lang="fr-FR"/>
              <a:pPr/>
              <a:t>19</a:t>
            </a:fld>
            <a:endParaRPr lang="fr-FR"/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134CA-CDF0-422B-97E3-7B7B58F07A6F}" type="slidenum">
              <a:rPr lang="fr-FR"/>
              <a:pPr/>
              <a:t>20</a:t>
            </a:fld>
            <a:endParaRPr lang="fr-FR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1DB70-E55A-4B55-9CB9-2F369D2D6E90}" type="slidenum">
              <a:rPr lang="fr-FR"/>
              <a:pPr/>
              <a:t>2</a:t>
            </a:fld>
            <a:endParaRPr lang="fr-FR"/>
          </a:p>
        </p:txBody>
      </p:sp>
      <p:sp>
        <p:nvSpPr>
          <p:cNvPr id="48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18683E-2972-42B8-836E-843615ABA69C}" type="slidenum">
              <a:rPr lang="fr-FR"/>
              <a:pPr/>
              <a:t>21</a:t>
            </a:fld>
            <a:endParaRPr lang="fr-FR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27C62-EF47-49B7-8A2F-E8CD22FAB00D}" type="slidenum">
              <a:rPr lang="fr-FR"/>
              <a:pPr/>
              <a:t>3</a:t>
            </a:fld>
            <a:endParaRPr lang="fr-FR"/>
          </a:p>
        </p:txBody>
      </p:sp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FFC731-68C4-478B-ADB2-8534540A97C4}" type="slidenum">
              <a:rPr lang="fr-FR"/>
              <a:pPr/>
              <a:t>4</a:t>
            </a:fld>
            <a:endParaRPr lang="fr-FR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FD86A9-EDDE-4176-A4CA-B211859452AD}" type="slidenum">
              <a:rPr lang="fr-FR"/>
              <a:pPr/>
              <a:t>5</a:t>
            </a:fld>
            <a:endParaRPr lang="fr-FR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93F6BA-6141-44AE-BC12-F0C28854175D}" type="slidenum">
              <a:rPr lang="fr-FR"/>
              <a:pPr/>
              <a:t>6</a:t>
            </a:fld>
            <a:endParaRPr lang="fr-FR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4095E4-B865-4B5D-899B-C587E2B54B06}" type="slidenum">
              <a:rPr lang="fr-FR"/>
              <a:pPr/>
              <a:t>7</a:t>
            </a:fld>
            <a:endParaRPr lang="fr-FR"/>
          </a:p>
        </p:txBody>
      </p:sp>
      <p:sp>
        <p:nvSpPr>
          <p:cNvPr id="491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C62F3A-E618-42D9-A523-014B4F4A1EA3}" type="slidenum">
              <a:rPr lang="fr-FR"/>
              <a:pPr/>
              <a:t>8</a:t>
            </a:fld>
            <a:endParaRPr lang="fr-FR"/>
          </a:p>
        </p:txBody>
      </p:sp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FF2BB-43E2-4A2D-82CF-4CD9165DDBD6}" type="slidenum">
              <a:rPr lang="fr-FR"/>
              <a:pPr/>
              <a:t>9</a:t>
            </a:fld>
            <a:endParaRPr lang="fr-FR"/>
          </a:p>
        </p:txBody>
      </p:sp>
      <p:sp>
        <p:nvSpPr>
          <p:cNvPr id="495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 r="-8333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8"/>
          <p:cNvSpPr txBox="1">
            <a:spLocks noChangeArrowheads="1"/>
          </p:cNvSpPr>
          <p:nvPr/>
        </p:nvSpPr>
        <p:spPr bwMode="auto">
          <a:xfrm>
            <a:off x="4067944" y="1196975"/>
            <a:ext cx="46800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i="1" dirty="0" smtClean="0">
                <a:solidFill>
                  <a:schemeClr val="bg1"/>
                </a:solidFill>
              </a:rPr>
              <a:t>Training course – Ostende –</a:t>
            </a:r>
            <a:r>
              <a:rPr lang="fr-FR" i="1" baseline="0" dirty="0" smtClean="0">
                <a:solidFill>
                  <a:schemeClr val="bg1"/>
                </a:solidFill>
              </a:rPr>
              <a:t> 2-6 July 2012</a:t>
            </a:r>
            <a:endParaRPr lang="fr-FR" i="1" dirty="0">
              <a:solidFill>
                <a:schemeClr val="bg1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4652963"/>
            <a:ext cx="7200900" cy="288925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013325"/>
            <a:ext cx="7200900" cy="215900"/>
          </a:xfrm>
        </p:spPr>
        <p:txBody>
          <a:bodyPr/>
          <a:lstStyle>
            <a:lvl1pPr marL="0" indent="0">
              <a:buFontTx/>
              <a:buNone/>
              <a:defRPr sz="1200">
                <a:solidFill>
                  <a:srgbClr val="00519D"/>
                </a:solidFill>
              </a:defRPr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000791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A6C3E-47C3-4ABB-886F-F32DD7FFC9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00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94513" y="1484313"/>
            <a:ext cx="2070100" cy="45370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4213" y="1484313"/>
            <a:ext cx="6057900" cy="45370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16CA3-F8DF-4CC7-BD80-DFDA06E71C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2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8144" y="1484313"/>
            <a:ext cx="7776344" cy="4953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 typeface="Arial" pitchFamily="34" charset="0"/>
              <a:buChar char="•"/>
              <a:defRPr/>
            </a:lvl1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D762F-63A4-4BED-90B1-0FF561EA7E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33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57CC-848E-4DB3-8D3F-8DEC7CC689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95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4213" y="2060575"/>
            <a:ext cx="4064000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00613" y="2060575"/>
            <a:ext cx="4064000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CA7E9-CF05-4094-BA9B-1ABCC36EB6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87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F4C8E-0611-4B54-9942-858C8EA09F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81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55D6A-CB60-4204-8B37-93D8EA7523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50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B8385-29BF-44CB-8A31-399B1A862E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550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5B110-078F-44D0-A2A8-D6F212C592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97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FE1AA-7472-47A9-AA79-D2252058A3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820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 r="-8333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484313"/>
            <a:ext cx="8280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060575"/>
            <a:ext cx="8280400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232525"/>
            <a:ext cx="91440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016625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640513"/>
            <a:ext cx="91440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solidFill>
                  <a:srgbClr val="00519D"/>
                </a:solidFill>
              </a:defRPr>
            </a:lvl1pPr>
          </a:lstStyle>
          <a:p>
            <a:pPr>
              <a:defRPr/>
            </a:pPr>
            <a:fld id="{5FA3003C-A3C2-4528-A478-D0BEDB1257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0" y="6464300"/>
            <a:ext cx="91440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100" b="1">
                <a:solidFill>
                  <a:srgbClr val="00A7E5"/>
                </a:solidFill>
              </a:rPr>
              <a:t>sdn-userdesk@seadatanet.org – www.seadatanet.org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156325" y="682625"/>
            <a:ext cx="295275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050" i="1" dirty="0" smtClean="0">
                <a:solidFill>
                  <a:srgbClr val="00529E"/>
                </a:solidFill>
                <a:latin typeface="+mj-lt"/>
              </a:rPr>
              <a:t>Training course – Ostende – 2-6 July 2012</a:t>
            </a:r>
            <a:endParaRPr lang="fr-FR" sz="1050" i="1" dirty="0">
              <a:solidFill>
                <a:srgbClr val="00529E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00519D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A7E5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519D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00A7E5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519D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○"/>
        <a:defRPr sz="2000">
          <a:solidFill>
            <a:srgbClr val="00A7E5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○"/>
        <a:defRPr sz="2000">
          <a:solidFill>
            <a:srgbClr val="00A7E5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○"/>
        <a:defRPr sz="2000">
          <a:solidFill>
            <a:srgbClr val="00A7E5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○"/>
        <a:defRPr sz="2000">
          <a:solidFill>
            <a:srgbClr val="00A7E5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○"/>
        <a:defRPr sz="2000">
          <a:solidFill>
            <a:srgbClr val="00A7E5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39975" y="901700"/>
            <a:ext cx="5040313" cy="2952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Training Workshop – Ostende – 1-4 March 2010</a:t>
            </a:r>
            <a:endParaRPr lang="fr-FR"/>
          </a:p>
        </p:txBody>
      </p:sp>
      <p:sp>
        <p:nvSpPr>
          <p:cNvPr id="4782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z="3600"/>
              <a:t>Practical work on NEMO</a:t>
            </a:r>
            <a:br>
              <a:rPr lang="fr-FR" sz="3600"/>
            </a:br>
            <a:r>
              <a:rPr lang="fr-FR" sz="2000" i="1"/>
              <a:t>Converting files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fr-FR"/>
          </a:p>
          <a:p>
            <a:pPr algn="ctr"/>
            <a:r>
              <a:rPr lang="fr-FR"/>
              <a:t>M. Fichaut</a:t>
            </a:r>
          </a:p>
        </p:txBody>
      </p:sp>
      <p:pic>
        <p:nvPicPr>
          <p:cNvPr id="478215" name="Picture 7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00103"/>
            <a:ext cx="2228650" cy="1709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2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5" name="Rectangle 5"/>
          <p:cNvSpPr>
            <a:spLocks noChangeArrowheads="1"/>
          </p:cNvSpPr>
          <p:nvPr/>
        </p:nvSpPr>
        <p:spPr bwMode="auto">
          <a:xfrm>
            <a:off x="0" y="1196975"/>
            <a:ext cx="9144000" cy="5661025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File conversion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2205038"/>
            <a:ext cx="7077075" cy="3311525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500" dirty="0"/>
              <a:t>You will be asked to give :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500" dirty="0"/>
              <a:t>A dataset reference (can be a cruise name, for example)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500" dirty="0"/>
              <a:t>A </a:t>
            </a:r>
            <a:r>
              <a:rPr lang="en-US" sz="2500" b="1" dirty="0"/>
              <a:t>name for the output file</a:t>
            </a:r>
            <a:r>
              <a:rPr lang="en-US" sz="2500" dirty="0"/>
              <a:t> (all the stations in the same file) or </a:t>
            </a:r>
            <a:r>
              <a:rPr lang="en-US" sz="2500" b="1" dirty="0"/>
              <a:t>name for the output directory</a:t>
            </a:r>
            <a:r>
              <a:rPr lang="en-US" sz="2500" dirty="0"/>
              <a:t> (one station per file) in the           </a:t>
            </a:r>
            <a:r>
              <a:rPr lang="en-US" sz="2500" i="1" dirty="0" smtClean="0">
                <a:solidFill>
                  <a:srgbClr val="CC0099"/>
                </a:solidFill>
              </a:rPr>
              <a:t>Practical work for new users/output</a:t>
            </a:r>
            <a:r>
              <a:rPr lang="en-US" dirty="0" smtClean="0"/>
              <a:t> </a:t>
            </a:r>
            <a:r>
              <a:rPr lang="en-US" sz="2500" dirty="0"/>
              <a:t>directory </a:t>
            </a:r>
          </a:p>
          <a:p>
            <a:pPr>
              <a:buFontTx/>
              <a:buChar char="•"/>
            </a:pPr>
            <a:r>
              <a:rPr lang="en-US" sz="2500" dirty="0"/>
              <a:t>Have a look to the output files</a:t>
            </a:r>
          </a:p>
          <a:p>
            <a:pPr>
              <a:buFontTx/>
              <a:buChar char="•"/>
            </a:pPr>
            <a:r>
              <a:rPr lang="en-US" sz="2500" dirty="0"/>
              <a:t>Drag and drop the ODV files in </a:t>
            </a:r>
            <a:r>
              <a:rPr lang="en-US" sz="2500" dirty="0" smtClean="0"/>
              <a:t>ODV </a:t>
            </a:r>
            <a:r>
              <a:rPr lang="en-US" sz="2500" dirty="0"/>
              <a:t>to test their conformity</a:t>
            </a:r>
          </a:p>
          <a:p>
            <a:pPr>
              <a:lnSpc>
                <a:spcPct val="95000"/>
              </a:lnSpc>
              <a:buFontTx/>
              <a:buChar char="•"/>
            </a:pPr>
            <a:endParaRPr lang="en-US" sz="2500" dirty="0"/>
          </a:p>
        </p:txBody>
      </p:sp>
      <p:pic>
        <p:nvPicPr>
          <p:cNvPr id="496644" name="Picture 4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05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9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z="3600"/>
              <a:t>Practical work on NEMO</a:t>
            </a:r>
            <a:r>
              <a:rPr lang="fr-FR"/>
              <a:t/>
            </a:r>
            <a:br>
              <a:rPr lang="fr-FR"/>
            </a:br>
            <a:r>
              <a:rPr lang="fr-FR" sz="2400" i="1"/>
              <a:t>Generating CDI summary and coupling table</a:t>
            </a:r>
            <a:r>
              <a:rPr lang="fr-FR" sz="2800" i="1"/>
              <a:t> </a:t>
            </a:r>
          </a:p>
        </p:txBody>
      </p:sp>
      <p:sp>
        <p:nvSpPr>
          <p:cNvPr id="51098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fr-FR"/>
          </a:p>
          <a:p>
            <a:pPr algn="ctr"/>
            <a:r>
              <a:rPr lang="fr-FR"/>
              <a:t>M. Fichaut</a:t>
            </a:r>
          </a:p>
        </p:txBody>
      </p:sp>
      <p:pic>
        <p:nvPicPr>
          <p:cNvPr id="510982" name="Picture 6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24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7123" name="Rectangle 3"/>
          <p:cNvSpPr>
            <a:spLocks noChangeArrowheads="1"/>
          </p:cNvSpPr>
          <p:nvPr/>
        </p:nvSpPr>
        <p:spPr bwMode="auto">
          <a:xfrm>
            <a:off x="179388" y="4797425"/>
            <a:ext cx="4824412" cy="1944688"/>
          </a:xfrm>
          <a:prstGeom prst="rect">
            <a:avLst/>
          </a:prstGeom>
          <a:solidFill>
            <a:srgbClr val="FFCCFF"/>
          </a:solidFill>
          <a:ln w="38100">
            <a:solidFill>
              <a:srgbClr val="66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7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From ASCII data to XML files</a:t>
            </a:r>
          </a:p>
        </p:txBody>
      </p:sp>
      <p:grpSp>
        <p:nvGrpSpPr>
          <p:cNvPr id="517125" name="Group 5"/>
          <p:cNvGrpSpPr>
            <a:grpSpLocks/>
          </p:cNvGrpSpPr>
          <p:nvPr/>
        </p:nvGrpSpPr>
        <p:grpSpPr bwMode="auto">
          <a:xfrm>
            <a:off x="323850" y="2565400"/>
            <a:ext cx="4598988" cy="1368425"/>
            <a:chOff x="204" y="1616"/>
            <a:chExt cx="2897" cy="862"/>
          </a:xfrm>
        </p:grpSpPr>
        <p:pic>
          <p:nvPicPr>
            <p:cNvPr id="517126" name="Picture 6" descr="nem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4" y="1797"/>
              <a:ext cx="652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7127" name="AutoShape 7"/>
            <p:cNvSpPr>
              <a:spLocks noChangeArrowheads="1"/>
            </p:cNvSpPr>
            <p:nvPr/>
          </p:nvSpPr>
          <p:spPr bwMode="auto">
            <a:xfrm>
              <a:off x="204" y="1707"/>
              <a:ext cx="775" cy="771"/>
            </a:xfrm>
            <a:prstGeom prst="flowChartMultidocumen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Collection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of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ASCII files</a:t>
              </a:r>
              <a:endParaRPr lang="fr-FR" sz="4000"/>
            </a:p>
          </p:txBody>
        </p:sp>
        <p:sp>
          <p:nvSpPr>
            <p:cNvPr id="517128" name="AutoShape 8"/>
            <p:cNvSpPr>
              <a:spLocks noChangeArrowheads="1"/>
            </p:cNvSpPr>
            <p:nvPr/>
          </p:nvSpPr>
          <p:spPr bwMode="auto">
            <a:xfrm>
              <a:off x="2245" y="1616"/>
              <a:ext cx="856" cy="852"/>
            </a:xfrm>
            <a:prstGeom prst="flowChartMultidocument">
              <a:avLst/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ODV 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files</a:t>
              </a:r>
              <a:endParaRPr lang="fr-FR" sz="4000"/>
            </a:p>
          </p:txBody>
        </p:sp>
        <p:sp>
          <p:nvSpPr>
            <p:cNvPr id="517129" name="AutoShape 9"/>
            <p:cNvSpPr>
              <a:spLocks noChangeArrowheads="1"/>
            </p:cNvSpPr>
            <p:nvPr/>
          </p:nvSpPr>
          <p:spPr bwMode="auto">
            <a:xfrm>
              <a:off x="1019" y="1842"/>
              <a:ext cx="245" cy="44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17130" name="AutoShape 10"/>
            <p:cNvSpPr>
              <a:spLocks noChangeArrowheads="1"/>
            </p:cNvSpPr>
            <p:nvPr/>
          </p:nvSpPr>
          <p:spPr bwMode="auto">
            <a:xfrm>
              <a:off x="1957" y="1842"/>
              <a:ext cx="245" cy="44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17131" name="Group 11"/>
          <p:cNvGrpSpPr>
            <a:grpSpLocks/>
          </p:cNvGrpSpPr>
          <p:nvPr/>
        </p:nvGrpSpPr>
        <p:grpSpPr bwMode="auto">
          <a:xfrm>
            <a:off x="1835150" y="3813175"/>
            <a:ext cx="1295400" cy="2711450"/>
            <a:chOff x="1156" y="2402"/>
            <a:chExt cx="816" cy="1708"/>
          </a:xfrm>
        </p:grpSpPr>
        <p:sp>
          <p:nvSpPr>
            <p:cNvPr id="517132" name="AutoShape 12"/>
            <p:cNvSpPr>
              <a:spLocks noChangeArrowheads="1"/>
            </p:cNvSpPr>
            <p:nvPr/>
          </p:nvSpPr>
          <p:spPr bwMode="auto">
            <a:xfrm>
              <a:off x="1156" y="3461"/>
              <a:ext cx="816" cy="649"/>
            </a:xfrm>
            <a:prstGeom prst="foldedCorner">
              <a:avLst>
                <a:gd name="adj" fmla="val 125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CDI summary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CSV file</a:t>
              </a:r>
              <a:endParaRPr lang="fr-FR" sz="4000"/>
            </a:p>
          </p:txBody>
        </p:sp>
        <p:sp>
          <p:nvSpPr>
            <p:cNvPr id="517133" name="AutoShape 13"/>
            <p:cNvSpPr>
              <a:spLocks noChangeArrowheads="1"/>
            </p:cNvSpPr>
            <p:nvPr/>
          </p:nvSpPr>
          <p:spPr bwMode="auto">
            <a:xfrm rot="5400000">
              <a:off x="1113" y="2718"/>
              <a:ext cx="907" cy="275"/>
            </a:xfrm>
            <a:prstGeom prst="rightArrow">
              <a:avLst>
                <a:gd name="adj1" fmla="val 50000"/>
                <a:gd name="adj2" fmla="val 82455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17134" name="Group 14"/>
          <p:cNvGrpSpPr>
            <a:grpSpLocks/>
          </p:cNvGrpSpPr>
          <p:nvPr/>
        </p:nvGrpSpPr>
        <p:grpSpPr bwMode="auto">
          <a:xfrm>
            <a:off x="6877050" y="3213100"/>
            <a:ext cx="2016125" cy="2012950"/>
            <a:chOff x="4332" y="2205"/>
            <a:chExt cx="1270" cy="1268"/>
          </a:xfrm>
        </p:grpSpPr>
        <p:sp>
          <p:nvSpPr>
            <p:cNvPr id="517135" name="AutoShape 15"/>
            <p:cNvSpPr>
              <a:spLocks noChangeArrowheads="1"/>
            </p:cNvSpPr>
            <p:nvPr/>
          </p:nvSpPr>
          <p:spPr bwMode="auto">
            <a:xfrm>
              <a:off x="4838" y="2735"/>
              <a:ext cx="764" cy="738"/>
            </a:xfrm>
            <a:prstGeom prst="can">
              <a:avLst>
                <a:gd name="adj" fmla="val 25000"/>
              </a:avLst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SeaDataNet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CDI</a:t>
              </a:r>
              <a:endParaRPr lang="fr-FR" sz="4000"/>
            </a:p>
          </p:txBody>
        </p:sp>
        <p:sp>
          <p:nvSpPr>
            <p:cNvPr id="517136" name="AutoShape 16"/>
            <p:cNvSpPr>
              <a:spLocks noChangeArrowheads="1"/>
            </p:cNvSpPr>
            <p:nvPr/>
          </p:nvSpPr>
          <p:spPr bwMode="auto">
            <a:xfrm rot="5400000">
              <a:off x="4740" y="1797"/>
              <a:ext cx="454" cy="127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66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17137" name="Group 17"/>
          <p:cNvGrpSpPr>
            <a:grpSpLocks/>
          </p:cNvGrpSpPr>
          <p:nvPr/>
        </p:nvGrpSpPr>
        <p:grpSpPr bwMode="auto">
          <a:xfrm>
            <a:off x="3276600" y="5445125"/>
            <a:ext cx="4248150" cy="1223963"/>
            <a:chOff x="2064" y="3430"/>
            <a:chExt cx="2676" cy="771"/>
          </a:xfrm>
        </p:grpSpPr>
        <p:sp>
          <p:nvSpPr>
            <p:cNvPr id="517138" name="Text Box 18"/>
            <p:cNvSpPr txBox="1">
              <a:spLocks noChangeArrowheads="1"/>
            </p:cNvSpPr>
            <p:nvPr/>
          </p:nvSpPr>
          <p:spPr bwMode="auto">
            <a:xfrm>
              <a:off x="4102" y="3748"/>
              <a:ext cx="63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781" tIns="21390" rIns="42781" bIns="21390"/>
            <a:lstStyle/>
            <a:p>
              <a:r>
                <a:rPr lang="en-US" sz="1400">
                  <a:solidFill>
                    <a:srgbClr val="808080"/>
                  </a:solidFill>
                  <a:latin typeface="Helvetica" pitchFamily="34" charset="0"/>
                </a:rPr>
                <a:t>MIKADO</a:t>
              </a:r>
              <a:endParaRPr lang="fr-FR" sz="4400"/>
            </a:p>
          </p:txBody>
        </p:sp>
        <p:pic>
          <p:nvPicPr>
            <p:cNvPr id="517139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3511"/>
              <a:ext cx="610" cy="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7140" name="Picture 20" descr="mikado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4" y="3430"/>
              <a:ext cx="473" cy="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7141" name="AutoShape 21"/>
            <p:cNvSpPr>
              <a:spLocks noChangeArrowheads="1"/>
            </p:cNvSpPr>
            <p:nvPr/>
          </p:nvSpPr>
          <p:spPr bwMode="auto">
            <a:xfrm>
              <a:off x="2064" y="3670"/>
              <a:ext cx="244" cy="291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17142" name="AutoShape 22"/>
            <p:cNvSpPr>
              <a:spLocks noChangeArrowheads="1"/>
            </p:cNvSpPr>
            <p:nvPr/>
          </p:nvSpPr>
          <p:spPr bwMode="auto">
            <a:xfrm>
              <a:off x="3107" y="3647"/>
              <a:ext cx="635" cy="337"/>
            </a:xfrm>
            <a:prstGeom prst="rightArrow">
              <a:avLst>
                <a:gd name="adj1" fmla="val 50000"/>
                <a:gd name="adj2" fmla="val 47107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17143" name="Group 23"/>
          <p:cNvGrpSpPr>
            <a:grpSpLocks/>
          </p:cNvGrpSpPr>
          <p:nvPr/>
        </p:nvGrpSpPr>
        <p:grpSpPr bwMode="auto">
          <a:xfrm>
            <a:off x="5003800" y="2852738"/>
            <a:ext cx="2376488" cy="2508250"/>
            <a:chOff x="3152" y="1950"/>
            <a:chExt cx="1497" cy="1616"/>
          </a:xfrm>
        </p:grpSpPr>
        <p:sp>
          <p:nvSpPr>
            <p:cNvPr id="517144" name="AutoShape 24"/>
            <p:cNvSpPr>
              <a:spLocks noChangeArrowheads="1"/>
            </p:cNvSpPr>
            <p:nvPr/>
          </p:nvSpPr>
          <p:spPr bwMode="auto">
            <a:xfrm>
              <a:off x="3513" y="1950"/>
              <a:ext cx="775" cy="771"/>
            </a:xfrm>
            <a:prstGeom prst="flowChartMultidocument">
              <a:avLst/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XML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 CDI files</a:t>
              </a:r>
              <a:endParaRPr lang="fr-FR" sz="4000"/>
            </a:p>
          </p:txBody>
        </p:sp>
        <p:sp>
          <p:nvSpPr>
            <p:cNvPr id="517145" name="AutoShape 25"/>
            <p:cNvSpPr>
              <a:spLocks noChangeArrowheads="1"/>
            </p:cNvSpPr>
            <p:nvPr/>
          </p:nvSpPr>
          <p:spPr bwMode="auto">
            <a:xfrm rot="16200000">
              <a:off x="3739" y="2643"/>
              <a:ext cx="326" cy="44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17146" name="Text Box 26"/>
            <p:cNvSpPr txBox="1">
              <a:spLocks noChangeArrowheads="1"/>
            </p:cNvSpPr>
            <p:nvPr/>
          </p:nvSpPr>
          <p:spPr bwMode="auto">
            <a:xfrm>
              <a:off x="3152" y="3158"/>
              <a:ext cx="1497" cy="40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Arial" charset="0"/>
                </a:rPr>
                <a:t>summary_CDI_NEMO.xml</a:t>
              </a:r>
            </a:p>
            <a:p>
              <a:pPr>
                <a:spcBef>
                  <a:spcPct val="50000"/>
                </a:spcBef>
              </a:pPr>
              <a:r>
                <a:rPr lang="en-US" sz="1400">
                  <a:latin typeface="Arial" charset="0"/>
                </a:rPr>
                <a:t>Delivered with NEMO</a:t>
              </a:r>
            </a:p>
          </p:txBody>
        </p:sp>
      </p:grpSp>
      <p:sp>
        <p:nvSpPr>
          <p:cNvPr id="517147" name="AutoShape 27"/>
          <p:cNvSpPr>
            <a:spLocks noChangeArrowheads="1"/>
          </p:cNvSpPr>
          <p:nvPr/>
        </p:nvSpPr>
        <p:spPr bwMode="auto">
          <a:xfrm>
            <a:off x="250825" y="6021388"/>
            <a:ext cx="1296988" cy="479425"/>
          </a:xfrm>
          <a:prstGeom prst="foldedCorner">
            <a:avLst>
              <a:gd name="adj" fmla="val 12500"/>
            </a:avLst>
          </a:prstGeom>
          <a:solidFill>
            <a:srgbClr val="00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42781" tIns="21390" rIns="42781" bIns="21390" anchor="ctr"/>
          <a:lstStyle/>
          <a:p>
            <a:pPr algn="ctr"/>
            <a:r>
              <a:rPr lang="en-US" sz="1400">
                <a:solidFill>
                  <a:srgbClr val="FFFFFF"/>
                </a:solidFill>
                <a:latin typeface="Helvetica" pitchFamily="34" charset="0"/>
              </a:rPr>
              <a:t>Coupling table</a:t>
            </a:r>
            <a:endParaRPr lang="fr-FR" sz="4000"/>
          </a:p>
        </p:txBody>
      </p:sp>
      <p:sp>
        <p:nvSpPr>
          <p:cNvPr id="517148" name="AutoShape 28"/>
          <p:cNvSpPr>
            <a:spLocks noChangeArrowheads="1"/>
          </p:cNvSpPr>
          <p:nvPr/>
        </p:nvSpPr>
        <p:spPr bwMode="auto">
          <a:xfrm rot="7378746">
            <a:off x="676275" y="4300538"/>
            <a:ext cx="1747838" cy="436562"/>
          </a:xfrm>
          <a:prstGeom prst="rightArrow">
            <a:avLst>
              <a:gd name="adj1" fmla="val 50000"/>
              <a:gd name="adj2" fmla="val 100091"/>
            </a:avLst>
          </a:prstGeom>
          <a:solidFill>
            <a:srgbClr val="0033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GB"/>
          </a:p>
        </p:txBody>
      </p:sp>
      <p:sp>
        <p:nvSpPr>
          <p:cNvPr id="517149" name="AutoShape 29"/>
          <p:cNvSpPr>
            <a:spLocks noChangeArrowheads="1"/>
          </p:cNvSpPr>
          <p:nvPr/>
        </p:nvSpPr>
        <p:spPr bwMode="auto">
          <a:xfrm>
            <a:off x="250825" y="5300663"/>
            <a:ext cx="1225550" cy="504825"/>
          </a:xfrm>
          <a:prstGeom prst="can">
            <a:avLst>
              <a:gd name="adj" fmla="val 25000"/>
            </a:avLst>
          </a:prstGeom>
          <a:solidFill>
            <a:srgbClr val="003366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2781" tIns="21390" rIns="42781" bIns="21390" anchor="ctr"/>
          <a:lstStyle/>
          <a:p>
            <a:pPr algn="ctr"/>
            <a:r>
              <a:rPr lang="en-US" sz="1400">
                <a:solidFill>
                  <a:srgbClr val="FFFFFF"/>
                </a:solidFill>
                <a:latin typeface="Helvetica" pitchFamily="34" charset="0"/>
              </a:rPr>
              <a:t>Coupling table</a:t>
            </a:r>
            <a:endParaRPr lang="fr-FR" sz="1400">
              <a:solidFill>
                <a:srgbClr val="FFFFFF"/>
              </a:solidFill>
              <a:latin typeface="Helvetica" pitchFamily="34" charset="0"/>
            </a:endParaRPr>
          </a:p>
        </p:txBody>
      </p:sp>
      <p:sp>
        <p:nvSpPr>
          <p:cNvPr id="517150" name="Line 30"/>
          <p:cNvSpPr>
            <a:spLocks noChangeShapeType="1"/>
          </p:cNvSpPr>
          <p:nvPr/>
        </p:nvSpPr>
        <p:spPr bwMode="auto">
          <a:xfrm>
            <a:off x="827088" y="5805488"/>
            <a:ext cx="0" cy="215900"/>
          </a:xfrm>
          <a:prstGeom prst="line">
            <a:avLst/>
          </a:prstGeom>
          <a:noFill/>
          <a:ln w="7620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7151" name="Text Box 31"/>
          <p:cNvSpPr txBox="1">
            <a:spLocks noChangeArrowheads="1"/>
          </p:cNvSpPr>
          <p:nvPr/>
        </p:nvSpPr>
        <p:spPr bwMode="auto">
          <a:xfrm>
            <a:off x="174625" y="5808663"/>
            <a:ext cx="10128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2781" tIns="21390" rIns="42781" bIns="21390"/>
          <a:lstStyle/>
          <a:p>
            <a:r>
              <a:rPr lang="en-US" sz="1400">
                <a:solidFill>
                  <a:srgbClr val="808080"/>
                </a:solidFill>
                <a:latin typeface="Helvetica" pitchFamily="34" charset="0"/>
              </a:rPr>
              <a:t>Export</a:t>
            </a:r>
            <a:endParaRPr lang="fr-FR" sz="4400"/>
          </a:p>
        </p:txBody>
      </p:sp>
    </p:spTree>
    <p:extLst>
      <p:ext uri="{BB962C8B-B14F-4D97-AF65-F5344CB8AC3E}">
        <p14:creationId xmlns:p14="http://schemas.microsoft.com/office/powerpoint/2010/main" val="16161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2" name="Rectangle 4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Creation of the CDI-SUMMARY and the coupling table</a:t>
            </a:r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348507"/>
            <a:ext cx="8280400" cy="3960813"/>
          </a:xfrm>
        </p:spPr>
        <p:txBody>
          <a:bodyPr/>
          <a:lstStyle/>
          <a:p>
            <a:r>
              <a:rPr lang="en-US" sz="2100" dirty="0"/>
              <a:t>Input the information </a:t>
            </a:r>
            <a:r>
              <a:rPr lang="en-US" sz="2100" dirty="0" smtClean="0"/>
              <a:t>in </a:t>
            </a:r>
            <a:r>
              <a:rPr lang="en-US" sz="2100" dirty="0"/>
              <a:t>NEMO SETTINGS</a:t>
            </a:r>
          </a:p>
          <a:p>
            <a:pPr lvl="1"/>
            <a:r>
              <a:rPr lang="en-US" sz="2100" dirty="0"/>
              <a:t>Mapping</a:t>
            </a:r>
          </a:p>
          <a:p>
            <a:pPr lvl="2"/>
            <a:r>
              <a:rPr lang="en-US" sz="2100" b="1" dirty="0"/>
              <a:t>Click</a:t>
            </a:r>
            <a:r>
              <a:rPr lang="en-US" sz="2100" dirty="0"/>
              <a:t> in the box </a:t>
            </a:r>
            <a:r>
              <a:rPr lang="en-US" sz="2100" b="1" i="1" dirty="0">
                <a:solidFill>
                  <a:srgbClr val="CC0099"/>
                </a:solidFill>
              </a:rPr>
              <a:t>Generate mapping for SeaDataNet download Manager</a:t>
            </a:r>
          </a:p>
          <a:p>
            <a:pPr lvl="1"/>
            <a:r>
              <a:rPr lang="en-US" sz="2100" dirty="0" err="1"/>
              <a:t>SeaDataNET</a:t>
            </a:r>
            <a:r>
              <a:rPr lang="en-US" sz="2100" dirty="0"/>
              <a:t> CDI </a:t>
            </a:r>
            <a:r>
              <a:rPr lang="en-US" sz="2100" dirty="0" smtClean="0"/>
              <a:t>summary</a:t>
            </a:r>
          </a:p>
          <a:p>
            <a:pPr lvl="2"/>
            <a:r>
              <a:rPr lang="en-US" sz="1900" b="1" dirty="0"/>
              <a:t>Unfold</a:t>
            </a:r>
            <a:r>
              <a:rPr lang="en-US" sz="1900" dirty="0"/>
              <a:t> the SeaDataNet CDI Summary </a:t>
            </a:r>
            <a:r>
              <a:rPr lang="en-US" sz="1900" dirty="0" smtClean="0"/>
              <a:t>block</a:t>
            </a:r>
            <a:endParaRPr lang="en-US" sz="1900" dirty="0"/>
          </a:p>
          <a:p>
            <a:pPr lvl="2"/>
            <a:r>
              <a:rPr lang="en-US" sz="2100" b="1" dirty="0"/>
              <a:t>Click</a:t>
            </a:r>
            <a:r>
              <a:rPr lang="en-US" sz="2100" dirty="0"/>
              <a:t> in the box </a:t>
            </a:r>
            <a:r>
              <a:rPr lang="en-US" sz="2100" b="1" i="1" dirty="0">
                <a:solidFill>
                  <a:srgbClr val="CC0099"/>
                </a:solidFill>
              </a:rPr>
              <a:t>Generate SeaDataNet CDI summary</a:t>
            </a:r>
          </a:p>
          <a:p>
            <a:pPr lvl="2"/>
            <a:r>
              <a:rPr lang="en-US" sz="2100" b="1" dirty="0"/>
              <a:t>Fulfill</a:t>
            </a:r>
            <a:r>
              <a:rPr lang="en-US" sz="2100" dirty="0"/>
              <a:t> all the mandatory fields (in red), using right click for the Search function</a:t>
            </a:r>
          </a:p>
          <a:p>
            <a:pPr lvl="1">
              <a:buFont typeface="Helvetica" pitchFamily="34" charset="0"/>
              <a:buNone/>
            </a:pPr>
            <a:r>
              <a:rPr lang="en-US" sz="2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682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20" name="Rectangle 4"/>
          <p:cNvSpPr>
            <a:spLocks noChangeArrowheads="1"/>
          </p:cNvSpPr>
          <p:nvPr/>
        </p:nvSpPr>
        <p:spPr bwMode="auto">
          <a:xfrm>
            <a:off x="0" y="1340768"/>
            <a:ext cx="9144000" cy="5517232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 the file conversion</a:t>
            </a: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6563" y="2133600"/>
            <a:ext cx="7077075" cy="38862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1900" dirty="0"/>
              <a:t>Same file than in the previous exercise</a:t>
            </a:r>
          </a:p>
          <a:p>
            <a:pPr>
              <a:lnSpc>
                <a:spcPct val="95000"/>
              </a:lnSpc>
            </a:pPr>
            <a:r>
              <a:rPr lang="en-US" sz="1900" b="1" dirty="0"/>
              <a:t>You will be asked to give</a:t>
            </a:r>
            <a:r>
              <a:rPr lang="en-US" sz="1900" dirty="0"/>
              <a:t> :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1900" dirty="0"/>
              <a:t>A </a:t>
            </a:r>
            <a:r>
              <a:rPr lang="en-US" sz="1900" b="1" dirty="0"/>
              <a:t>dataset reference</a:t>
            </a:r>
            <a:r>
              <a:rPr lang="en-US" sz="1900" dirty="0"/>
              <a:t> (can be a cruise name, for example)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1900" dirty="0"/>
              <a:t>A name for the </a:t>
            </a:r>
            <a:r>
              <a:rPr lang="en-US" sz="1900" b="1" dirty="0"/>
              <a:t>CDI summary file</a:t>
            </a:r>
            <a:r>
              <a:rPr lang="en-US" sz="1900" dirty="0"/>
              <a:t> 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1900" dirty="0"/>
              <a:t>A </a:t>
            </a:r>
            <a:r>
              <a:rPr lang="en-US" sz="1900" b="1" dirty="0"/>
              <a:t>name for the output file</a:t>
            </a:r>
            <a:r>
              <a:rPr lang="en-US" sz="1900" dirty="0"/>
              <a:t> (all the stations in the same file) or </a:t>
            </a:r>
            <a:r>
              <a:rPr lang="en-US" sz="1900" b="1" dirty="0"/>
              <a:t>name for the output directory</a:t>
            </a:r>
            <a:r>
              <a:rPr lang="en-US" sz="1900" dirty="0"/>
              <a:t> (one station per file) 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1900" dirty="0"/>
              <a:t>An </a:t>
            </a:r>
            <a:r>
              <a:rPr lang="en-US" sz="1900" b="1" dirty="0"/>
              <a:t>output directory prefix</a:t>
            </a:r>
            <a:r>
              <a:rPr lang="en-US" sz="1900" dirty="0"/>
              <a:t> (for the coupling table). This prefix will be subtracted from the file name in the mapping table. </a:t>
            </a:r>
            <a:endParaRPr lang="en-US" sz="1900" u="sng" dirty="0"/>
          </a:p>
          <a:p>
            <a:pPr lvl="1">
              <a:lnSpc>
                <a:spcPct val="65000"/>
              </a:lnSpc>
              <a:buFont typeface="Helvetica" pitchFamily="34" charset="0"/>
              <a:buNone/>
            </a:pPr>
            <a:r>
              <a:rPr lang="en-US" sz="1900" i="1" u="sng" dirty="0"/>
              <a:t>For example if </a:t>
            </a:r>
            <a:endParaRPr lang="en-US" sz="1900" i="1" dirty="0"/>
          </a:p>
          <a:p>
            <a:pPr lvl="1">
              <a:lnSpc>
                <a:spcPct val="65000"/>
              </a:lnSpc>
            </a:pPr>
            <a:r>
              <a:rPr lang="en-US" sz="1900" i="1" dirty="0"/>
              <a:t>output file name = C:\username\NEMO\cruise_name\file_name</a:t>
            </a:r>
          </a:p>
          <a:p>
            <a:pPr lvl="1">
              <a:lnSpc>
                <a:spcPct val="65000"/>
              </a:lnSpc>
            </a:pPr>
            <a:r>
              <a:rPr lang="en-US" sz="1900" i="1" dirty="0"/>
              <a:t>and  output directory prefix = C:\username\NEMO</a:t>
            </a:r>
          </a:p>
          <a:p>
            <a:pPr lvl="1">
              <a:lnSpc>
                <a:spcPct val="65000"/>
              </a:lnSpc>
            </a:pPr>
            <a:r>
              <a:rPr lang="en-US" sz="1900" i="1" dirty="0"/>
              <a:t>file name in the mapping table will be : </a:t>
            </a:r>
            <a:r>
              <a:rPr lang="en-US" sz="1900" i="1" dirty="0" err="1"/>
              <a:t>cruise_name</a:t>
            </a:r>
            <a:r>
              <a:rPr lang="en-US" sz="1900" i="1" dirty="0"/>
              <a:t>\</a:t>
            </a:r>
            <a:r>
              <a:rPr lang="en-US" sz="1900" i="1" dirty="0" err="1"/>
              <a:t>file_name</a:t>
            </a:r>
            <a:r>
              <a:rPr lang="en-US" sz="1900" dirty="0"/>
              <a:t> </a:t>
            </a:r>
          </a:p>
          <a:p>
            <a:pPr>
              <a:lnSpc>
                <a:spcPct val="95000"/>
              </a:lnSpc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60102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6" name="Rectangle 4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CDI summary file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55576" y="2708275"/>
            <a:ext cx="8172450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>
                <a:solidFill>
                  <a:srgbClr val="00A7E5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0519D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A7E5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519D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○"/>
              <a:defRPr sz="2000">
                <a:solidFill>
                  <a:srgbClr val="00A7E5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○"/>
              <a:defRPr sz="2000">
                <a:solidFill>
                  <a:srgbClr val="00A7E5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○"/>
              <a:defRPr sz="2000">
                <a:solidFill>
                  <a:srgbClr val="00A7E5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○"/>
              <a:defRPr sz="2000">
                <a:solidFill>
                  <a:srgbClr val="00A7E5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○"/>
              <a:defRPr sz="2000">
                <a:solidFill>
                  <a:srgbClr val="00A7E5"/>
                </a:solidFill>
                <a:latin typeface="+mn-lt"/>
                <a:cs typeface="+mn-cs"/>
              </a:defRPr>
            </a:lvl9pPr>
          </a:lstStyle>
          <a:p>
            <a:r>
              <a:rPr lang="en-US" sz="2500" dirty="0" smtClean="0"/>
              <a:t>Convert it to an EXCEL file (for future use by MIKADO)</a:t>
            </a:r>
          </a:p>
          <a:p>
            <a:pPr lvl="1"/>
            <a:r>
              <a:rPr lang="en-US" sz="2500" b="1" dirty="0" smtClean="0"/>
              <a:t>Open the CDI summary text file</a:t>
            </a:r>
            <a:r>
              <a:rPr lang="en-US" sz="2500" dirty="0" smtClean="0"/>
              <a:t> with EXCEL (field delimited by tabulations)</a:t>
            </a:r>
          </a:p>
          <a:p>
            <a:pPr lvl="1"/>
            <a:r>
              <a:rPr lang="en-US" sz="2500" b="1" dirty="0" smtClean="0"/>
              <a:t>Rename the folder into </a:t>
            </a:r>
            <a:r>
              <a:rPr lang="en-US" sz="2500" dirty="0" smtClean="0"/>
              <a:t>: </a:t>
            </a:r>
            <a:r>
              <a:rPr lang="en-US" sz="2500" b="1" i="1" dirty="0" smtClean="0">
                <a:solidFill>
                  <a:srgbClr val="CC0099"/>
                </a:solidFill>
              </a:rPr>
              <a:t>STATION</a:t>
            </a:r>
          </a:p>
          <a:p>
            <a:pPr lvl="1"/>
            <a:r>
              <a:rPr lang="en-US" sz="2500" b="1" dirty="0" smtClean="0"/>
              <a:t>Save it under </a:t>
            </a:r>
            <a:r>
              <a:rPr lang="en-US" sz="2500" b="1" i="1" dirty="0" smtClean="0">
                <a:solidFill>
                  <a:srgbClr val="CC0099"/>
                </a:solidFill>
              </a:rPr>
              <a:t>XLS or XLSX</a:t>
            </a:r>
            <a:r>
              <a:rPr lang="en-US" sz="2500" b="1" dirty="0" smtClean="0">
                <a:solidFill>
                  <a:schemeClr val="bg2"/>
                </a:solidFill>
              </a:rPr>
              <a:t> </a:t>
            </a:r>
            <a:r>
              <a:rPr lang="en-US" sz="2500" dirty="0" smtClean="0"/>
              <a:t>format, it will be used later on during the practical work on MIKADO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5579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8" name="Rectangle 4"/>
          <p:cNvSpPr>
            <a:spLocks noChangeArrowheads="1"/>
          </p:cNvSpPr>
          <p:nvPr/>
        </p:nvSpPr>
        <p:spPr bwMode="auto">
          <a:xfrm>
            <a:off x="0" y="1296144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Coupling table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6563" y="2133600"/>
            <a:ext cx="7077075" cy="4391744"/>
          </a:xfrm>
        </p:spPr>
        <p:txBody>
          <a:bodyPr/>
          <a:lstStyle/>
          <a:p>
            <a:r>
              <a:rPr lang="en-US" sz="1800" b="1" i="1" dirty="0">
                <a:solidFill>
                  <a:srgbClr val="5F5F5F"/>
                </a:solidFill>
              </a:rPr>
              <a:t>Have a look</a:t>
            </a:r>
            <a:r>
              <a:rPr lang="en-US" sz="1800" dirty="0"/>
              <a:t> </a:t>
            </a:r>
            <a:r>
              <a:rPr lang="en-US" sz="1800" dirty="0" smtClean="0"/>
              <a:t>at </a:t>
            </a:r>
            <a:r>
              <a:rPr lang="en-US" sz="1800" dirty="0"/>
              <a:t>the coupling table </a:t>
            </a:r>
          </a:p>
          <a:p>
            <a:pPr lvl="1"/>
            <a:r>
              <a:rPr lang="en-US" sz="1800" dirty="0">
                <a:solidFill>
                  <a:srgbClr val="5F5F5F"/>
                </a:solidFill>
              </a:rPr>
              <a:t>Menu :</a:t>
            </a:r>
            <a:r>
              <a:rPr lang="en-US" sz="1800" b="1" i="1" dirty="0">
                <a:solidFill>
                  <a:srgbClr val="CC0099"/>
                </a:solidFill>
              </a:rPr>
              <a:t> </a:t>
            </a:r>
            <a:r>
              <a:rPr lang="en-US" sz="1800" b="1" i="1" dirty="0" err="1">
                <a:solidFill>
                  <a:srgbClr val="CC0099"/>
                </a:solidFill>
              </a:rPr>
              <a:t>Coupling_table</a:t>
            </a:r>
            <a:r>
              <a:rPr lang="en-US" sz="1800" b="1" i="1" dirty="0">
                <a:solidFill>
                  <a:srgbClr val="CC0099"/>
                </a:solidFill>
              </a:rPr>
              <a:t>&gt;Edit</a:t>
            </a:r>
          </a:p>
          <a:p>
            <a:pPr lvl="1">
              <a:spcBef>
                <a:spcPct val="20000"/>
              </a:spcBef>
            </a:pPr>
            <a:r>
              <a:rPr lang="en-US" sz="1800" dirty="0"/>
              <a:t>It gives the link between the </a:t>
            </a:r>
            <a:r>
              <a:rPr lang="en-US" sz="1800" dirty="0" smtClean="0"/>
              <a:t>LOCAL_CDI_ID </a:t>
            </a:r>
            <a:r>
              <a:rPr lang="en-US" sz="1800" dirty="0"/>
              <a:t>and the file in which the LOCAL_CDI_ID will be found by the download manager of SeaDataNet</a:t>
            </a:r>
          </a:p>
          <a:p>
            <a:pPr lvl="1">
              <a:spcBef>
                <a:spcPct val="20000"/>
              </a:spcBef>
            </a:pPr>
            <a:r>
              <a:rPr lang="en-US" sz="1800" dirty="0"/>
              <a:t>MODUS = 1 if the </a:t>
            </a:r>
            <a:r>
              <a:rPr lang="en-US" sz="1800" dirty="0" smtClean="0"/>
              <a:t>LOCAL_CDI_ID </a:t>
            </a:r>
            <a:r>
              <a:rPr lang="en-US" sz="1800" dirty="0"/>
              <a:t>is in a mono-station file</a:t>
            </a:r>
          </a:p>
          <a:p>
            <a:pPr lvl="1">
              <a:spcBef>
                <a:spcPct val="20000"/>
              </a:spcBef>
            </a:pPr>
            <a:r>
              <a:rPr lang="en-US" sz="1800" dirty="0"/>
              <a:t>MODUS = 3 if the </a:t>
            </a:r>
            <a:r>
              <a:rPr lang="en-US" sz="1800" dirty="0" smtClean="0"/>
              <a:t>LOCAL_CDI_ID </a:t>
            </a:r>
            <a:r>
              <a:rPr lang="en-US" sz="1800" dirty="0"/>
              <a:t>is in a multi-station file</a:t>
            </a:r>
          </a:p>
          <a:p>
            <a:pPr lvl="1">
              <a:spcBef>
                <a:spcPct val="20000"/>
              </a:spcBef>
            </a:pPr>
            <a:r>
              <a:rPr lang="en-US" sz="1800" dirty="0"/>
              <a:t>One </a:t>
            </a:r>
            <a:r>
              <a:rPr lang="en-US" sz="1800" dirty="0" smtClean="0"/>
              <a:t>LOCAL_CDI_ID </a:t>
            </a:r>
            <a:r>
              <a:rPr lang="en-US" sz="1800" dirty="0"/>
              <a:t>and one format is unique in the coupling table</a:t>
            </a:r>
          </a:p>
          <a:p>
            <a:pPr lvl="1">
              <a:spcBef>
                <a:spcPct val="20000"/>
              </a:spcBef>
            </a:pPr>
            <a:r>
              <a:rPr lang="en-US" sz="1800" dirty="0"/>
              <a:t>Add and delete records</a:t>
            </a:r>
          </a:p>
          <a:p>
            <a:r>
              <a:rPr lang="en-US" sz="1800" b="1" i="1" dirty="0">
                <a:solidFill>
                  <a:srgbClr val="5F5F5F"/>
                </a:solidFill>
              </a:rPr>
              <a:t>Export</a:t>
            </a:r>
            <a:r>
              <a:rPr lang="en-US" sz="1800" dirty="0"/>
              <a:t> the coupling table in a flat file</a:t>
            </a:r>
          </a:p>
          <a:p>
            <a:pPr lvl="1"/>
            <a:r>
              <a:rPr lang="en-US" sz="1800" dirty="0">
                <a:solidFill>
                  <a:srgbClr val="5F5F5F"/>
                </a:solidFill>
              </a:rPr>
              <a:t>Menu :</a:t>
            </a:r>
            <a:r>
              <a:rPr lang="en-US" sz="1800" b="1" i="1" dirty="0">
                <a:solidFill>
                  <a:srgbClr val="CC0099"/>
                </a:solidFill>
              </a:rPr>
              <a:t> </a:t>
            </a:r>
            <a:r>
              <a:rPr lang="en-US" sz="1800" b="1" i="1" dirty="0" err="1">
                <a:solidFill>
                  <a:srgbClr val="CC0099"/>
                </a:solidFill>
              </a:rPr>
              <a:t>Coupling_table</a:t>
            </a:r>
            <a:r>
              <a:rPr lang="en-US" sz="1800" b="1" i="1" dirty="0">
                <a:solidFill>
                  <a:srgbClr val="CC0099"/>
                </a:solidFill>
              </a:rPr>
              <a:t>&gt;Export</a:t>
            </a:r>
          </a:p>
          <a:p>
            <a:pPr lvl="1"/>
            <a:r>
              <a:rPr lang="en-US" sz="1800" dirty="0"/>
              <a:t>Have a look at the flat coupling.txt file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412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39975" y="901700"/>
            <a:ext cx="5040313" cy="2952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Training Workshop – Ostende – 1-4 March 2010</a:t>
            </a:r>
            <a:endParaRPr lang="fr-FR"/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z="3600"/>
              <a:t>Practical work on MIKADO</a:t>
            </a:r>
            <a:br>
              <a:rPr lang="fr-FR" sz="3600"/>
            </a:br>
            <a:r>
              <a:rPr lang="fr-FR" sz="2000" i="1"/>
              <a:t>Creation of XML files for CDI</a:t>
            </a:r>
          </a:p>
        </p:txBody>
      </p:sp>
      <p:sp>
        <p:nvSpPr>
          <p:cNvPr id="52941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fr-FR"/>
          </a:p>
          <a:p>
            <a:pPr algn="ctr"/>
            <a:r>
              <a:rPr lang="fr-FR"/>
              <a:t>M. Fichaut</a:t>
            </a:r>
          </a:p>
        </p:txBody>
      </p:sp>
      <p:pic>
        <p:nvPicPr>
          <p:cNvPr id="8" name="Picture 3" descr="mikado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68" y="3957874"/>
            <a:ext cx="1608336" cy="278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54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340768"/>
            <a:ext cx="9144000" cy="5517232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Exercise </a:t>
            </a:r>
            <a:endParaRPr lang="en-US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3200" dirty="0" smtClean="0"/>
          </a:p>
          <a:p>
            <a:pPr marL="0" indent="0" algn="just">
              <a:buNone/>
            </a:pPr>
            <a:r>
              <a:rPr lang="en-US" sz="3200" dirty="0" smtClean="0"/>
              <a:t>CDI Automatic generation from the CDI summary file created this morning with NEMO – Validation of the XML </a:t>
            </a:r>
            <a:r>
              <a:rPr lang="en-US" sz="3200" dirty="0" smtClean="0"/>
              <a:t>files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80807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ChangeArrowheads="1"/>
          </p:cNvSpPr>
          <p:nvPr/>
        </p:nvSpPr>
        <p:spPr bwMode="auto">
          <a:xfrm>
            <a:off x="0" y="1340768"/>
            <a:ext cx="9144000" cy="5517232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31459" name="Rectangle 3"/>
          <p:cNvSpPr>
            <a:spLocks noChangeArrowheads="1"/>
          </p:cNvSpPr>
          <p:nvPr/>
        </p:nvSpPr>
        <p:spPr bwMode="auto">
          <a:xfrm>
            <a:off x="4572000" y="1988841"/>
            <a:ext cx="3529013" cy="4869160"/>
          </a:xfrm>
          <a:prstGeom prst="rect">
            <a:avLst/>
          </a:prstGeom>
          <a:solidFill>
            <a:srgbClr val="FFCCFF"/>
          </a:solidFill>
          <a:ln w="38100">
            <a:solidFill>
              <a:srgbClr val="66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1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ASCII data to XML files</a:t>
            </a:r>
          </a:p>
        </p:txBody>
      </p:sp>
      <p:grpSp>
        <p:nvGrpSpPr>
          <p:cNvPr id="531461" name="Group 5"/>
          <p:cNvGrpSpPr>
            <a:grpSpLocks/>
          </p:cNvGrpSpPr>
          <p:nvPr/>
        </p:nvGrpSpPr>
        <p:grpSpPr bwMode="auto">
          <a:xfrm>
            <a:off x="323850" y="2565400"/>
            <a:ext cx="4598988" cy="1368425"/>
            <a:chOff x="204" y="1616"/>
            <a:chExt cx="2897" cy="862"/>
          </a:xfrm>
        </p:grpSpPr>
        <p:pic>
          <p:nvPicPr>
            <p:cNvPr id="531462" name="Picture 6" descr="nem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4" y="1797"/>
              <a:ext cx="652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1463" name="AutoShape 7"/>
            <p:cNvSpPr>
              <a:spLocks noChangeArrowheads="1"/>
            </p:cNvSpPr>
            <p:nvPr/>
          </p:nvSpPr>
          <p:spPr bwMode="auto">
            <a:xfrm>
              <a:off x="204" y="1707"/>
              <a:ext cx="775" cy="771"/>
            </a:xfrm>
            <a:prstGeom prst="flowChartMultidocumen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Collection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of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ASCII files</a:t>
              </a:r>
              <a:endParaRPr lang="fr-FR" sz="4000"/>
            </a:p>
          </p:txBody>
        </p:sp>
        <p:sp>
          <p:nvSpPr>
            <p:cNvPr id="531464" name="AutoShape 8"/>
            <p:cNvSpPr>
              <a:spLocks noChangeArrowheads="1"/>
            </p:cNvSpPr>
            <p:nvPr/>
          </p:nvSpPr>
          <p:spPr bwMode="auto">
            <a:xfrm>
              <a:off x="2245" y="1616"/>
              <a:ext cx="856" cy="852"/>
            </a:xfrm>
            <a:prstGeom prst="flowChartMultidocument">
              <a:avLst/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ODV 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files</a:t>
              </a:r>
              <a:endParaRPr lang="fr-FR" sz="4000"/>
            </a:p>
          </p:txBody>
        </p:sp>
        <p:sp>
          <p:nvSpPr>
            <p:cNvPr id="531465" name="AutoShape 9"/>
            <p:cNvSpPr>
              <a:spLocks noChangeArrowheads="1"/>
            </p:cNvSpPr>
            <p:nvPr/>
          </p:nvSpPr>
          <p:spPr bwMode="auto">
            <a:xfrm>
              <a:off x="1019" y="1842"/>
              <a:ext cx="245" cy="44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1466" name="AutoShape 10"/>
            <p:cNvSpPr>
              <a:spLocks noChangeArrowheads="1"/>
            </p:cNvSpPr>
            <p:nvPr/>
          </p:nvSpPr>
          <p:spPr bwMode="auto">
            <a:xfrm>
              <a:off x="1957" y="1842"/>
              <a:ext cx="245" cy="44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31467" name="Group 11"/>
          <p:cNvGrpSpPr>
            <a:grpSpLocks/>
          </p:cNvGrpSpPr>
          <p:nvPr/>
        </p:nvGrpSpPr>
        <p:grpSpPr bwMode="auto">
          <a:xfrm>
            <a:off x="1835150" y="3813175"/>
            <a:ext cx="1295400" cy="2711450"/>
            <a:chOff x="1156" y="2402"/>
            <a:chExt cx="816" cy="1708"/>
          </a:xfrm>
        </p:grpSpPr>
        <p:sp>
          <p:nvSpPr>
            <p:cNvPr id="531468" name="AutoShape 12"/>
            <p:cNvSpPr>
              <a:spLocks noChangeArrowheads="1"/>
            </p:cNvSpPr>
            <p:nvPr/>
          </p:nvSpPr>
          <p:spPr bwMode="auto">
            <a:xfrm>
              <a:off x="1156" y="3461"/>
              <a:ext cx="816" cy="649"/>
            </a:xfrm>
            <a:prstGeom prst="foldedCorner">
              <a:avLst>
                <a:gd name="adj" fmla="val 125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CDI summary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CSV file</a:t>
              </a:r>
              <a:endParaRPr lang="fr-FR" sz="4000"/>
            </a:p>
          </p:txBody>
        </p:sp>
        <p:sp>
          <p:nvSpPr>
            <p:cNvPr id="531469" name="AutoShape 13"/>
            <p:cNvSpPr>
              <a:spLocks noChangeArrowheads="1"/>
            </p:cNvSpPr>
            <p:nvPr/>
          </p:nvSpPr>
          <p:spPr bwMode="auto">
            <a:xfrm rot="5400000">
              <a:off x="1113" y="2718"/>
              <a:ext cx="907" cy="275"/>
            </a:xfrm>
            <a:prstGeom prst="rightArrow">
              <a:avLst>
                <a:gd name="adj1" fmla="val 50000"/>
                <a:gd name="adj2" fmla="val 82455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31470" name="Group 14"/>
          <p:cNvGrpSpPr>
            <a:grpSpLocks/>
          </p:cNvGrpSpPr>
          <p:nvPr/>
        </p:nvGrpSpPr>
        <p:grpSpPr bwMode="auto">
          <a:xfrm>
            <a:off x="7451728" y="3573464"/>
            <a:ext cx="1512888" cy="1652588"/>
            <a:chOff x="4694" y="2432"/>
            <a:chExt cx="953" cy="1041"/>
          </a:xfrm>
        </p:grpSpPr>
        <p:sp>
          <p:nvSpPr>
            <p:cNvPr id="531471" name="AutoShape 15"/>
            <p:cNvSpPr>
              <a:spLocks noChangeArrowheads="1"/>
            </p:cNvSpPr>
            <p:nvPr/>
          </p:nvSpPr>
          <p:spPr bwMode="auto">
            <a:xfrm>
              <a:off x="4838" y="2735"/>
              <a:ext cx="764" cy="738"/>
            </a:xfrm>
            <a:prstGeom prst="can">
              <a:avLst>
                <a:gd name="adj" fmla="val 25000"/>
              </a:avLst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SeaDataNet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CDI</a:t>
              </a:r>
              <a:endParaRPr lang="fr-FR" sz="4000"/>
            </a:p>
          </p:txBody>
        </p:sp>
        <p:sp>
          <p:nvSpPr>
            <p:cNvPr id="531472" name="AutoShape 16"/>
            <p:cNvSpPr>
              <a:spLocks noChangeArrowheads="1"/>
            </p:cNvSpPr>
            <p:nvPr/>
          </p:nvSpPr>
          <p:spPr bwMode="auto">
            <a:xfrm rot="5400000">
              <a:off x="5057" y="2069"/>
              <a:ext cx="227" cy="95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66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31473" name="Group 17"/>
          <p:cNvGrpSpPr>
            <a:grpSpLocks/>
          </p:cNvGrpSpPr>
          <p:nvPr/>
        </p:nvGrpSpPr>
        <p:grpSpPr bwMode="auto">
          <a:xfrm>
            <a:off x="3276600" y="5445125"/>
            <a:ext cx="4391026" cy="1223963"/>
            <a:chOff x="2064" y="3430"/>
            <a:chExt cx="2766" cy="771"/>
          </a:xfrm>
        </p:grpSpPr>
        <p:sp>
          <p:nvSpPr>
            <p:cNvPr id="531474" name="Text Box 18"/>
            <p:cNvSpPr txBox="1">
              <a:spLocks noChangeArrowheads="1"/>
            </p:cNvSpPr>
            <p:nvPr/>
          </p:nvSpPr>
          <p:spPr bwMode="auto">
            <a:xfrm>
              <a:off x="4192" y="3748"/>
              <a:ext cx="63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781" tIns="21390" rIns="42781" bIns="21390"/>
            <a:lstStyle/>
            <a:p>
              <a:r>
                <a:rPr lang="en-US" sz="1400" dirty="0">
                  <a:solidFill>
                    <a:srgbClr val="808080"/>
                  </a:solidFill>
                  <a:latin typeface="Helvetica" pitchFamily="34" charset="0"/>
                </a:rPr>
                <a:t>MIKADO</a:t>
              </a:r>
              <a:endParaRPr lang="fr-FR" sz="4400" dirty="0"/>
            </a:p>
          </p:txBody>
        </p:sp>
        <p:pic>
          <p:nvPicPr>
            <p:cNvPr id="531475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3511"/>
              <a:ext cx="610" cy="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31476" name="Picture 20" descr="mikado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4" y="3430"/>
              <a:ext cx="473" cy="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1477" name="AutoShape 21"/>
            <p:cNvSpPr>
              <a:spLocks noChangeArrowheads="1"/>
            </p:cNvSpPr>
            <p:nvPr/>
          </p:nvSpPr>
          <p:spPr bwMode="auto">
            <a:xfrm>
              <a:off x="2064" y="3670"/>
              <a:ext cx="244" cy="291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1478" name="AutoShape 22"/>
            <p:cNvSpPr>
              <a:spLocks noChangeArrowheads="1"/>
            </p:cNvSpPr>
            <p:nvPr/>
          </p:nvSpPr>
          <p:spPr bwMode="auto">
            <a:xfrm>
              <a:off x="3107" y="3647"/>
              <a:ext cx="635" cy="337"/>
            </a:xfrm>
            <a:prstGeom prst="rightArrow">
              <a:avLst>
                <a:gd name="adj1" fmla="val 50000"/>
                <a:gd name="adj2" fmla="val 47107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531479" name="Group 23"/>
          <p:cNvGrpSpPr>
            <a:grpSpLocks/>
          </p:cNvGrpSpPr>
          <p:nvPr/>
        </p:nvGrpSpPr>
        <p:grpSpPr bwMode="auto">
          <a:xfrm>
            <a:off x="5003800" y="2852738"/>
            <a:ext cx="2376488" cy="2508250"/>
            <a:chOff x="3152" y="1950"/>
            <a:chExt cx="1497" cy="1616"/>
          </a:xfrm>
        </p:grpSpPr>
        <p:sp>
          <p:nvSpPr>
            <p:cNvPr id="531480" name="AutoShape 24"/>
            <p:cNvSpPr>
              <a:spLocks noChangeArrowheads="1"/>
            </p:cNvSpPr>
            <p:nvPr/>
          </p:nvSpPr>
          <p:spPr bwMode="auto">
            <a:xfrm>
              <a:off x="3874" y="1950"/>
              <a:ext cx="775" cy="771"/>
            </a:xfrm>
            <a:prstGeom prst="flowChartMultidocument">
              <a:avLst/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</a:rPr>
                <a:t>XML</a:t>
              </a:r>
            </a:p>
            <a:p>
              <a:pPr algn="ctr"/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</a:rPr>
                <a:t> CDI files</a:t>
              </a:r>
              <a:endParaRPr lang="fr-FR" sz="4000" dirty="0"/>
            </a:p>
          </p:txBody>
        </p:sp>
        <p:sp>
          <p:nvSpPr>
            <p:cNvPr id="531481" name="AutoShape 25"/>
            <p:cNvSpPr>
              <a:spLocks noChangeArrowheads="1"/>
            </p:cNvSpPr>
            <p:nvPr/>
          </p:nvSpPr>
          <p:spPr bwMode="auto">
            <a:xfrm rot="16200000">
              <a:off x="4100" y="2643"/>
              <a:ext cx="326" cy="44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1482" name="Text Box 26"/>
            <p:cNvSpPr txBox="1">
              <a:spLocks noChangeArrowheads="1"/>
            </p:cNvSpPr>
            <p:nvPr/>
          </p:nvSpPr>
          <p:spPr bwMode="auto">
            <a:xfrm>
              <a:off x="3152" y="3158"/>
              <a:ext cx="1497" cy="40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Arial" charset="0"/>
                </a:rPr>
                <a:t>summary_CDI_NEMO.xml</a:t>
              </a:r>
            </a:p>
            <a:p>
              <a:pPr>
                <a:spcBef>
                  <a:spcPct val="50000"/>
                </a:spcBef>
              </a:pPr>
              <a:r>
                <a:rPr lang="en-US" sz="1400">
                  <a:latin typeface="Arial" charset="0"/>
                </a:rPr>
                <a:t>Delivered with NEMO</a:t>
              </a:r>
            </a:p>
          </p:txBody>
        </p:sp>
      </p:grpSp>
      <p:sp>
        <p:nvSpPr>
          <p:cNvPr id="531483" name="AutoShape 27"/>
          <p:cNvSpPr>
            <a:spLocks noChangeArrowheads="1"/>
          </p:cNvSpPr>
          <p:nvPr/>
        </p:nvSpPr>
        <p:spPr bwMode="auto">
          <a:xfrm>
            <a:off x="250825" y="6021388"/>
            <a:ext cx="1296988" cy="479425"/>
          </a:xfrm>
          <a:prstGeom prst="foldedCorner">
            <a:avLst>
              <a:gd name="adj" fmla="val 12500"/>
            </a:avLst>
          </a:prstGeom>
          <a:solidFill>
            <a:srgbClr val="00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42781" tIns="21390" rIns="42781" bIns="21390" anchor="ctr"/>
          <a:lstStyle/>
          <a:p>
            <a:pPr algn="ctr"/>
            <a:r>
              <a:rPr lang="en-US" sz="1400">
                <a:solidFill>
                  <a:srgbClr val="FFFFFF"/>
                </a:solidFill>
                <a:latin typeface="Helvetica" pitchFamily="34" charset="0"/>
              </a:rPr>
              <a:t>Coupling table</a:t>
            </a:r>
            <a:endParaRPr lang="fr-FR" sz="4000"/>
          </a:p>
        </p:txBody>
      </p:sp>
      <p:sp>
        <p:nvSpPr>
          <p:cNvPr id="531484" name="AutoShape 28"/>
          <p:cNvSpPr>
            <a:spLocks noChangeArrowheads="1"/>
          </p:cNvSpPr>
          <p:nvPr/>
        </p:nvSpPr>
        <p:spPr bwMode="auto">
          <a:xfrm rot="7378746">
            <a:off x="676275" y="4300538"/>
            <a:ext cx="1747838" cy="436562"/>
          </a:xfrm>
          <a:prstGeom prst="rightArrow">
            <a:avLst>
              <a:gd name="adj1" fmla="val 50000"/>
              <a:gd name="adj2" fmla="val 100091"/>
            </a:avLst>
          </a:prstGeom>
          <a:solidFill>
            <a:srgbClr val="0033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GB"/>
          </a:p>
        </p:txBody>
      </p:sp>
      <p:sp>
        <p:nvSpPr>
          <p:cNvPr id="531485" name="AutoShape 29"/>
          <p:cNvSpPr>
            <a:spLocks noChangeArrowheads="1"/>
          </p:cNvSpPr>
          <p:nvPr/>
        </p:nvSpPr>
        <p:spPr bwMode="auto">
          <a:xfrm>
            <a:off x="250825" y="5300663"/>
            <a:ext cx="1225550" cy="504825"/>
          </a:xfrm>
          <a:prstGeom prst="can">
            <a:avLst>
              <a:gd name="adj" fmla="val 25000"/>
            </a:avLst>
          </a:prstGeom>
          <a:solidFill>
            <a:srgbClr val="003366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2781" tIns="21390" rIns="42781" bIns="21390" anchor="ctr"/>
          <a:lstStyle/>
          <a:p>
            <a:pPr algn="ctr"/>
            <a:r>
              <a:rPr lang="en-US" sz="1400">
                <a:solidFill>
                  <a:srgbClr val="FFFFFF"/>
                </a:solidFill>
                <a:latin typeface="Helvetica" pitchFamily="34" charset="0"/>
              </a:rPr>
              <a:t>Coupling table</a:t>
            </a:r>
            <a:endParaRPr lang="fr-FR" sz="1400">
              <a:solidFill>
                <a:srgbClr val="FFFFFF"/>
              </a:solidFill>
              <a:latin typeface="Helvetica" pitchFamily="34" charset="0"/>
            </a:endParaRPr>
          </a:p>
        </p:txBody>
      </p:sp>
      <p:sp>
        <p:nvSpPr>
          <p:cNvPr id="531486" name="Line 30"/>
          <p:cNvSpPr>
            <a:spLocks noChangeShapeType="1"/>
          </p:cNvSpPr>
          <p:nvPr/>
        </p:nvSpPr>
        <p:spPr bwMode="auto">
          <a:xfrm>
            <a:off x="827088" y="5805488"/>
            <a:ext cx="0" cy="215900"/>
          </a:xfrm>
          <a:prstGeom prst="line">
            <a:avLst/>
          </a:prstGeom>
          <a:noFill/>
          <a:ln w="7620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31487" name="Text Box 31"/>
          <p:cNvSpPr txBox="1">
            <a:spLocks noChangeArrowheads="1"/>
          </p:cNvSpPr>
          <p:nvPr/>
        </p:nvSpPr>
        <p:spPr bwMode="auto">
          <a:xfrm>
            <a:off x="174625" y="5808663"/>
            <a:ext cx="10128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2781" tIns="21390" rIns="42781" bIns="21390"/>
          <a:lstStyle/>
          <a:p>
            <a:r>
              <a:rPr lang="en-US" sz="1400">
                <a:solidFill>
                  <a:srgbClr val="808080"/>
                </a:solidFill>
                <a:latin typeface="Helvetica" pitchFamily="34" charset="0"/>
              </a:rPr>
              <a:t>Export</a:t>
            </a:r>
            <a:endParaRPr lang="fr-FR" sz="4400"/>
          </a:p>
        </p:txBody>
      </p:sp>
      <p:sp>
        <p:nvSpPr>
          <p:cNvPr id="33" name="AutoShape 25"/>
          <p:cNvSpPr>
            <a:spLocks noChangeArrowheads="1"/>
          </p:cNvSpPr>
          <p:nvPr/>
        </p:nvSpPr>
        <p:spPr bwMode="auto">
          <a:xfrm rot="16200000">
            <a:off x="5205658" y="4163749"/>
            <a:ext cx="505996" cy="53094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GB"/>
          </a:p>
        </p:txBody>
      </p:sp>
      <p:sp>
        <p:nvSpPr>
          <p:cNvPr id="2" name="Organigramme : Document 1"/>
          <p:cNvSpPr/>
          <p:nvPr/>
        </p:nvSpPr>
        <p:spPr>
          <a:xfrm>
            <a:off x="5076056" y="3068960"/>
            <a:ext cx="956792" cy="954863"/>
          </a:xfrm>
          <a:prstGeom prst="flowChartDocumen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Coupling</a:t>
            </a:r>
            <a:r>
              <a:rPr lang="fr-FR" sz="1400" dirty="0" smtClean="0"/>
              <a:t> file for DM</a:t>
            </a:r>
            <a:endParaRPr lang="en-GB" sz="1400" dirty="0"/>
          </a:p>
        </p:txBody>
      </p:sp>
      <p:sp>
        <p:nvSpPr>
          <p:cNvPr id="3" name="Ellipse 2"/>
          <p:cNvSpPr/>
          <p:nvPr/>
        </p:nvSpPr>
        <p:spPr>
          <a:xfrm>
            <a:off x="6480522" y="2276872"/>
            <a:ext cx="539750" cy="503560"/>
          </a:xfrm>
          <a:prstGeom prst="ellipse">
            <a:avLst/>
          </a:prstGeom>
          <a:solidFill>
            <a:srgbClr val="CC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42781" tIns="21390" rIns="42781" bIns="21390" anchor="ctr"/>
          <a:lstStyle/>
          <a:p>
            <a:pPr algn="ctr"/>
            <a:r>
              <a:rPr lang="fr-FR" sz="1400" dirty="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a</a:t>
            </a:r>
            <a:endParaRPr lang="en-GB" sz="1400" dirty="0">
              <a:solidFill>
                <a:srgbClr val="000000"/>
              </a:solidFill>
              <a:latin typeface="Helvetica" pitchFamily="34" charset="0"/>
              <a:cs typeface="Arial" charset="0"/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5220072" y="2493392"/>
            <a:ext cx="539750" cy="5035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 smtClean="0"/>
              <a:t>b</a:t>
            </a:r>
            <a:endParaRPr lang="en-GB" sz="1400" dirty="0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634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3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82" name="Rectangle 26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0281" name="Rectangle 25"/>
          <p:cNvSpPr>
            <a:spLocks noChangeArrowheads="1"/>
          </p:cNvSpPr>
          <p:nvPr/>
        </p:nvSpPr>
        <p:spPr bwMode="auto">
          <a:xfrm>
            <a:off x="250825" y="2205038"/>
            <a:ext cx="4897438" cy="1944687"/>
          </a:xfrm>
          <a:prstGeom prst="rect">
            <a:avLst/>
          </a:prstGeom>
          <a:solidFill>
            <a:srgbClr val="FFCCFF"/>
          </a:solidFill>
          <a:ln w="38100">
            <a:solidFill>
              <a:srgbClr val="66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From ASCII data to XML files</a:t>
            </a:r>
          </a:p>
        </p:txBody>
      </p:sp>
      <p:grpSp>
        <p:nvGrpSpPr>
          <p:cNvPr id="480259" name="Group 3"/>
          <p:cNvGrpSpPr>
            <a:grpSpLocks/>
          </p:cNvGrpSpPr>
          <p:nvPr/>
        </p:nvGrpSpPr>
        <p:grpSpPr bwMode="auto">
          <a:xfrm>
            <a:off x="323850" y="2565400"/>
            <a:ext cx="4598988" cy="1368425"/>
            <a:chOff x="204" y="1616"/>
            <a:chExt cx="2897" cy="862"/>
          </a:xfrm>
        </p:grpSpPr>
        <p:pic>
          <p:nvPicPr>
            <p:cNvPr id="480260" name="Picture 4" descr="nem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4" y="1797"/>
              <a:ext cx="652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0261" name="AutoShape 5"/>
            <p:cNvSpPr>
              <a:spLocks noChangeArrowheads="1"/>
            </p:cNvSpPr>
            <p:nvPr/>
          </p:nvSpPr>
          <p:spPr bwMode="auto">
            <a:xfrm>
              <a:off x="204" y="1707"/>
              <a:ext cx="775" cy="771"/>
            </a:xfrm>
            <a:prstGeom prst="flowChartMultidocumen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Collection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of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ASCII files</a:t>
              </a:r>
              <a:endParaRPr lang="fr-FR" sz="4000"/>
            </a:p>
          </p:txBody>
        </p:sp>
        <p:sp>
          <p:nvSpPr>
            <p:cNvPr id="480262" name="AutoShape 6"/>
            <p:cNvSpPr>
              <a:spLocks noChangeArrowheads="1"/>
            </p:cNvSpPr>
            <p:nvPr/>
          </p:nvSpPr>
          <p:spPr bwMode="auto">
            <a:xfrm>
              <a:off x="2245" y="1616"/>
              <a:ext cx="856" cy="852"/>
            </a:xfrm>
            <a:prstGeom prst="flowChartMultidocument">
              <a:avLst/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ODV 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files</a:t>
              </a:r>
              <a:endParaRPr lang="fr-FR" sz="4000"/>
            </a:p>
          </p:txBody>
        </p:sp>
        <p:sp>
          <p:nvSpPr>
            <p:cNvPr id="480263" name="AutoShape 7"/>
            <p:cNvSpPr>
              <a:spLocks noChangeArrowheads="1"/>
            </p:cNvSpPr>
            <p:nvPr/>
          </p:nvSpPr>
          <p:spPr bwMode="auto">
            <a:xfrm>
              <a:off x="1019" y="1842"/>
              <a:ext cx="245" cy="44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0264" name="AutoShape 8"/>
            <p:cNvSpPr>
              <a:spLocks noChangeArrowheads="1"/>
            </p:cNvSpPr>
            <p:nvPr/>
          </p:nvSpPr>
          <p:spPr bwMode="auto">
            <a:xfrm>
              <a:off x="1957" y="1842"/>
              <a:ext cx="245" cy="44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480265" name="Group 9"/>
          <p:cNvGrpSpPr>
            <a:grpSpLocks/>
          </p:cNvGrpSpPr>
          <p:nvPr/>
        </p:nvGrpSpPr>
        <p:grpSpPr bwMode="auto">
          <a:xfrm>
            <a:off x="1835150" y="3813175"/>
            <a:ext cx="1295400" cy="2711450"/>
            <a:chOff x="1156" y="2402"/>
            <a:chExt cx="816" cy="1708"/>
          </a:xfrm>
        </p:grpSpPr>
        <p:sp>
          <p:nvSpPr>
            <p:cNvPr id="480266" name="AutoShape 10"/>
            <p:cNvSpPr>
              <a:spLocks noChangeArrowheads="1"/>
            </p:cNvSpPr>
            <p:nvPr/>
          </p:nvSpPr>
          <p:spPr bwMode="auto">
            <a:xfrm>
              <a:off x="1156" y="3461"/>
              <a:ext cx="816" cy="649"/>
            </a:xfrm>
            <a:prstGeom prst="foldedCorner">
              <a:avLst>
                <a:gd name="adj" fmla="val 125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CDI summary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CSV file</a:t>
              </a:r>
              <a:endParaRPr lang="fr-FR" sz="4000"/>
            </a:p>
          </p:txBody>
        </p:sp>
        <p:sp>
          <p:nvSpPr>
            <p:cNvPr id="480267" name="AutoShape 11"/>
            <p:cNvSpPr>
              <a:spLocks noChangeArrowheads="1"/>
            </p:cNvSpPr>
            <p:nvPr/>
          </p:nvSpPr>
          <p:spPr bwMode="auto">
            <a:xfrm rot="5400000">
              <a:off x="1113" y="2718"/>
              <a:ext cx="907" cy="275"/>
            </a:xfrm>
            <a:prstGeom prst="rightArrow">
              <a:avLst>
                <a:gd name="adj1" fmla="val 50000"/>
                <a:gd name="adj2" fmla="val 82455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480268" name="Group 12"/>
          <p:cNvGrpSpPr>
            <a:grpSpLocks/>
          </p:cNvGrpSpPr>
          <p:nvPr/>
        </p:nvGrpSpPr>
        <p:grpSpPr bwMode="auto">
          <a:xfrm>
            <a:off x="6877050" y="3213100"/>
            <a:ext cx="2016125" cy="2012950"/>
            <a:chOff x="4332" y="2205"/>
            <a:chExt cx="1270" cy="1268"/>
          </a:xfrm>
        </p:grpSpPr>
        <p:sp>
          <p:nvSpPr>
            <p:cNvPr id="480269" name="AutoShape 13"/>
            <p:cNvSpPr>
              <a:spLocks noChangeArrowheads="1"/>
            </p:cNvSpPr>
            <p:nvPr/>
          </p:nvSpPr>
          <p:spPr bwMode="auto">
            <a:xfrm>
              <a:off x="4838" y="2735"/>
              <a:ext cx="764" cy="738"/>
            </a:xfrm>
            <a:prstGeom prst="can">
              <a:avLst>
                <a:gd name="adj" fmla="val 25000"/>
              </a:avLst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SeaDataNet</a:t>
              </a:r>
            </a:p>
            <a:p>
              <a:pPr algn="ctr"/>
              <a:r>
                <a:rPr lang="en-US" sz="1400">
                  <a:solidFill>
                    <a:srgbClr val="FFFFFF"/>
                  </a:solidFill>
                  <a:latin typeface="Helvetica" pitchFamily="34" charset="0"/>
                </a:rPr>
                <a:t>CDI</a:t>
              </a:r>
              <a:endParaRPr lang="fr-FR" sz="4000"/>
            </a:p>
          </p:txBody>
        </p:sp>
        <p:sp>
          <p:nvSpPr>
            <p:cNvPr id="480270" name="AutoShape 14"/>
            <p:cNvSpPr>
              <a:spLocks noChangeArrowheads="1"/>
            </p:cNvSpPr>
            <p:nvPr/>
          </p:nvSpPr>
          <p:spPr bwMode="auto">
            <a:xfrm rot="5400000">
              <a:off x="4740" y="1797"/>
              <a:ext cx="454" cy="127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66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480271" name="Group 15"/>
          <p:cNvGrpSpPr>
            <a:grpSpLocks/>
          </p:cNvGrpSpPr>
          <p:nvPr/>
        </p:nvGrpSpPr>
        <p:grpSpPr bwMode="auto">
          <a:xfrm>
            <a:off x="3276600" y="5445125"/>
            <a:ext cx="4248150" cy="1223963"/>
            <a:chOff x="2064" y="3430"/>
            <a:chExt cx="2676" cy="771"/>
          </a:xfrm>
        </p:grpSpPr>
        <p:sp>
          <p:nvSpPr>
            <p:cNvPr id="480272" name="Text Box 16"/>
            <p:cNvSpPr txBox="1">
              <a:spLocks noChangeArrowheads="1"/>
            </p:cNvSpPr>
            <p:nvPr/>
          </p:nvSpPr>
          <p:spPr bwMode="auto">
            <a:xfrm>
              <a:off x="4102" y="3748"/>
              <a:ext cx="63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781" tIns="21390" rIns="42781" bIns="21390"/>
            <a:lstStyle/>
            <a:p>
              <a:r>
                <a:rPr lang="en-US" sz="1400">
                  <a:solidFill>
                    <a:srgbClr val="808080"/>
                  </a:solidFill>
                  <a:latin typeface="Helvetica" pitchFamily="34" charset="0"/>
                </a:rPr>
                <a:t>MIKADO</a:t>
              </a:r>
              <a:endParaRPr lang="fr-FR" sz="4400"/>
            </a:p>
          </p:txBody>
        </p:sp>
        <p:pic>
          <p:nvPicPr>
            <p:cNvPr id="480273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3511"/>
              <a:ext cx="610" cy="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80274" name="Picture 18" descr="mikado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4" y="3430"/>
              <a:ext cx="473" cy="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0275" name="AutoShape 19"/>
            <p:cNvSpPr>
              <a:spLocks noChangeArrowheads="1"/>
            </p:cNvSpPr>
            <p:nvPr/>
          </p:nvSpPr>
          <p:spPr bwMode="auto">
            <a:xfrm>
              <a:off x="2064" y="3670"/>
              <a:ext cx="244" cy="291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0276" name="AutoShape 20"/>
            <p:cNvSpPr>
              <a:spLocks noChangeArrowheads="1"/>
            </p:cNvSpPr>
            <p:nvPr/>
          </p:nvSpPr>
          <p:spPr bwMode="auto">
            <a:xfrm>
              <a:off x="3107" y="3647"/>
              <a:ext cx="635" cy="337"/>
            </a:xfrm>
            <a:prstGeom prst="rightArrow">
              <a:avLst>
                <a:gd name="adj1" fmla="val 50000"/>
                <a:gd name="adj2" fmla="val 47107"/>
              </a:avLst>
            </a:prstGeom>
            <a:solidFill>
              <a:srgbClr val="00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480277" name="Group 21"/>
          <p:cNvGrpSpPr>
            <a:grpSpLocks/>
          </p:cNvGrpSpPr>
          <p:nvPr/>
        </p:nvGrpSpPr>
        <p:grpSpPr bwMode="auto">
          <a:xfrm>
            <a:off x="5003800" y="2852738"/>
            <a:ext cx="2376488" cy="2508250"/>
            <a:chOff x="3152" y="1950"/>
            <a:chExt cx="1497" cy="1616"/>
          </a:xfrm>
        </p:grpSpPr>
        <p:sp>
          <p:nvSpPr>
            <p:cNvPr id="480278" name="AutoShape 22"/>
            <p:cNvSpPr>
              <a:spLocks noChangeArrowheads="1"/>
            </p:cNvSpPr>
            <p:nvPr/>
          </p:nvSpPr>
          <p:spPr bwMode="auto">
            <a:xfrm>
              <a:off x="3513" y="1950"/>
              <a:ext cx="775" cy="771"/>
            </a:xfrm>
            <a:prstGeom prst="flowChartMultidocument">
              <a:avLst/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2781" tIns="21390" rIns="42781" bIns="21390" anchor="ctr"/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XML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Helvetica" pitchFamily="34" charset="0"/>
                </a:rPr>
                <a:t> CDI files</a:t>
              </a:r>
              <a:endParaRPr lang="fr-FR" sz="4000"/>
            </a:p>
          </p:txBody>
        </p:sp>
        <p:sp>
          <p:nvSpPr>
            <p:cNvPr id="480279" name="AutoShape 23"/>
            <p:cNvSpPr>
              <a:spLocks noChangeArrowheads="1"/>
            </p:cNvSpPr>
            <p:nvPr/>
          </p:nvSpPr>
          <p:spPr bwMode="auto">
            <a:xfrm rot="16200000">
              <a:off x="3739" y="2643"/>
              <a:ext cx="326" cy="44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0280" name="Text Box 24"/>
            <p:cNvSpPr txBox="1">
              <a:spLocks noChangeArrowheads="1"/>
            </p:cNvSpPr>
            <p:nvPr/>
          </p:nvSpPr>
          <p:spPr bwMode="auto">
            <a:xfrm>
              <a:off x="3152" y="3158"/>
              <a:ext cx="1497" cy="40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Arial" charset="0"/>
                </a:rPr>
                <a:t>summary_CDI_NEMO.xml</a:t>
              </a:r>
            </a:p>
            <a:p>
              <a:pPr>
                <a:spcBef>
                  <a:spcPct val="50000"/>
                </a:spcBef>
              </a:pPr>
              <a:r>
                <a:rPr lang="en-US" sz="1400">
                  <a:latin typeface="Arial" charset="0"/>
                </a:rPr>
                <a:t>Delivered with NEMO</a:t>
              </a:r>
            </a:p>
          </p:txBody>
        </p:sp>
      </p:grpSp>
      <p:sp>
        <p:nvSpPr>
          <p:cNvPr id="480284" name="AutoShape 28"/>
          <p:cNvSpPr>
            <a:spLocks noChangeArrowheads="1"/>
          </p:cNvSpPr>
          <p:nvPr/>
        </p:nvSpPr>
        <p:spPr bwMode="auto">
          <a:xfrm>
            <a:off x="250825" y="6021388"/>
            <a:ext cx="1296988" cy="479425"/>
          </a:xfrm>
          <a:prstGeom prst="foldedCorner">
            <a:avLst>
              <a:gd name="adj" fmla="val 12500"/>
            </a:avLst>
          </a:prstGeom>
          <a:solidFill>
            <a:srgbClr val="00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42781" tIns="21390" rIns="42781" bIns="21390" anchor="ctr"/>
          <a:lstStyle/>
          <a:p>
            <a:pPr algn="ctr"/>
            <a:r>
              <a:rPr lang="en-US" sz="1400">
                <a:solidFill>
                  <a:srgbClr val="FFFFFF"/>
                </a:solidFill>
                <a:latin typeface="Helvetica" pitchFamily="34" charset="0"/>
              </a:rPr>
              <a:t>Coupling table</a:t>
            </a:r>
            <a:endParaRPr lang="fr-FR" sz="4000"/>
          </a:p>
        </p:txBody>
      </p:sp>
      <p:sp>
        <p:nvSpPr>
          <p:cNvPr id="480285" name="AutoShape 29"/>
          <p:cNvSpPr>
            <a:spLocks noChangeArrowheads="1"/>
          </p:cNvSpPr>
          <p:nvPr/>
        </p:nvSpPr>
        <p:spPr bwMode="auto">
          <a:xfrm rot="7378746">
            <a:off x="676275" y="4300538"/>
            <a:ext cx="1747838" cy="436562"/>
          </a:xfrm>
          <a:prstGeom prst="rightArrow">
            <a:avLst>
              <a:gd name="adj1" fmla="val 50000"/>
              <a:gd name="adj2" fmla="val 100091"/>
            </a:avLst>
          </a:prstGeom>
          <a:solidFill>
            <a:srgbClr val="0033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GB"/>
          </a:p>
        </p:txBody>
      </p:sp>
      <p:sp>
        <p:nvSpPr>
          <p:cNvPr id="480286" name="AutoShape 30"/>
          <p:cNvSpPr>
            <a:spLocks noChangeArrowheads="1"/>
          </p:cNvSpPr>
          <p:nvPr/>
        </p:nvSpPr>
        <p:spPr bwMode="auto">
          <a:xfrm>
            <a:off x="250825" y="5300663"/>
            <a:ext cx="1225550" cy="504825"/>
          </a:xfrm>
          <a:prstGeom prst="can">
            <a:avLst>
              <a:gd name="adj" fmla="val 25000"/>
            </a:avLst>
          </a:prstGeom>
          <a:solidFill>
            <a:srgbClr val="003366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2781" tIns="21390" rIns="42781" bIns="21390" anchor="ctr"/>
          <a:lstStyle/>
          <a:p>
            <a:pPr algn="ctr"/>
            <a:r>
              <a:rPr lang="en-US" sz="1400">
                <a:solidFill>
                  <a:srgbClr val="FFFFFF"/>
                </a:solidFill>
                <a:latin typeface="Helvetica" pitchFamily="34" charset="0"/>
              </a:rPr>
              <a:t>Coupling table</a:t>
            </a:r>
            <a:endParaRPr lang="fr-FR" sz="1400">
              <a:solidFill>
                <a:srgbClr val="FFFFFF"/>
              </a:solidFill>
              <a:latin typeface="Helvetica" pitchFamily="34" charset="0"/>
            </a:endParaRPr>
          </a:p>
        </p:txBody>
      </p:sp>
      <p:sp>
        <p:nvSpPr>
          <p:cNvPr id="480288" name="Line 32"/>
          <p:cNvSpPr>
            <a:spLocks noChangeShapeType="1"/>
          </p:cNvSpPr>
          <p:nvPr/>
        </p:nvSpPr>
        <p:spPr bwMode="auto">
          <a:xfrm>
            <a:off x="827088" y="5805488"/>
            <a:ext cx="0" cy="215900"/>
          </a:xfrm>
          <a:prstGeom prst="line">
            <a:avLst/>
          </a:prstGeom>
          <a:noFill/>
          <a:ln w="7620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80290" name="Text Box 34"/>
          <p:cNvSpPr txBox="1">
            <a:spLocks noChangeArrowheads="1"/>
          </p:cNvSpPr>
          <p:nvPr/>
        </p:nvSpPr>
        <p:spPr bwMode="auto">
          <a:xfrm>
            <a:off x="174625" y="5808663"/>
            <a:ext cx="10128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2781" tIns="21390" rIns="42781" bIns="21390"/>
          <a:lstStyle/>
          <a:p>
            <a:r>
              <a:rPr lang="en-US" sz="1400">
                <a:solidFill>
                  <a:srgbClr val="808080"/>
                </a:solidFill>
                <a:latin typeface="Helvetica" pitchFamily="34" charset="0"/>
              </a:rPr>
              <a:t>Export</a:t>
            </a:r>
            <a:endParaRPr lang="fr-FR" sz="4400"/>
          </a:p>
        </p:txBody>
      </p:sp>
    </p:spTree>
    <p:extLst>
      <p:ext uri="{BB962C8B-B14F-4D97-AF65-F5344CB8AC3E}">
        <p14:creationId xmlns:p14="http://schemas.microsoft.com/office/powerpoint/2010/main" val="158908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8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8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412776"/>
            <a:ext cx="9144000" cy="5445224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484313"/>
            <a:ext cx="7272337" cy="649287"/>
          </a:xfrm>
        </p:spPr>
        <p:txBody>
          <a:bodyPr/>
          <a:lstStyle/>
          <a:p>
            <a:r>
              <a:rPr lang="en-US" dirty="0" smtClean="0"/>
              <a:t>a) Configuration file for CDI XML</a:t>
            </a:r>
            <a:endParaRPr lang="en-US" dirty="0"/>
          </a:p>
        </p:txBody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6563" y="2060575"/>
            <a:ext cx="7077075" cy="3600450"/>
          </a:xfrm>
        </p:spPr>
        <p:txBody>
          <a:bodyPr/>
          <a:lstStyle/>
          <a:p>
            <a:pPr>
              <a:lnSpc>
                <a:spcPct val="95000"/>
              </a:lnSpc>
              <a:buFontTx/>
              <a:buChar char="•"/>
            </a:pPr>
            <a:r>
              <a:rPr lang="en-US" sz="2000" b="1" dirty="0"/>
              <a:t>Run MIKADO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000" b="1" dirty="0" smtClean="0"/>
              <a:t>Open </a:t>
            </a:r>
            <a:r>
              <a:rPr lang="en-US" sz="2000" b="1" dirty="0"/>
              <a:t>the configuration file delivered with NEMO : </a:t>
            </a:r>
          </a:p>
          <a:p>
            <a:pPr lvl="1">
              <a:lnSpc>
                <a:spcPct val="95000"/>
              </a:lnSpc>
            </a:pPr>
            <a:r>
              <a:rPr lang="en-US" sz="1800" b="1" dirty="0"/>
              <a:t>MIKADO =&gt; </a:t>
            </a:r>
            <a:r>
              <a:rPr lang="en-US" sz="1800" b="1" i="1" dirty="0">
                <a:solidFill>
                  <a:srgbClr val="CC0099"/>
                </a:solidFill>
              </a:rPr>
              <a:t>Automatic/Open/CDI</a:t>
            </a:r>
          </a:p>
          <a:p>
            <a:pPr lvl="1">
              <a:lnSpc>
                <a:spcPct val="95000"/>
              </a:lnSpc>
              <a:buFont typeface="Helvetica" pitchFamily="34" charset="0"/>
              <a:buNone/>
            </a:pPr>
            <a:r>
              <a:rPr lang="en-US" sz="1800" dirty="0"/>
              <a:t>   the configuration file is in the HOME_DIRECTORY of NEMO, but for the training it is under</a:t>
            </a:r>
            <a:r>
              <a:rPr lang="en-US" sz="1800" b="1" dirty="0"/>
              <a:t> </a:t>
            </a:r>
            <a:r>
              <a:rPr lang="en-US" sz="1800" b="1" i="1" dirty="0">
                <a:solidFill>
                  <a:srgbClr val="CC0099"/>
                </a:solidFill>
              </a:rPr>
              <a:t>\Practical </a:t>
            </a:r>
            <a:r>
              <a:rPr lang="en-US" sz="1800" b="1" i="1" dirty="0" smtClean="0">
                <a:solidFill>
                  <a:srgbClr val="CC0099"/>
                </a:solidFill>
              </a:rPr>
              <a:t>work for new users\</a:t>
            </a:r>
            <a:r>
              <a:rPr lang="en-US" sz="1800" b="1" i="1" dirty="0" err="1" smtClean="0">
                <a:solidFill>
                  <a:srgbClr val="CC0099"/>
                </a:solidFill>
              </a:rPr>
              <a:t>config</a:t>
            </a:r>
            <a:r>
              <a:rPr lang="en-US" sz="1800" b="1" dirty="0" smtClean="0">
                <a:solidFill>
                  <a:srgbClr val="00CC99"/>
                </a:solidFill>
              </a:rPr>
              <a:t> </a:t>
            </a:r>
            <a:r>
              <a:rPr lang="en-US" sz="1800" b="1" dirty="0">
                <a:solidFill>
                  <a:schemeClr val="bg2"/>
                </a:solidFill>
              </a:rPr>
              <a:t>,</a:t>
            </a:r>
            <a:r>
              <a:rPr lang="en-US" sz="1800" b="1" dirty="0">
                <a:solidFill>
                  <a:srgbClr val="00CC99"/>
                </a:solidFill>
              </a:rPr>
              <a:t> </a:t>
            </a:r>
            <a:r>
              <a:rPr lang="en-US" sz="1800" dirty="0"/>
              <a:t>file</a:t>
            </a:r>
            <a:r>
              <a:rPr lang="en-US" sz="1800" b="1" dirty="0">
                <a:solidFill>
                  <a:srgbClr val="00CC99"/>
                </a:solidFill>
              </a:rPr>
              <a:t> </a:t>
            </a:r>
            <a:r>
              <a:rPr lang="en-US" sz="1800" b="1" i="1" dirty="0">
                <a:solidFill>
                  <a:srgbClr val="CC0099"/>
                </a:solidFill>
              </a:rPr>
              <a:t>summary_CDI_NEMO.xml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000" b="1" dirty="0"/>
              <a:t>Make the connection with the Excel file </a:t>
            </a:r>
            <a:r>
              <a:rPr lang="en-US" sz="2000" dirty="0"/>
              <a:t>that you have created </a:t>
            </a:r>
            <a:r>
              <a:rPr lang="en-US" sz="2000" dirty="0" smtClean="0"/>
              <a:t>with NEMO</a:t>
            </a:r>
            <a:r>
              <a:rPr lang="en-US" sz="2000" b="1" dirty="0" smtClean="0"/>
              <a:t>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CC0099"/>
                </a:solidFill>
              </a:rPr>
              <a:t>the </a:t>
            </a:r>
            <a:r>
              <a:rPr lang="en-US" sz="2000" dirty="0">
                <a:solidFill>
                  <a:srgbClr val="CC0099"/>
                </a:solidFill>
              </a:rPr>
              <a:t>Excel file must be closed to avoid conflict access</a:t>
            </a:r>
            <a:r>
              <a:rPr lang="en-US" sz="2000" b="1" dirty="0"/>
              <a:t>)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000" b="1" dirty="0"/>
              <a:t>Check the connection </a:t>
            </a:r>
            <a:r>
              <a:rPr lang="en-US" sz="2000" dirty="0"/>
              <a:t>(you must have a green message)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000" b="1" dirty="0"/>
              <a:t>Go to the Queries tag and have a look at the queries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000" b="1" dirty="0"/>
              <a:t>Check them </a:t>
            </a:r>
            <a:r>
              <a:rPr lang="en-US" sz="2000" dirty="0"/>
              <a:t>(green message after check all)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sz="2000" b="1" dirty="0"/>
              <a:t>Save your configuration file</a:t>
            </a:r>
          </a:p>
        </p:txBody>
      </p:sp>
    </p:spTree>
    <p:extLst>
      <p:ext uri="{BB962C8B-B14F-4D97-AF65-F5344CB8AC3E}">
        <p14:creationId xmlns:p14="http://schemas.microsoft.com/office/powerpoint/2010/main" val="274078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6" name="Rectangle 4"/>
          <p:cNvSpPr>
            <a:spLocks noChangeArrowheads="1"/>
          </p:cNvSpPr>
          <p:nvPr/>
        </p:nvSpPr>
        <p:spPr bwMode="auto">
          <a:xfrm>
            <a:off x="0" y="1412776"/>
            <a:ext cx="9144000" cy="5445224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smtClean="0"/>
              <a:t>) </a:t>
            </a:r>
            <a:r>
              <a:rPr lang="en-US" dirty="0" smtClean="0"/>
              <a:t>XML </a:t>
            </a:r>
            <a:r>
              <a:rPr lang="en-US" dirty="0"/>
              <a:t>file generation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2276475"/>
            <a:ext cx="7077075" cy="424815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000" dirty="0"/>
              <a:t>Run Automatic/Generate/CDI</a:t>
            </a:r>
          </a:p>
          <a:p>
            <a:pPr lvl="1">
              <a:lnSpc>
                <a:spcPct val="95000"/>
              </a:lnSpc>
            </a:pPr>
            <a:r>
              <a:rPr lang="en-US" sz="2000" dirty="0"/>
              <a:t>Open the configuration file </a:t>
            </a:r>
          </a:p>
          <a:p>
            <a:pPr lvl="1">
              <a:lnSpc>
                <a:spcPct val="95000"/>
              </a:lnSpc>
              <a:buFont typeface="Helvetica" pitchFamily="34" charset="0"/>
              <a:buNone/>
            </a:pPr>
            <a:r>
              <a:rPr lang="en-US" sz="2000" b="1" i="1" dirty="0">
                <a:solidFill>
                  <a:srgbClr val="CC0099"/>
                </a:solidFill>
              </a:rPr>
              <a:t>\Practical </a:t>
            </a:r>
            <a:r>
              <a:rPr lang="en-US" sz="2000" b="1" i="1" dirty="0" smtClean="0">
                <a:solidFill>
                  <a:srgbClr val="CC0099"/>
                </a:solidFill>
              </a:rPr>
              <a:t>work for new users\</a:t>
            </a:r>
            <a:r>
              <a:rPr lang="en-US" sz="2000" b="1" i="1" dirty="0" err="1" smtClean="0">
                <a:solidFill>
                  <a:srgbClr val="CC0099"/>
                </a:solidFill>
              </a:rPr>
              <a:t>config</a:t>
            </a:r>
            <a:r>
              <a:rPr lang="en-US" sz="2000" b="1" i="1" dirty="0" smtClean="0">
                <a:solidFill>
                  <a:srgbClr val="CC0099"/>
                </a:solidFill>
              </a:rPr>
              <a:t>\summary_CDI_NEMO.xml</a:t>
            </a:r>
            <a:endParaRPr lang="en-US" sz="2000" b="1" i="1" dirty="0">
              <a:solidFill>
                <a:srgbClr val="CC0099"/>
              </a:solidFill>
            </a:endParaRPr>
          </a:p>
          <a:p>
            <a:pPr lvl="1">
              <a:lnSpc>
                <a:spcPct val="95000"/>
              </a:lnSpc>
              <a:buClr>
                <a:schemeClr val="bg2"/>
              </a:buClr>
              <a:buFontTx/>
              <a:buChar char="•"/>
            </a:pPr>
            <a:r>
              <a:rPr lang="en-US" b="1" dirty="0">
                <a:solidFill>
                  <a:srgbClr val="00CC99"/>
                </a:solidFill>
              </a:rPr>
              <a:t> </a:t>
            </a:r>
            <a:r>
              <a:rPr lang="en-US" sz="2000" dirty="0"/>
              <a:t>Choose the export directory (where CDI XML files will be written)</a:t>
            </a:r>
          </a:p>
          <a:p>
            <a:pPr lvl="1">
              <a:lnSpc>
                <a:spcPct val="95000"/>
              </a:lnSpc>
            </a:pPr>
            <a:r>
              <a:rPr lang="en-US" sz="2000" dirty="0"/>
              <a:t>Choose the type of export file you want :</a:t>
            </a:r>
          </a:p>
          <a:p>
            <a:pPr lvl="2">
              <a:lnSpc>
                <a:spcPct val="95000"/>
              </a:lnSpc>
            </a:pPr>
            <a:r>
              <a:rPr lang="en-US" sz="2000" dirty="0"/>
              <a:t>XML files</a:t>
            </a:r>
          </a:p>
          <a:p>
            <a:pPr lvl="2">
              <a:lnSpc>
                <a:spcPct val="95000"/>
              </a:lnSpc>
            </a:pPr>
            <a:r>
              <a:rPr lang="en-US" sz="2000" dirty="0"/>
              <a:t>Zip file containing the XML files</a:t>
            </a:r>
          </a:p>
          <a:p>
            <a:pPr lvl="2">
              <a:lnSpc>
                <a:spcPct val="95000"/>
              </a:lnSpc>
            </a:pPr>
            <a:r>
              <a:rPr lang="en-US" sz="2000" dirty="0"/>
              <a:t>Both (XML and Zip)</a:t>
            </a:r>
          </a:p>
          <a:p>
            <a:pPr>
              <a:lnSpc>
                <a:spcPct val="95000"/>
              </a:lnSpc>
            </a:pPr>
            <a:r>
              <a:rPr lang="en-US" sz="2000" dirty="0"/>
              <a:t>Open one XML export file to have a look at it with MIKADO </a:t>
            </a:r>
            <a:r>
              <a:rPr lang="en-US" sz="2000" b="1" i="1" dirty="0">
                <a:solidFill>
                  <a:srgbClr val="CC0099"/>
                </a:solidFill>
              </a:rPr>
              <a:t>Manual&gt;Open&gt;File&gt;CDI</a:t>
            </a:r>
          </a:p>
          <a:p>
            <a:pPr>
              <a:lnSpc>
                <a:spcPct val="95000"/>
              </a:lnSpc>
            </a:pPr>
            <a:endParaRPr lang="en-US" sz="2000" b="1" i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4" name="Rectangle 4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NEMO installation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500" dirty="0"/>
              <a:t>Open the </a:t>
            </a:r>
            <a:r>
              <a:rPr lang="en-US" sz="2500" dirty="0" smtClean="0"/>
              <a:t>install_nemo_1.5.3_windows.zip </a:t>
            </a:r>
            <a:r>
              <a:rPr lang="en-US" sz="2500" dirty="0"/>
              <a:t>file (on the desktop)</a:t>
            </a:r>
          </a:p>
          <a:p>
            <a:pPr>
              <a:buFontTx/>
              <a:buChar char="•"/>
            </a:pPr>
            <a:r>
              <a:rPr lang="en-US" sz="2500" dirty="0"/>
              <a:t>Unzip it</a:t>
            </a:r>
          </a:p>
          <a:p>
            <a:pPr>
              <a:buFontTx/>
              <a:buChar char="•"/>
            </a:pPr>
            <a:r>
              <a:rPr lang="en-US" sz="2500" dirty="0"/>
              <a:t>Double click on launcher_nemo.bat</a:t>
            </a:r>
          </a:p>
          <a:p>
            <a:pPr>
              <a:buFontTx/>
              <a:buChar char="•"/>
            </a:pPr>
            <a:r>
              <a:rPr lang="en-US" sz="2500" dirty="0"/>
              <a:t>Follow the installation procedure</a:t>
            </a:r>
          </a:p>
          <a:p>
            <a:pPr>
              <a:buFontTx/>
              <a:buChar char="•"/>
            </a:pPr>
            <a:r>
              <a:rPr lang="en-US" sz="2500" dirty="0"/>
              <a:t>Don’t forget to add the NEMO shortcut on your desktop</a:t>
            </a:r>
          </a:p>
        </p:txBody>
      </p:sp>
    </p:spTree>
    <p:extLst>
      <p:ext uri="{BB962C8B-B14F-4D97-AF65-F5344CB8AC3E}">
        <p14:creationId xmlns:p14="http://schemas.microsoft.com/office/powerpoint/2010/main" val="22376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8" name="Rectangle 4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Collection of ASCII files</a:t>
            </a:r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7175" y="2276475"/>
            <a:ext cx="7437438" cy="3311525"/>
          </a:xfrm>
        </p:spPr>
        <p:txBody>
          <a:bodyPr/>
          <a:lstStyle/>
          <a:p>
            <a:pPr>
              <a:lnSpc>
                <a:spcPct val="85000"/>
              </a:lnSpc>
              <a:buFontTx/>
              <a:buChar char="•"/>
            </a:pPr>
            <a:r>
              <a:rPr lang="en-US" sz="2500" b="1" dirty="0"/>
              <a:t> Training data set</a:t>
            </a:r>
          </a:p>
          <a:p>
            <a:pPr lvl="1">
              <a:lnSpc>
                <a:spcPct val="85000"/>
              </a:lnSpc>
            </a:pPr>
            <a:r>
              <a:rPr lang="en-US" sz="2500" dirty="0"/>
              <a:t>6 CTDs raw files under </a:t>
            </a:r>
          </a:p>
          <a:p>
            <a:pPr lvl="2">
              <a:lnSpc>
                <a:spcPct val="85000"/>
              </a:lnSpc>
              <a:buFontTx/>
              <a:buNone/>
            </a:pPr>
            <a:r>
              <a:rPr lang="en-US" sz="2500" b="1" i="1" dirty="0">
                <a:solidFill>
                  <a:srgbClr val="CC0099"/>
                </a:solidFill>
              </a:rPr>
              <a:t>SDN tools/Practical </a:t>
            </a:r>
            <a:r>
              <a:rPr lang="en-US" sz="2500" b="1" i="1" dirty="0" smtClean="0">
                <a:solidFill>
                  <a:srgbClr val="CC0099"/>
                </a:solidFill>
              </a:rPr>
              <a:t>work for new users/data/input </a:t>
            </a:r>
            <a:r>
              <a:rPr lang="en-US" sz="2500" b="1" i="1" dirty="0">
                <a:solidFill>
                  <a:srgbClr val="CC0099"/>
                </a:solidFill>
              </a:rPr>
              <a:t>files</a:t>
            </a:r>
          </a:p>
          <a:p>
            <a:pPr lvl="1">
              <a:lnSpc>
                <a:spcPct val="85000"/>
              </a:lnSpc>
            </a:pPr>
            <a:r>
              <a:rPr lang="en-US" sz="2500" dirty="0"/>
              <a:t>ASCII files with measured parameters in column</a:t>
            </a:r>
          </a:p>
          <a:p>
            <a:pPr lvl="1">
              <a:lnSpc>
                <a:spcPct val="100000"/>
              </a:lnSpc>
            </a:pPr>
            <a:r>
              <a:rPr lang="en-US" sz="2500" dirty="0"/>
              <a:t>Measured parameters = Depth, Temperature, Salinity, Fluorescence and Dissolved oxygen</a:t>
            </a:r>
          </a:p>
        </p:txBody>
      </p:sp>
      <p:pic>
        <p:nvPicPr>
          <p:cNvPr id="482309" name="Picture 5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9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6" name="Rectangle 4"/>
          <p:cNvSpPr>
            <a:spLocks noChangeArrowheads="1"/>
          </p:cNvSpPr>
          <p:nvPr/>
        </p:nvSpPr>
        <p:spPr bwMode="auto">
          <a:xfrm>
            <a:off x="0" y="1296144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485900"/>
            <a:ext cx="7705725" cy="649288"/>
          </a:xfrm>
        </p:spPr>
        <p:txBody>
          <a:bodyPr/>
          <a:lstStyle/>
          <a:p>
            <a:r>
              <a:rPr lang="en-US" sz="2800"/>
              <a:t>First step : conversion to ODV with NEMO</a:t>
            </a:r>
          </a:p>
        </p:txBody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6563" y="2493963"/>
            <a:ext cx="7077075" cy="3311525"/>
          </a:xfrm>
        </p:spPr>
        <p:txBody>
          <a:bodyPr/>
          <a:lstStyle/>
          <a:p>
            <a:pPr marL="323850" indent="-323850"/>
            <a:r>
              <a:rPr lang="en-US" sz="2100" b="1" dirty="0"/>
              <a:t>Run NEMO</a:t>
            </a:r>
            <a:r>
              <a:rPr lang="en-US" sz="2100" dirty="0"/>
              <a:t> to convert the files to ODV format.</a:t>
            </a:r>
          </a:p>
          <a:p>
            <a:pPr marL="323850" indent="-323850">
              <a:buFontTx/>
              <a:buAutoNum type="arabicPeriod"/>
            </a:pPr>
            <a:r>
              <a:rPr lang="en-US" sz="2100" b="1" dirty="0"/>
              <a:t>Modify the settings of NEMO</a:t>
            </a:r>
          </a:p>
          <a:p>
            <a:pPr marL="685800" lvl="1" indent="-323850">
              <a:buFontTx/>
              <a:buChar char="•"/>
            </a:pPr>
            <a:r>
              <a:rPr lang="en-US" sz="2100" dirty="0"/>
              <a:t>Default directories for data set to</a:t>
            </a:r>
          </a:p>
          <a:p>
            <a:pPr marL="1042988" lvl="2" indent="-323850">
              <a:buFontTx/>
              <a:buNone/>
            </a:pPr>
            <a:r>
              <a:rPr lang="en-US" sz="1900" b="1" i="1" dirty="0" smtClean="0">
                <a:solidFill>
                  <a:srgbClr val="CC0099"/>
                </a:solidFill>
              </a:rPr>
              <a:t>Practical work for the new users/data</a:t>
            </a:r>
            <a:endParaRPr lang="en-US" sz="1900" b="1" i="1" dirty="0">
              <a:solidFill>
                <a:srgbClr val="CC0099"/>
              </a:solidFill>
            </a:endParaRPr>
          </a:p>
          <a:p>
            <a:pPr marL="685800" lvl="1" indent="-323850"/>
            <a:r>
              <a:rPr lang="en-US" sz="2100" dirty="0"/>
              <a:t>Default directories for data set to</a:t>
            </a:r>
          </a:p>
          <a:p>
            <a:pPr marL="1042988" lvl="2" indent="-323850">
              <a:buFontTx/>
              <a:buNone/>
            </a:pPr>
            <a:r>
              <a:rPr lang="en-US" sz="1900" b="1" i="1" dirty="0">
                <a:solidFill>
                  <a:srgbClr val="CC0099"/>
                </a:solidFill>
              </a:rPr>
              <a:t>Practical work for the new </a:t>
            </a:r>
            <a:r>
              <a:rPr lang="en-US" sz="1900" b="1" i="1" dirty="0" smtClean="0">
                <a:solidFill>
                  <a:srgbClr val="CC0099"/>
                </a:solidFill>
              </a:rPr>
              <a:t>users/models</a:t>
            </a:r>
            <a:endParaRPr lang="en-US" sz="1900" b="1" i="1" dirty="0">
              <a:solidFill>
                <a:srgbClr val="CC0099"/>
              </a:solidFill>
            </a:endParaRPr>
          </a:p>
          <a:p>
            <a:pPr marL="685800" lvl="1" indent="-323850"/>
            <a:r>
              <a:rPr lang="en-US" sz="2100" dirty="0"/>
              <a:t>Enter your EDMO ID in the field below using the search function (right click)</a:t>
            </a:r>
          </a:p>
          <a:p>
            <a:pPr marL="323850" indent="-323850">
              <a:buFontTx/>
              <a:buAutoNum type="arabicPeriod"/>
            </a:pPr>
            <a:r>
              <a:rPr lang="en-US" sz="2100" b="1" dirty="0"/>
              <a:t>Proceed the 4 steps of NEMO</a:t>
            </a:r>
          </a:p>
        </p:txBody>
      </p:sp>
      <p:pic>
        <p:nvPicPr>
          <p:cNvPr id="484357" name="Picture 5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67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5" name="Rectangle 5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NEMO – File description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6563" y="2276475"/>
            <a:ext cx="7077075" cy="3744913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1900" b="1"/>
              <a:t>Choose the type of file (cruise directory, cruise file, …)</a:t>
            </a:r>
          </a:p>
          <a:p>
            <a:pPr>
              <a:buFontTx/>
              <a:buChar char="•"/>
            </a:pPr>
            <a:r>
              <a:rPr lang="en-US" sz="1900" b="1"/>
              <a:t>Browse your PC to input the data files directory</a:t>
            </a:r>
          </a:p>
          <a:p>
            <a:pPr>
              <a:buFontTx/>
              <a:buChar char="•"/>
            </a:pPr>
            <a:r>
              <a:rPr lang="en-US" sz="1900"/>
              <a:t>Once the file is open in NEMO, </a:t>
            </a:r>
            <a:r>
              <a:rPr lang="en-US" sz="1900" b="1"/>
              <a:t>have a look to its content</a:t>
            </a:r>
          </a:p>
          <a:p>
            <a:pPr>
              <a:buFontTx/>
              <a:buChar char="•"/>
            </a:pPr>
            <a:r>
              <a:rPr lang="en-US" sz="1900" b="1"/>
              <a:t>Choose file type : </a:t>
            </a:r>
            <a:r>
              <a:rPr lang="en-US" sz="1900" b="1" i="1">
                <a:solidFill>
                  <a:srgbClr val="CC0099"/>
                </a:solidFill>
              </a:rPr>
              <a:t>Profile</a:t>
            </a:r>
          </a:p>
          <a:p>
            <a:pPr>
              <a:buFontTx/>
              <a:buChar char="•"/>
            </a:pPr>
            <a:r>
              <a:rPr lang="en-US" sz="1900" b="1"/>
              <a:t>Choose the output format : </a:t>
            </a:r>
            <a:r>
              <a:rPr lang="en-US" sz="1900" b="1" i="1">
                <a:solidFill>
                  <a:srgbClr val="CC0099"/>
                </a:solidFill>
              </a:rPr>
              <a:t>ODV, one unique file for all stations </a:t>
            </a:r>
            <a:r>
              <a:rPr lang="en-US" sz="1900" b="1">
                <a:solidFill>
                  <a:srgbClr val="5F5F5F"/>
                </a:solidFill>
              </a:rPr>
              <a:t>or</a:t>
            </a:r>
            <a:r>
              <a:rPr lang="en-US" sz="1900" b="1" i="1">
                <a:solidFill>
                  <a:srgbClr val="CC0099"/>
                </a:solidFill>
              </a:rPr>
              <a:t> One file per station</a:t>
            </a:r>
          </a:p>
          <a:p>
            <a:pPr>
              <a:buFontTx/>
              <a:buChar char="•"/>
            </a:pPr>
            <a:r>
              <a:rPr lang="en-US" sz="1900" b="1"/>
              <a:t>Enter the Station header information</a:t>
            </a:r>
          </a:p>
          <a:p>
            <a:pPr lvl="1"/>
            <a:r>
              <a:rPr lang="en-US" sz="1900"/>
              <a:t>there is a specific character string at the end of each Station header :  </a:t>
            </a:r>
            <a:r>
              <a:rPr lang="en-US" sz="1900" b="1" i="1">
                <a:solidFill>
                  <a:srgbClr val="CC0099"/>
                </a:solidFill>
              </a:rPr>
              <a:t>*END*</a:t>
            </a:r>
          </a:p>
          <a:p>
            <a:pPr>
              <a:buFontTx/>
              <a:buChar char="•"/>
            </a:pPr>
            <a:r>
              <a:rPr lang="en-US" sz="1900"/>
              <a:t>The Data termination indicator is </a:t>
            </a:r>
            <a:r>
              <a:rPr lang="en-US" sz="1900" b="1" i="1">
                <a:solidFill>
                  <a:srgbClr val="CC0099"/>
                </a:solidFill>
              </a:rPr>
              <a:t>EOF (End of file)</a:t>
            </a:r>
            <a:endParaRPr lang="en-US" sz="1900" i="1"/>
          </a:p>
          <a:p>
            <a:pPr>
              <a:buFontTx/>
              <a:buChar char="•"/>
            </a:pPr>
            <a:r>
              <a:rPr lang="en-US" sz="1900" b="1"/>
              <a:t>Validate the step when description is OK</a:t>
            </a:r>
          </a:p>
        </p:txBody>
      </p:sp>
      <p:pic>
        <p:nvPicPr>
          <p:cNvPr id="486404" name="Picture 4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17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501" name="Rectangle 5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NEMO – Station description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US" sz="2100" dirty="0"/>
              <a:t>Station number  is given on line “**Station</a:t>
            </a:r>
            <a:r>
              <a:rPr lang="en-US" sz="2100" dirty="0" smtClean="0"/>
              <a:t>”</a:t>
            </a:r>
          </a:p>
          <a:p>
            <a:pPr>
              <a:lnSpc>
                <a:spcPct val="85000"/>
              </a:lnSpc>
            </a:pPr>
            <a:r>
              <a:rPr lang="en-US" sz="2100" dirty="0"/>
              <a:t>Data type is ‘CTD stations</a:t>
            </a:r>
            <a:r>
              <a:rPr lang="en-US" sz="2100" dirty="0" smtClean="0"/>
              <a:t>’</a:t>
            </a:r>
            <a:endParaRPr lang="en-US" sz="2100" dirty="0"/>
          </a:p>
          <a:p>
            <a:pPr>
              <a:lnSpc>
                <a:spcPct val="85000"/>
              </a:lnSpc>
            </a:pPr>
            <a:r>
              <a:rPr lang="en-US" sz="2100" dirty="0"/>
              <a:t>Time is U.T.</a:t>
            </a:r>
          </a:p>
          <a:p>
            <a:pPr>
              <a:lnSpc>
                <a:spcPct val="85000"/>
              </a:lnSpc>
            </a:pPr>
            <a:r>
              <a:rPr lang="en-US" sz="2100" dirty="0"/>
              <a:t>Latitude format is </a:t>
            </a:r>
            <a:r>
              <a:rPr lang="en-US" sz="2100" b="1" i="1" dirty="0">
                <a:solidFill>
                  <a:srgbClr val="CC0099"/>
                </a:solidFill>
              </a:rPr>
              <a:t>NDD MM.mm</a:t>
            </a:r>
          </a:p>
          <a:p>
            <a:pPr>
              <a:lnSpc>
                <a:spcPct val="85000"/>
              </a:lnSpc>
            </a:pPr>
            <a:r>
              <a:rPr lang="en-US" sz="2100" dirty="0"/>
              <a:t>Longitude format is </a:t>
            </a:r>
            <a:r>
              <a:rPr lang="en-US" sz="2100" b="1" i="1" dirty="0">
                <a:solidFill>
                  <a:srgbClr val="CC0099"/>
                </a:solidFill>
              </a:rPr>
              <a:t>NDDD.MM.mm</a:t>
            </a:r>
          </a:p>
          <a:p>
            <a:pPr>
              <a:lnSpc>
                <a:spcPct val="85000"/>
              </a:lnSpc>
            </a:pPr>
            <a:r>
              <a:rPr lang="en-US" sz="2100" dirty="0"/>
              <a:t>Bottom Depth is not available</a:t>
            </a:r>
          </a:p>
          <a:p>
            <a:pPr>
              <a:lnSpc>
                <a:spcPct val="85000"/>
              </a:lnSpc>
              <a:buFontTx/>
              <a:buChar char="•"/>
            </a:pPr>
            <a:r>
              <a:rPr lang="en-US" sz="2100" b="1" dirty="0"/>
              <a:t>Input all the mandatory fields : </a:t>
            </a:r>
            <a:r>
              <a:rPr lang="en-US" sz="2100" dirty="0"/>
              <a:t>station number, time, date, latitude, longitude</a:t>
            </a:r>
          </a:p>
          <a:p>
            <a:pPr>
              <a:lnSpc>
                <a:spcPct val="85000"/>
              </a:lnSpc>
              <a:buFontTx/>
              <a:buChar char="•"/>
            </a:pPr>
            <a:r>
              <a:rPr lang="en-US" sz="2100" b="1" dirty="0"/>
              <a:t>Use the Test function </a:t>
            </a:r>
            <a:r>
              <a:rPr lang="en-US" sz="2100" dirty="0"/>
              <a:t>to verify your input</a:t>
            </a:r>
          </a:p>
          <a:p>
            <a:pPr>
              <a:lnSpc>
                <a:spcPct val="85000"/>
              </a:lnSpc>
              <a:buFontTx/>
              <a:buChar char="•"/>
            </a:pPr>
            <a:r>
              <a:rPr lang="en-US" sz="2100" b="1" dirty="0"/>
              <a:t>Validate the step </a:t>
            </a:r>
            <a:r>
              <a:rPr lang="en-US" sz="2100" dirty="0"/>
              <a:t>when description is OK</a:t>
            </a:r>
          </a:p>
          <a:p>
            <a:pPr>
              <a:lnSpc>
                <a:spcPct val="85000"/>
              </a:lnSpc>
            </a:pPr>
            <a:endParaRPr lang="en-US" sz="1900" b="1" dirty="0"/>
          </a:p>
          <a:p>
            <a:pPr>
              <a:lnSpc>
                <a:spcPct val="85000"/>
              </a:lnSpc>
            </a:pPr>
            <a:endParaRPr lang="en-US" sz="1900" dirty="0"/>
          </a:p>
        </p:txBody>
      </p:sp>
      <p:pic>
        <p:nvPicPr>
          <p:cNvPr id="490500" name="Picture 4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61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9" name="Rectangle 5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NEMO – Data description (1)</a:t>
            </a:r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349500"/>
            <a:ext cx="7740650" cy="3024188"/>
          </a:xfrm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500" b="1" dirty="0"/>
              <a:t>Select the parameter list to use : </a:t>
            </a:r>
            <a:r>
              <a:rPr lang="en-US" sz="2500" b="1" i="1" dirty="0" smtClean="0">
                <a:solidFill>
                  <a:srgbClr val="CC0099"/>
                </a:solidFill>
              </a:rPr>
              <a:t>P01 </a:t>
            </a:r>
            <a:r>
              <a:rPr lang="en-US" sz="2500" b="1" i="1" dirty="0">
                <a:solidFill>
                  <a:srgbClr val="CC0099"/>
                </a:solidFill>
              </a:rPr>
              <a:t>via </a:t>
            </a:r>
            <a:r>
              <a:rPr lang="en-US" sz="2500" b="1" i="1" dirty="0" smtClean="0">
                <a:solidFill>
                  <a:srgbClr val="CC0099"/>
                </a:solidFill>
              </a:rPr>
              <a:t>P02</a:t>
            </a:r>
            <a:endParaRPr lang="en-US" sz="2500" i="1" dirty="0">
              <a:solidFill>
                <a:srgbClr val="CC0099"/>
              </a:solidFill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500" b="1" dirty="0"/>
              <a:t>Add the parameters</a:t>
            </a:r>
            <a:r>
              <a:rPr lang="en-US" sz="2500" dirty="0"/>
              <a:t> :</a:t>
            </a:r>
            <a:r>
              <a:rPr lang="en-US" sz="2100" dirty="0"/>
              <a:t> P021 codes are</a:t>
            </a:r>
            <a:endParaRPr lang="en-US" sz="2500" dirty="0"/>
          </a:p>
          <a:p>
            <a:pPr lvl="1">
              <a:spcBef>
                <a:spcPct val="20000"/>
              </a:spcBef>
            </a:pPr>
            <a:r>
              <a:rPr lang="en-US" sz="2500" dirty="0"/>
              <a:t>Depth : </a:t>
            </a:r>
            <a:r>
              <a:rPr lang="en-US" sz="2500" b="1" i="1" dirty="0">
                <a:solidFill>
                  <a:srgbClr val="CC0099"/>
                </a:solidFill>
              </a:rPr>
              <a:t>AHGT</a:t>
            </a:r>
            <a:r>
              <a:rPr lang="en-US" sz="2500" i="1" dirty="0"/>
              <a:t>,</a:t>
            </a:r>
            <a:r>
              <a:rPr lang="en-US" sz="2500" dirty="0"/>
              <a:t> Temperature : </a:t>
            </a:r>
            <a:r>
              <a:rPr lang="en-US" sz="2500" b="1" i="1" dirty="0">
                <a:solidFill>
                  <a:srgbClr val="CC0099"/>
                </a:solidFill>
              </a:rPr>
              <a:t>TEMP</a:t>
            </a:r>
            <a:r>
              <a:rPr lang="en-US" sz="2500" dirty="0"/>
              <a:t>, Salinity : </a:t>
            </a:r>
            <a:r>
              <a:rPr lang="en-US" sz="2500" b="1" i="1" dirty="0">
                <a:solidFill>
                  <a:srgbClr val="CC0099"/>
                </a:solidFill>
              </a:rPr>
              <a:t>PSAL</a:t>
            </a:r>
            <a:r>
              <a:rPr lang="en-US" sz="2500" dirty="0"/>
              <a:t>, </a:t>
            </a:r>
            <a:r>
              <a:rPr lang="en-US" sz="2500" dirty="0">
                <a:solidFill>
                  <a:srgbClr val="5F5F5F"/>
                </a:solidFill>
              </a:rPr>
              <a:t>Fluorescence :</a:t>
            </a:r>
            <a:r>
              <a:rPr lang="en-US" sz="2500" b="1" i="1" dirty="0">
                <a:solidFill>
                  <a:srgbClr val="CC0099"/>
                </a:solidFill>
              </a:rPr>
              <a:t> FVLT, </a:t>
            </a:r>
            <a:r>
              <a:rPr lang="en-US" sz="2500" dirty="0"/>
              <a:t>Dissolved oxygen : </a:t>
            </a:r>
            <a:r>
              <a:rPr lang="en-US" sz="2500" b="1" i="1" dirty="0">
                <a:solidFill>
                  <a:srgbClr val="CC0099"/>
                </a:solidFill>
              </a:rPr>
              <a:t>DOXY, </a:t>
            </a:r>
            <a:r>
              <a:rPr lang="en-US" sz="2500" b="1" dirty="0"/>
              <a:t>Input the units of the parameters (</a:t>
            </a:r>
            <a:r>
              <a:rPr lang="en-US" sz="2500" b="1" i="1" dirty="0">
                <a:solidFill>
                  <a:srgbClr val="CC0099"/>
                </a:solidFill>
              </a:rPr>
              <a:t>for salinity, use Dimensionless</a:t>
            </a:r>
            <a:r>
              <a:rPr lang="en-US" sz="2500" b="1" dirty="0" smtClean="0"/>
              <a:t>)</a:t>
            </a:r>
          </a:p>
          <a:p>
            <a:pPr lvl="1"/>
            <a:r>
              <a:rPr lang="en-US" sz="2500" b="1" dirty="0"/>
              <a:t>Add a text label </a:t>
            </a:r>
            <a:r>
              <a:rPr lang="en-US" sz="2500" dirty="0"/>
              <a:t>to each </a:t>
            </a:r>
            <a:r>
              <a:rPr lang="en-US" sz="2500" dirty="0" smtClean="0"/>
              <a:t>parameter</a:t>
            </a:r>
            <a:endParaRPr lang="en-US" sz="25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500" b="1" dirty="0" smtClean="0"/>
              <a:t>Set  </a:t>
            </a:r>
            <a:r>
              <a:rPr lang="en-US" sz="2500" b="1" dirty="0"/>
              <a:t>Start and End </a:t>
            </a:r>
            <a:r>
              <a:rPr lang="en-US" sz="2500" dirty="0"/>
              <a:t>positions for the </a:t>
            </a:r>
            <a:r>
              <a:rPr lang="en-US" sz="2500" dirty="0" smtClean="0"/>
              <a:t>parameters</a:t>
            </a:r>
          </a:p>
          <a:p>
            <a:pPr>
              <a:buFontTx/>
              <a:buChar char="•"/>
            </a:pPr>
            <a:r>
              <a:rPr lang="en-US" sz="2500" dirty="0"/>
              <a:t>Tell NEMO which code is the </a:t>
            </a:r>
            <a:r>
              <a:rPr lang="en-US" sz="2500" b="1" dirty="0"/>
              <a:t>vertical reference</a:t>
            </a:r>
            <a:r>
              <a:rPr lang="en-US" sz="2500" dirty="0"/>
              <a:t> </a:t>
            </a:r>
          </a:p>
          <a:p>
            <a:pPr marL="0" indent="0">
              <a:spcBef>
                <a:spcPct val="20000"/>
              </a:spcBef>
              <a:buNone/>
            </a:pPr>
            <a:endParaRPr lang="en-US" sz="2500" dirty="0"/>
          </a:p>
        </p:txBody>
      </p:sp>
      <p:pic>
        <p:nvPicPr>
          <p:cNvPr id="492548" name="Picture 4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3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7" name="Rectangle 5"/>
          <p:cNvSpPr>
            <a:spLocks noChangeArrowheads="1"/>
          </p:cNvSpPr>
          <p:nvPr/>
        </p:nvSpPr>
        <p:spPr bwMode="auto">
          <a:xfrm>
            <a:off x="0" y="1268760"/>
            <a:ext cx="9144000" cy="5589240"/>
          </a:xfrm>
          <a:prstGeom prst="rect">
            <a:avLst/>
          </a:prstGeom>
          <a:solidFill>
            <a:srgbClr val="CBED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NEMO – Data description (2)</a:t>
            </a:r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6563" y="2278063"/>
            <a:ext cx="7077075" cy="43910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100" b="1" dirty="0"/>
              <a:t>Format is </a:t>
            </a:r>
            <a:r>
              <a:rPr lang="en-US" sz="2100" b="1" dirty="0" smtClean="0"/>
              <a:t>mandatory</a:t>
            </a:r>
            <a:endParaRPr lang="en-US" sz="1700" b="1" dirty="0"/>
          </a:p>
          <a:p>
            <a:pPr lvl="1"/>
            <a:r>
              <a:rPr lang="en-US" sz="2100" dirty="0" smtClean="0"/>
              <a:t>Describe the output format that you want</a:t>
            </a:r>
          </a:p>
          <a:p>
            <a:pPr lvl="1"/>
            <a:r>
              <a:rPr lang="en-US" sz="2100" dirty="0" smtClean="0"/>
              <a:t>%</a:t>
            </a:r>
            <a:r>
              <a:rPr lang="en-US" sz="2100" dirty="0"/>
              <a:t>6.1f : means 6 digits total (decimal point included), 1 digit for decimal, f for float (decimal number)</a:t>
            </a:r>
          </a:p>
          <a:p>
            <a:pPr lvl="1"/>
            <a:r>
              <a:rPr lang="en-US" sz="2100" dirty="0"/>
              <a:t>Use the contextual menu ‘Select the format’ for predefined format</a:t>
            </a:r>
          </a:p>
          <a:p>
            <a:pPr>
              <a:buFontTx/>
              <a:buChar char="•"/>
            </a:pPr>
            <a:r>
              <a:rPr lang="en-US" sz="2100" b="1" dirty="0" smtClean="0"/>
              <a:t>Use </a:t>
            </a:r>
            <a:r>
              <a:rPr lang="en-US" sz="2100" b="1" dirty="0"/>
              <a:t>the test fields to validate your input</a:t>
            </a:r>
          </a:p>
          <a:p>
            <a:pPr>
              <a:buFontTx/>
              <a:buChar char="•"/>
            </a:pPr>
            <a:r>
              <a:rPr lang="en-US" sz="2100" b="1" dirty="0"/>
              <a:t>Validate the step when description is OK</a:t>
            </a:r>
          </a:p>
          <a:p>
            <a:pPr>
              <a:buFontTx/>
              <a:buChar char="•"/>
            </a:pPr>
            <a:r>
              <a:rPr lang="en-US" sz="2100" b="1" i="1" dirty="0">
                <a:solidFill>
                  <a:srgbClr val="CC0099"/>
                </a:solidFill>
              </a:rPr>
              <a:t>Save you model in the model directory</a:t>
            </a:r>
          </a:p>
          <a:p>
            <a:pPr marL="0" indent="0">
              <a:spcBef>
                <a:spcPct val="20000"/>
              </a:spcBef>
              <a:buNone/>
            </a:pPr>
            <a:endParaRPr lang="en-US" sz="2100" b="1" i="1" dirty="0">
              <a:solidFill>
                <a:srgbClr val="CC0099"/>
              </a:solidFill>
            </a:endParaRPr>
          </a:p>
        </p:txBody>
      </p:sp>
      <p:pic>
        <p:nvPicPr>
          <p:cNvPr id="494596" name="Picture 4" descr="ne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1008063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70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aDataNet2_presentation">
  <a:themeElements>
    <a:clrScheme name="SeaDataNet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eaDataNet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aDataNet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DataNet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DataNet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DataNet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DataNet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DataNet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DataNet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DataNet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DataNet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DataNet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DataNet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DataNet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SeaDataNet2_presentation</Template>
  <TotalTime>1508</TotalTime>
  <Words>1222</Words>
  <Application>Microsoft Office PowerPoint</Application>
  <PresentationFormat>Affichage à l'écran (4:3)</PresentationFormat>
  <Paragraphs>209</Paragraphs>
  <Slides>21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SeaDataNet2_presentation</vt:lpstr>
      <vt:lpstr>Practical work on NEMO Converting files</vt:lpstr>
      <vt:lpstr>From ASCII data to XML files</vt:lpstr>
      <vt:lpstr>NEMO installation</vt:lpstr>
      <vt:lpstr>Collection of ASCII files</vt:lpstr>
      <vt:lpstr>First step : conversion to ODV with NEMO</vt:lpstr>
      <vt:lpstr>NEMO – File description</vt:lpstr>
      <vt:lpstr>NEMO – Station description</vt:lpstr>
      <vt:lpstr>NEMO – Data description (1)</vt:lpstr>
      <vt:lpstr>NEMO – Data description (2)</vt:lpstr>
      <vt:lpstr>File conversion</vt:lpstr>
      <vt:lpstr>Practical work on NEMO Generating CDI summary and coupling table </vt:lpstr>
      <vt:lpstr>From ASCII data to XML files</vt:lpstr>
      <vt:lpstr>Creation of the CDI-SUMMARY and the coupling table</vt:lpstr>
      <vt:lpstr>Run the file conversion</vt:lpstr>
      <vt:lpstr>CDI summary file</vt:lpstr>
      <vt:lpstr>Coupling table</vt:lpstr>
      <vt:lpstr>Practical work on MIKADO Creation of XML files for CDI</vt:lpstr>
      <vt:lpstr>Exercise </vt:lpstr>
      <vt:lpstr>From ASCII data to XML files</vt:lpstr>
      <vt:lpstr>a) Configuration file for CDI XML</vt:lpstr>
      <vt:lpstr>b) XML file generation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SeaDataNet tools NEMO, MIKADO, VALIDATOR</dc:title>
  <dc:creator>Michele FICHAUT, Ifremer Brest PDG-IMN-IDM-SISME</dc:creator>
  <cp:lastModifiedBy>Vanessa TOSELLO, Ifremer Brest PDG-IMN-IDM-SISME</cp:lastModifiedBy>
  <cp:revision>69</cp:revision>
  <dcterms:created xsi:type="dcterms:W3CDTF">2012-06-22T14:44:59Z</dcterms:created>
  <dcterms:modified xsi:type="dcterms:W3CDTF">2014-05-16T09:19:35Z</dcterms:modified>
</cp:coreProperties>
</file>