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0"/>
  </p:notesMasterIdLst>
  <p:sldIdLst>
    <p:sldId id="256" r:id="rId2"/>
    <p:sldId id="259" r:id="rId3"/>
    <p:sldId id="260" r:id="rId4"/>
    <p:sldId id="261" r:id="rId5"/>
    <p:sldId id="37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390" r:id="rId36"/>
    <p:sldId id="292" r:id="rId37"/>
    <p:sldId id="293" r:id="rId38"/>
    <p:sldId id="294" r:id="rId39"/>
    <p:sldId id="296" r:id="rId40"/>
    <p:sldId id="392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79" r:id="rId93"/>
    <p:sldId id="349" r:id="rId94"/>
    <p:sldId id="350" r:id="rId95"/>
    <p:sldId id="351" r:id="rId96"/>
    <p:sldId id="352" r:id="rId97"/>
    <p:sldId id="353" r:id="rId98"/>
    <p:sldId id="354" r:id="rId99"/>
    <p:sldId id="381" r:id="rId100"/>
    <p:sldId id="380" r:id="rId101"/>
    <p:sldId id="382" r:id="rId102"/>
    <p:sldId id="383" r:id="rId103"/>
    <p:sldId id="384" r:id="rId104"/>
    <p:sldId id="385" r:id="rId105"/>
    <p:sldId id="386" r:id="rId106"/>
    <p:sldId id="356" r:id="rId107"/>
    <p:sldId id="391" r:id="rId108"/>
    <p:sldId id="372" r:id="rId109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00FF"/>
    <a:srgbClr val="FF3399"/>
    <a:srgbClr val="00529E"/>
    <a:srgbClr val="00519D"/>
    <a:srgbClr val="CBEDF9"/>
    <a:srgbClr val="00CCFF"/>
    <a:srgbClr val="808080"/>
    <a:srgbClr val="00A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468296B-D3F1-4423-9590-CE8007AD94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81842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8F0CA9C-B05F-41D3-B312-FB5BD7E25020}" type="slidenum">
              <a:rPr lang="fr-FR"/>
              <a:pPr eaLnBrk="1" hangingPunct="1"/>
              <a:t>1</a:t>
            </a:fld>
            <a:endParaRPr lang="fr-FR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2F57C7-0BDA-44E5-B390-B77ED773CB48}" type="slidenum">
              <a:rPr lang="fr-FR"/>
              <a:pPr/>
              <a:t>11</a:t>
            </a:fld>
            <a:endParaRPr lang="fr-FR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E2D654-C92A-4E3E-8B0B-F25612F2A6DC}" type="slidenum">
              <a:rPr lang="fr-FR"/>
              <a:pPr/>
              <a:t>106</a:t>
            </a:fld>
            <a:endParaRPr lang="fr-FR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2BC957-C6DD-4412-9419-43304B462D6A}" type="slidenum">
              <a:rPr lang="fr-FR"/>
              <a:pPr/>
              <a:t>12</a:t>
            </a:fld>
            <a:endParaRPr lang="fr-FR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3936EC-0C0E-4125-AD7C-09312F9A4700}" type="slidenum">
              <a:rPr lang="fr-FR"/>
              <a:pPr/>
              <a:t>13</a:t>
            </a:fld>
            <a:endParaRPr lang="fr-FR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FE3409-68B1-44C5-BD6A-810FF1328A5F}" type="slidenum">
              <a:rPr lang="fr-FR"/>
              <a:pPr/>
              <a:t>14</a:t>
            </a:fld>
            <a:endParaRPr lang="fr-FR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300E1D-4250-4D01-9532-7792E2135E6C}" type="slidenum">
              <a:rPr lang="fr-FR"/>
              <a:pPr/>
              <a:t>15</a:t>
            </a:fld>
            <a:endParaRPr lang="fr-FR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EAC74C-F61C-4D8D-9542-050E91D39530}" type="slidenum">
              <a:rPr lang="fr-FR"/>
              <a:pPr/>
              <a:t>16</a:t>
            </a:fld>
            <a:endParaRPr lang="fr-FR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E872DC-5CF5-433A-BA94-61FAC6DE6FB4}" type="slidenum">
              <a:rPr lang="fr-FR"/>
              <a:pPr/>
              <a:t>17</a:t>
            </a:fld>
            <a:endParaRPr lang="fr-FR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B215DC-F60A-4C26-B550-5AF05A0DD328}" type="slidenum">
              <a:rPr lang="fr-FR"/>
              <a:pPr/>
              <a:t>18</a:t>
            </a:fld>
            <a:endParaRPr lang="fr-FR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84B75E-3BF5-45B0-82A8-E40B2F69F623}" type="slidenum">
              <a:rPr lang="fr-FR"/>
              <a:pPr/>
              <a:t>19</a:t>
            </a:fld>
            <a:endParaRPr lang="fr-FR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8A8C86-4B99-4670-8AD6-45901AFFBB1E}" type="slidenum">
              <a:rPr lang="fr-FR"/>
              <a:pPr/>
              <a:t>20</a:t>
            </a:fld>
            <a:endParaRPr lang="fr-FR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CD1480-1E7E-400F-8724-633118C1D341}" type="slidenum">
              <a:rPr lang="fr-FR"/>
              <a:pPr/>
              <a:t>2</a:t>
            </a:fld>
            <a:endParaRPr lang="fr-FR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7B4950-C771-45A5-90C7-BE5A46B13779}" type="slidenum">
              <a:rPr lang="fr-FR"/>
              <a:pPr/>
              <a:t>21</a:t>
            </a:fld>
            <a:endParaRPr lang="fr-FR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0A6282-17ED-4E01-ADF3-D85A8DA9CB88}" type="slidenum">
              <a:rPr lang="fr-FR"/>
              <a:pPr/>
              <a:t>22</a:t>
            </a:fld>
            <a:endParaRPr lang="fr-FR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D6C3A0-28FA-45BA-9D48-83995CDD1241}" type="slidenum">
              <a:rPr lang="fr-FR"/>
              <a:pPr/>
              <a:t>23</a:t>
            </a:fld>
            <a:endParaRPr lang="fr-FR"/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79ED8D-57B5-4627-AA88-13C5A87254FA}" type="slidenum">
              <a:rPr lang="fr-FR"/>
              <a:pPr/>
              <a:t>24</a:t>
            </a:fld>
            <a:endParaRPr lang="fr-FR"/>
          </a:p>
        </p:txBody>
      </p:sp>
      <p:sp>
        <p:nvSpPr>
          <p:cNvPr id="47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7C65F-437C-49A3-9536-AD08719C5F0A}" type="slidenum">
              <a:rPr lang="fr-FR"/>
              <a:pPr/>
              <a:t>25</a:t>
            </a:fld>
            <a:endParaRPr lang="fr-FR"/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FA8496-121F-4923-BA72-F36A7323999E}" type="slidenum">
              <a:rPr lang="fr-FR"/>
              <a:pPr/>
              <a:t>26</a:t>
            </a:fld>
            <a:endParaRPr lang="fr-FR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D5AB7C-716B-4B31-BB65-D9C7C4640F7D}" type="slidenum">
              <a:rPr lang="fr-FR"/>
              <a:pPr/>
              <a:t>27</a:t>
            </a:fld>
            <a:endParaRPr lang="fr-FR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9DCD3C-0050-467B-B97F-CC9460EA86FF}" type="slidenum">
              <a:rPr lang="fr-FR"/>
              <a:pPr/>
              <a:t>28</a:t>
            </a:fld>
            <a:endParaRPr lang="fr-FR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5C587-E91E-48A2-AEE7-0558A2A462E4}" type="slidenum">
              <a:rPr lang="fr-FR"/>
              <a:pPr/>
              <a:t>29</a:t>
            </a:fld>
            <a:endParaRPr lang="fr-FR"/>
          </a:p>
        </p:txBody>
      </p:sp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0E7FB3-D307-4F34-B8E5-B81095361C72}" type="slidenum">
              <a:rPr lang="fr-FR"/>
              <a:pPr/>
              <a:t>30</a:t>
            </a:fld>
            <a:endParaRPr lang="fr-FR"/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DDEFC4-E403-4C9C-991E-3621128BDBC7}" type="slidenum">
              <a:rPr lang="fr-FR"/>
              <a:pPr/>
              <a:t>3</a:t>
            </a:fld>
            <a:endParaRPr lang="fr-FR"/>
          </a:p>
        </p:txBody>
      </p:sp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854221-7377-4ADC-BF5B-A378EECEFE55}" type="slidenum">
              <a:rPr lang="fr-FR"/>
              <a:pPr/>
              <a:t>31</a:t>
            </a:fld>
            <a:endParaRPr lang="fr-FR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C704EF-CBD7-4092-8399-5E76292933C0}" type="slidenum">
              <a:rPr lang="fr-FR"/>
              <a:pPr/>
              <a:t>32</a:t>
            </a:fld>
            <a:endParaRPr lang="fr-FR"/>
          </a:p>
        </p:txBody>
      </p:sp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69FCD4-4F0C-4967-92E9-EE8819F52466}" type="slidenum">
              <a:rPr lang="fr-FR"/>
              <a:pPr/>
              <a:t>33</a:t>
            </a:fld>
            <a:endParaRPr lang="fr-FR"/>
          </a:p>
        </p:txBody>
      </p:sp>
      <p:sp>
        <p:nvSpPr>
          <p:cNvPr id="47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BAC1A7-A7C6-4D2F-A301-9B4F29B6C2BC}" type="slidenum">
              <a:rPr lang="fr-FR"/>
              <a:pPr/>
              <a:t>34</a:t>
            </a:fld>
            <a:endParaRPr lang="fr-FR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BAC1A7-A7C6-4D2F-A301-9B4F29B6C2BC}" type="slidenum">
              <a:rPr lang="fr-FR"/>
              <a:pPr/>
              <a:t>35</a:t>
            </a:fld>
            <a:endParaRPr lang="fr-FR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A05AE2-B08F-4D7A-9A85-48261739C5BF}" type="slidenum">
              <a:rPr lang="fr-FR"/>
              <a:pPr/>
              <a:t>36</a:t>
            </a:fld>
            <a:endParaRPr lang="fr-FR"/>
          </a:p>
        </p:txBody>
      </p:sp>
      <p:sp>
        <p:nvSpPr>
          <p:cNvPr id="58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AC8931-CBD0-462C-BC2E-8806B8236D16}" type="slidenum">
              <a:rPr lang="fr-FR"/>
              <a:pPr/>
              <a:t>37</a:t>
            </a:fld>
            <a:endParaRPr lang="fr-FR"/>
          </a:p>
        </p:txBody>
      </p:sp>
      <p:sp>
        <p:nvSpPr>
          <p:cNvPr id="50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5BFDAD-3CBB-435A-AB71-36A79B754AE7}" type="slidenum">
              <a:rPr lang="fr-FR"/>
              <a:pPr/>
              <a:t>38</a:t>
            </a:fld>
            <a:endParaRPr lang="fr-FR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36B9B8-4A64-4169-AA98-31437FB70F70}" type="slidenum">
              <a:rPr lang="fr-FR"/>
              <a:pPr/>
              <a:t>39</a:t>
            </a:fld>
            <a:endParaRPr lang="fr-FR"/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90A25A-AC7E-4021-ADE6-F48293EFF2D3}" type="slidenum">
              <a:rPr lang="fr-FR"/>
              <a:pPr/>
              <a:t>41</a:t>
            </a:fld>
            <a:endParaRPr lang="fr-FR"/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86AACC-F624-48D2-AFB9-F232F8831682}" type="slidenum">
              <a:rPr lang="fr-FR"/>
              <a:pPr/>
              <a:t>4</a:t>
            </a:fld>
            <a:endParaRPr lang="fr-FR"/>
          </a:p>
        </p:txBody>
      </p:sp>
      <p:sp>
        <p:nvSpPr>
          <p:cNvPr id="37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511738-C463-447E-97EE-0319D10C4C2B}" type="slidenum">
              <a:rPr lang="fr-FR"/>
              <a:pPr/>
              <a:t>42</a:t>
            </a:fld>
            <a:endParaRPr lang="fr-FR"/>
          </a:p>
        </p:txBody>
      </p:sp>
      <p:sp>
        <p:nvSpPr>
          <p:cNvPr id="47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71DB70-E55A-4B55-9CB9-2F369D2D6E90}" type="slidenum">
              <a:rPr lang="fr-FR"/>
              <a:pPr/>
              <a:t>43</a:t>
            </a:fld>
            <a:endParaRPr lang="fr-FR"/>
          </a:p>
        </p:txBody>
      </p:sp>
      <p:sp>
        <p:nvSpPr>
          <p:cNvPr id="48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727C62-EF47-49B7-8A2F-E8CD22FAB00D}" type="slidenum">
              <a:rPr lang="fr-FR"/>
              <a:pPr/>
              <a:t>44</a:t>
            </a:fld>
            <a:endParaRPr lang="fr-FR"/>
          </a:p>
        </p:txBody>
      </p:sp>
      <p:sp>
        <p:nvSpPr>
          <p:cNvPr id="59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FFC731-68C4-478B-ADB2-8534540A97C4}" type="slidenum">
              <a:rPr lang="fr-FR"/>
              <a:pPr/>
              <a:t>45</a:t>
            </a:fld>
            <a:endParaRPr lang="fr-FR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FD86A9-EDDE-4176-A4CA-B211859452AD}" type="slidenum">
              <a:rPr lang="fr-FR"/>
              <a:pPr/>
              <a:t>46</a:t>
            </a:fld>
            <a:endParaRPr lang="fr-FR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93F6BA-6141-44AE-BC12-F0C28854175D}" type="slidenum">
              <a:rPr lang="fr-FR"/>
              <a:pPr/>
              <a:t>47</a:t>
            </a:fld>
            <a:endParaRPr lang="fr-FR"/>
          </a:p>
        </p:txBody>
      </p:sp>
      <p:sp>
        <p:nvSpPr>
          <p:cNvPr id="48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4095E4-B865-4B5D-899B-C587E2B54B06}" type="slidenum">
              <a:rPr lang="fr-FR"/>
              <a:pPr/>
              <a:t>48</a:t>
            </a:fld>
            <a:endParaRPr lang="fr-FR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C62F3A-E618-42D9-A523-014B4F4A1EA3}" type="slidenum">
              <a:rPr lang="fr-FR"/>
              <a:pPr/>
              <a:t>49</a:t>
            </a:fld>
            <a:endParaRPr lang="fr-FR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AFF2BB-43E2-4A2D-82CF-4CD9165DDBD6}" type="slidenum">
              <a:rPr lang="fr-FR"/>
              <a:pPr/>
              <a:t>50</a:t>
            </a:fld>
            <a:endParaRPr lang="fr-FR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DA8DEE-9B13-4B88-8E14-3B1EFE447E65}" type="slidenum">
              <a:rPr lang="fr-FR"/>
              <a:pPr/>
              <a:t>51</a:t>
            </a:fld>
            <a:endParaRPr lang="fr-FR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03314F-8D2D-4866-93D6-A5126B0AD92F}" type="slidenum">
              <a:rPr lang="fr-FR"/>
              <a:pPr/>
              <a:t>6</a:t>
            </a:fld>
            <a:endParaRPr lang="fr-FR"/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94" y="4342939"/>
            <a:ext cx="5487013" cy="4114587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CD272C-64F1-4941-B511-4EE3C79741D5}" type="slidenum">
              <a:rPr lang="fr-FR"/>
              <a:pPr/>
              <a:t>52</a:t>
            </a:fld>
            <a:endParaRPr lang="fr-FR"/>
          </a:p>
        </p:txBody>
      </p:sp>
      <p:sp>
        <p:nvSpPr>
          <p:cNvPr id="56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125EC7-9423-47CF-9858-F91335864951}" type="slidenum">
              <a:rPr lang="fr-FR"/>
              <a:pPr/>
              <a:t>53</a:t>
            </a:fld>
            <a:endParaRPr lang="fr-FR"/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E1B0E-1E7F-461C-BA27-C52C56E103D3}" type="slidenum">
              <a:rPr lang="fr-FR"/>
              <a:pPr/>
              <a:t>54</a:t>
            </a:fld>
            <a:endParaRPr lang="fr-FR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779B9-C112-463C-BFC8-DF6CBFFF753F}" type="slidenum">
              <a:rPr lang="fr-FR"/>
              <a:pPr/>
              <a:t>55</a:t>
            </a:fld>
            <a:endParaRPr lang="fr-FR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DA269F-68ED-480D-8CB3-CD3EC3C13454}" type="slidenum">
              <a:rPr lang="fr-FR"/>
              <a:pPr/>
              <a:t>56</a:t>
            </a:fld>
            <a:endParaRPr lang="fr-FR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8DC701-6BC1-48AC-883B-7D13F5F2CDA2}" type="slidenum">
              <a:rPr lang="fr-FR"/>
              <a:pPr/>
              <a:t>57</a:t>
            </a:fld>
            <a:endParaRPr lang="fr-FR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739A30-5937-4A57-9427-ED1C9B62F591}" type="slidenum">
              <a:rPr lang="fr-FR"/>
              <a:pPr/>
              <a:t>58</a:t>
            </a:fld>
            <a:endParaRPr lang="fr-FR"/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FEAA34-D203-4224-8B0B-356E9ED1B171}" type="slidenum">
              <a:rPr lang="fr-FR"/>
              <a:pPr/>
              <a:t>59</a:t>
            </a:fld>
            <a:endParaRPr lang="fr-FR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86563D-9D0C-4024-8204-874BA06FD128}" type="slidenum">
              <a:rPr lang="fr-FR"/>
              <a:pPr/>
              <a:t>60</a:t>
            </a:fld>
            <a:endParaRPr lang="fr-FR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20887-A455-48B4-89A5-83B2FCA1F133}" type="slidenum">
              <a:rPr lang="fr-FR"/>
              <a:pPr/>
              <a:t>61</a:t>
            </a:fld>
            <a:endParaRPr lang="fr-FR"/>
          </a:p>
        </p:txBody>
      </p:sp>
      <p:sp>
        <p:nvSpPr>
          <p:cNvPr id="51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B08BC7-42F2-43D9-87C9-6C14E11DD7C0}" type="slidenum">
              <a:rPr lang="fr-FR"/>
              <a:pPr/>
              <a:t>7</a:t>
            </a:fld>
            <a:endParaRPr lang="fr-FR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F645AA-355D-4B37-9F7C-FF92D3B246DA}" type="slidenum">
              <a:rPr lang="fr-FR"/>
              <a:pPr/>
              <a:t>62</a:t>
            </a:fld>
            <a:endParaRPr lang="fr-FR"/>
          </a:p>
        </p:txBody>
      </p:sp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75D86-E4EE-411B-88B5-F7CAF4F94FFB}" type="slidenum">
              <a:rPr lang="fr-FR"/>
              <a:pPr/>
              <a:t>63</a:t>
            </a:fld>
            <a:endParaRPr lang="fr-FR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9FE957-577F-4EF6-A592-319E836A4BA4}" type="slidenum">
              <a:rPr lang="fr-FR"/>
              <a:pPr/>
              <a:t>64</a:t>
            </a:fld>
            <a:endParaRPr lang="fr-FR"/>
          </a:p>
        </p:txBody>
      </p:sp>
      <p:sp>
        <p:nvSpPr>
          <p:cNvPr id="522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FD6F2F-1579-426A-86D0-9B7EE725E428}" type="slidenum">
              <a:rPr lang="fr-FR"/>
              <a:pPr/>
              <a:t>65</a:t>
            </a:fld>
            <a:endParaRPr lang="fr-FR"/>
          </a:p>
        </p:txBody>
      </p:sp>
      <p:sp>
        <p:nvSpPr>
          <p:cNvPr id="52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368AE-779A-4245-8983-D573E7BF7663}" type="slidenum">
              <a:rPr lang="fr-FR"/>
              <a:pPr/>
              <a:t>66</a:t>
            </a:fld>
            <a:endParaRPr lang="fr-FR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5C988-3398-453B-8251-64ED4404C85D}" type="slidenum">
              <a:rPr lang="fr-FR"/>
              <a:pPr/>
              <a:t>67</a:t>
            </a:fld>
            <a:endParaRPr lang="fr-FR"/>
          </a:p>
        </p:txBody>
      </p:sp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5471F6-6C58-4B23-AC45-6F13452080D3}" type="slidenum">
              <a:rPr lang="fr-FR"/>
              <a:pPr/>
              <a:t>68</a:t>
            </a:fld>
            <a:endParaRPr lang="fr-FR"/>
          </a:p>
        </p:txBody>
      </p:sp>
      <p:sp>
        <p:nvSpPr>
          <p:cNvPr id="466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2A21D-319E-494F-89D6-535B47D2D2FE}" type="slidenum">
              <a:rPr lang="fr-FR"/>
              <a:pPr/>
              <a:t>69</a:t>
            </a:fld>
            <a:endParaRPr lang="fr-FR"/>
          </a:p>
        </p:txBody>
      </p:sp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DD5807-6BAE-4BEF-B0ED-4330F1CBEBDB}" type="slidenum">
              <a:rPr lang="fr-FR"/>
              <a:pPr/>
              <a:t>70</a:t>
            </a:fld>
            <a:endParaRPr lang="fr-FR"/>
          </a:p>
        </p:txBody>
      </p:sp>
      <p:sp>
        <p:nvSpPr>
          <p:cNvPr id="38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F249BA-3B78-4452-9B9D-343DCE5AB0DA}" type="slidenum">
              <a:rPr lang="fr-FR"/>
              <a:pPr/>
              <a:t>71</a:t>
            </a:fld>
            <a:endParaRPr lang="fr-FR"/>
          </a:p>
        </p:txBody>
      </p:sp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3A955-9F3E-4608-ACEE-A0E50596D029}" type="slidenum">
              <a:rPr lang="fr-FR"/>
              <a:pPr/>
              <a:t>8</a:t>
            </a:fld>
            <a:endParaRPr lang="fr-FR"/>
          </a:p>
        </p:txBody>
      </p:sp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C6022-1A58-4961-A737-DA4C0FA0B7D4}" type="slidenum">
              <a:rPr lang="fr-FR"/>
              <a:pPr/>
              <a:t>72</a:t>
            </a:fld>
            <a:endParaRPr lang="fr-FR"/>
          </a:p>
        </p:txBody>
      </p:sp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4C0678-D89C-4F1E-90D3-2D95CEF77F69}" type="slidenum">
              <a:rPr lang="fr-FR"/>
              <a:pPr/>
              <a:t>73</a:t>
            </a:fld>
            <a:endParaRPr lang="fr-FR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EB3D1A-258A-465C-9FFF-402EDA7BE6F7}" type="slidenum">
              <a:rPr lang="fr-FR"/>
              <a:pPr/>
              <a:t>74</a:t>
            </a:fld>
            <a:endParaRPr lang="fr-FR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ECF318-5D31-48E1-A427-90BAAD31FEAB}" type="slidenum">
              <a:rPr lang="fr-FR"/>
              <a:pPr/>
              <a:t>75</a:t>
            </a:fld>
            <a:endParaRPr lang="fr-FR"/>
          </a:p>
        </p:txBody>
      </p:sp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952B24-63A6-487A-84DF-52EC46B43CC6}" type="slidenum">
              <a:rPr lang="fr-FR"/>
              <a:pPr/>
              <a:t>76</a:t>
            </a:fld>
            <a:endParaRPr lang="fr-FR"/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667EA5-710A-47E9-B0D5-8E2A24842D3C}" type="slidenum">
              <a:rPr lang="fr-FR"/>
              <a:pPr/>
              <a:t>77</a:t>
            </a:fld>
            <a:endParaRPr lang="fr-FR"/>
          </a:p>
        </p:txBody>
      </p:sp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BF42D1-F6EB-48BB-8227-F80CA6E150C7}" type="slidenum">
              <a:rPr lang="fr-FR"/>
              <a:pPr/>
              <a:t>78</a:t>
            </a:fld>
            <a:endParaRPr lang="fr-FR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7FEA5B-5069-4692-85FB-DD0ECB175E0D}" type="slidenum">
              <a:rPr lang="fr-FR"/>
              <a:pPr/>
              <a:t>79</a:t>
            </a:fld>
            <a:endParaRPr lang="fr-FR"/>
          </a:p>
        </p:txBody>
      </p:sp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051927-205B-4AA4-9DCD-8D14DAACED89}" type="slidenum">
              <a:rPr lang="fr-FR"/>
              <a:pPr/>
              <a:t>80</a:t>
            </a:fld>
            <a:endParaRPr lang="fr-FR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79C5F-794A-473B-AE50-D9348E043E8C}" type="slidenum">
              <a:rPr lang="fr-FR"/>
              <a:pPr/>
              <a:t>81</a:t>
            </a:fld>
            <a:endParaRPr lang="fr-FR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21E08D-FFAE-4EE3-9CBC-D846AAC79BEB}" type="slidenum">
              <a:rPr lang="fr-FR"/>
              <a:pPr/>
              <a:t>9</a:t>
            </a:fld>
            <a:endParaRPr lang="fr-FR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A6C23-7AE0-45B6-AE42-0954124728D6}" type="slidenum">
              <a:rPr lang="fr-FR"/>
              <a:pPr/>
              <a:t>82</a:t>
            </a:fld>
            <a:endParaRPr lang="fr-FR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81BE62-5113-4D81-B2D8-5F91B12E87D8}" type="slidenum">
              <a:rPr lang="fr-FR"/>
              <a:pPr/>
              <a:t>83</a:t>
            </a:fld>
            <a:endParaRPr lang="fr-FR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BE86B-BBB3-404C-A4FC-5B8AF8015C0B}" type="slidenum">
              <a:rPr lang="fr-FR"/>
              <a:pPr/>
              <a:t>84</a:t>
            </a:fld>
            <a:endParaRPr lang="fr-FR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6F76A0-F1F4-440A-BDA1-D0A5044E5667}" type="slidenum">
              <a:rPr lang="fr-FR"/>
              <a:pPr/>
              <a:t>85</a:t>
            </a:fld>
            <a:endParaRPr lang="fr-FR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451C57-E57B-4CDF-B2CA-CDBD9420936D}" type="slidenum">
              <a:rPr lang="fr-FR"/>
              <a:pPr/>
              <a:t>86</a:t>
            </a:fld>
            <a:endParaRPr lang="fr-FR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09508A-9AAD-404F-89D5-564541676508}" type="slidenum">
              <a:rPr lang="fr-FR"/>
              <a:pPr/>
              <a:t>87</a:t>
            </a:fld>
            <a:endParaRPr lang="fr-FR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416C34-69A4-4413-BF43-FAEBF8A47496}" type="slidenum">
              <a:rPr lang="fr-FR"/>
              <a:pPr/>
              <a:t>88</a:t>
            </a:fld>
            <a:endParaRPr lang="fr-FR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4982FF-FFBA-4512-A288-0ABAA732D541}" type="slidenum">
              <a:rPr lang="fr-FR"/>
              <a:pPr/>
              <a:t>89</a:t>
            </a:fld>
            <a:endParaRPr lang="fr-FR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A97630-9A5D-4C1A-8B88-0F5997AA8D62}" type="slidenum">
              <a:rPr lang="fr-FR"/>
              <a:pPr/>
              <a:t>90</a:t>
            </a:fld>
            <a:endParaRPr lang="fr-FR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B5985-9D49-4861-AAF7-84FCF5DFE3C2}" type="slidenum">
              <a:rPr lang="fr-FR"/>
              <a:pPr/>
              <a:t>91</a:t>
            </a:fld>
            <a:endParaRPr lang="fr-FR"/>
          </a:p>
        </p:txBody>
      </p:sp>
      <p:sp>
        <p:nvSpPr>
          <p:cNvPr id="423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1082D7-5C9B-40B1-AFEC-B5FE39DCF490}" type="slidenum">
              <a:rPr lang="fr-FR"/>
              <a:pPr/>
              <a:t>10</a:t>
            </a:fld>
            <a:endParaRPr lang="fr-FR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E3215-EDFB-4058-99C2-16A0DAB73A6A}" type="slidenum">
              <a:rPr lang="fr-FR"/>
              <a:pPr/>
              <a:t>92</a:t>
            </a:fld>
            <a:endParaRPr lang="fr-FR"/>
          </a:p>
        </p:txBody>
      </p:sp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55B50-26C4-4F37-AF84-F2E0AE0B95E8}" type="slidenum">
              <a:rPr lang="fr-FR"/>
              <a:pPr/>
              <a:t>93</a:t>
            </a:fld>
            <a:endParaRPr lang="fr-FR"/>
          </a:p>
        </p:txBody>
      </p:sp>
      <p:sp>
        <p:nvSpPr>
          <p:cNvPr id="428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A61042-6603-4FDE-BBB4-43776D1730A8}" type="slidenum">
              <a:rPr lang="fr-FR"/>
              <a:pPr/>
              <a:t>94</a:t>
            </a:fld>
            <a:endParaRPr lang="fr-FR"/>
          </a:p>
        </p:txBody>
      </p:sp>
      <p:sp>
        <p:nvSpPr>
          <p:cNvPr id="43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92D2F-AFA7-44DB-B3E2-06010183B1A1}" type="slidenum">
              <a:rPr lang="fr-FR"/>
              <a:pPr/>
              <a:t>95</a:t>
            </a:fld>
            <a:endParaRPr lang="fr-FR"/>
          </a:p>
        </p:txBody>
      </p:sp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A9F2ED-6C8F-43E5-A453-D361C4CA8280}" type="slidenum">
              <a:rPr lang="fr-FR"/>
              <a:pPr/>
              <a:t>96</a:t>
            </a:fld>
            <a:endParaRPr lang="fr-FR"/>
          </a:p>
        </p:txBody>
      </p:sp>
      <p:sp>
        <p:nvSpPr>
          <p:cNvPr id="43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8C312B-2B18-415D-946F-1DCCA1408616}" type="slidenum">
              <a:rPr lang="fr-FR"/>
              <a:pPr/>
              <a:t>97</a:t>
            </a:fld>
            <a:endParaRPr lang="fr-FR"/>
          </a:p>
        </p:txBody>
      </p:sp>
      <p:sp>
        <p:nvSpPr>
          <p:cNvPr id="57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3D971A-472B-416E-A105-3DBFEB9176D9}" type="slidenum">
              <a:rPr lang="fr-FR"/>
              <a:pPr/>
              <a:t>98</a:t>
            </a:fld>
            <a:endParaRPr lang="fr-FR"/>
          </a:p>
        </p:txBody>
      </p:sp>
      <p:sp>
        <p:nvSpPr>
          <p:cNvPr id="57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79C5F-794A-473B-AE50-D9348E043E8C}" type="slidenum">
              <a:rPr lang="fr-FR"/>
              <a:pPr/>
              <a:t>99</a:t>
            </a:fld>
            <a:endParaRPr lang="fr-FR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68296B-D3F1-4423-9590-CE8007AD94AE}" type="slidenum">
              <a:rPr lang="fr-FR" smtClean="0"/>
              <a:pPr>
                <a:defRPr/>
              </a:pPr>
              <a:t>102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45288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68296B-D3F1-4423-9590-CE8007AD94AE}" type="slidenum">
              <a:rPr lang="fr-FR" smtClean="0"/>
              <a:pPr>
                <a:defRPr/>
              </a:pPr>
              <a:t>103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45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0">
          <a:blip r:embed="rId2"/>
          <a:srcRect/>
          <a:stretch>
            <a:fillRect r="-83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8"/>
          <p:cNvSpPr txBox="1">
            <a:spLocks noChangeArrowheads="1"/>
          </p:cNvSpPr>
          <p:nvPr/>
        </p:nvSpPr>
        <p:spPr bwMode="auto">
          <a:xfrm>
            <a:off x="4067944" y="1196975"/>
            <a:ext cx="46800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fr-FR" i="1" dirty="0" smtClean="0">
                <a:solidFill>
                  <a:schemeClr val="bg1"/>
                </a:solidFill>
              </a:rPr>
              <a:t>Training course – Ostende –</a:t>
            </a:r>
            <a:r>
              <a:rPr lang="fr-FR" i="1" baseline="0" dirty="0" smtClean="0">
                <a:solidFill>
                  <a:schemeClr val="bg1"/>
                </a:solidFill>
              </a:rPr>
              <a:t> 2-6 July 2012</a:t>
            </a:r>
            <a:endParaRPr lang="fr-FR" i="1" dirty="0">
              <a:solidFill>
                <a:schemeClr val="bg1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713" y="4652963"/>
            <a:ext cx="7200900" cy="288925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fr-FR" noProof="0" smtClean="0"/>
              <a:t>Modifiez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5013325"/>
            <a:ext cx="7200900" cy="21590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519D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1000791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A6C3E-47C3-4ABB-886F-F32DD7FFC92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000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94513" y="1484313"/>
            <a:ext cx="2070100" cy="453707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4213" y="1484313"/>
            <a:ext cx="6057900" cy="453707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16CA3-F8DF-4CC7-BD80-DFDA06E71C5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220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450" y="1485900"/>
            <a:ext cx="7272338" cy="649288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06563" y="2708275"/>
            <a:ext cx="3462337" cy="33115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21300" y="2708275"/>
            <a:ext cx="3462338" cy="33115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2124075" y="908050"/>
            <a:ext cx="5903913" cy="295275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120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8144" y="1484313"/>
            <a:ext cx="7776344" cy="4953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Arial" pitchFamily="34" charset="0"/>
              <a:buChar char="•"/>
              <a:defRPr/>
            </a:lvl1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D762F-63A4-4BED-90B1-0FF561EA7E8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633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D57CC-848E-4DB3-8D3F-8DEC7CC689A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59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4213" y="2060575"/>
            <a:ext cx="4064000" cy="3960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00613" y="2060575"/>
            <a:ext cx="4064000" cy="3960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CA7E9-CF05-4094-BA9B-1ABCC36EB6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8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F4C8E-0611-4B54-9942-858C8EA09FE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817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55D6A-CB60-4204-8B37-93D8EA7523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50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B8385-29BF-44CB-8A31-399B1A862E4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55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5B110-078F-44D0-A2A8-D6F212C592E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97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FE1AA-7472-47A9-AA79-D2252058A30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982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 r="-83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4313"/>
            <a:ext cx="8280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060575"/>
            <a:ext cx="8280400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232525"/>
            <a:ext cx="91440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 smtClean="0">
                <a:solidFill>
                  <a:srgbClr val="80808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016625"/>
            <a:ext cx="91440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 smtClean="0">
                <a:solidFill>
                  <a:srgbClr val="80808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40513"/>
            <a:ext cx="9144000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solidFill>
                  <a:srgbClr val="00519D"/>
                </a:solidFill>
              </a:defRPr>
            </a:lvl1pPr>
          </a:lstStyle>
          <a:p>
            <a:pPr>
              <a:defRPr/>
            </a:pPr>
            <a:fld id="{5FA3003C-A3C2-4528-A478-D0BEDB1257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0" y="6464300"/>
            <a:ext cx="9144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100" b="1">
                <a:solidFill>
                  <a:srgbClr val="00A7E5"/>
                </a:solidFill>
              </a:rPr>
              <a:t>sdn-userdesk@seadatanet.org – www.seadatanet.org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156325" y="682625"/>
            <a:ext cx="295275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050" i="1" dirty="0" smtClean="0">
                <a:solidFill>
                  <a:srgbClr val="00529E"/>
                </a:solidFill>
                <a:latin typeface="+mj-lt"/>
              </a:rPr>
              <a:t>Training course – Ostende – 2-6 July 2012</a:t>
            </a:r>
            <a:endParaRPr lang="fr-FR" sz="1050" i="1" dirty="0">
              <a:solidFill>
                <a:srgbClr val="00529E"/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519D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0A7E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0519D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00A7E5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519D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000">
          <a:solidFill>
            <a:srgbClr val="00A7E5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000">
          <a:solidFill>
            <a:srgbClr val="00A7E5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000">
          <a:solidFill>
            <a:srgbClr val="00A7E5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000">
          <a:solidFill>
            <a:srgbClr val="00A7E5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000">
          <a:solidFill>
            <a:srgbClr val="00A7E5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tm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mp"/><Relationship Id="rId2" Type="http://schemas.openxmlformats.org/officeDocument/2006/relationships/image" Target="../media/image87.tmp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mp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tmp"/><Relationship Id="rId7" Type="http://schemas.openxmlformats.org/officeDocument/2006/relationships/image" Target="../media/image94.tmp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tmp"/><Relationship Id="rId5" Type="http://schemas.openxmlformats.org/officeDocument/2006/relationships/image" Target="../media/image92.tmp"/><Relationship Id="rId4" Type="http://schemas.openxmlformats.org/officeDocument/2006/relationships/image" Target="../media/image91.tmp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tmp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tmp"/><Relationship Id="rId2" Type="http://schemas.openxmlformats.org/officeDocument/2006/relationships/image" Target="../media/image98.tmp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tm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5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mp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tmp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tmp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tmp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mp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tmp"/><Relationship Id="rId4" Type="http://schemas.openxmlformats.org/officeDocument/2006/relationships/image" Target="../media/image67.tmp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tmp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71.tmp"/><Relationship Id="rId4" Type="http://schemas.openxmlformats.org/officeDocument/2006/relationships/image" Target="../media/image70.tmp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mp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tmp"/><Relationship Id="rId4" Type="http://schemas.openxmlformats.org/officeDocument/2006/relationships/image" Target="../media/image53.jpe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png"/><Relationship Id="rId7" Type="http://schemas.openxmlformats.org/officeDocument/2006/relationships/image" Target="../media/image79.tmp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tmp"/><Relationship Id="rId5" Type="http://schemas.openxmlformats.org/officeDocument/2006/relationships/image" Target="../media/image77.tmp"/><Relationship Id="rId4" Type="http://schemas.openxmlformats.org/officeDocument/2006/relationships/image" Target="../media/image53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82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8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713" y="4293096"/>
            <a:ext cx="7200900" cy="288925"/>
          </a:xfrm>
        </p:spPr>
        <p:txBody>
          <a:bodyPr/>
          <a:lstStyle/>
          <a:p>
            <a:pPr algn="ctr"/>
            <a:r>
              <a:rPr lang="fr-FR" dirty="0" smtClean="0"/>
              <a:t>SeaDataNet </a:t>
            </a:r>
            <a:r>
              <a:rPr lang="fr-FR" dirty="0" err="1" smtClean="0"/>
              <a:t>tools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NEMO, </a:t>
            </a:r>
            <a:r>
              <a:rPr lang="fr-FR" dirty="0" smtClean="0"/>
              <a:t>MIKADO</a:t>
            </a: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r-FR" dirty="0" smtClean="0"/>
              <a:t>M. </a:t>
            </a:r>
            <a:r>
              <a:rPr lang="fr-FR" dirty="0" err="1" smtClean="0"/>
              <a:t>Fichaut</a:t>
            </a:r>
            <a:r>
              <a:rPr lang="fr-FR" dirty="0" smtClean="0"/>
              <a:t>, IFREMER, France</a:t>
            </a:r>
          </a:p>
        </p:txBody>
      </p:sp>
      <p:pic>
        <p:nvPicPr>
          <p:cNvPr id="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45224"/>
            <a:ext cx="1288236" cy="98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326950"/>
            <a:ext cx="706756" cy="122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NEMO principles</a:t>
            </a:r>
            <a:endParaRPr lang="fr-FR" dirty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133600"/>
            <a:ext cx="7077075" cy="4391025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sz="1900" dirty="0"/>
              <a:t>NEMO must be able to read almost </a:t>
            </a:r>
            <a:r>
              <a:rPr lang="en-GB" sz="1900" b="1" dirty="0"/>
              <a:t>any ASCII format</a:t>
            </a:r>
            <a:r>
              <a:rPr lang="en-GB" sz="1900" dirty="0"/>
              <a:t> to translate it to MEDATLAS, ODV</a:t>
            </a: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Char char="•"/>
            </a:pPr>
            <a:r>
              <a:rPr lang="en-GB" sz="1900" dirty="0"/>
              <a:t>Users of NEMO describe the entry files format so that NEMO is able to find the information which is necessary in the SeaDataNet formats</a:t>
            </a: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Char char="•"/>
            </a:pPr>
            <a:r>
              <a:rPr lang="en-GB" sz="1900" dirty="0"/>
              <a:t>One </a:t>
            </a:r>
            <a:r>
              <a:rPr lang="en-GB" sz="1900" b="1" dirty="0"/>
              <a:t>mandatory</a:t>
            </a:r>
            <a:r>
              <a:rPr lang="en-GB" sz="1900" dirty="0"/>
              <a:t> pre-require</a:t>
            </a:r>
            <a:r>
              <a:rPr lang="fr-FR" sz="1900" dirty="0"/>
              <a:t>ment</a:t>
            </a:r>
            <a:r>
              <a:rPr lang="en-GB" sz="1900" dirty="0"/>
              <a:t> is that in the set of entry files the information about the stations must 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r>
              <a:rPr lang="en-GB" sz="1900" b="1" dirty="0"/>
              <a:t>be located at the same position</a:t>
            </a:r>
            <a:r>
              <a:rPr lang="en-GB" sz="1900" dirty="0"/>
              <a:t> : same line in the file, same position on the line or same column if CSV format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r>
              <a:rPr lang="en-GB" sz="1900" b="1" dirty="0"/>
              <a:t>be in the same format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r>
              <a:rPr lang="en-GB" sz="1900" i="1" dirty="0"/>
              <a:t>For example : for all the stations the latitude is </a:t>
            </a:r>
          </a:p>
          <a:p>
            <a:pPr lvl="2">
              <a:lnSpc>
                <a:spcPct val="60000"/>
              </a:lnSpc>
              <a:spcBef>
                <a:spcPct val="20000"/>
              </a:spcBef>
            </a:pPr>
            <a:r>
              <a:rPr lang="en-GB" sz="1800" i="1" dirty="0"/>
              <a:t>on line 3 on the station header, </a:t>
            </a:r>
          </a:p>
          <a:p>
            <a:pPr lvl="2">
              <a:lnSpc>
                <a:spcPct val="60000"/>
              </a:lnSpc>
              <a:spcBef>
                <a:spcPct val="20000"/>
              </a:spcBef>
            </a:pPr>
            <a:r>
              <a:rPr lang="en-GB" sz="1800" i="1" dirty="0"/>
              <a:t>from character 21 to character 27, or 3</a:t>
            </a:r>
            <a:r>
              <a:rPr lang="en-GB" sz="1800" i="1" baseline="30000" dirty="0"/>
              <a:t>rd </a:t>
            </a:r>
            <a:r>
              <a:rPr lang="en-GB" sz="1800" i="1" dirty="0"/>
              <a:t>column in CSV</a:t>
            </a:r>
          </a:p>
          <a:p>
            <a:pPr lvl="2">
              <a:lnSpc>
                <a:spcPct val="60000"/>
              </a:lnSpc>
              <a:spcBef>
                <a:spcPct val="20000"/>
              </a:spcBef>
            </a:pPr>
            <a:r>
              <a:rPr lang="en-GB" sz="1800" i="1" dirty="0"/>
              <a:t>the format is +</a:t>
            </a:r>
            <a:r>
              <a:rPr lang="en-GB" sz="1800" i="1" dirty="0" err="1"/>
              <a:t>DD.ddd</a:t>
            </a:r>
            <a:endParaRPr lang="fr-FR" sz="1800" dirty="0"/>
          </a:p>
        </p:txBody>
      </p:sp>
      <p:pic>
        <p:nvPicPr>
          <p:cNvPr id="14848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02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1800" y="6381328"/>
            <a:ext cx="5149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</a:t>
            </a:r>
            <a:r>
              <a:rPr lang="fr-FR" dirty="0" smtClean="0"/>
              <a:t>onfiguration file for </a:t>
            </a:r>
            <a:r>
              <a:rPr lang="fr-FR" dirty="0" err="1" smtClean="0"/>
              <a:t>coupling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4213" y="2060575"/>
            <a:ext cx="2303611" cy="3960813"/>
          </a:xfrm>
        </p:spPr>
        <p:txBody>
          <a:bodyPr/>
          <a:lstStyle/>
          <a:p>
            <a:r>
              <a:rPr lang="fr-FR" sz="2400" dirty="0" err="1" smtClean="0"/>
              <a:t>Create</a:t>
            </a:r>
            <a:r>
              <a:rPr lang="fr-FR" sz="2400" dirty="0" smtClean="0"/>
              <a:t> a new one</a:t>
            </a:r>
          </a:p>
          <a:p>
            <a:pPr lvl="1"/>
            <a:r>
              <a:rPr lang="fr-FR" sz="2000" dirty="0" err="1" smtClean="0"/>
              <a:t>From</a:t>
            </a:r>
            <a:r>
              <a:rPr lang="fr-FR" sz="2000" dirty="0" smtClean="0"/>
              <a:t> </a:t>
            </a:r>
            <a:r>
              <a:rPr lang="fr-FR" sz="2000" dirty="0" err="1" smtClean="0"/>
              <a:t>nothing</a:t>
            </a:r>
            <a:endParaRPr lang="fr-FR" sz="2000" dirty="0" smtClean="0"/>
          </a:p>
          <a:p>
            <a:pPr lvl="1"/>
            <a:r>
              <a:rPr lang="fr-FR" sz="2000" dirty="0" err="1" smtClean="0"/>
              <a:t>Using</a:t>
            </a:r>
            <a:r>
              <a:rPr lang="fr-FR" sz="2000" dirty="0" smtClean="0"/>
              <a:t> a MIKADO CDI configuration file</a:t>
            </a:r>
          </a:p>
          <a:p>
            <a:r>
              <a:rPr lang="fr-FR" sz="2400" dirty="0"/>
              <a:t>Open an </a:t>
            </a:r>
            <a:r>
              <a:rPr lang="fr-FR" sz="2400" dirty="0" err="1"/>
              <a:t>existing</a:t>
            </a:r>
            <a:r>
              <a:rPr lang="fr-FR" sz="2400" dirty="0"/>
              <a:t> one</a:t>
            </a:r>
          </a:p>
          <a:p>
            <a:pPr lvl="1"/>
            <a:endParaRPr lang="en-GB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6015475" cy="479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 3" descr="Import automatic CDI configur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795" y="2780928"/>
            <a:ext cx="5677693" cy="330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8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71800" y="6381328"/>
            <a:ext cx="5149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</a:t>
            </a:r>
            <a:r>
              <a:rPr lang="fr-FR" dirty="0" smtClean="0"/>
              <a:t>onfiguration file for </a:t>
            </a:r>
            <a:r>
              <a:rPr lang="fr-FR" dirty="0" err="1" smtClean="0"/>
              <a:t>coupling</a:t>
            </a:r>
            <a:endParaRPr lang="en-GB" dirty="0"/>
          </a:p>
        </p:txBody>
      </p:sp>
      <p:pic>
        <p:nvPicPr>
          <p:cNvPr id="4" name="Espace réservé du contenu 3" descr="Mikado 2.3  SDN V2    Tools / Coupling table for Download Manager Import CDI configur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060575"/>
            <a:ext cx="5760640" cy="4675302"/>
          </a:xfrm>
        </p:spPr>
      </p:pic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179512" y="2060575"/>
            <a:ext cx="2880320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rgbClr val="00A7E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519D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00A7E5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519D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9pPr>
          </a:lstStyle>
          <a:p>
            <a:r>
              <a:rPr lang="fr-FR" sz="2400" dirty="0" err="1" smtClean="0"/>
              <a:t>Connection</a:t>
            </a:r>
            <a:r>
              <a:rPr lang="fr-FR" sz="2400" dirty="0" smtClean="0"/>
              <a:t> to the </a:t>
            </a:r>
            <a:r>
              <a:rPr lang="fr-FR" sz="2400" dirty="0" err="1" smtClean="0"/>
              <a:t>database</a:t>
            </a:r>
            <a:r>
              <a:rPr lang="fr-FR" sz="2400" dirty="0" smtClean="0"/>
              <a:t> or </a:t>
            </a:r>
            <a:r>
              <a:rPr lang="fr-FR" sz="2400" dirty="0" err="1" smtClean="0"/>
              <a:t>excel</a:t>
            </a:r>
            <a:r>
              <a:rPr lang="fr-FR" sz="2400" dirty="0" smtClean="0"/>
              <a:t> file</a:t>
            </a:r>
          </a:p>
          <a:p>
            <a:r>
              <a:rPr lang="fr-FR" sz="2400" dirty="0" smtClean="0"/>
              <a:t>Main </a:t>
            </a:r>
            <a:r>
              <a:rPr lang="fr-FR" sz="2400" dirty="0" err="1" smtClean="0"/>
              <a:t>query</a:t>
            </a:r>
            <a:r>
              <a:rPr lang="fr-FR" sz="2400" dirty="0" smtClean="0"/>
              <a:t> to </a:t>
            </a:r>
            <a:r>
              <a:rPr lang="fr-FR" sz="2400" dirty="0" err="1" smtClean="0"/>
              <a:t>retrieve</a:t>
            </a:r>
            <a:r>
              <a:rPr lang="fr-FR" sz="2400" dirty="0" smtClean="0"/>
              <a:t> all </a:t>
            </a:r>
            <a:r>
              <a:rPr lang="fr-FR" sz="2400" dirty="0" err="1" smtClean="0"/>
              <a:t>LOCAL_CDI_IDs</a:t>
            </a:r>
            <a:endParaRPr lang="fr-FR" sz="2400" dirty="0" smtClean="0"/>
          </a:p>
          <a:p>
            <a:pPr lvl="1"/>
            <a:endParaRPr lang="en-GB" sz="2000" dirty="0"/>
          </a:p>
        </p:txBody>
      </p:sp>
      <p:pic>
        <p:nvPicPr>
          <p:cNvPr id="5" name="Image 4" descr="Mikado 2.3  SDN V2    Tools / Coupling table for Download Manager Import CDI configur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657" y="2060848"/>
            <a:ext cx="5890839" cy="47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0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71800" y="6381328"/>
            <a:ext cx="5149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1484313"/>
            <a:ext cx="7920880" cy="495300"/>
          </a:xfrm>
        </p:spPr>
        <p:txBody>
          <a:bodyPr/>
          <a:lstStyle/>
          <a:p>
            <a:r>
              <a:rPr lang="fr-FR" dirty="0"/>
              <a:t>C</a:t>
            </a:r>
            <a:r>
              <a:rPr lang="fr-FR" dirty="0" smtClean="0"/>
              <a:t>onfiguration file for </a:t>
            </a:r>
            <a:r>
              <a:rPr lang="fr-FR" dirty="0" err="1" smtClean="0"/>
              <a:t>coupling</a:t>
            </a:r>
            <a:r>
              <a:rPr lang="fr-FR" dirty="0" smtClean="0"/>
              <a:t>: MODUS 2</a:t>
            </a:r>
            <a:endParaRPr lang="en-GB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179512" y="2060575"/>
            <a:ext cx="2880320" cy="468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rgbClr val="00A7E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519D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00A7E5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519D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9pPr>
          </a:lstStyle>
          <a:p>
            <a:r>
              <a:rPr lang="fr-FR" sz="2000" dirty="0" smtClean="0"/>
              <a:t>Data are </a:t>
            </a:r>
            <a:r>
              <a:rPr lang="fr-FR" sz="2000" dirty="0" err="1" smtClean="0"/>
              <a:t>stored</a:t>
            </a:r>
            <a:r>
              <a:rPr lang="fr-FR" sz="2000" dirty="0" smtClean="0"/>
              <a:t> in a </a:t>
            </a:r>
            <a:r>
              <a:rPr lang="fr-FR" sz="2000" dirty="0" err="1" smtClean="0"/>
              <a:t>database</a:t>
            </a:r>
            <a:endParaRPr lang="fr-FR" sz="2000" dirty="0" smtClean="0"/>
          </a:p>
          <a:p>
            <a:r>
              <a:rPr lang="fr-FR" sz="2000" dirty="0" err="1" smtClean="0"/>
              <a:t>Write</a:t>
            </a:r>
            <a:r>
              <a:rPr lang="fr-FR" sz="2000" dirty="0" smtClean="0"/>
              <a:t> the </a:t>
            </a:r>
            <a:r>
              <a:rPr lang="fr-FR" sz="2000" dirty="0" err="1" smtClean="0"/>
              <a:t>query</a:t>
            </a:r>
            <a:r>
              <a:rPr lang="fr-FR" sz="2000" dirty="0" smtClean="0"/>
              <a:t> to </a:t>
            </a:r>
            <a:r>
              <a:rPr lang="fr-FR" sz="2000" dirty="0" err="1" smtClean="0"/>
              <a:t>retrieve</a:t>
            </a:r>
            <a:r>
              <a:rPr lang="fr-FR" sz="2000" dirty="0" smtClean="0"/>
              <a:t> the data in the </a:t>
            </a:r>
            <a:r>
              <a:rPr lang="fr-FR" sz="2000" dirty="0" err="1" smtClean="0"/>
              <a:t>database</a:t>
            </a:r>
            <a:r>
              <a:rPr lang="fr-FR" sz="2000" dirty="0" smtClean="0"/>
              <a:t> </a:t>
            </a:r>
          </a:p>
          <a:p>
            <a:pPr lvl="1"/>
            <a:r>
              <a:rPr lang="fr-FR" sz="2000" dirty="0" err="1" smtClean="0"/>
              <a:t>Temperature</a:t>
            </a:r>
            <a:endParaRPr lang="fr-FR" sz="2000" dirty="0" smtClean="0"/>
          </a:p>
          <a:p>
            <a:pPr lvl="1"/>
            <a:r>
              <a:rPr lang="fr-FR" sz="2000" dirty="0" err="1" smtClean="0"/>
              <a:t>Salinity</a:t>
            </a:r>
            <a:endParaRPr lang="fr-FR" sz="2000" dirty="0" smtClean="0"/>
          </a:p>
          <a:p>
            <a:pPr lvl="1"/>
            <a:r>
              <a:rPr lang="fr-FR" sz="2000" dirty="0" err="1" smtClean="0"/>
              <a:t>Oxygene</a:t>
            </a:r>
            <a:r>
              <a:rPr lang="fr-FR" sz="2000" dirty="0" smtClean="0"/>
              <a:t> …</a:t>
            </a:r>
          </a:p>
          <a:p>
            <a:r>
              <a:rPr lang="fr-FR" sz="2000" dirty="0" smtClean="0"/>
              <a:t>Test </a:t>
            </a:r>
            <a:r>
              <a:rPr lang="fr-FR" sz="2000" dirty="0" err="1" smtClean="0"/>
              <a:t>your</a:t>
            </a:r>
            <a:r>
              <a:rPr lang="fr-FR" sz="2000" dirty="0" smtClean="0"/>
              <a:t> </a:t>
            </a:r>
            <a:r>
              <a:rPr lang="fr-FR" sz="2000" dirty="0" err="1" smtClean="0"/>
              <a:t>query</a:t>
            </a:r>
            <a:endParaRPr lang="fr-FR" sz="2000" dirty="0" smtClean="0"/>
          </a:p>
          <a:p>
            <a:r>
              <a:rPr lang="fr-FR" sz="2000" dirty="0" err="1" smtClean="0"/>
              <a:t>Give</a:t>
            </a:r>
            <a:r>
              <a:rPr lang="fr-FR" sz="2000" dirty="0" smtClean="0"/>
              <a:t> the </a:t>
            </a:r>
            <a:r>
              <a:rPr lang="fr-FR" sz="2000" dirty="0" err="1" smtClean="0"/>
              <a:t>name</a:t>
            </a:r>
            <a:r>
              <a:rPr lang="fr-FR" sz="2000" dirty="0" smtClean="0"/>
              <a:t> of the </a:t>
            </a:r>
            <a:r>
              <a:rPr lang="fr-FR" sz="2000" dirty="0" err="1" smtClean="0"/>
              <a:t>mapping</a:t>
            </a:r>
            <a:r>
              <a:rPr lang="fr-FR" sz="2000" dirty="0" smtClean="0"/>
              <a:t> file </a:t>
            </a:r>
            <a:r>
              <a:rPr lang="fr-FR" sz="2000" dirty="0" err="1" smtClean="0"/>
              <a:t>used</a:t>
            </a:r>
            <a:r>
              <a:rPr lang="fr-FR" sz="2000" dirty="0" smtClean="0"/>
              <a:t> by DM to </a:t>
            </a:r>
            <a:r>
              <a:rPr lang="fr-FR" sz="2000" dirty="0" err="1" smtClean="0"/>
              <a:t>generate</a:t>
            </a:r>
            <a:r>
              <a:rPr lang="fr-FR" sz="2000" dirty="0" smtClean="0"/>
              <a:t> ODV files</a:t>
            </a:r>
            <a:endParaRPr lang="en-GB" sz="2000" dirty="0"/>
          </a:p>
        </p:txBody>
      </p:sp>
      <p:pic>
        <p:nvPicPr>
          <p:cNvPr id="3" name="Image 2" descr="Mikado 2.3  SDN V2    Tools / Coupling table for Download Manager Import CDI configur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53" y="2060574"/>
            <a:ext cx="5678682" cy="4608786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4355976" y="2348880"/>
            <a:ext cx="504056" cy="432048"/>
          </a:xfrm>
          <a:prstGeom prst="ellipse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à coins arrondis 10"/>
          <p:cNvSpPr/>
          <p:nvPr/>
        </p:nvSpPr>
        <p:spPr>
          <a:xfrm>
            <a:off x="3286795" y="3212976"/>
            <a:ext cx="5101629" cy="1584176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à coins arrondis 11"/>
          <p:cNvSpPr/>
          <p:nvPr/>
        </p:nvSpPr>
        <p:spPr>
          <a:xfrm>
            <a:off x="3275856" y="4797152"/>
            <a:ext cx="5101629" cy="1224136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à coins arrondis 12"/>
          <p:cNvSpPr/>
          <p:nvPr/>
        </p:nvSpPr>
        <p:spPr>
          <a:xfrm>
            <a:off x="3275856" y="2636912"/>
            <a:ext cx="5101629" cy="576064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96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Mikado 2.3  SDN V2    Tools / Coupling table for Download Manager Import CDI configur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034" y="2026408"/>
            <a:ext cx="5953210" cy="48315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71800" y="6381328"/>
            <a:ext cx="5149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1484784"/>
            <a:ext cx="8833531" cy="495300"/>
          </a:xfrm>
        </p:spPr>
        <p:txBody>
          <a:bodyPr/>
          <a:lstStyle/>
          <a:p>
            <a:r>
              <a:rPr lang="fr-FR" dirty="0"/>
              <a:t>C</a:t>
            </a:r>
            <a:r>
              <a:rPr lang="fr-FR" dirty="0" smtClean="0"/>
              <a:t>onfiguration file for </a:t>
            </a:r>
            <a:r>
              <a:rPr lang="fr-FR" dirty="0" err="1" smtClean="0"/>
              <a:t>coupling</a:t>
            </a:r>
            <a:r>
              <a:rPr lang="fr-FR" dirty="0" smtClean="0"/>
              <a:t>: MODUS 1 or 3</a:t>
            </a:r>
            <a:endParaRPr lang="en-GB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107504" y="2060575"/>
            <a:ext cx="2870018" cy="468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rgbClr val="00A7E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519D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00A7E5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519D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9pPr>
          </a:lstStyle>
          <a:p>
            <a:r>
              <a:rPr lang="fr-FR" sz="1900" dirty="0" smtClean="0"/>
              <a:t>Data are </a:t>
            </a:r>
            <a:r>
              <a:rPr lang="fr-FR" sz="1900" dirty="0" err="1" smtClean="0"/>
              <a:t>stored</a:t>
            </a:r>
            <a:r>
              <a:rPr lang="fr-FR" sz="1900" dirty="0" smtClean="0"/>
              <a:t> in files</a:t>
            </a:r>
          </a:p>
          <a:p>
            <a:pPr lvl="1"/>
            <a:r>
              <a:rPr lang="fr-FR" sz="1600" dirty="0" smtClean="0"/>
              <a:t>Modus 1: on the </a:t>
            </a:r>
            <a:r>
              <a:rPr lang="fr-FR" sz="1600" dirty="0" err="1" smtClean="0"/>
              <a:t>shelf</a:t>
            </a:r>
            <a:endParaRPr lang="fr-FR" sz="1600" dirty="0" smtClean="0"/>
          </a:p>
          <a:p>
            <a:pPr lvl="1"/>
            <a:r>
              <a:rPr lang="fr-FR" sz="1600" dirty="0" smtClean="0"/>
              <a:t>Modus 3: to </a:t>
            </a:r>
            <a:r>
              <a:rPr lang="fr-FR" sz="1600" dirty="0" err="1" smtClean="0"/>
              <a:t>be</a:t>
            </a:r>
            <a:r>
              <a:rPr lang="fr-FR" sz="1600" dirty="0" smtClean="0"/>
              <a:t> </a:t>
            </a:r>
            <a:r>
              <a:rPr lang="fr-FR" sz="1600" dirty="0" err="1" smtClean="0"/>
              <a:t>converted</a:t>
            </a:r>
            <a:r>
              <a:rPr lang="fr-FR" sz="1600" dirty="0" smtClean="0"/>
              <a:t> by the Splitter</a:t>
            </a:r>
          </a:p>
          <a:p>
            <a:r>
              <a:rPr lang="fr-FR" sz="1900" dirty="0" err="1" smtClean="0"/>
              <a:t>Choose</a:t>
            </a:r>
            <a:r>
              <a:rPr lang="fr-FR" sz="1900" dirty="0" smtClean="0"/>
              <a:t> the file format</a:t>
            </a:r>
          </a:p>
          <a:p>
            <a:r>
              <a:rPr lang="fr-FR" sz="1900" dirty="0" err="1" smtClean="0"/>
              <a:t>Write</a:t>
            </a:r>
            <a:r>
              <a:rPr lang="fr-FR" sz="1900" dirty="0" smtClean="0"/>
              <a:t> the </a:t>
            </a:r>
            <a:r>
              <a:rPr lang="fr-FR" sz="1900" dirty="0" err="1" smtClean="0"/>
              <a:t>query</a:t>
            </a:r>
            <a:r>
              <a:rPr lang="fr-FR" sz="1900" dirty="0" smtClean="0"/>
              <a:t> to </a:t>
            </a:r>
            <a:r>
              <a:rPr lang="fr-FR" sz="1900" dirty="0" err="1" smtClean="0"/>
              <a:t>retrieve</a:t>
            </a:r>
            <a:r>
              <a:rPr lang="fr-FR" sz="1900" dirty="0" smtClean="0"/>
              <a:t> The </a:t>
            </a:r>
            <a:r>
              <a:rPr lang="fr-FR" sz="1900" dirty="0" err="1" smtClean="0"/>
              <a:t>adress</a:t>
            </a:r>
            <a:r>
              <a:rPr lang="fr-FR" sz="1900" dirty="0" smtClean="0"/>
              <a:t> of the file</a:t>
            </a:r>
          </a:p>
          <a:p>
            <a:r>
              <a:rPr lang="fr-FR" sz="1900" dirty="0" smtClean="0"/>
              <a:t>Test </a:t>
            </a:r>
            <a:r>
              <a:rPr lang="fr-FR" sz="1900" dirty="0" err="1" smtClean="0"/>
              <a:t>your</a:t>
            </a:r>
            <a:r>
              <a:rPr lang="fr-FR" sz="1900" dirty="0" smtClean="0"/>
              <a:t> </a:t>
            </a:r>
            <a:r>
              <a:rPr lang="fr-FR" sz="1900" dirty="0" err="1" smtClean="0"/>
              <a:t>query</a:t>
            </a:r>
            <a:endParaRPr lang="fr-FR" sz="1900" dirty="0" smtClean="0"/>
          </a:p>
          <a:p>
            <a:r>
              <a:rPr lang="fr-FR" sz="1900" dirty="0" err="1" smtClean="0"/>
              <a:t>Preview</a:t>
            </a:r>
            <a:r>
              <a:rPr lang="fr-FR" sz="1900" dirty="0" smtClean="0"/>
              <a:t> the </a:t>
            </a:r>
            <a:r>
              <a:rPr lang="fr-FR" sz="1900" dirty="0" err="1" smtClean="0"/>
              <a:t>coupling</a:t>
            </a:r>
            <a:r>
              <a:rPr lang="fr-FR" sz="1900" dirty="0" smtClean="0"/>
              <a:t> file</a:t>
            </a:r>
          </a:p>
          <a:p>
            <a:r>
              <a:rPr lang="fr-FR" sz="1900" dirty="0" smtClean="0"/>
              <a:t>Save </a:t>
            </a:r>
            <a:r>
              <a:rPr lang="fr-FR" sz="1900" dirty="0" err="1" smtClean="0"/>
              <a:t>your</a:t>
            </a:r>
            <a:r>
              <a:rPr lang="fr-FR" sz="1900" dirty="0" smtClean="0"/>
              <a:t> configuration file</a:t>
            </a:r>
          </a:p>
        </p:txBody>
      </p:sp>
      <p:pic>
        <p:nvPicPr>
          <p:cNvPr id="5" name="Image 4" descr="Mikado 2.3  SDN V2    Tools / Coupling table for Download Manager Import CDI configuratio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026408"/>
            <a:ext cx="5838171" cy="4786968"/>
          </a:xfrm>
          <a:prstGeom prst="rect">
            <a:avLst/>
          </a:prstGeom>
        </p:spPr>
      </p:pic>
      <p:pic>
        <p:nvPicPr>
          <p:cNvPr id="8" name="Image 7" descr="Mikado 2.3  SDN V2    Coupling table for DM  : C:\Users\mfichaut\Desktop\Formation MIKADO\coupling_table.xml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88840"/>
            <a:ext cx="5953210" cy="4831591"/>
          </a:xfrm>
          <a:prstGeom prst="rect">
            <a:avLst/>
          </a:prstGeom>
        </p:spPr>
      </p:pic>
      <p:pic>
        <p:nvPicPr>
          <p:cNvPr id="10" name="Image 9" descr="Mikado 2.3  SDN V2    Coupling table for DM  : C:\Users\mfichaut\Desktop\Formation MIKADO\coupling_table.xml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71615"/>
            <a:ext cx="6020722" cy="4886383"/>
          </a:xfrm>
          <a:prstGeom prst="rect">
            <a:avLst/>
          </a:prstGeom>
        </p:spPr>
      </p:pic>
      <p:pic>
        <p:nvPicPr>
          <p:cNvPr id="14" name="Image 13" descr="Mikado 2.3  SDN V2    Coupling table for DM  : C:\Users\mfichaut\Desktop\Formation MIKADO\coupling_table.xml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67968"/>
            <a:ext cx="6025218" cy="4890032"/>
          </a:xfrm>
          <a:prstGeom prst="rect">
            <a:avLst/>
          </a:prstGeom>
        </p:spPr>
      </p:pic>
      <p:sp>
        <p:nvSpPr>
          <p:cNvPr id="13" name="Rectangle à coins arrondis 12"/>
          <p:cNvSpPr/>
          <p:nvPr/>
        </p:nvSpPr>
        <p:spPr>
          <a:xfrm>
            <a:off x="3131840" y="2636912"/>
            <a:ext cx="5245645" cy="576064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à coins arrondis 10"/>
          <p:cNvSpPr/>
          <p:nvPr/>
        </p:nvSpPr>
        <p:spPr>
          <a:xfrm>
            <a:off x="3131840" y="3212976"/>
            <a:ext cx="5245645" cy="1656184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à coins arrondis 11"/>
          <p:cNvSpPr/>
          <p:nvPr/>
        </p:nvSpPr>
        <p:spPr>
          <a:xfrm>
            <a:off x="3131839" y="4869160"/>
            <a:ext cx="5245645" cy="1224136"/>
          </a:xfrm>
          <a:prstGeom prst="roundRect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Ellipse 8"/>
          <p:cNvSpPr/>
          <p:nvPr/>
        </p:nvSpPr>
        <p:spPr>
          <a:xfrm>
            <a:off x="4608004" y="2348880"/>
            <a:ext cx="1116124" cy="432048"/>
          </a:xfrm>
          <a:prstGeom prst="ellipse">
            <a:avLst/>
          </a:prstGeom>
          <a:noFill/>
          <a:ln w="57150">
            <a:solidFill>
              <a:srgbClr val="005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6020722" cy="4862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72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2" grpId="0" animBg="1"/>
      <p:bldP spid="9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11760" y="630932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1556792"/>
            <a:ext cx="7776344" cy="495300"/>
          </a:xfrm>
        </p:spPr>
        <p:txBody>
          <a:bodyPr/>
          <a:lstStyle/>
          <a:p>
            <a:r>
              <a:rPr lang="fr-FR" dirty="0" err="1" smtClean="0"/>
              <a:t>Generation</a:t>
            </a:r>
            <a:r>
              <a:rPr lang="fr-FR" dirty="0" smtClean="0"/>
              <a:t> of the </a:t>
            </a:r>
            <a:r>
              <a:rPr lang="fr-FR" dirty="0" err="1" smtClean="0"/>
              <a:t>coupling</a:t>
            </a:r>
            <a:r>
              <a:rPr lang="fr-FR" dirty="0" smtClean="0"/>
              <a:t> table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4213" y="2060575"/>
            <a:ext cx="2159595" cy="3960813"/>
          </a:xfrm>
        </p:spPr>
        <p:txBody>
          <a:bodyPr/>
          <a:lstStyle/>
          <a:p>
            <a:r>
              <a:rPr lang="fr-FR" sz="2000" dirty="0" err="1" smtClean="0"/>
              <a:t>Using</a:t>
            </a:r>
            <a:r>
              <a:rPr lang="fr-FR" sz="2000" dirty="0" smtClean="0"/>
              <a:t> the configuration file for </a:t>
            </a:r>
            <a:r>
              <a:rPr lang="fr-FR" sz="2000" dirty="0" err="1" smtClean="0"/>
              <a:t>coupling</a:t>
            </a:r>
            <a:endParaRPr lang="fr-FR" sz="2000" dirty="0" smtClean="0"/>
          </a:p>
          <a:p>
            <a:pPr marL="571500" lvl="1"/>
            <a:r>
              <a:rPr lang="fr-FR" sz="1600" dirty="0" smtClean="0"/>
              <a:t>Select the configuration file</a:t>
            </a:r>
          </a:p>
          <a:p>
            <a:pPr marL="571500" lvl="1"/>
            <a:r>
              <a:rPr lang="fr-FR" sz="1600" dirty="0" smtClean="0"/>
              <a:t>Select the output directory</a:t>
            </a:r>
          </a:p>
          <a:p>
            <a:pPr marL="571500" lvl="1"/>
            <a:r>
              <a:rPr lang="fr-FR" sz="1600" dirty="0" smtClean="0"/>
              <a:t>Select the </a:t>
            </a:r>
            <a:r>
              <a:rPr lang="fr-FR" sz="1600" dirty="0" err="1" smtClean="0"/>
              <a:t>write</a:t>
            </a:r>
            <a:r>
              <a:rPr lang="fr-FR" sz="1600" dirty="0" smtClean="0"/>
              <a:t> mode</a:t>
            </a:r>
          </a:p>
          <a:p>
            <a:pPr marL="971550" lvl="2"/>
            <a:r>
              <a:rPr lang="fr-FR" sz="1400" dirty="0" smtClean="0"/>
              <a:t>Append</a:t>
            </a:r>
          </a:p>
          <a:p>
            <a:pPr marL="971550" lvl="2"/>
            <a:r>
              <a:rPr lang="fr-FR" sz="1400" dirty="0" err="1" smtClean="0"/>
              <a:t>Overwrite</a:t>
            </a:r>
            <a:endParaRPr lang="en-GB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334" y="2060848"/>
            <a:ext cx="5928146" cy="477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 descr="Coupling Table Options for Modus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334" y="3604593"/>
            <a:ext cx="6195444" cy="2776735"/>
          </a:xfrm>
          <a:prstGeom prst="rect">
            <a:avLst/>
          </a:prstGeom>
        </p:spPr>
      </p:pic>
      <p:sp>
        <p:nvSpPr>
          <p:cNvPr id="6" name="Rectangle à coins arrondis 5"/>
          <p:cNvSpPr/>
          <p:nvPr/>
        </p:nvSpPr>
        <p:spPr>
          <a:xfrm>
            <a:off x="2964334" y="3717032"/>
            <a:ext cx="6179666" cy="792088"/>
          </a:xfrm>
          <a:prstGeom prst="roundRect">
            <a:avLst/>
          </a:prstGeom>
          <a:noFill/>
          <a:ln w="57150">
            <a:solidFill>
              <a:srgbClr val="0051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à coins arrondis 7"/>
          <p:cNvSpPr/>
          <p:nvPr/>
        </p:nvSpPr>
        <p:spPr>
          <a:xfrm>
            <a:off x="2964334" y="4437112"/>
            <a:ext cx="6179666" cy="792088"/>
          </a:xfrm>
          <a:prstGeom prst="roundRect">
            <a:avLst/>
          </a:prstGeom>
          <a:noFill/>
          <a:ln w="57150">
            <a:solidFill>
              <a:srgbClr val="0051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à coins arrondis 8"/>
          <p:cNvSpPr/>
          <p:nvPr/>
        </p:nvSpPr>
        <p:spPr>
          <a:xfrm>
            <a:off x="2964334" y="5229200"/>
            <a:ext cx="6179666" cy="792088"/>
          </a:xfrm>
          <a:prstGeom prst="roundRect">
            <a:avLst/>
          </a:prstGeom>
          <a:noFill/>
          <a:ln w="57150">
            <a:solidFill>
              <a:srgbClr val="0051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09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11760" y="630932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1556792"/>
            <a:ext cx="7776344" cy="495300"/>
          </a:xfrm>
        </p:spPr>
        <p:txBody>
          <a:bodyPr/>
          <a:lstStyle/>
          <a:p>
            <a:r>
              <a:rPr lang="fr-FR" dirty="0" err="1" smtClean="0"/>
              <a:t>Generation</a:t>
            </a:r>
            <a:r>
              <a:rPr lang="fr-FR" dirty="0" smtClean="0"/>
              <a:t> of the </a:t>
            </a:r>
            <a:r>
              <a:rPr lang="fr-FR" dirty="0" err="1" smtClean="0"/>
              <a:t>coupling</a:t>
            </a:r>
            <a:r>
              <a:rPr lang="fr-FR" dirty="0" smtClean="0"/>
              <a:t> table</a:t>
            </a:r>
            <a:endParaRPr lang="en-GB" dirty="0"/>
          </a:p>
        </p:txBody>
      </p:sp>
      <p:pic>
        <p:nvPicPr>
          <p:cNvPr id="12" name="Image 11" descr="Mikado 2.3  SDN V2    Tools / Coupling table for Download Manager / Generate / Modus 3 : C:\Users\mfichaut\Desktop\Formation MIKADO\coupling_table.xml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094" y="2084851"/>
            <a:ext cx="5881202" cy="4773149"/>
          </a:xfrm>
          <a:prstGeom prst="rect">
            <a:avLst/>
          </a:prstGeom>
        </p:spPr>
      </p:pic>
      <p:pic>
        <p:nvPicPr>
          <p:cNvPr id="11" name="Image 10" descr="TextPad - C:\Users\mfichaut\Desktop\Formation MIKADO\coupling\coupling.tx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094" y="4492044"/>
            <a:ext cx="5881202" cy="232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7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MIKADO – User manual</a:t>
            </a:r>
          </a:p>
        </p:txBody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500" dirty="0"/>
              <a:t>User manual is provided :</a:t>
            </a:r>
            <a:endParaRPr lang="en-GB" sz="2500" b="1" dirty="0">
              <a:solidFill>
                <a:srgbClr val="000099"/>
              </a:solidFill>
            </a:endParaRPr>
          </a:p>
          <a:p>
            <a:r>
              <a:rPr lang="en-GB" sz="2500" dirty="0"/>
              <a:t>File : </a:t>
            </a:r>
            <a:r>
              <a:rPr lang="en-GB" sz="2500" b="1" dirty="0" smtClean="0">
                <a:solidFill>
                  <a:srgbClr val="000099"/>
                </a:solidFill>
              </a:rPr>
              <a:t>SDN_MIKADO_UserManual_V2.3.pdf</a:t>
            </a:r>
            <a:endParaRPr lang="en-GB" sz="2500" b="1" dirty="0">
              <a:solidFill>
                <a:srgbClr val="000099"/>
              </a:solidFill>
            </a:endParaRPr>
          </a:p>
          <a:p>
            <a:pPr>
              <a:buFontTx/>
              <a:buChar char="•"/>
            </a:pPr>
            <a:r>
              <a:rPr lang="en-GB" sz="2500" dirty="0"/>
              <a:t>Detailed explanation for MIKADO use, lots of snapshots</a:t>
            </a:r>
          </a:p>
        </p:txBody>
      </p:sp>
      <p:pic>
        <p:nvPicPr>
          <p:cNvPr id="572420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2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MIKADO </a:t>
            </a:r>
            <a:r>
              <a:rPr lang="fr-FR" dirty="0" err="1" smtClean="0"/>
              <a:t>next</a:t>
            </a:r>
            <a:r>
              <a:rPr lang="fr-FR" dirty="0" smtClean="0"/>
              <a:t> release: version 3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ISO 19139 for </a:t>
            </a:r>
            <a:r>
              <a:rPr lang="en-GB" dirty="0" smtClean="0"/>
              <a:t>CDI and CSR</a:t>
            </a:r>
            <a:endParaRPr lang="en-GB" dirty="0"/>
          </a:p>
          <a:p>
            <a:pPr lvl="1"/>
            <a:r>
              <a:rPr lang="en-GB" dirty="0"/>
              <a:t>CDI available, to be finalised</a:t>
            </a:r>
          </a:p>
          <a:p>
            <a:r>
              <a:rPr lang="en-GB" dirty="0"/>
              <a:t>BODC vocabulary, version 2</a:t>
            </a:r>
          </a:p>
          <a:p>
            <a:pPr lvl="1"/>
            <a:r>
              <a:rPr lang="en-GB" dirty="0"/>
              <a:t>New services to be included</a:t>
            </a:r>
          </a:p>
          <a:p>
            <a:pPr lvl="1"/>
            <a:r>
              <a:rPr lang="en-GB" dirty="0"/>
              <a:t>Backwards compatibility with old XML files : Read of old URN and conversion to new ones</a:t>
            </a:r>
          </a:p>
          <a:p>
            <a:r>
              <a:rPr lang="en-GB" dirty="0"/>
              <a:t>Pre-requirements</a:t>
            </a:r>
          </a:p>
          <a:p>
            <a:pPr lvl="1"/>
            <a:r>
              <a:rPr lang="en-GB" dirty="0"/>
              <a:t>Importation tools must be ready for ISO-19139 catalogues and must manage BODC V2 vocabulary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194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749" y="2819235"/>
            <a:ext cx="2886299" cy="288629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485">
            <a:off x="6615594" y="2043644"/>
            <a:ext cx="2302531" cy="280415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1430">
            <a:off x="1580019" y="2088331"/>
            <a:ext cx="2174629" cy="2714779"/>
          </a:xfrm>
          <a:prstGeom prst="rect">
            <a:avLst/>
          </a:prstGeom>
        </p:spPr>
      </p:pic>
      <p:pic>
        <p:nvPicPr>
          <p:cNvPr id="7" name="Picture 4" descr="mikado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9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Running NEMO</a:t>
            </a:r>
            <a:endParaRPr lang="fr-FR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fr-FR" sz="1500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1692275" y="2276475"/>
            <a:ext cx="7416229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105000"/>
              </a:lnSpc>
              <a:spcBef>
                <a:spcPct val="2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1900" dirty="0">
                <a:solidFill>
                  <a:srgbClr val="00A7E5"/>
                </a:solidFill>
                <a:latin typeface="+mn-lt"/>
                <a:cs typeface="+mn-cs"/>
              </a:rPr>
              <a:t>4 or 5 steps to convert the entry files to a SeaDataNet format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+mj-lt"/>
              <a:buAutoNum type="arabicPeriod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Describe the type of file(s)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+mj-lt"/>
              <a:buAutoNum type="arabicPeriod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[Describe the cruise, if the files are related to 1 cruise]</a:t>
            </a:r>
          </a:p>
          <a:p>
            <a:pPr marL="819150" lvl="2">
              <a:lnSpc>
                <a:spcPct val="105000"/>
              </a:lnSpc>
              <a:spcBef>
                <a:spcPts val="400"/>
              </a:spcBef>
              <a:tabLst>
                <a:tab pos="179388" algn="l"/>
                <a:tab pos="1703388" algn="l"/>
              </a:tabLst>
            </a:pPr>
            <a:r>
              <a:rPr lang="en-GB" sz="1600" i="1" dirty="0">
                <a:solidFill>
                  <a:srgbClr val="00A7E5"/>
                </a:solidFill>
                <a:latin typeface="+mn-lt"/>
                <a:cs typeface="+mn-cs"/>
              </a:rPr>
              <a:t>NEMO is able to read XML CSR generated with MIKADO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+mj-lt"/>
              <a:buAutoNum type="arabicPeriod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Describe the station information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+mj-lt"/>
              <a:buAutoNum type="arabicPeriod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Describe the measured parameters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+mj-lt"/>
              <a:buAutoNum type="arabicPeriod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Convert the file</a:t>
            </a:r>
          </a:p>
          <a:p>
            <a:pPr marL="323850" indent="-323850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1900" dirty="0">
                <a:solidFill>
                  <a:srgbClr val="00A7E5"/>
                </a:solidFill>
                <a:latin typeface="+mn-lt"/>
                <a:cs typeface="+mn-cs"/>
              </a:rPr>
              <a:t>One more step to 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Arial" pitchFamily="34" charset="0"/>
              <a:buChar char="•"/>
              <a:tabLst>
                <a:tab pos="179388" algn="l"/>
                <a:tab pos="1703388" algn="l"/>
              </a:tabLst>
            </a:pPr>
            <a:r>
              <a:rPr lang="en-GB" b="1" dirty="0">
                <a:solidFill>
                  <a:srgbClr val="00519D"/>
                </a:solidFill>
                <a:latin typeface="+mn-lt"/>
                <a:cs typeface="+mn-cs"/>
              </a:rPr>
              <a:t>Save the description of the format (Model) </a:t>
            </a:r>
          </a:p>
          <a:p>
            <a:pPr marL="819150" lvl="1" indent="-457200">
              <a:lnSpc>
                <a:spcPct val="105000"/>
              </a:lnSpc>
              <a:spcBef>
                <a:spcPts val="400"/>
              </a:spcBef>
              <a:buFont typeface="Arial" pitchFamily="34" charset="0"/>
              <a:buChar char="•"/>
              <a:tabLst>
                <a:tab pos="179388" algn="l"/>
                <a:tab pos="1703388" algn="l"/>
              </a:tabLst>
            </a:pPr>
            <a:endParaRPr lang="en-GB" b="1" dirty="0">
              <a:solidFill>
                <a:srgbClr val="00519D"/>
              </a:solidFill>
              <a:latin typeface="+mn-lt"/>
              <a:cs typeface="+mn-cs"/>
            </a:endParaRPr>
          </a:p>
        </p:txBody>
      </p:sp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546997"/>
            <a:ext cx="6481762" cy="112236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67" name="Picture 7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68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NEMO - Description of entry files (1)</a:t>
            </a:r>
            <a:endParaRPr lang="fr-FR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284663" y="2276475"/>
            <a:ext cx="4643437" cy="4321175"/>
          </a:xfrm>
          <a:noFill/>
          <a:ln/>
        </p:spPr>
        <p:txBody>
          <a:bodyPr/>
          <a:lstStyle/>
          <a:p>
            <a:pPr lvl="2"/>
            <a:r>
              <a:rPr lang="en-GB" sz="1900" dirty="0"/>
              <a:t>Where are the files? </a:t>
            </a:r>
          </a:p>
          <a:p>
            <a:pPr lvl="2"/>
            <a:r>
              <a:rPr lang="en-GB" sz="1900" dirty="0"/>
              <a:t>Is it a cruise?</a:t>
            </a:r>
          </a:p>
          <a:p>
            <a:pPr lvl="3"/>
            <a:r>
              <a:rPr lang="en-GB" sz="1900" dirty="0"/>
              <a:t>   Is it one file per cruise or one file per station ?</a:t>
            </a:r>
          </a:p>
          <a:p>
            <a:pPr lvl="2"/>
            <a:r>
              <a:rPr lang="en-GB" sz="1900" dirty="0"/>
              <a:t>Is it a collection of station files ?</a:t>
            </a:r>
          </a:p>
          <a:p>
            <a:pPr lvl="3"/>
            <a:r>
              <a:rPr lang="en-GB" sz="1900" dirty="0"/>
              <a:t>grouped by cruises or not?</a:t>
            </a:r>
          </a:p>
          <a:p>
            <a:pPr lvl="2"/>
            <a:r>
              <a:rPr lang="en-GB" sz="1900" dirty="0"/>
              <a:t>Are the files with separators?</a:t>
            </a:r>
          </a:p>
          <a:p>
            <a:pPr lvl="3"/>
            <a:r>
              <a:rPr lang="en-GB" sz="1900" dirty="0"/>
              <a:t>Tabulations? Semicolon? Comma</a:t>
            </a:r>
            <a:r>
              <a:rPr lang="en-GB" dirty="0"/>
              <a:t>?</a:t>
            </a:r>
            <a:endParaRPr lang="en-GB" sz="1900" dirty="0"/>
          </a:p>
          <a:p>
            <a:pPr lvl="2"/>
            <a:r>
              <a:rPr lang="en-GB" sz="1900" dirty="0"/>
              <a:t> Are they vertical profiles, time series or trajectories data?</a:t>
            </a:r>
          </a:p>
          <a:p>
            <a:pPr>
              <a:lnSpc>
                <a:spcPct val="95000"/>
              </a:lnSpc>
            </a:pPr>
            <a:endParaRPr lang="en-GB" sz="1900" dirty="0">
              <a:solidFill>
                <a:schemeClr val="bg2"/>
              </a:solidFill>
            </a:endParaRPr>
          </a:p>
        </p:txBody>
      </p:sp>
      <p:pic>
        <p:nvPicPr>
          <p:cNvPr id="150535" name="Picture 7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5776" y="6381328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133600"/>
            <a:ext cx="4014787" cy="4392613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29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NEMO - Description of entry files (2)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6255" y="2420938"/>
            <a:ext cx="1870869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dirty="0"/>
              <a:t>File to convert  is displayed in NEMO </a:t>
            </a:r>
            <a:r>
              <a:rPr lang="en-US" sz="1900" dirty="0" smtClean="0"/>
              <a:t>window</a:t>
            </a:r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r>
              <a:rPr lang="en-US" sz="1900" dirty="0"/>
              <a:t>The principle is to describe the input file by selecting the information in </a:t>
            </a:r>
            <a:r>
              <a:rPr lang="en-US" sz="1900" dirty="0" smtClean="0"/>
              <a:t>the file </a:t>
            </a:r>
            <a:r>
              <a:rPr lang="en-US" sz="1900" dirty="0"/>
              <a:t>window</a:t>
            </a:r>
            <a:r>
              <a:rPr lang="en-US" dirty="0"/>
              <a:t> </a:t>
            </a:r>
          </a:p>
        </p:txBody>
      </p:sp>
      <p:pic>
        <p:nvPicPr>
          <p:cNvPr id="152581" name="Picture 5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87575"/>
            <a:ext cx="6145213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444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/>
              <a:t>Station header : constant number of lines</a:t>
            </a:r>
          </a:p>
        </p:txBody>
      </p:sp>
      <p:pic>
        <p:nvPicPr>
          <p:cNvPr id="154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225674"/>
            <a:ext cx="7343775" cy="437167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4629" name="Oval 5"/>
          <p:cNvSpPr>
            <a:spLocks noChangeArrowheads="1"/>
          </p:cNvSpPr>
          <p:nvPr/>
        </p:nvSpPr>
        <p:spPr bwMode="auto">
          <a:xfrm>
            <a:off x="1368425" y="2840038"/>
            <a:ext cx="3673475" cy="15652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4630" name="Oval 6"/>
          <p:cNvSpPr>
            <a:spLocks noChangeArrowheads="1"/>
          </p:cNvSpPr>
          <p:nvPr/>
        </p:nvSpPr>
        <p:spPr bwMode="auto">
          <a:xfrm>
            <a:off x="5003800" y="4884738"/>
            <a:ext cx="668338" cy="488950"/>
          </a:xfrm>
          <a:prstGeom prst="ellips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54631" name="Picture 7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0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 animBg="1"/>
      <p:bldP spid="1546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/>
              <a:t>Station header : number of lines not constant</a:t>
            </a:r>
          </a:p>
        </p:txBody>
      </p:sp>
      <p:pic>
        <p:nvPicPr>
          <p:cNvPr id="15667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2132856"/>
            <a:ext cx="7380287" cy="4244975"/>
          </a:xfr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56677" name="Oval 5"/>
          <p:cNvSpPr>
            <a:spLocks noChangeArrowheads="1"/>
          </p:cNvSpPr>
          <p:nvPr/>
        </p:nvSpPr>
        <p:spPr bwMode="auto">
          <a:xfrm>
            <a:off x="900113" y="3645744"/>
            <a:ext cx="925512" cy="78422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6678" name="Oval 6"/>
          <p:cNvSpPr>
            <a:spLocks noChangeArrowheads="1"/>
          </p:cNvSpPr>
          <p:nvPr/>
        </p:nvSpPr>
        <p:spPr bwMode="auto">
          <a:xfrm>
            <a:off x="4572000" y="5590431"/>
            <a:ext cx="925513" cy="784225"/>
          </a:xfrm>
          <a:prstGeom prst="ellips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56679" name="Picture 7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85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 animBg="1"/>
      <p:bldP spid="15667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Cruise description</a:t>
            </a:r>
          </a:p>
        </p:txBody>
      </p:sp>
      <p:pic>
        <p:nvPicPr>
          <p:cNvPr id="15872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2060575"/>
            <a:ext cx="6408738" cy="4662488"/>
          </a:xfrm>
          <a:noFill/>
          <a:ln/>
        </p:spPr>
      </p:pic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0" y="2492896"/>
            <a:ext cx="2087563" cy="410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sz="1900" dirty="0">
                <a:solidFill>
                  <a:srgbClr val="00A7E5"/>
                </a:solidFill>
                <a:latin typeface="+mn-lt"/>
                <a:cs typeface="+mn-cs"/>
              </a:rPr>
              <a:t>Can </a:t>
            </a:r>
            <a:r>
              <a:rPr lang="en-US" sz="1900" dirty="0" smtClean="0">
                <a:solidFill>
                  <a:srgbClr val="00A7E5"/>
                </a:solidFill>
                <a:latin typeface="+mn-lt"/>
                <a:cs typeface="+mn-cs"/>
              </a:rPr>
              <a:t>be: </a:t>
            </a:r>
            <a:endParaRPr lang="en-US" sz="1900" dirty="0">
              <a:solidFill>
                <a:srgbClr val="00A7E5"/>
              </a:solidFill>
              <a:latin typeface="+mn-lt"/>
              <a:cs typeface="+mn-cs"/>
            </a:endParaRPr>
          </a:p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r>
              <a:rPr lang="en-US" sz="1900" dirty="0">
                <a:solidFill>
                  <a:srgbClr val="00A7E5"/>
                </a:solidFill>
                <a:latin typeface="+mn-lt"/>
                <a:cs typeface="+mn-cs"/>
              </a:rPr>
              <a:t>Manually input</a:t>
            </a:r>
          </a:p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endParaRPr lang="en-US" sz="1900" dirty="0" smtClean="0">
              <a:solidFill>
                <a:srgbClr val="00A7E5"/>
              </a:solidFill>
              <a:latin typeface="+mn-lt"/>
              <a:cs typeface="+mn-cs"/>
            </a:endParaRPr>
          </a:p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r>
              <a:rPr lang="en-US" sz="1900" dirty="0" smtClean="0">
                <a:solidFill>
                  <a:srgbClr val="00A7E5"/>
                </a:solidFill>
                <a:latin typeface="+mn-lt"/>
                <a:cs typeface="+mn-cs"/>
              </a:rPr>
              <a:t>Imported </a:t>
            </a:r>
            <a:r>
              <a:rPr lang="en-US" sz="1900" dirty="0">
                <a:solidFill>
                  <a:srgbClr val="00A7E5"/>
                </a:solidFill>
                <a:latin typeface="+mn-lt"/>
                <a:cs typeface="+mn-cs"/>
              </a:rPr>
              <a:t>from a SeaDataNet XML CSR</a:t>
            </a:r>
          </a:p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endParaRPr lang="en-US" sz="1900" dirty="0" smtClean="0">
              <a:solidFill>
                <a:srgbClr val="00A7E5"/>
              </a:solidFill>
              <a:latin typeface="+mn-lt"/>
              <a:cs typeface="+mn-cs"/>
            </a:endParaRPr>
          </a:p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r>
              <a:rPr lang="en-US" sz="1900" dirty="0" smtClean="0">
                <a:solidFill>
                  <a:srgbClr val="00A7E5"/>
                </a:solidFill>
                <a:latin typeface="+mn-lt"/>
                <a:cs typeface="+mn-cs"/>
              </a:rPr>
              <a:t>Imported </a:t>
            </a:r>
            <a:r>
              <a:rPr lang="en-US" sz="1900" dirty="0">
                <a:solidFill>
                  <a:srgbClr val="00A7E5"/>
                </a:solidFill>
                <a:latin typeface="+mn-lt"/>
                <a:cs typeface="+mn-cs"/>
              </a:rPr>
              <a:t>from a database (IFREMER only) </a:t>
            </a:r>
          </a:p>
        </p:txBody>
      </p:sp>
      <p:pic>
        <p:nvPicPr>
          <p:cNvPr id="158728" name="Picture 8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9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fr-FR" sz="2400" dirty="0"/>
              <a:t>Station description</a:t>
            </a:r>
          </a:p>
        </p:txBody>
      </p:sp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875"/>
            <a:ext cx="7019925" cy="52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0773" name="Picture 5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7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Station description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728788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Select the date</a:t>
            </a:r>
            <a:r>
              <a:rPr lang="en-US" sz="1900" dirty="0"/>
              <a:t> in the file, in the left part of the screen</a:t>
            </a:r>
          </a:p>
        </p:txBody>
      </p:sp>
      <p:pic>
        <p:nvPicPr>
          <p:cNvPr id="1689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875"/>
            <a:ext cx="7019925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8967" name="Oval 7"/>
          <p:cNvSpPr>
            <a:spLocks noChangeArrowheads="1"/>
          </p:cNvSpPr>
          <p:nvPr/>
        </p:nvSpPr>
        <p:spPr bwMode="auto">
          <a:xfrm>
            <a:off x="3059113" y="2349500"/>
            <a:ext cx="1441450" cy="5746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68968" name="Picture 8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55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Station description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657350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Input the date</a:t>
            </a:r>
            <a:r>
              <a:rPr lang="en-US" sz="1900" dirty="0"/>
              <a:t> </a:t>
            </a:r>
            <a:r>
              <a:rPr lang="en-US" sz="1900" b="1" dirty="0"/>
              <a:t>format</a:t>
            </a:r>
          </a:p>
        </p:txBody>
      </p:sp>
      <p:pic>
        <p:nvPicPr>
          <p:cNvPr id="1669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875"/>
            <a:ext cx="7019925" cy="52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6918" name="Oval 6"/>
          <p:cNvSpPr>
            <a:spLocks noChangeArrowheads="1"/>
          </p:cNvSpPr>
          <p:nvPr/>
        </p:nvSpPr>
        <p:spPr bwMode="auto">
          <a:xfrm>
            <a:off x="5435600" y="3933825"/>
            <a:ext cx="1441450" cy="5746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66919" name="Picture 7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2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5776" y="6453336"/>
            <a:ext cx="41044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05038"/>
            <a:ext cx="7077075" cy="4652962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800" dirty="0"/>
              <a:t>SeaDataNet tools in their context</a:t>
            </a:r>
          </a:p>
          <a:p>
            <a:pPr>
              <a:buFontTx/>
              <a:buChar char="•"/>
            </a:pPr>
            <a:r>
              <a:rPr lang="en-US" sz="1800" b="1" i="1" dirty="0"/>
              <a:t>NEMO</a:t>
            </a:r>
            <a:r>
              <a:rPr lang="en-US" sz="1800" dirty="0"/>
              <a:t> : Reformatting tool</a:t>
            </a:r>
          </a:p>
          <a:p>
            <a:pPr lvl="1"/>
            <a:r>
              <a:rPr lang="en-US" sz="1800" i="1" u="sng" dirty="0">
                <a:solidFill>
                  <a:srgbClr val="CC0099"/>
                </a:solidFill>
              </a:rPr>
              <a:t>Practical session : reformatting a set of stations</a:t>
            </a:r>
          </a:p>
          <a:p>
            <a:pPr>
              <a:buFontTx/>
              <a:buChar char="•"/>
            </a:pPr>
            <a:r>
              <a:rPr lang="en-US" sz="1800" b="1" i="1" dirty="0"/>
              <a:t>NEMO</a:t>
            </a:r>
            <a:r>
              <a:rPr lang="en-US" sz="1800" dirty="0"/>
              <a:t> and SDN </a:t>
            </a:r>
            <a:r>
              <a:rPr lang="en-US" sz="1800" b="1" i="1" dirty="0"/>
              <a:t>Download Manager</a:t>
            </a:r>
            <a:r>
              <a:rPr lang="en-US" sz="1800" dirty="0"/>
              <a:t> – </a:t>
            </a:r>
            <a:r>
              <a:rPr lang="en-US" sz="1800" b="1" i="1" dirty="0"/>
              <a:t>coupling table, NEMO and MIKADO – CDI summary file</a:t>
            </a:r>
          </a:p>
          <a:p>
            <a:pPr lvl="1"/>
            <a:r>
              <a:rPr lang="en-US" sz="1800" i="1" u="sng" dirty="0">
                <a:solidFill>
                  <a:srgbClr val="CC0099"/>
                </a:solidFill>
              </a:rPr>
              <a:t>Practical session : generation of a CDI summary file and of a coupling table</a:t>
            </a:r>
          </a:p>
          <a:p>
            <a:pPr>
              <a:buFontTx/>
              <a:buChar char="•"/>
            </a:pPr>
            <a:r>
              <a:rPr lang="en-US" sz="1800" b="1" i="1" dirty="0"/>
              <a:t>MIKADO</a:t>
            </a:r>
            <a:r>
              <a:rPr lang="en-US" sz="1800" dirty="0"/>
              <a:t> : XML files generator, </a:t>
            </a:r>
            <a:r>
              <a:rPr lang="en-US" sz="1800" b="1" dirty="0"/>
              <a:t>Web validation service, </a:t>
            </a:r>
            <a:r>
              <a:rPr lang="en-US" sz="1800" dirty="0"/>
              <a:t>Link between </a:t>
            </a:r>
            <a:r>
              <a:rPr lang="en-US" sz="1800" b="1" i="1" dirty="0"/>
              <a:t>MIKADO</a:t>
            </a:r>
            <a:r>
              <a:rPr lang="en-US" sz="1800" i="1" dirty="0"/>
              <a:t> </a:t>
            </a:r>
            <a:r>
              <a:rPr lang="en-US" sz="1800" dirty="0"/>
              <a:t>and SDN </a:t>
            </a:r>
            <a:r>
              <a:rPr lang="en-US" sz="1800" b="1" i="1" dirty="0"/>
              <a:t>Download Manager</a:t>
            </a:r>
            <a:r>
              <a:rPr lang="en-US" sz="1800" dirty="0"/>
              <a:t> – </a:t>
            </a:r>
            <a:r>
              <a:rPr lang="en-US" sz="1800" b="1" i="1" dirty="0"/>
              <a:t>coupling table</a:t>
            </a:r>
            <a:endParaRPr lang="en-US" sz="1800" b="1" dirty="0"/>
          </a:p>
          <a:p>
            <a:pPr lvl="1"/>
            <a:r>
              <a:rPr lang="en-US" sz="1800" i="1" u="sng" dirty="0">
                <a:solidFill>
                  <a:srgbClr val="CC0099"/>
                </a:solidFill>
              </a:rPr>
              <a:t>Practical session : </a:t>
            </a:r>
            <a:endParaRPr lang="en-US" sz="1800" i="1" u="sng" dirty="0" smtClean="0">
              <a:solidFill>
                <a:srgbClr val="CC0099"/>
              </a:solidFill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fr-FR" sz="1600" i="1" u="sng" dirty="0" err="1" smtClean="0">
                <a:solidFill>
                  <a:srgbClr val="CC0099"/>
                </a:solidFill>
              </a:rPr>
              <a:t>Automatic</a:t>
            </a:r>
            <a:r>
              <a:rPr lang="fr-FR" sz="1600" i="1" u="sng" dirty="0" smtClean="0">
                <a:solidFill>
                  <a:srgbClr val="CC0099"/>
                </a:solidFill>
              </a:rPr>
              <a:t> </a:t>
            </a:r>
            <a:r>
              <a:rPr lang="fr-FR" sz="1600" i="1" u="sng" dirty="0" err="1" smtClean="0">
                <a:solidFill>
                  <a:srgbClr val="CC0099"/>
                </a:solidFill>
              </a:rPr>
              <a:t>creation</a:t>
            </a:r>
            <a:r>
              <a:rPr lang="fr-FR" sz="1600" i="1" u="sng" dirty="0" smtClean="0">
                <a:solidFill>
                  <a:srgbClr val="CC0099"/>
                </a:solidFill>
              </a:rPr>
              <a:t> of </a:t>
            </a:r>
            <a:r>
              <a:rPr lang="fr-FR" sz="1600" i="1" u="sng" dirty="0">
                <a:solidFill>
                  <a:srgbClr val="CC0099"/>
                </a:solidFill>
              </a:rPr>
              <a:t>XML files for </a:t>
            </a:r>
            <a:r>
              <a:rPr lang="fr-FR" sz="1600" i="1" u="sng" dirty="0" smtClean="0">
                <a:solidFill>
                  <a:srgbClr val="CC0099"/>
                </a:solidFill>
              </a:rPr>
              <a:t>CDI, </a:t>
            </a:r>
            <a:r>
              <a:rPr lang="en-US" sz="1600" i="1" u="sng" dirty="0">
                <a:solidFill>
                  <a:srgbClr val="CC0099"/>
                </a:solidFill>
              </a:rPr>
              <a:t>Web validation of these </a:t>
            </a:r>
            <a:r>
              <a:rPr lang="en-US" sz="1600" i="1" u="sng" dirty="0" smtClean="0">
                <a:solidFill>
                  <a:srgbClr val="CC0099"/>
                </a:solidFill>
              </a:rPr>
              <a:t>files, creation of the corresponding coupling file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600" i="1" u="sng" dirty="0" smtClean="0">
                <a:solidFill>
                  <a:srgbClr val="CC0099"/>
                </a:solidFill>
              </a:rPr>
              <a:t>Manual input for EDIOS program, series and platform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600" i="1" u="sng" dirty="0" smtClean="0">
                <a:solidFill>
                  <a:srgbClr val="CC0099"/>
                </a:solidFill>
              </a:rPr>
              <a:t>Automatic creation of XML files for EDIOS</a:t>
            </a:r>
          </a:p>
          <a:p>
            <a:pPr lvl="2"/>
            <a:endParaRPr lang="en-US" sz="1600" i="1" u="sng" dirty="0" smtClean="0">
              <a:solidFill>
                <a:srgbClr val="CC0099"/>
              </a:solidFill>
            </a:endParaRPr>
          </a:p>
          <a:p>
            <a:pPr marL="914400" lvl="2" indent="0">
              <a:buNone/>
            </a:pPr>
            <a:endParaRPr lang="en-US" sz="1600" i="1" u="sng" dirty="0" smtClean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Rectangle 6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  <a:noFill/>
          <a:ln/>
        </p:spPr>
        <p:txBody>
          <a:bodyPr/>
          <a:lstStyle/>
          <a:p>
            <a:r>
              <a:rPr lang="en-US" sz="2400" dirty="0"/>
              <a:t>Station description</a:t>
            </a:r>
          </a:p>
        </p:txBody>
      </p:sp>
      <p:sp>
        <p:nvSpPr>
          <p:cNvPr id="1648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657350" cy="3311525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Click on the Set button</a:t>
            </a:r>
            <a:r>
              <a:rPr lang="en-US" sz="1900" dirty="0"/>
              <a:t> to tell NEMO the start and end position of the date</a:t>
            </a:r>
          </a:p>
        </p:txBody>
      </p:sp>
      <p:pic>
        <p:nvPicPr>
          <p:cNvPr id="16487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39863"/>
            <a:ext cx="701992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873" name="Oval 9"/>
          <p:cNvSpPr>
            <a:spLocks noChangeArrowheads="1"/>
          </p:cNvSpPr>
          <p:nvPr/>
        </p:nvSpPr>
        <p:spPr bwMode="auto">
          <a:xfrm flipV="1">
            <a:off x="5435600" y="4725988"/>
            <a:ext cx="2881313" cy="792162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64874" name="Picture 10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5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576263"/>
          </a:xfrm>
          <a:noFill/>
          <a:ln/>
        </p:spPr>
        <p:txBody>
          <a:bodyPr/>
          <a:lstStyle/>
          <a:p>
            <a:r>
              <a:rPr lang="en-US" sz="2400" dirty="0"/>
              <a:t>Station description</a:t>
            </a:r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657350" cy="2938462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Click on the Test button</a:t>
            </a:r>
            <a:r>
              <a:rPr lang="en-US" sz="1900" dirty="0"/>
              <a:t> to verify your input</a:t>
            </a:r>
          </a:p>
        </p:txBody>
      </p:sp>
      <p:pic>
        <p:nvPicPr>
          <p:cNvPr id="1628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73188"/>
            <a:ext cx="7092950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2826" name="Oval 10"/>
          <p:cNvSpPr>
            <a:spLocks noChangeArrowheads="1"/>
          </p:cNvSpPr>
          <p:nvPr/>
        </p:nvSpPr>
        <p:spPr bwMode="auto">
          <a:xfrm>
            <a:off x="5364163" y="5229225"/>
            <a:ext cx="1441450" cy="5746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62827" name="Picture 11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85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fr-FR" sz="2400" dirty="0"/>
              <a:t>Station description</a:t>
            </a:r>
          </a:p>
        </p:txBody>
      </p:sp>
      <p:pic>
        <p:nvPicPr>
          <p:cNvPr id="1710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875"/>
            <a:ext cx="7019925" cy="52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013" name="Picture 5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03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997200"/>
            <a:ext cx="1584325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Choose the parameter list</a:t>
            </a:r>
          </a:p>
        </p:txBody>
      </p:sp>
      <p:pic>
        <p:nvPicPr>
          <p:cNvPr id="173066" name="Picture 10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06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1438"/>
            <a:ext cx="7019925" cy="526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7236296" y="2636838"/>
            <a:ext cx="1584325" cy="647700"/>
          </a:xfrm>
          <a:prstGeom prst="rect">
            <a:avLst/>
          </a:prstGeom>
          <a:noFill/>
          <a:ln w="76200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7307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942" y="3021013"/>
            <a:ext cx="6840538" cy="2547937"/>
          </a:xfrm>
          <a:prstGeom prst="rect">
            <a:avLst/>
          </a:prstGeom>
          <a:noFill/>
          <a:ln w="57150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72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24" name="Rectangle 8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  <a:noFill/>
          <a:ln/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47002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50825" y="2997200"/>
            <a:ext cx="1584325" cy="3311525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Choose the parameter list</a:t>
            </a:r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r>
              <a:rPr lang="en-US" sz="1900" b="1" dirty="0" smtClean="0"/>
              <a:t>Give </a:t>
            </a:r>
            <a:r>
              <a:rPr lang="en-US" sz="1900" b="1" dirty="0"/>
              <a:t>the code, unit, position , format and </a:t>
            </a:r>
            <a:r>
              <a:rPr lang="en-US" sz="1900" b="1" dirty="0" smtClean="0"/>
              <a:t>input default </a:t>
            </a:r>
            <a:r>
              <a:rPr lang="en-US" sz="1900" b="1" dirty="0"/>
              <a:t>value </a:t>
            </a:r>
            <a:r>
              <a:rPr lang="en-US" sz="1900" dirty="0"/>
              <a:t>of each parameter</a:t>
            </a:r>
          </a:p>
        </p:txBody>
      </p:sp>
      <p:pic>
        <p:nvPicPr>
          <p:cNvPr id="470026" name="Picture 10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002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1438"/>
            <a:ext cx="7056438" cy="529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99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fr-FR" sz="2400" dirty="0"/>
              <a:t>Data description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1" y="2996952"/>
            <a:ext cx="1943100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Select « Parameter list » </a:t>
            </a:r>
            <a:r>
              <a:rPr lang="en-US" sz="1900" dirty="0"/>
              <a:t>in the context menu of the measured parameters table (right click to open the menu)</a:t>
            </a:r>
          </a:p>
          <a:p>
            <a:pPr>
              <a:buFontTx/>
              <a:buChar char="•"/>
            </a:pPr>
            <a:endParaRPr lang="en-US" sz="1900" dirty="0"/>
          </a:p>
        </p:txBody>
      </p:sp>
      <p:pic>
        <p:nvPicPr>
          <p:cNvPr id="187399" name="Picture 7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4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76363"/>
            <a:ext cx="7019925" cy="526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7398" name="Oval 6"/>
          <p:cNvSpPr>
            <a:spLocks noChangeArrowheads="1"/>
          </p:cNvSpPr>
          <p:nvPr/>
        </p:nvSpPr>
        <p:spPr bwMode="auto">
          <a:xfrm>
            <a:off x="3708400" y="4076700"/>
            <a:ext cx="1509713" cy="57626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8740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0" y="1751013"/>
            <a:ext cx="2995613" cy="335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40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2205038"/>
            <a:ext cx="7893050" cy="33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91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smtClean="0"/>
              <a:t>Data description</a:t>
            </a:r>
            <a:endParaRPr lang="en-US" sz="240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924175"/>
            <a:ext cx="1800225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smtClean="0"/>
              <a:t>Add all the measured  parameters and their unit </a:t>
            </a:r>
            <a:r>
              <a:rPr lang="en-US" sz="1900" smtClean="0"/>
              <a:t>(P061) using the context menu</a:t>
            </a:r>
            <a:endParaRPr lang="en-US" sz="1900"/>
          </a:p>
        </p:txBody>
      </p:sp>
      <p:pic>
        <p:nvPicPr>
          <p:cNvPr id="189448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4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03623"/>
            <a:ext cx="7019925" cy="526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945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05210"/>
            <a:ext cx="7019925" cy="526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06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728788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Select the value of the measured parameter</a:t>
            </a:r>
            <a:r>
              <a:rPr lang="en-US" sz="1900" dirty="0"/>
              <a:t> in the file, in the upper left part of the screen</a:t>
            </a:r>
          </a:p>
        </p:txBody>
      </p:sp>
      <p:pic>
        <p:nvPicPr>
          <p:cNvPr id="175112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1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1438"/>
            <a:ext cx="7019925" cy="53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5110" name="Oval 6"/>
          <p:cNvSpPr>
            <a:spLocks noChangeArrowheads="1"/>
          </p:cNvSpPr>
          <p:nvPr/>
        </p:nvSpPr>
        <p:spPr bwMode="auto">
          <a:xfrm>
            <a:off x="2195513" y="2133600"/>
            <a:ext cx="1008062" cy="431800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3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7715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728788" cy="3311525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Select « Set start /end » </a:t>
            </a:r>
            <a:r>
              <a:rPr lang="en-US" sz="1900" dirty="0"/>
              <a:t>in the context menu of the measured parameters table</a:t>
            </a:r>
          </a:p>
        </p:txBody>
      </p:sp>
      <p:pic>
        <p:nvPicPr>
          <p:cNvPr id="177163" name="Picture 11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6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340768"/>
            <a:ext cx="6875463" cy="542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7162" name="Oval 10"/>
          <p:cNvSpPr>
            <a:spLocks noChangeArrowheads="1"/>
          </p:cNvSpPr>
          <p:nvPr/>
        </p:nvSpPr>
        <p:spPr bwMode="auto">
          <a:xfrm>
            <a:off x="3995738" y="3933825"/>
            <a:ext cx="1509712" cy="431800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5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800225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Start and End position</a:t>
            </a:r>
            <a:r>
              <a:rPr lang="en-US" sz="1900" dirty="0"/>
              <a:t> of depth are added in the table</a:t>
            </a:r>
          </a:p>
        </p:txBody>
      </p:sp>
      <p:pic>
        <p:nvPicPr>
          <p:cNvPr id="179208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20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03350"/>
            <a:ext cx="7019925" cy="52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9206" name="Oval 6"/>
          <p:cNvSpPr>
            <a:spLocks noChangeArrowheads="1"/>
          </p:cNvSpPr>
          <p:nvPr/>
        </p:nvSpPr>
        <p:spPr bwMode="auto">
          <a:xfrm>
            <a:off x="3925888" y="3860800"/>
            <a:ext cx="1509712" cy="215900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1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/>
          <p:cNvSpPr/>
          <p:nvPr/>
        </p:nvSpPr>
        <p:spPr>
          <a:xfrm>
            <a:off x="1979613" y="6237288"/>
            <a:ext cx="4537869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3762" name="Group 2"/>
          <p:cNvGrpSpPr>
            <a:grpSpLocks/>
          </p:cNvGrpSpPr>
          <p:nvPr/>
        </p:nvGrpSpPr>
        <p:grpSpPr bwMode="auto">
          <a:xfrm>
            <a:off x="0" y="1738313"/>
            <a:ext cx="6265863" cy="5119687"/>
            <a:chOff x="22" y="1071"/>
            <a:chExt cx="3947" cy="3225"/>
          </a:xfrm>
        </p:grpSpPr>
        <p:sp>
          <p:nvSpPr>
            <p:cNvPr id="373763" name="Text Box 3"/>
            <p:cNvSpPr txBox="1">
              <a:spLocks noChangeArrowheads="1"/>
            </p:cNvSpPr>
            <p:nvPr/>
          </p:nvSpPr>
          <p:spPr bwMode="auto">
            <a:xfrm>
              <a:off x="1112" y="4065"/>
              <a:ext cx="285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>
                  <a:solidFill>
                    <a:schemeClr val="accent2"/>
                  </a:solidFill>
                  <a:latin typeface="Helvetica" pitchFamily="34" charset="0"/>
                </a:rPr>
                <a:t>Data centres </a:t>
              </a:r>
            </a:p>
          </p:txBody>
        </p:sp>
        <p:grpSp>
          <p:nvGrpSpPr>
            <p:cNvPr id="373764" name="Group 4"/>
            <p:cNvGrpSpPr>
              <a:grpSpLocks/>
            </p:cNvGrpSpPr>
            <p:nvPr/>
          </p:nvGrpSpPr>
          <p:grpSpPr bwMode="auto">
            <a:xfrm>
              <a:off x="22" y="1071"/>
              <a:ext cx="3494" cy="2495"/>
              <a:chOff x="22" y="1071"/>
              <a:chExt cx="3494" cy="2495"/>
            </a:xfrm>
          </p:grpSpPr>
          <p:sp>
            <p:nvSpPr>
              <p:cNvPr id="373765" name="AutoShape 5"/>
              <p:cNvSpPr>
                <a:spLocks noChangeArrowheads="1"/>
              </p:cNvSpPr>
              <p:nvPr/>
            </p:nvSpPr>
            <p:spPr bwMode="auto">
              <a:xfrm>
                <a:off x="22" y="2487"/>
                <a:ext cx="499" cy="362"/>
              </a:xfrm>
              <a:prstGeom prst="foldedCorner">
                <a:avLst>
                  <a:gd name="adj" fmla="val 12500"/>
                </a:avLst>
              </a:prstGeom>
              <a:solidFill>
                <a:srgbClr val="0033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Helvetica" pitchFamily="34" charset="0"/>
                  </a:rPr>
                  <a:t>New</a:t>
                </a:r>
              </a:p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Helvetica" pitchFamily="34" charset="0"/>
                  </a:rPr>
                  <a:t>data</a:t>
                </a:r>
              </a:p>
            </p:txBody>
          </p:sp>
          <p:sp>
            <p:nvSpPr>
              <p:cNvPr id="373766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567" y="1071"/>
                <a:ext cx="2949" cy="2495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solidFill>
                <a:srgbClr val="E7F4F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en-GB" sz="2000"/>
              </a:p>
            </p:txBody>
          </p:sp>
          <p:sp>
            <p:nvSpPr>
              <p:cNvPr id="373767" name="AutoShape 7"/>
              <p:cNvSpPr>
                <a:spLocks noChangeArrowheads="1"/>
              </p:cNvSpPr>
              <p:nvPr/>
            </p:nvSpPr>
            <p:spPr bwMode="auto">
              <a:xfrm>
                <a:off x="794" y="2532"/>
                <a:ext cx="861" cy="680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Helvetica" pitchFamily="34" charset="0"/>
                  </a:rPr>
                  <a:t>Data in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ASCII file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Format X</a:t>
                </a:r>
              </a:p>
            </p:txBody>
          </p:sp>
          <p:sp>
            <p:nvSpPr>
              <p:cNvPr id="373768" name="AutoShape 8"/>
              <p:cNvSpPr>
                <a:spLocks noChangeArrowheads="1"/>
              </p:cNvSpPr>
              <p:nvPr/>
            </p:nvSpPr>
            <p:spPr bwMode="auto">
              <a:xfrm>
                <a:off x="1610" y="2124"/>
                <a:ext cx="544" cy="499"/>
              </a:xfrm>
              <a:prstGeom prst="can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solidFill>
                      <a:schemeClr val="tx2"/>
                    </a:solidFill>
                    <a:latin typeface="Helvetica" pitchFamily="34" charset="0"/>
                  </a:rPr>
                  <a:t>Data in </a:t>
                </a:r>
              </a:p>
              <a:p>
                <a:pPr algn="ctr"/>
                <a:r>
                  <a:rPr lang="en-US" sz="1200">
                    <a:solidFill>
                      <a:schemeClr val="tx2"/>
                    </a:solidFill>
                    <a:latin typeface="Helvetica" pitchFamily="34" charset="0"/>
                  </a:rPr>
                  <a:t>database </a:t>
                </a:r>
              </a:p>
            </p:txBody>
          </p:sp>
          <p:sp>
            <p:nvSpPr>
              <p:cNvPr id="373769" name="AutoShape 9"/>
              <p:cNvSpPr>
                <a:spLocks noChangeArrowheads="1"/>
              </p:cNvSpPr>
              <p:nvPr/>
            </p:nvSpPr>
            <p:spPr bwMode="auto">
              <a:xfrm>
                <a:off x="2200" y="1155"/>
                <a:ext cx="589" cy="733"/>
              </a:xfrm>
              <a:prstGeom prst="can">
                <a:avLst>
                  <a:gd name="adj" fmla="val 3111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solidFill>
                      <a:schemeClr val="tx2"/>
                    </a:solidFill>
                    <a:latin typeface="Helvetica" pitchFamily="34" charset="0"/>
                  </a:rPr>
                  <a:t>Metadata</a:t>
                </a:r>
              </a:p>
              <a:p>
                <a:pPr algn="ctr"/>
                <a:r>
                  <a:rPr lang="en-US" sz="1200">
                    <a:solidFill>
                      <a:schemeClr val="tx2"/>
                    </a:solidFill>
                    <a:latin typeface="Helvetica" pitchFamily="34" charset="0"/>
                  </a:rPr>
                  <a:t>In</a:t>
                </a:r>
              </a:p>
              <a:p>
                <a:pPr algn="ctr"/>
                <a:r>
                  <a:rPr lang="en-US" sz="1200">
                    <a:solidFill>
                      <a:schemeClr val="tx2"/>
                    </a:solidFill>
                    <a:latin typeface="Helvetica" pitchFamily="34" charset="0"/>
                  </a:rPr>
                  <a:t>database </a:t>
                </a:r>
              </a:p>
            </p:txBody>
          </p:sp>
          <p:sp>
            <p:nvSpPr>
              <p:cNvPr id="373770" name="AutoShape 10"/>
              <p:cNvSpPr>
                <a:spLocks noChangeArrowheads="1"/>
              </p:cNvSpPr>
              <p:nvPr/>
            </p:nvSpPr>
            <p:spPr bwMode="auto">
              <a:xfrm>
                <a:off x="61" y="1443"/>
                <a:ext cx="642" cy="349"/>
              </a:xfrm>
              <a:prstGeom prst="foldedCorner">
                <a:avLst>
                  <a:gd name="adj" fmla="val 12500"/>
                </a:avLst>
              </a:prstGeom>
              <a:solidFill>
                <a:srgbClr val="0033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Helvetica" pitchFamily="34" charset="0"/>
                  </a:rPr>
                  <a:t>New </a:t>
                </a:r>
              </a:p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Helvetica" pitchFamily="34" charset="0"/>
                  </a:rPr>
                  <a:t>metadata</a:t>
                </a:r>
              </a:p>
            </p:txBody>
          </p:sp>
          <p:sp>
            <p:nvSpPr>
              <p:cNvPr id="373771" name="AutoShape 11"/>
              <p:cNvSpPr>
                <a:spLocks noChangeArrowheads="1"/>
              </p:cNvSpPr>
              <p:nvPr/>
            </p:nvSpPr>
            <p:spPr bwMode="auto">
              <a:xfrm>
                <a:off x="1112" y="1480"/>
                <a:ext cx="634" cy="688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Helvetica" pitchFamily="34" charset="0"/>
                  </a:rPr>
                  <a:t>Metadata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in Excel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files</a:t>
                </a:r>
                <a:endParaRPr lang="en-US" sz="1200">
                  <a:solidFill>
                    <a:srgbClr val="CC0099"/>
                  </a:solidFill>
                  <a:latin typeface="Helvetica" pitchFamily="34" charset="0"/>
                </a:endParaRPr>
              </a:p>
            </p:txBody>
          </p:sp>
          <p:sp>
            <p:nvSpPr>
              <p:cNvPr id="373772" name="AutoShape 12"/>
              <p:cNvSpPr>
                <a:spLocks noChangeArrowheads="1"/>
              </p:cNvSpPr>
              <p:nvPr/>
            </p:nvSpPr>
            <p:spPr bwMode="auto">
              <a:xfrm>
                <a:off x="521" y="2668"/>
                <a:ext cx="356" cy="136"/>
              </a:xfrm>
              <a:prstGeom prst="rightArrow">
                <a:avLst>
                  <a:gd name="adj1" fmla="val 50000"/>
                  <a:gd name="adj2" fmla="val 65441"/>
                </a:avLst>
              </a:prstGeom>
              <a:solidFill>
                <a:srgbClr val="0033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373773" name="AutoShape 13"/>
              <p:cNvSpPr>
                <a:spLocks noChangeArrowheads="1"/>
              </p:cNvSpPr>
              <p:nvPr/>
            </p:nvSpPr>
            <p:spPr bwMode="auto">
              <a:xfrm>
                <a:off x="709" y="1625"/>
                <a:ext cx="356" cy="136"/>
              </a:xfrm>
              <a:prstGeom prst="rightArrow">
                <a:avLst>
                  <a:gd name="adj1" fmla="val 50000"/>
                  <a:gd name="adj2" fmla="val 65441"/>
                </a:avLst>
              </a:prstGeom>
              <a:solidFill>
                <a:srgbClr val="0033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373843" name="Group 83"/>
          <p:cNvGrpSpPr>
            <a:grpSpLocks/>
          </p:cNvGrpSpPr>
          <p:nvPr/>
        </p:nvGrpSpPr>
        <p:grpSpPr bwMode="auto">
          <a:xfrm>
            <a:off x="5508625" y="1844675"/>
            <a:ext cx="1943100" cy="2089150"/>
            <a:chOff x="3470" y="1162"/>
            <a:chExt cx="1224" cy="1316"/>
          </a:xfrm>
        </p:grpSpPr>
        <p:sp>
          <p:nvSpPr>
            <p:cNvPr id="373779" name="Line 19"/>
            <p:cNvSpPr>
              <a:spLocks noChangeShapeType="1"/>
            </p:cNvSpPr>
            <p:nvPr/>
          </p:nvSpPr>
          <p:spPr bwMode="auto">
            <a:xfrm>
              <a:off x="4468" y="2478"/>
              <a:ext cx="226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grpSp>
          <p:nvGrpSpPr>
            <p:cNvPr id="373841" name="Group 81"/>
            <p:cNvGrpSpPr>
              <a:grpSpLocks/>
            </p:cNvGrpSpPr>
            <p:nvPr/>
          </p:nvGrpSpPr>
          <p:grpSpPr bwMode="auto">
            <a:xfrm>
              <a:off x="3470" y="1162"/>
              <a:ext cx="998" cy="1316"/>
              <a:chOff x="3470" y="1162"/>
              <a:chExt cx="998" cy="1316"/>
            </a:xfrm>
          </p:grpSpPr>
          <p:sp>
            <p:nvSpPr>
              <p:cNvPr id="373780" name="Line 20"/>
              <p:cNvSpPr>
                <a:spLocks noChangeShapeType="1"/>
              </p:cNvSpPr>
              <p:nvPr/>
            </p:nvSpPr>
            <p:spPr bwMode="auto">
              <a:xfrm>
                <a:off x="3743" y="1706"/>
                <a:ext cx="0" cy="772"/>
              </a:xfrm>
              <a:prstGeom prst="line">
                <a:avLst/>
              </a:prstGeom>
              <a:noFill/>
              <a:ln w="76200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373781" name="Line 21"/>
              <p:cNvSpPr>
                <a:spLocks noChangeShapeType="1"/>
              </p:cNvSpPr>
              <p:nvPr/>
            </p:nvSpPr>
            <p:spPr bwMode="auto">
              <a:xfrm>
                <a:off x="3743" y="2478"/>
                <a:ext cx="725" cy="0"/>
              </a:xfrm>
              <a:prstGeom prst="line">
                <a:avLst/>
              </a:prstGeom>
              <a:noFill/>
              <a:ln w="76200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373782" name="AutoShape 22"/>
              <p:cNvSpPr>
                <a:spLocks noChangeArrowheads="1"/>
              </p:cNvSpPr>
              <p:nvPr/>
            </p:nvSpPr>
            <p:spPr bwMode="auto">
              <a:xfrm>
                <a:off x="3470" y="1162"/>
                <a:ext cx="772" cy="771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1200">
                  <a:latin typeface="Helvetica" pitchFamily="34" charset="0"/>
                </a:endParaRP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Meta data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at XML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ISO19155</a:t>
                </a:r>
              </a:p>
            </p:txBody>
          </p:sp>
        </p:grpSp>
      </p:grpSp>
      <p:grpSp>
        <p:nvGrpSpPr>
          <p:cNvPr id="373870" name="Group 110"/>
          <p:cNvGrpSpPr>
            <a:grpSpLocks/>
          </p:cNvGrpSpPr>
          <p:nvPr/>
        </p:nvGrpSpPr>
        <p:grpSpPr bwMode="auto">
          <a:xfrm>
            <a:off x="2484438" y="3860800"/>
            <a:ext cx="2003425" cy="2651125"/>
            <a:chOff x="1565" y="2432"/>
            <a:chExt cx="1262" cy="1670"/>
          </a:xfrm>
        </p:grpSpPr>
        <p:sp>
          <p:nvSpPr>
            <p:cNvPr id="373835" name="Oval 75"/>
            <p:cNvSpPr>
              <a:spLocks noChangeArrowheads="1"/>
            </p:cNvSpPr>
            <p:nvPr/>
          </p:nvSpPr>
          <p:spPr bwMode="auto">
            <a:xfrm>
              <a:off x="1565" y="2704"/>
              <a:ext cx="635" cy="408"/>
            </a:xfrm>
            <a:prstGeom prst="ellipse">
              <a:avLst/>
            </a:prstGeom>
            <a:solidFill>
              <a:srgbClr val="FFCCFF"/>
            </a:solidFill>
            <a:ln w="762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73811" name="Group 51"/>
            <p:cNvGrpSpPr>
              <a:grpSpLocks/>
            </p:cNvGrpSpPr>
            <p:nvPr/>
          </p:nvGrpSpPr>
          <p:grpSpPr bwMode="auto">
            <a:xfrm>
              <a:off x="1655" y="2432"/>
              <a:ext cx="1172" cy="1670"/>
              <a:chOff x="1610" y="2432"/>
              <a:chExt cx="1172" cy="1670"/>
            </a:xfrm>
          </p:grpSpPr>
          <p:sp>
            <p:nvSpPr>
              <p:cNvPr id="373812" name="Text Box 52"/>
              <p:cNvSpPr txBox="1">
                <a:spLocks noChangeArrowheads="1"/>
              </p:cNvSpPr>
              <p:nvPr/>
            </p:nvSpPr>
            <p:spPr bwMode="auto">
              <a:xfrm>
                <a:off x="1636" y="2704"/>
                <a:ext cx="557" cy="1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300">
                    <a:solidFill>
                      <a:srgbClr val="CC0099"/>
                    </a:solidFill>
                    <a:latin typeface="Helvetica" pitchFamily="34" charset="0"/>
                  </a:rPr>
                  <a:t>NEMO</a:t>
                </a:r>
              </a:p>
            </p:txBody>
          </p:sp>
          <p:sp>
            <p:nvSpPr>
              <p:cNvPr id="373813" name="AutoShape 53"/>
              <p:cNvSpPr>
                <a:spLocks noChangeArrowheads="1"/>
              </p:cNvSpPr>
              <p:nvPr/>
            </p:nvSpPr>
            <p:spPr bwMode="auto">
              <a:xfrm rot="16200000">
                <a:off x="1747" y="3527"/>
                <a:ext cx="408" cy="123"/>
              </a:xfrm>
              <a:prstGeom prst="rightArrow">
                <a:avLst>
                  <a:gd name="adj1" fmla="val 50000"/>
                  <a:gd name="adj2" fmla="val 82927"/>
                </a:avLst>
              </a:prstGeom>
              <a:solidFill>
                <a:srgbClr val="CC0099"/>
              </a:solidFill>
              <a:ln w="9525">
                <a:solidFill>
                  <a:srgbClr val="CC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pic>
            <p:nvPicPr>
              <p:cNvPr id="373814" name="Picture 5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0" y="3702"/>
                <a:ext cx="719" cy="4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3815" name="AutoShape 55"/>
              <p:cNvSpPr>
                <a:spLocks noChangeArrowheads="1"/>
              </p:cNvSpPr>
              <p:nvPr/>
            </p:nvSpPr>
            <p:spPr bwMode="auto">
              <a:xfrm>
                <a:off x="2102" y="2432"/>
                <a:ext cx="680" cy="771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Helvetica" pitchFamily="34" charset="0"/>
                  </a:rPr>
                  <a:t>Collection 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of ASCII files</a:t>
                </a:r>
              </a:p>
              <a:p>
                <a:pPr algn="ctr"/>
                <a:r>
                  <a:rPr lang="en-US" sz="1200">
                    <a:latin typeface="Helvetica" pitchFamily="34" charset="0"/>
                  </a:rPr>
                  <a:t>  at</a:t>
                </a:r>
              </a:p>
              <a:p>
                <a:pPr algn="ctr"/>
                <a:r>
                  <a:rPr lang="en-US" sz="1200">
                    <a:solidFill>
                      <a:srgbClr val="CC0099"/>
                    </a:solidFill>
                    <a:latin typeface="Helvetica" pitchFamily="34" charset="0"/>
                  </a:rPr>
                  <a:t>SDN Format </a:t>
                </a:r>
              </a:p>
            </p:txBody>
          </p:sp>
          <p:sp>
            <p:nvSpPr>
              <p:cNvPr id="373816" name="AutoShape 56"/>
              <p:cNvSpPr>
                <a:spLocks noChangeArrowheads="1"/>
              </p:cNvSpPr>
              <p:nvPr/>
            </p:nvSpPr>
            <p:spPr bwMode="auto">
              <a:xfrm>
                <a:off x="1649" y="2840"/>
                <a:ext cx="454" cy="137"/>
              </a:xfrm>
              <a:prstGeom prst="rightArrow">
                <a:avLst>
                  <a:gd name="adj1" fmla="val 50000"/>
                  <a:gd name="adj2" fmla="val 82847"/>
                </a:avLst>
              </a:prstGeom>
              <a:solidFill>
                <a:srgbClr val="CC0099"/>
              </a:solidFill>
              <a:ln w="9525">
                <a:solidFill>
                  <a:srgbClr val="CC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373844" name="Group 84"/>
          <p:cNvGrpSpPr>
            <a:grpSpLocks/>
          </p:cNvGrpSpPr>
          <p:nvPr/>
        </p:nvGrpSpPr>
        <p:grpSpPr bwMode="auto">
          <a:xfrm>
            <a:off x="4668838" y="5805488"/>
            <a:ext cx="3454400" cy="647700"/>
            <a:chOff x="2941" y="3657"/>
            <a:chExt cx="2176" cy="408"/>
          </a:xfrm>
        </p:grpSpPr>
        <p:sp>
          <p:nvSpPr>
            <p:cNvPr id="373821" name="Text Box 61"/>
            <p:cNvSpPr txBox="1">
              <a:spLocks noChangeArrowheads="1"/>
            </p:cNvSpPr>
            <p:nvPr/>
          </p:nvSpPr>
          <p:spPr bwMode="auto">
            <a:xfrm>
              <a:off x="3946" y="3748"/>
              <a:ext cx="552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Data request</a:t>
              </a:r>
            </a:p>
          </p:txBody>
        </p:sp>
        <p:sp>
          <p:nvSpPr>
            <p:cNvPr id="373822" name="Text Box 62"/>
            <p:cNvSpPr txBox="1">
              <a:spLocks noChangeArrowheads="1"/>
            </p:cNvSpPr>
            <p:nvPr/>
          </p:nvSpPr>
          <p:spPr bwMode="auto">
            <a:xfrm>
              <a:off x="4164" y="3884"/>
              <a:ext cx="570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Downloading</a:t>
              </a:r>
            </a:p>
          </p:txBody>
        </p:sp>
        <p:grpSp>
          <p:nvGrpSpPr>
            <p:cNvPr id="373842" name="Group 82"/>
            <p:cNvGrpSpPr>
              <a:grpSpLocks/>
            </p:cNvGrpSpPr>
            <p:nvPr/>
          </p:nvGrpSpPr>
          <p:grpSpPr bwMode="auto">
            <a:xfrm>
              <a:off x="2941" y="3657"/>
              <a:ext cx="2176" cy="408"/>
              <a:chOff x="2941" y="3657"/>
              <a:chExt cx="2176" cy="408"/>
            </a:xfrm>
          </p:grpSpPr>
          <p:sp>
            <p:nvSpPr>
              <p:cNvPr id="373819" name="Line 59"/>
              <p:cNvSpPr>
                <a:spLocks noChangeShapeType="1"/>
              </p:cNvSpPr>
              <p:nvPr/>
            </p:nvSpPr>
            <p:spPr bwMode="auto">
              <a:xfrm>
                <a:off x="4898" y="3702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373820" name="Rectangle 60"/>
              <p:cNvSpPr>
                <a:spLocks noChangeArrowheads="1"/>
              </p:cNvSpPr>
              <p:nvPr/>
            </p:nvSpPr>
            <p:spPr bwMode="auto">
              <a:xfrm>
                <a:off x="2941" y="3657"/>
                <a:ext cx="908" cy="408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GB" sz="1200">
                    <a:solidFill>
                      <a:srgbClr val="660066"/>
                    </a:solidFill>
                    <a:latin typeface="Helvetica" pitchFamily="34" charset="0"/>
                  </a:rPr>
                  <a:t>Local copy of</a:t>
                </a:r>
              </a:p>
              <a:p>
                <a:pPr algn="ctr"/>
                <a:r>
                  <a:rPr lang="en-GB" sz="1200">
                    <a:solidFill>
                      <a:srgbClr val="660066"/>
                    </a:solidFill>
                    <a:latin typeface="Helvetica" pitchFamily="34" charset="0"/>
                  </a:rPr>
                  <a:t>data for</a:t>
                </a:r>
              </a:p>
              <a:p>
                <a:pPr algn="ctr"/>
                <a:r>
                  <a:rPr lang="en-GB" sz="1200">
                    <a:solidFill>
                      <a:srgbClr val="660066"/>
                    </a:solidFill>
                    <a:latin typeface="Helvetica" pitchFamily="34" charset="0"/>
                  </a:rPr>
                  <a:t>downloading</a:t>
                </a:r>
              </a:p>
            </p:txBody>
          </p:sp>
          <p:sp>
            <p:nvSpPr>
              <p:cNvPr id="373823" name="Line 63"/>
              <p:cNvSpPr>
                <a:spLocks noChangeShapeType="1"/>
              </p:cNvSpPr>
              <p:nvPr/>
            </p:nvSpPr>
            <p:spPr bwMode="auto">
              <a:xfrm>
                <a:off x="3803" y="3884"/>
                <a:ext cx="1314" cy="0"/>
              </a:xfrm>
              <a:prstGeom prst="line">
                <a:avLst/>
              </a:prstGeom>
              <a:noFill/>
              <a:ln w="76200">
                <a:solidFill>
                  <a:srgbClr val="003366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</p:grpSp>
      </p:grpSp>
      <p:grpSp>
        <p:nvGrpSpPr>
          <p:cNvPr id="373873" name="Group 113"/>
          <p:cNvGrpSpPr>
            <a:grpSpLocks/>
          </p:cNvGrpSpPr>
          <p:nvPr/>
        </p:nvGrpSpPr>
        <p:grpSpPr bwMode="auto">
          <a:xfrm>
            <a:off x="7056438" y="1268413"/>
            <a:ext cx="2087562" cy="5589587"/>
            <a:chOff x="4445" y="799"/>
            <a:chExt cx="1315" cy="3521"/>
          </a:xfrm>
        </p:grpSpPr>
        <p:sp>
          <p:nvSpPr>
            <p:cNvPr id="373792" name="Line 32"/>
            <p:cNvSpPr>
              <a:spLocks noChangeShapeType="1"/>
            </p:cNvSpPr>
            <p:nvPr/>
          </p:nvSpPr>
          <p:spPr bwMode="auto">
            <a:xfrm>
              <a:off x="4445" y="799"/>
              <a:ext cx="0" cy="352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793" name="AutoShape 33"/>
            <p:cNvSpPr>
              <a:spLocks noChangeArrowheads="1"/>
            </p:cNvSpPr>
            <p:nvPr/>
          </p:nvSpPr>
          <p:spPr bwMode="auto">
            <a:xfrm>
              <a:off x="4852" y="3249"/>
              <a:ext cx="453" cy="454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CDI</a:t>
              </a:r>
            </a:p>
          </p:txBody>
        </p:sp>
        <p:sp>
          <p:nvSpPr>
            <p:cNvPr id="373794" name="AutoShape 34"/>
            <p:cNvSpPr>
              <a:spLocks noChangeArrowheads="1"/>
            </p:cNvSpPr>
            <p:nvPr/>
          </p:nvSpPr>
          <p:spPr bwMode="auto">
            <a:xfrm>
              <a:off x="4852" y="1661"/>
              <a:ext cx="453" cy="454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EDIOS</a:t>
              </a:r>
            </a:p>
          </p:txBody>
        </p:sp>
        <p:sp>
          <p:nvSpPr>
            <p:cNvPr id="373795" name="AutoShape 35"/>
            <p:cNvSpPr>
              <a:spLocks noChangeArrowheads="1"/>
            </p:cNvSpPr>
            <p:nvPr/>
          </p:nvSpPr>
          <p:spPr bwMode="auto">
            <a:xfrm>
              <a:off x="4852" y="2704"/>
              <a:ext cx="453" cy="454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EDMERP</a:t>
              </a:r>
            </a:p>
          </p:txBody>
        </p:sp>
        <p:sp>
          <p:nvSpPr>
            <p:cNvPr id="373796" name="AutoShape 36"/>
            <p:cNvSpPr>
              <a:spLocks noChangeArrowheads="1"/>
            </p:cNvSpPr>
            <p:nvPr/>
          </p:nvSpPr>
          <p:spPr bwMode="auto">
            <a:xfrm>
              <a:off x="4852" y="2206"/>
              <a:ext cx="453" cy="454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EDMED</a:t>
              </a:r>
            </a:p>
          </p:txBody>
        </p:sp>
        <p:sp>
          <p:nvSpPr>
            <p:cNvPr id="373797" name="Text Box 37"/>
            <p:cNvSpPr txBox="1">
              <a:spLocks noChangeArrowheads="1"/>
            </p:cNvSpPr>
            <p:nvPr/>
          </p:nvSpPr>
          <p:spPr bwMode="auto">
            <a:xfrm rot="16200000">
              <a:off x="4121" y="2259"/>
              <a:ext cx="2740" cy="181"/>
            </a:xfrm>
            <a:prstGeom prst="rect">
              <a:avLst/>
            </a:prstGeom>
            <a:solidFill>
              <a:srgbClr val="A3D1FB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SEADATANET</a:t>
              </a:r>
            </a:p>
            <a:p>
              <a:endParaRPr lang="en-GB" sz="1600">
                <a:solidFill>
                  <a:schemeClr val="accent2"/>
                </a:solidFill>
                <a:latin typeface="Helvetica" pitchFamily="34" charset="0"/>
              </a:endParaRPr>
            </a:p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PORTAL              </a:t>
              </a:r>
            </a:p>
          </p:txBody>
        </p:sp>
        <p:sp>
          <p:nvSpPr>
            <p:cNvPr id="373798" name="Line 38"/>
            <p:cNvSpPr>
              <a:spLocks noChangeShapeType="1"/>
            </p:cNvSpPr>
            <p:nvPr/>
          </p:nvSpPr>
          <p:spPr bwMode="auto">
            <a:xfrm>
              <a:off x="5306" y="1934"/>
              <a:ext cx="9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799" name="Line 39"/>
            <p:cNvSpPr>
              <a:spLocks noChangeShapeType="1"/>
            </p:cNvSpPr>
            <p:nvPr/>
          </p:nvSpPr>
          <p:spPr bwMode="auto">
            <a:xfrm>
              <a:off x="5306" y="2433"/>
              <a:ext cx="9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0" name="Line 40"/>
            <p:cNvSpPr>
              <a:spLocks noChangeShapeType="1"/>
            </p:cNvSpPr>
            <p:nvPr/>
          </p:nvSpPr>
          <p:spPr bwMode="auto">
            <a:xfrm>
              <a:off x="5306" y="2977"/>
              <a:ext cx="9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1" name="Line 41"/>
            <p:cNvSpPr>
              <a:spLocks noChangeShapeType="1"/>
            </p:cNvSpPr>
            <p:nvPr/>
          </p:nvSpPr>
          <p:spPr bwMode="auto">
            <a:xfrm>
              <a:off x="5306" y="3476"/>
              <a:ext cx="9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2" name="Text Box 42"/>
            <p:cNvSpPr txBox="1">
              <a:spLocks noChangeArrowheads="1"/>
            </p:cNvSpPr>
            <p:nvPr/>
          </p:nvSpPr>
          <p:spPr bwMode="auto">
            <a:xfrm>
              <a:off x="4468" y="4020"/>
              <a:ext cx="1292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>
                  <a:solidFill>
                    <a:schemeClr val="accent2"/>
                  </a:solidFill>
                  <a:latin typeface="Helvetica" pitchFamily="34" charset="0"/>
                </a:rPr>
                <a:t>European portal</a:t>
              </a:r>
            </a:p>
          </p:txBody>
        </p:sp>
        <p:sp>
          <p:nvSpPr>
            <p:cNvPr id="373803" name="AutoShape 43"/>
            <p:cNvSpPr>
              <a:spLocks noChangeArrowheads="1"/>
            </p:cNvSpPr>
            <p:nvPr/>
          </p:nvSpPr>
          <p:spPr bwMode="auto">
            <a:xfrm>
              <a:off x="4852" y="1117"/>
              <a:ext cx="453" cy="454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CSR</a:t>
              </a:r>
            </a:p>
          </p:txBody>
        </p:sp>
        <p:sp>
          <p:nvSpPr>
            <p:cNvPr id="373804" name="Line 44"/>
            <p:cNvSpPr>
              <a:spLocks noChangeShapeType="1"/>
            </p:cNvSpPr>
            <p:nvPr/>
          </p:nvSpPr>
          <p:spPr bwMode="auto">
            <a:xfrm>
              <a:off x="5306" y="1390"/>
              <a:ext cx="9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5" name="Line 45"/>
            <p:cNvSpPr>
              <a:spLocks noChangeShapeType="1"/>
            </p:cNvSpPr>
            <p:nvPr/>
          </p:nvSpPr>
          <p:spPr bwMode="auto">
            <a:xfrm>
              <a:off x="4717" y="1253"/>
              <a:ext cx="0" cy="2359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6" name="Line 46"/>
            <p:cNvSpPr>
              <a:spLocks noChangeShapeType="1"/>
            </p:cNvSpPr>
            <p:nvPr/>
          </p:nvSpPr>
          <p:spPr bwMode="auto">
            <a:xfrm>
              <a:off x="4717" y="1979"/>
              <a:ext cx="227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7" name="Line 47"/>
            <p:cNvSpPr>
              <a:spLocks noChangeShapeType="1"/>
            </p:cNvSpPr>
            <p:nvPr/>
          </p:nvSpPr>
          <p:spPr bwMode="auto">
            <a:xfrm>
              <a:off x="4717" y="3067"/>
              <a:ext cx="227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8" name="Line 48"/>
            <p:cNvSpPr>
              <a:spLocks noChangeShapeType="1"/>
            </p:cNvSpPr>
            <p:nvPr/>
          </p:nvSpPr>
          <p:spPr bwMode="auto">
            <a:xfrm>
              <a:off x="4717" y="3521"/>
              <a:ext cx="227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09" name="Line 49"/>
            <p:cNvSpPr>
              <a:spLocks noChangeShapeType="1"/>
            </p:cNvSpPr>
            <p:nvPr/>
          </p:nvSpPr>
          <p:spPr bwMode="auto">
            <a:xfrm>
              <a:off x="4717" y="1344"/>
              <a:ext cx="227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10" name="Line 50"/>
            <p:cNvSpPr>
              <a:spLocks noChangeShapeType="1"/>
            </p:cNvSpPr>
            <p:nvPr/>
          </p:nvSpPr>
          <p:spPr bwMode="auto">
            <a:xfrm>
              <a:off x="4716" y="2523"/>
              <a:ext cx="227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grpSp>
        <p:nvGrpSpPr>
          <p:cNvPr id="373875" name="Group 115"/>
          <p:cNvGrpSpPr>
            <a:grpSpLocks/>
          </p:cNvGrpSpPr>
          <p:nvPr/>
        </p:nvGrpSpPr>
        <p:grpSpPr bwMode="auto">
          <a:xfrm>
            <a:off x="3384550" y="2781300"/>
            <a:ext cx="5435600" cy="3602038"/>
            <a:chOff x="2132" y="1752"/>
            <a:chExt cx="3424" cy="2269"/>
          </a:xfrm>
        </p:grpSpPr>
        <p:sp>
          <p:nvSpPr>
            <p:cNvPr id="373830" name="Text Box 70"/>
            <p:cNvSpPr txBox="1">
              <a:spLocks noChangeArrowheads="1"/>
            </p:cNvSpPr>
            <p:nvPr/>
          </p:nvSpPr>
          <p:spPr bwMode="auto">
            <a:xfrm>
              <a:off x="5209" y="3838"/>
              <a:ext cx="347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RSM</a:t>
              </a:r>
            </a:p>
          </p:txBody>
        </p:sp>
        <p:sp>
          <p:nvSpPr>
            <p:cNvPr id="373824" name="Line 64"/>
            <p:cNvSpPr>
              <a:spLocks noChangeShapeType="1"/>
            </p:cNvSpPr>
            <p:nvPr/>
          </p:nvSpPr>
          <p:spPr bwMode="auto">
            <a:xfrm flipH="1">
              <a:off x="2148" y="2331"/>
              <a:ext cx="953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grpSp>
          <p:nvGrpSpPr>
            <p:cNvPr id="373874" name="Group 114"/>
            <p:cNvGrpSpPr>
              <a:grpSpLocks/>
            </p:cNvGrpSpPr>
            <p:nvPr/>
          </p:nvGrpSpPr>
          <p:grpSpPr bwMode="auto">
            <a:xfrm>
              <a:off x="2994" y="2024"/>
              <a:ext cx="604" cy="363"/>
              <a:chOff x="2994" y="2024"/>
              <a:chExt cx="604" cy="363"/>
            </a:xfrm>
          </p:grpSpPr>
          <p:sp>
            <p:nvSpPr>
              <p:cNvPr id="373818" name="AutoShape 58"/>
              <p:cNvSpPr>
                <a:spLocks noChangeArrowheads="1"/>
              </p:cNvSpPr>
              <p:nvPr/>
            </p:nvSpPr>
            <p:spPr bwMode="auto">
              <a:xfrm>
                <a:off x="2994" y="2024"/>
                <a:ext cx="544" cy="363"/>
              </a:xfrm>
              <a:prstGeom prst="flowChartDocument">
                <a:avLst/>
              </a:prstGeom>
              <a:solidFill>
                <a:srgbClr val="CC99FF"/>
              </a:solidFill>
              <a:ln w="9525">
                <a:solidFill>
                  <a:srgbClr val="6600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fr-FR" sz="2000">
                  <a:solidFill>
                    <a:srgbClr val="660066"/>
                  </a:solidFill>
                </a:endParaRPr>
              </a:p>
            </p:txBody>
          </p:sp>
          <p:sp>
            <p:nvSpPr>
              <p:cNvPr id="373825" name="Text Box 65"/>
              <p:cNvSpPr txBox="1">
                <a:spLocks noChangeArrowheads="1"/>
              </p:cNvSpPr>
              <p:nvPr/>
            </p:nvSpPr>
            <p:spPr bwMode="auto">
              <a:xfrm>
                <a:off x="3009" y="2053"/>
                <a:ext cx="58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200">
                    <a:solidFill>
                      <a:srgbClr val="660066"/>
                    </a:solidFill>
                    <a:latin typeface="Helvetica" pitchFamily="34" charset="0"/>
                  </a:rPr>
                  <a:t>Coupling table</a:t>
                </a:r>
              </a:p>
            </p:txBody>
          </p:sp>
        </p:grpSp>
        <p:sp>
          <p:nvSpPr>
            <p:cNvPr id="373826" name="Line 66"/>
            <p:cNvSpPr>
              <a:spLocks noChangeShapeType="1"/>
            </p:cNvSpPr>
            <p:nvPr/>
          </p:nvSpPr>
          <p:spPr bwMode="auto">
            <a:xfrm flipV="1">
              <a:off x="3418" y="2376"/>
              <a:ext cx="1" cy="1271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27" name="Text Box 67"/>
            <p:cNvSpPr txBox="1">
              <a:spLocks noChangeArrowheads="1"/>
            </p:cNvSpPr>
            <p:nvPr/>
          </p:nvSpPr>
          <p:spPr bwMode="auto">
            <a:xfrm rot="2794660">
              <a:off x="2809" y="3212"/>
              <a:ext cx="908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Download</a:t>
              </a:r>
            </a:p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Manager</a:t>
              </a:r>
            </a:p>
          </p:txBody>
        </p:sp>
        <p:sp>
          <p:nvSpPr>
            <p:cNvPr id="373828" name="Line 68"/>
            <p:cNvSpPr>
              <a:spLocks noChangeShapeType="1"/>
            </p:cNvSpPr>
            <p:nvPr/>
          </p:nvSpPr>
          <p:spPr bwMode="auto">
            <a:xfrm flipH="1" flipV="1">
              <a:off x="2873" y="3148"/>
              <a:ext cx="454" cy="544"/>
            </a:xfrm>
            <a:prstGeom prst="line">
              <a:avLst/>
            </a:prstGeom>
            <a:noFill/>
            <a:ln w="57150">
              <a:solidFill>
                <a:srgbClr val="CC0099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3829" name="Line 69"/>
            <p:cNvSpPr>
              <a:spLocks noChangeShapeType="1"/>
            </p:cNvSpPr>
            <p:nvPr/>
          </p:nvSpPr>
          <p:spPr bwMode="auto">
            <a:xfrm flipH="1">
              <a:off x="2828" y="2385"/>
              <a:ext cx="500" cy="445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31" name="Text Box 71"/>
            <p:cNvSpPr txBox="1">
              <a:spLocks noChangeArrowheads="1"/>
            </p:cNvSpPr>
            <p:nvPr/>
          </p:nvSpPr>
          <p:spPr bwMode="auto">
            <a:xfrm>
              <a:off x="5066" y="3737"/>
              <a:ext cx="329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AAA</a:t>
              </a:r>
            </a:p>
          </p:txBody>
        </p:sp>
        <p:sp>
          <p:nvSpPr>
            <p:cNvPr id="373832" name="Line 72"/>
            <p:cNvSpPr>
              <a:spLocks noChangeShapeType="1"/>
            </p:cNvSpPr>
            <p:nvPr/>
          </p:nvSpPr>
          <p:spPr bwMode="auto">
            <a:xfrm>
              <a:off x="3175" y="1752"/>
              <a:ext cx="0" cy="396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33" name="Line 73"/>
            <p:cNvSpPr>
              <a:spLocks noChangeShapeType="1"/>
            </p:cNvSpPr>
            <p:nvPr/>
          </p:nvSpPr>
          <p:spPr bwMode="auto">
            <a:xfrm flipV="1">
              <a:off x="2132" y="2302"/>
              <a:ext cx="918" cy="437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grpSp>
        <p:nvGrpSpPr>
          <p:cNvPr id="373867" name="Group 107"/>
          <p:cNvGrpSpPr>
            <a:grpSpLocks/>
          </p:cNvGrpSpPr>
          <p:nvPr/>
        </p:nvGrpSpPr>
        <p:grpSpPr bwMode="auto">
          <a:xfrm>
            <a:off x="2555875" y="1268416"/>
            <a:ext cx="3168650" cy="1944688"/>
            <a:chOff x="2064" y="4564"/>
            <a:chExt cx="1996" cy="1225"/>
          </a:xfrm>
        </p:grpSpPr>
        <p:sp>
          <p:nvSpPr>
            <p:cNvPr id="373785" name="Line 25"/>
            <p:cNvSpPr>
              <a:spLocks noChangeShapeType="1"/>
            </p:cNvSpPr>
            <p:nvPr/>
          </p:nvSpPr>
          <p:spPr bwMode="auto">
            <a:xfrm>
              <a:off x="3153" y="5335"/>
              <a:ext cx="907" cy="0"/>
            </a:xfrm>
            <a:prstGeom prst="line">
              <a:avLst/>
            </a:prstGeom>
            <a:noFill/>
            <a:ln w="76200">
              <a:solidFill>
                <a:srgbClr val="CC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37" name="Oval 77"/>
            <p:cNvSpPr>
              <a:spLocks noChangeArrowheads="1"/>
            </p:cNvSpPr>
            <p:nvPr/>
          </p:nvSpPr>
          <p:spPr bwMode="auto">
            <a:xfrm>
              <a:off x="3152" y="5109"/>
              <a:ext cx="635" cy="408"/>
            </a:xfrm>
            <a:prstGeom prst="ellipse">
              <a:avLst/>
            </a:prstGeom>
            <a:solidFill>
              <a:srgbClr val="FFCCFF"/>
            </a:solidFill>
            <a:ln w="762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3864" name="Line 104"/>
            <p:cNvSpPr>
              <a:spLocks noChangeShapeType="1"/>
            </p:cNvSpPr>
            <p:nvPr/>
          </p:nvSpPr>
          <p:spPr bwMode="auto">
            <a:xfrm>
              <a:off x="2155" y="5653"/>
              <a:ext cx="1905" cy="0"/>
            </a:xfrm>
            <a:prstGeom prst="line">
              <a:avLst/>
            </a:prstGeom>
            <a:noFill/>
            <a:ln w="76200">
              <a:solidFill>
                <a:srgbClr val="CC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73836" name="Oval 76"/>
            <p:cNvSpPr>
              <a:spLocks noChangeArrowheads="1"/>
            </p:cNvSpPr>
            <p:nvPr/>
          </p:nvSpPr>
          <p:spPr bwMode="auto">
            <a:xfrm>
              <a:off x="2064" y="5381"/>
              <a:ext cx="635" cy="408"/>
            </a:xfrm>
            <a:prstGeom prst="ellipse">
              <a:avLst/>
            </a:prstGeom>
            <a:solidFill>
              <a:srgbClr val="FFCCFF"/>
            </a:solidFill>
            <a:ln w="762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3783" name="Text Box 23"/>
            <p:cNvSpPr txBox="1">
              <a:spLocks noChangeArrowheads="1"/>
            </p:cNvSpPr>
            <p:nvPr/>
          </p:nvSpPr>
          <p:spPr bwMode="auto">
            <a:xfrm>
              <a:off x="2155" y="5484"/>
              <a:ext cx="635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MIKADO</a:t>
              </a:r>
            </a:p>
          </p:txBody>
        </p:sp>
        <p:sp>
          <p:nvSpPr>
            <p:cNvPr id="373784" name="Text Box 24"/>
            <p:cNvSpPr txBox="1">
              <a:spLocks noChangeArrowheads="1"/>
            </p:cNvSpPr>
            <p:nvPr/>
          </p:nvSpPr>
          <p:spPr bwMode="auto">
            <a:xfrm>
              <a:off x="3198" y="5245"/>
              <a:ext cx="635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MIKADO</a:t>
              </a:r>
            </a:p>
          </p:txBody>
        </p:sp>
        <p:sp>
          <p:nvSpPr>
            <p:cNvPr id="373789" name="Text Box 29"/>
            <p:cNvSpPr txBox="1">
              <a:spLocks noChangeArrowheads="1"/>
            </p:cNvSpPr>
            <p:nvPr/>
          </p:nvSpPr>
          <p:spPr bwMode="auto">
            <a:xfrm>
              <a:off x="2109" y="4564"/>
              <a:ext cx="908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SeaDataNet</a:t>
              </a:r>
            </a:p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Vocabulary</a:t>
              </a:r>
            </a:p>
          </p:txBody>
        </p:sp>
        <p:sp>
          <p:nvSpPr>
            <p:cNvPr id="373865" name="AutoShape 105"/>
            <p:cNvSpPr>
              <a:spLocks noChangeArrowheads="1"/>
            </p:cNvSpPr>
            <p:nvPr/>
          </p:nvSpPr>
          <p:spPr bwMode="auto">
            <a:xfrm rot="5400000">
              <a:off x="2262" y="5046"/>
              <a:ext cx="454" cy="123"/>
            </a:xfrm>
            <a:prstGeom prst="rightArrow">
              <a:avLst>
                <a:gd name="adj1" fmla="val 50000"/>
                <a:gd name="adj2" fmla="val 92276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6705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7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800225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Describe the format and default value of the </a:t>
            </a:r>
            <a:r>
              <a:rPr lang="en-US" sz="1900" b="1" dirty="0" smtClean="0"/>
              <a:t>parameters</a:t>
            </a:r>
            <a:r>
              <a:rPr lang="en-US" sz="1900" dirty="0" smtClean="0"/>
              <a:t> (output default value only if output format is MEDATLAS)</a:t>
            </a:r>
            <a:endParaRPr lang="en-US" sz="1900" dirty="0"/>
          </a:p>
        </p:txBody>
      </p:sp>
      <p:pic>
        <p:nvPicPr>
          <p:cNvPr id="472068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20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5238"/>
            <a:ext cx="7011988" cy="540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2070" name="Oval 6"/>
          <p:cNvSpPr>
            <a:spLocks noChangeArrowheads="1"/>
          </p:cNvSpPr>
          <p:nvPr/>
        </p:nvSpPr>
        <p:spPr bwMode="auto">
          <a:xfrm>
            <a:off x="4745708" y="3500438"/>
            <a:ext cx="2230437" cy="86518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22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1728788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Check your input : Select « Update test » </a:t>
            </a:r>
            <a:r>
              <a:rPr lang="en-US" sz="1900" dirty="0"/>
              <a:t>in the context menu of the measured parameters table</a:t>
            </a:r>
          </a:p>
          <a:p>
            <a:endParaRPr lang="en-US" sz="1900" dirty="0"/>
          </a:p>
        </p:txBody>
      </p:sp>
      <p:pic>
        <p:nvPicPr>
          <p:cNvPr id="183304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3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9375"/>
            <a:ext cx="7092950" cy="531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3302" name="Oval 6"/>
          <p:cNvSpPr>
            <a:spLocks noChangeArrowheads="1"/>
          </p:cNvSpPr>
          <p:nvPr/>
        </p:nvSpPr>
        <p:spPr bwMode="auto">
          <a:xfrm>
            <a:off x="3564037" y="4221163"/>
            <a:ext cx="1509713" cy="576262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50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5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875"/>
            <a:ext cx="7083425" cy="531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997200"/>
            <a:ext cx="1728788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The values read by NEMO are displayed in the Test column</a:t>
            </a:r>
            <a:r>
              <a:rPr lang="en-US" sz="1900" dirty="0"/>
              <a:t> of the table.  User is able to check that his </a:t>
            </a:r>
            <a:r>
              <a:rPr lang="en-US" sz="1900" dirty="0" smtClean="0"/>
              <a:t>inputs are </a:t>
            </a:r>
            <a:r>
              <a:rPr lang="en-US" sz="1900" dirty="0"/>
              <a:t>correct</a:t>
            </a:r>
          </a:p>
        </p:txBody>
      </p:sp>
      <p:sp>
        <p:nvSpPr>
          <p:cNvPr id="185350" name="Oval 6"/>
          <p:cNvSpPr>
            <a:spLocks noChangeArrowheads="1"/>
          </p:cNvSpPr>
          <p:nvPr/>
        </p:nvSpPr>
        <p:spPr bwMode="auto">
          <a:xfrm>
            <a:off x="3770412" y="3789363"/>
            <a:ext cx="792163" cy="64928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85352" name="Picture 8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66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726" y="2276475"/>
            <a:ext cx="2232026" cy="649288"/>
          </a:xfrm>
        </p:spPr>
        <p:txBody>
          <a:bodyPr/>
          <a:lstStyle/>
          <a:p>
            <a:r>
              <a:rPr lang="en-US" sz="2400" dirty="0"/>
              <a:t>Data description</a:t>
            </a:r>
          </a:p>
        </p:txBody>
      </p:sp>
      <p:sp>
        <p:nvSpPr>
          <p:cNvPr id="4741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2997200"/>
            <a:ext cx="1728788" cy="3311525"/>
          </a:xfrm>
        </p:spPr>
        <p:txBody>
          <a:bodyPr/>
          <a:lstStyle/>
          <a:p>
            <a:pPr marL="0" indent="0">
              <a:buNone/>
            </a:pPr>
            <a:r>
              <a:rPr lang="en-US" sz="1900" b="1" dirty="0"/>
              <a:t>Tell NEMO which parameter is the vertical reference</a:t>
            </a:r>
            <a:endParaRPr lang="en-US" sz="1900" dirty="0"/>
          </a:p>
        </p:txBody>
      </p:sp>
      <p:pic>
        <p:nvPicPr>
          <p:cNvPr id="474118" name="Picture 6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411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1438"/>
            <a:ext cx="7019925" cy="526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4117" name="Oval 5"/>
          <p:cNvSpPr>
            <a:spLocks noChangeArrowheads="1"/>
          </p:cNvSpPr>
          <p:nvPr/>
        </p:nvSpPr>
        <p:spPr bwMode="auto">
          <a:xfrm>
            <a:off x="7020595" y="3716338"/>
            <a:ext cx="1439863" cy="792162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1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35718" y="2276475"/>
            <a:ext cx="2232026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400" b="1" i="1" dirty="0">
                <a:solidFill>
                  <a:srgbClr val="00519D"/>
                </a:solidFill>
                <a:latin typeface="+mj-lt"/>
                <a:ea typeface="+mj-ea"/>
                <a:cs typeface="+mj-cs"/>
              </a:rPr>
              <a:t>File conversion</a:t>
            </a:r>
          </a:p>
        </p:txBody>
      </p:sp>
      <p:sp>
        <p:nvSpPr>
          <p:cNvPr id="1914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79388" y="3141663"/>
            <a:ext cx="2089150" cy="3311525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Output formats</a:t>
            </a:r>
          </a:p>
          <a:p>
            <a:r>
              <a:rPr lang="en-US" sz="1800" b="1" dirty="0"/>
              <a:t>MEDATLAS </a:t>
            </a:r>
          </a:p>
          <a:p>
            <a:pPr lvl="1"/>
            <a:r>
              <a:rPr lang="en-US" sz="1600" dirty="0"/>
              <a:t>Multi-station</a:t>
            </a:r>
          </a:p>
          <a:p>
            <a:pPr>
              <a:buFontTx/>
              <a:buChar char="•"/>
            </a:pPr>
            <a:r>
              <a:rPr lang="en-US" sz="1800" b="1" dirty="0"/>
              <a:t>ODV</a:t>
            </a:r>
          </a:p>
          <a:p>
            <a:pPr lvl="1"/>
            <a:r>
              <a:rPr lang="en-US" sz="1600" dirty="0"/>
              <a:t>Mono-station</a:t>
            </a:r>
          </a:p>
          <a:p>
            <a:pPr lvl="1"/>
            <a:r>
              <a:rPr lang="en-US" sz="1600" dirty="0"/>
              <a:t>Multi-station</a:t>
            </a:r>
          </a:p>
        </p:txBody>
      </p:sp>
      <p:pic>
        <p:nvPicPr>
          <p:cNvPr id="191496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49375"/>
            <a:ext cx="6948487" cy="531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05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35718" y="2276475"/>
            <a:ext cx="2232026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400" b="1" i="1" dirty="0" smtClean="0">
                <a:solidFill>
                  <a:srgbClr val="00519D"/>
                </a:solidFill>
                <a:latin typeface="+mj-lt"/>
                <a:ea typeface="+mj-ea"/>
                <a:cs typeface="+mj-cs"/>
              </a:rPr>
              <a:t>Non numeric parameters</a:t>
            </a:r>
            <a:endParaRPr lang="en-US" sz="2400" b="1" i="1" dirty="0">
              <a:solidFill>
                <a:srgbClr val="00519D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14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79388" y="3141663"/>
            <a:ext cx="2089150" cy="3311525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sz="1600" dirty="0" smtClean="0"/>
              <a:t>For sediment description in Sediment Core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Compatible with ODV</a:t>
            </a:r>
            <a:endParaRPr lang="en-US" sz="1600" dirty="0"/>
          </a:p>
        </p:txBody>
      </p:sp>
      <p:pic>
        <p:nvPicPr>
          <p:cNvPr id="191496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NEMO - [ File C:\Michele\testNEMO1.4.0\test FAE10755\cruiseFile_Profile_10755\cruiseFile_Profile_10755\PF_input ]=====[ Model model.xml ]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081" y="1124744"/>
            <a:ext cx="6912768" cy="5184576"/>
          </a:xfrm>
          <a:prstGeom prst="rect">
            <a:avLst/>
          </a:prstGeom>
        </p:spPr>
      </p:pic>
      <p:pic>
        <p:nvPicPr>
          <p:cNvPr id="7" name="Image 6" descr="NEMO - [ File C:\Michele\testNEMO1.4.0\test FAE10755\cruiseFile_Profile_10755\cruiseFile_Profile_10755\PF_input ]=====[ Model model.xml ]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7" t="40765" r="25756" b="46370"/>
          <a:stretch/>
        </p:blipFill>
        <p:spPr>
          <a:xfrm>
            <a:off x="107504" y="3933056"/>
            <a:ext cx="8931426" cy="115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86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NEMO in batch mode</a:t>
            </a:r>
          </a:p>
        </p:txBody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36838"/>
            <a:ext cx="8459788" cy="1871662"/>
          </a:xfrm>
        </p:spPr>
        <p:txBody>
          <a:bodyPr/>
          <a:lstStyle/>
          <a:p>
            <a:pPr marL="342900" lvl="3" indent="-342900">
              <a:buFont typeface="Arial" pitchFamily="34" charset="0"/>
              <a:buChar char="•"/>
            </a:pPr>
            <a:r>
              <a:rPr lang="en-US" sz="2400" dirty="0">
                <a:solidFill>
                  <a:srgbClr val="00A7E5"/>
                </a:solidFill>
                <a:ea typeface="+mn-ea"/>
              </a:rPr>
              <a:t>MIKADO can be run in batch mode, from NEMO install directory, using existing models</a:t>
            </a:r>
          </a:p>
          <a:p>
            <a:pPr marL="342900" lvl="3" indent="-342900">
              <a:buFont typeface="Arial" pitchFamily="34" charset="0"/>
              <a:buChar char="•"/>
            </a:pPr>
            <a:r>
              <a:rPr lang="en-US" sz="2400" dirty="0">
                <a:solidFill>
                  <a:srgbClr val="00A7E5"/>
                </a:solidFill>
                <a:ea typeface="+mn-ea"/>
              </a:rPr>
              <a:t>Several arguments can be added on the command line</a:t>
            </a:r>
          </a:p>
          <a:p>
            <a:pPr marL="342900" lvl="3" indent="-342900">
              <a:buFont typeface="Arial" pitchFamily="34" charset="0"/>
              <a:buChar char="•"/>
            </a:pPr>
            <a:r>
              <a:rPr lang="en-US" sz="2400" dirty="0">
                <a:solidFill>
                  <a:srgbClr val="00A7E5"/>
                </a:solidFill>
                <a:ea typeface="+mn-ea"/>
              </a:rPr>
              <a:t>Log file in NEMO install directory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pPr lvl="3"/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5847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37112"/>
            <a:ext cx="9109075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Files </a:t>
            </a:r>
            <a:r>
              <a:rPr lang="en-US" sz="2800" dirty="0"/>
              <a:t>which can’t be reformatted by NEMO</a:t>
            </a:r>
          </a:p>
        </p:txBody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6096" y="2132483"/>
            <a:ext cx="8280400" cy="396081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100" dirty="0"/>
              <a:t>Binary format : like EXEL, WORD …</a:t>
            </a:r>
          </a:p>
          <a:p>
            <a:pPr lvl="1"/>
            <a:r>
              <a:rPr lang="en-US" sz="2100" dirty="0"/>
              <a:t>File have to be first reformatted to text file</a:t>
            </a:r>
          </a:p>
          <a:p>
            <a:pPr>
              <a:buFontTx/>
              <a:buChar char="•"/>
            </a:pPr>
            <a:r>
              <a:rPr lang="en-US" sz="2100" dirty="0"/>
              <a:t>Files which do not respect NEMO pre-requirements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r>
              <a:rPr lang="en-US" sz="2100" b="1" dirty="0"/>
              <a:t>be located at the same position</a:t>
            </a:r>
            <a:r>
              <a:rPr lang="en-US" sz="2100" dirty="0"/>
              <a:t> : same line in the file, same position on the line or same column if CSV format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r>
              <a:rPr lang="en-US" sz="2100" b="1" dirty="0"/>
              <a:t>be in the same </a:t>
            </a:r>
            <a:r>
              <a:rPr lang="en-US" sz="2100" b="1" dirty="0" smtClean="0"/>
              <a:t>format</a:t>
            </a:r>
          </a:p>
          <a:p>
            <a:r>
              <a:rPr lang="en-US" sz="2100" dirty="0"/>
              <a:t>Files which are not :</a:t>
            </a:r>
          </a:p>
          <a:p>
            <a:pPr lvl="1"/>
            <a:r>
              <a:rPr lang="en-US" sz="2100" b="1" dirty="0" smtClean="0"/>
              <a:t>Vertical profiles </a:t>
            </a:r>
            <a:r>
              <a:rPr lang="en-US" sz="2100" dirty="0" smtClean="0"/>
              <a:t>(with depth or pressure as vertical reference)</a:t>
            </a:r>
          </a:p>
          <a:p>
            <a:pPr lvl="1"/>
            <a:r>
              <a:rPr lang="en-US" sz="2100" b="1" dirty="0" smtClean="0"/>
              <a:t>Time series </a:t>
            </a:r>
            <a:r>
              <a:rPr lang="en-US" sz="2100" dirty="0" smtClean="0"/>
              <a:t>(</a:t>
            </a:r>
            <a:r>
              <a:rPr lang="en-US" sz="2100" dirty="0"/>
              <a:t>w</a:t>
            </a:r>
            <a:r>
              <a:rPr lang="en-US" sz="2100" dirty="0" smtClean="0"/>
              <a:t>ith time as reference) </a:t>
            </a:r>
          </a:p>
          <a:p>
            <a:pPr lvl="1"/>
            <a:r>
              <a:rPr lang="en-US" sz="2100" b="1" dirty="0" smtClean="0"/>
              <a:t>Trajectories</a:t>
            </a:r>
            <a:r>
              <a:rPr lang="en-US" sz="2100" dirty="0" smtClean="0"/>
              <a:t> (with latitude, longitude and time as reference)</a:t>
            </a:r>
            <a:endParaRPr lang="en-US" sz="2100" dirty="0"/>
          </a:p>
        </p:txBody>
      </p:sp>
      <p:pic>
        <p:nvPicPr>
          <p:cNvPr id="4" name="Picture 8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3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6" name="Rectangle 4"/>
          <p:cNvSpPr>
            <a:spLocks noChangeArrowheads="1"/>
          </p:cNvSpPr>
          <p:nvPr/>
        </p:nvSpPr>
        <p:spPr bwMode="auto">
          <a:xfrm>
            <a:off x="323850" y="1222375"/>
            <a:ext cx="8351838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500" dirty="0">
                <a:latin typeface="Courier New" pitchFamily="49" charset="0"/>
              </a:rPr>
              <a:t>1201 310219590650370-029-330100           </a:t>
            </a:r>
          </a:p>
          <a:p>
            <a:r>
              <a:rPr lang="fr-FR" sz="1500" dirty="0">
                <a:latin typeface="Courier New" pitchFamily="49" charset="0"/>
              </a:rPr>
              <a:t>2  19660719140058999000000000000080161 013</a:t>
            </a:r>
          </a:p>
          <a:p>
            <a:r>
              <a:rPr lang="fr-FR" sz="1500" dirty="0">
                <a:latin typeface="Courier New" pitchFamily="49" charset="0"/>
              </a:rPr>
              <a:t>30029800000258+   +  +   +  201214        </a:t>
            </a:r>
          </a:p>
          <a:p>
            <a:r>
              <a:rPr lang="fr-FR" sz="1500" dirty="0">
                <a:latin typeface="Courier New" pitchFamily="49" charset="0"/>
              </a:rPr>
              <a:t>42010        28          0000             </a:t>
            </a:r>
          </a:p>
          <a:p>
            <a:r>
              <a:rPr lang="fr-FR" sz="1500" dirty="0">
                <a:latin typeface="Courier New" pitchFamily="49" charset="0"/>
              </a:rPr>
              <a:t>6000000036043261501461904                 </a:t>
            </a:r>
          </a:p>
          <a:p>
            <a:r>
              <a:rPr lang="fr-FR" sz="1500" dirty="0">
                <a:latin typeface="Courier New" pitchFamily="49" charset="0"/>
              </a:rPr>
              <a:t>6000090030943320801460604                 </a:t>
            </a:r>
          </a:p>
          <a:p>
            <a:r>
              <a:rPr lang="fr-FR" sz="1500" dirty="0">
                <a:latin typeface="Courier New" pitchFamily="49" charset="0"/>
              </a:rPr>
              <a:t>6000240039043409401465404                 </a:t>
            </a:r>
          </a:p>
          <a:p>
            <a:r>
              <a:rPr lang="fr-FR" sz="1500" dirty="0">
                <a:latin typeface="Courier New" pitchFamily="49" charset="0"/>
              </a:rPr>
              <a:t>6000470054343452101472604                 </a:t>
            </a:r>
          </a:p>
          <a:p>
            <a:r>
              <a:rPr lang="fr-FR" sz="1500" dirty="0">
                <a:latin typeface="Courier New" pitchFamily="49" charset="0"/>
              </a:rPr>
              <a:t>6000710047843449101470404                 </a:t>
            </a:r>
          </a:p>
          <a:p>
            <a:r>
              <a:rPr lang="fr-FR" sz="1500" dirty="0">
                <a:latin typeface="Courier New" pitchFamily="49" charset="0"/>
              </a:rPr>
              <a:t>6000940052043472301472704                 </a:t>
            </a:r>
          </a:p>
          <a:p>
            <a:r>
              <a:rPr lang="fr-FR" sz="1500" dirty="0">
                <a:latin typeface="Courier New" pitchFamily="49" charset="0"/>
              </a:rPr>
              <a:t>6001180059643491301476404                 </a:t>
            </a:r>
          </a:p>
          <a:p>
            <a:r>
              <a:rPr lang="fr-FR" sz="1500" dirty="0">
                <a:latin typeface="Courier New" pitchFamily="49" charset="0"/>
              </a:rPr>
              <a:t>6001410065743509201479404                 </a:t>
            </a:r>
          </a:p>
          <a:p>
            <a:r>
              <a:rPr lang="fr-FR" sz="1500" dirty="0">
                <a:latin typeface="Courier New" pitchFamily="49" charset="0"/>
              </a:rPr>
              <a:t>6001650060343506601477704                 </a:t>
            </a:r>
          </a:p>
          <a:p>
            <a:r>
              <a:rPr lang="fr-FR" sz="1500" dirty="0">
                <a:latin typeface="Courier New" pitchFamily="49" charset="0"/>
              </a:rPr>
              <a:t>6001880051943491601474504                 </a:t>
            </a:r>
          </a:p>
          <a:p>
            <a:r>
              <a:rPr lang="fr-FR" sz="1500" dirty="0">
                <a:latin typeface="Courier New" pitchFamily="49" charset="0"/>
              </a:rPr>
              <a:t>6002120052343496101475104                 </a:t>
            </a:r>
          </a:p>
          <a:p>
            <a:r>
              <a:rPr lang="fr-FR" sz="1500" dirty="0">
                <a:latin typeface="Courier New" pitchFamily="49" charset="0"/>
              </a:rPr>
              <a:t>6002340046543491801473104                 </a:t>
            </a:r>
            <a:r>
              <a:rPr lang="fr-FR" sz="1500" dirty="0" smtClean="0">
                <a:latin typeface="Courier New" pitchFamily="49" charset="0"/>
              </a:rPr>
              <a:t>               </a:t>
            </a:r>
            <a:endParaRPr lang="fr-FR" sz="1500" dirty="0">
              <a:latin typeface="Courier New" pitchFamily="49" charset="0"/>
            </a:endParaRPr>
          </a:p>
          <a:p>
            <a:r>
              <a:rPr lang="fr-FR" sz="1500" dirty="0">
                <a:latin typeface="Courier New" pitchFamily="49" charset="0"/>
              </a:rPr>
              <a:t>1201 31025246064008000060530000           </a:t>
            </a:r>
          </a:p>
          <a:p>
            <a:r>
              <a:rPr lang="fr-FR" sz="1500" dirty="0">
                <a:latin typeface="Courier New" pitchFamily="49" charset="0"/>
              </a:rPr>
              <a:t>2  19660806190058999000000000000170161 013</a:t>
            </a:r>
          </a:p>
          <a:p>
            <a:r>
              <a:rPr lang="fr-FR" sz="1500" dirty="0">
                <a:latin typeface="Courier New" pitchFamily="49" charset="0"/>
              </a:rPr>
              <a:t>30030900000298+   +  +   +  201214        </a:t>
            </a:r>
          </a:p>
          <a:p>
            <a:r>
              <a:rPr lang="fr-FR" sz="1500" dirty="0">
                <a:latin typeface="Courier New" pitchFamily="49" charset="0"/>
              </a:rPr>
              <a:t>40213                    0000             </a:t>
            </a:r>
          </a:p>
          <a:p>
            <a:r>
              <a:rPr lang="fr-FR" sz="1500" dirty="0">
                <a:latin typeface="Courier New" pitchFamily="49" charset="0"/>
              </a:rPr>
              <a:t>6000000147043307601503504                 </a:t>
            </a:r>
          </a:p>
          <a:p>
            <a:r>
              <a:rPr lang="fr-FR" sz="1500" dirty="0">
                <a:latin typeface="Courier New" pitchFamily="49" charset="0"/>
              </a:rPr>
              <a:t>6000100133643417301500604                 </a:t>
            </a:r>
          </a:p>
          <a:p>
            <a:r>
              <a:rPr lang="fr-FR" sz="1500" dirty="0" smtClean="0">
                <a:latin typeface="Courier New" pitchFamily="49" charset="0"/>
              </a:rPr>
              <a:t>6000250119043467401496504                                </a:t>
            </a:r>
            <a:endParaRPr lang="fr-FR" sz="1500" dirty="0">
              <a:latin typeface="Courier New" pitchFamily="49" charset="0"/>
            </a:endParaRPr>
          </a:p>
        </p:txBody>
      </p:sp>
      <p:sp>
        <p:nvSpPr>
          <p:cNvPr id="504837" name="Rectangle 5"/>
          <p:cNvSpPr>
            <a:spLocks noChangeArrowheads="1"/>
          </p:cNvSpPr>
          <p:nvPr/>
        </p:nvSpPr>
        <p:spPr bwMode="auto">
          <a:xfrm>
            <a:off x="5003800" y="3200400"/>
            <a:ext cx="3241675" cy="646331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buFont typeface="Helvetica" pitchFamily="34" charset="0"/>
              <a:buNone/>
            </a:pPr>
            <a:r>
              <a:rPr lang="en-US" dirty="0">
                <a:solidFill>
                  <a:srgbClr val="00B0F0"/>
                </a:solidFill>
                <a:latin typeface="Arial" charset="0"/>
              </a:rPr>
              <a:t>Like for example old historical tape formats</a:t>
            </a:r>
          </a:p>
        </p:txBody>
      </p:sp>
    </p:spTree>
    <p:extLst>
      <p:ext uri="{BB962C8B-B14F-4D97-AF65-F5344CB8AC3E}">
        <p14:creationId xmlns:p14="http://schemas.microsoft.com/office/powerpoint/2010/main" val="144687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NEMO – User manual</a:t>
            </a:r>
          </a:p>
        </p:txBody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GB" sz="2500" dirty="0"/>
              <a:t>User manual is provided :</a:t>
            </a:r>
            <a:endParaRPr lang="en-GB" sz="2500" b="1" dirty="0"/>
          </a:p>
          <a:p>
            <a:pPr lvl="1">
              <a:buFont typeface="Helvetica" pitchFamily="34" charset="0"/>
              <a:buNone/>
            </a:pPr>
            <a:r>
              <a:rPr lang="en-GB" sz="2500" dirty="0"/>
              <a:t>File :</a:t>
            </a:r>
            <a:r>
              <a:rPr lang="en-GB" dirty="0"/>
              <a:t> </a:t>
            </a:r>
            <a:r>
              <a:rPr lang="en-GB" sz="2500" b="1" dirty="0" smtClean="0">
                <a:solidFill>
                  <a:srgbClr val="000099"/>
                </a:solidFill>
              </a:rPr>
              <a:t>sdn_Nemo_UserManual_V1.4.4.pdf</a:t>
            </a:r>
            <a:endParaRPr lang="en-GB" sz="2500" b="1" dirty="0">
              <a:solidFill>
                <a:srgbClr val="000099"/>
              </a:solidFill>
            </a:endParaRPr>
          </a:p>
          <a:p>
            <a:pPr>
              <a:buFontTx/>
              <a:buChar char="•"/>
            </a:pPr>
            <a:r>
              <a:rPr lang="en-GB" sz="2500" dirty="0"/>
              <a:t>Detailed explanation for NEMO installation and use, lots of snapshots</a:t>
            </a:r>
            <a:endParaRPr lang="en-US" sz="2500" dirty="0"/>
          </a:p>
        </p:txBody>
      </p:sp>
      <p:pic>
        <p:nvPicPr>
          <p:cNvPr id="50688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54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613" y="6237288"/>
            <a:ext cx="3816523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717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284538"/>
            <a:ext cx="1223963" cy="1054100"/>
          </a:xfrm>
          <a:prstGeom prst="rect">
            <a:avLst/>
          </a:prstGeom>
          <a:noFill/>
          <a:ln w="19050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1715" name="Rectangle 3"/>
          <p:cNvSpPr>
            <a:spLocks noChangeArrowheads="1"/>
          </p:cNvSpPr>
          <p:nvPr/>
        </p:nvSpPr>
        <p:spPr bwMode="auto">
          <a:xfrm>
            <a:off x="0" y="6524625"/>
            <a:ext cx="1692275" cy="3333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1716" name="AutoShape 4"/>
          <p:cNvSpPr>
            <a:spLocks noChangeArrowheads="1"/>
          </p:cNvSpPr>
          <p:nvPr/>
        </p:nvSpPr>
        <p:spPr bwMode="auto">
          <a:xfrm>
            <a:off x="4716463" y="5157788"/>
            <a:ext cx="719137" cy="720725"/>
          </a:xfrm>
          <a:prstGeom prst="can">
            <a:avLst>
              <a:gd name="adj" fmla="val 25055"/>
            </a:avLst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Helvetica" pitchFamily="34" charset="0"/>
              </a:rPr>
              <a:t>CDI</a:t>
            </a:r>
          </a:p>
        </p:txBody>
      </p:sp>
      <p:sp>
        <p:nvSpPr>
          <p:cNvPr id="371717" name="Rectangle 5"/>
          <p:cNvSpPr>
            <a:spLocks noChangeArrowheads="1"/>
          </p:cNvSpPr>
          <p:nvPr/>
        </p:nvSpPr>
        <p:spPr bwMode="auto">
          <a:xfrm>
            <a:off x="6588125" y="1557338"/>
            <a:ext cx="431800" cy="71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1718" name="Line 6"/>
          <p:cNvSpPr>
            <a:spLocks noChangeShapeType="1"/>
          </p:cNvSpPr>
          <p:nvPr/>
        </p:nvSpPr>
        <p:spPr bwMode="auto">
          <a:xfrm>
            <a:off x="4068763" y="1268413"/>
            <a:ext cx="0" cy="5589587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19" name="AutoShape 7"/>
          <p:cNvSpPr>
            <a:spLocks noChangeArrowheads="1"/>
          </p:cNvSpPr>
          <p:nvPr/>
        </p:nvSpPr>
        <p:spPr bwMode="auto">
          <a:xfrm>
            <a:off x="4714875" y="2636838"/>
            <a:ext cx="719138" cy="720725"/>
          </a:xfrm>
          <a:prstGeom prst="can">
            <a:avLst>
              <a:gd name="adj" fmla="val 25055"/>
            </a:avLst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Helvetica" pitchFamily="34" charset="0"/>
              </a:rPr>
              <a:t>EDIOS</a:t>
            </a:r>
          </a:p>
        </p:txBody>
      </p:sp>
      <p:sp>
        <p:nvSpPr>
          <p:cNvPr id="371720" name="AutoShape 8"/>
          <p:cNvSpPr>
            <a:spLocks noChangeArrowheads="1"/>
          </p:cNvSpPr>
          <p:nvPr/>
        </p:nvSpPr>
        <p:spPr bwMode="auto">
          <a:xfrm>
            <a:off x="4714875" y="4292600"/>
            <a:ext cx="719138" cy="720725"/>
          </a:xfrm>
          <a:prstGeom prst="can">
            <a:avLst>
              <a:gd name="adj" fmla="val 25055"/>
            </a:avLst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Helvetica" pitchFamily="34" charset="0"/>
              </a:rPr>
              <a:t>EDMERP</a:t>
            </a:r>
          </a:p>
        </p:txBody>
      </p:sp>
      <p:sp>
        <p:nvSpPr>
          <p:cNvPr id="371721" name="AutoShape 9"/>
          <p:cNvSpPr>
            <a:spLocks noChangeArrowheads="1"/>
          </p:cNvSpPr>
          <p:nvPr/>
        </p:nvSpPr>
        <p:spPr bwMode="auto">
          <a:xfrm>
            <a:off x="4714875" y="3502025"/>
            <a:ext cx="719138" cy="720725"/>
          </a:xfrm>
          <a:prstGeom prst="can">
            <a:avLst>
              <a:gd name="adj" fmla="val 25055"/>
            </a:avLst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Helvetica" pitchFamily="34" charset="0"/>
              </a:rPr>
              <a:t>EDMED</a:t>
            </a:r>
          </a:p>
        </p:txBody>
      </p:sp>
      <p:sp>
        <p:nvSpPr>
          <p:cNvPr id="371722" name="Line 10"/>
          <p:cNvSpPr>
            <a:spLocks noChangeShapeType="1"/>
          </p:cNvSpPr>
          <p:nvPr/>
        </p:nvSpPr>
        <p:spPr bwMode="auto">
          <a:xfrm>
            <a:off x="5435600" y="3070225"/>
            <a:ext cx="1444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23" name="Line 11"/>
          <p:cNvSpPr>
            <a:spLocks noChangeShapeType="1"/>
          </p:cNvSpPr>
          <p:nvPr/>
        </p:nvSpPr>
        <p:spPr bwMode="auto">
          <a:xfrm>
            <a:off x="5435600" y="3862388"/>
            <a:ext cx="1444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24" name="Line 12"/>
          <p:cNvSpPr>
            <a:spLocks noChangeShapeType="1"/>
          </p:cNvSpPr>
          <p:nvPr/>
        </p:nvSpPr>
        <p:spPr bwMode="auto">
          <a:xfrm>
            <a:off x="5435600" y="4725988"/>
            <a:ext cx="1444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25" name="Line 13"/>
          <p:cNvSpPr>
            <a:spLocks noChangeShapeType="1"/>
          </p:cNvSpPr>
          <p:nvPr/>
        </p:nvSpPr>
        <p:spPr bwMode="auto">
          <a:xfrm>
            <a:off x="5435600" y="5518150"/>
            <a:ext cx="1444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26" name="AutoShape 14"/>
          <p:cNvSpPr>
            <a:spLocks noChangeArrowheads="1"/>
          </p:cNvSpPr>
          <p:nvPr/>
        </p:nvSpPr>
        <p:spPr bwMode="auto">
          <a:xfrm>
            <a:off x="4714875" y="1773238"/>
            <a:ext cx="719138" cy="720725"/>
          </a:xfrm>
          <a:prstGeom prst="can">
            <a:avLst>
              <a:gd name="adj" fmla="val 25055"/>
            </a:avLst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Helvetica" pitchFamily="34" charset="0"/>
              </a:rPr>
              <a:t>CSR</a:t>
            </a:r>
          </a:p>
        </p:txBody>
      </p:sp>
      <p:sp>
        <p:nvSpPr>
          <p:cNvPr id="371727" name="Line 15"/>
          <p:cNvSpPr>
            <a:spLocks noChangeShapeType="1"/>
          </p:cNvSpPr>
          <p:nvPr/>
        </p:nvSpPr>
        <p:spPr bwMode="auto">
          <a:xfrm>
            <a:off x="5435600" y="2206625"/>
            <a:ext cx="1444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28" name="Text Box 16"/>
          <p:cNvSpPr txBox="1">
            <a:spLocks noChangeArrowheads="1"/>
          </p:cNvSpPr>
          <p:nvPr/>
        </p:nvSpPr>
        <p:spPr bwMode="auto">
          <a:xfrm>
            <a:off x="539750" y="1268413"/>
            <a:ext cx="3168650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>
                <a:solidFill>
                  <a:schemeClr val="accent2"/>
                </a:solidFill>
                <a:latin typeface="Helvetica" pitchFamily="34" charset="0"/>
              </a:rPr>
              <a:t>Data Centre </a:t>
            </a:r>
          </a:p>
        </p:txBody>
      </p:sp>
      <p:sp>
        <p:nvSpPr>
          <p:cNvPr id="371729" name="Cloud"/>
          <p:cNvSpPr>
            <a:spLocks noChangeAspect="1" noEditPoints="1" noChangeArrowheads="1"/>
          </p:cNvSpPr>
          <p:nvPr/>
        </p:nvSpPr>
        <p:spPr bwMode="auto">
          <a:xfrm>
            <a:off x="144463" y="1700213"/>
            <a:ext cx="3706812" cy="31369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E7F4F5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GB" sz="2000"/>
          </a:p>
        </p:txBody>
      </p:sp>
      <p:sp>
        <p:nvSpPr>
          <p:cNvPr id="371730" name="AutoShape 18"/>
          <p:cNvSpPr>
            <a:spLocks noChangeArrowheads="1"/>
          </p:cNvSpPr>
          <p:nvPr/>
        </p:nvSpPr>
        <p:spPr bwMode="auto">
          <a:xfrm>
            <a:off x="539750" y="2492375"/>
            <a:ext cx="863600" cy="792163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2"/>
                </a:solidFill>
                <a:latin typeface="Helvetica" pitchFamily="34" charset="0"/>
              </a:rPr>
              <a:t>Data in </a:t>
            </a:r>
          </a:p>
          <a:p>
            <a:pPr algn="ctr"/>
            <a:r>
              <a:rPr lang="en-US" sz="1200">
                <a:solidFill>
                  <a:schemeClr val="tx2"/>
                </a:solidFill>
                <a:latin typeface="Helvetica" pitchFamily="34" charset="0"/>
              </a:rPr>
              <a:t>database </a:t>
            </a:r>
          </a:p>
        </p:txBody>
      </p:sp>
      <p:sp>
        <p:nvSpPr>
          <p:cNvPr id="371731" name="AutoShape 19"/>
          <p:cNvSpPr>
            <a:spLocks noChangeArrowheads="1"/>
          </p:cNvSpPr>
          <p:nvPr/>
        </p:nvSpPr>
        <p:spPr bwMode="auto">
          <a:xfrm>
            <a:off x="2843213" y="2133600"/>
            <a:ext cx="863600" cy="576263"/>
          </a:xfrm>
          <a:prstGeom prst="flowChartDocument">
            <a:avLst/>
          </a:prstGeom>
          <a:solidFill>
            <a:srgbClr val="CC99FF"/>
          </a:solidFill>
          <a:ln w="9525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sz="2000">
              <a:solidFill>
                <a:srgbClr val="660066"/>
              </a:solidFill>
            </a:endParaRPr>
          </a:p>
        </p:txBody>
      </p:sp>
      <p:sp>
        <p:nvSpPr>
          <p:cNvPr id="371732" name="AutoShape 20"/>
          <p:cNvSpPr>
            <a:spLocks noChangeArrowheads="1"/>
          </p:cNvSpPr>
          <p:nvPr/>
        </p:nvSpPr>
        <p:spPr bwMode="auto">
          <a:xfrm>
            <a:off x="1619250" y="2852738"/>
            <a:ext cx="1079500" cy="1223962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latin typeface="Helvetica" pitchFamily="34" charset="0"/>
              </a:rPr>
              <a:t>Collection </a:t>
            </a:r>
          </a:p>
          <a:p>
            <a:pPr algn="ctr"/>
            <a:r>
              <a:rPr lang="en-US" sz="1200">
                <a:latin typeface="Helvetica" pitchFamily="34" charset="0"/>
              </a:rPr>
              <a:t>of ASCII </a:t>
            </a:r>
          </a:p>
          <a:p>
            <a:pPr algn="ctr"/>
            <a:r>
              <a:rPr lang="en-US" sz="1200">
                <a:latin typeface="Helvetica" pitchFamily="34" charset="0"/>
              </a:rPr>
              <a:t>files at</a:t>
            </a:r>
          </a:p>
          <a:p>
            <a:pPr algn="ctr"/>
            <a:r>
              <a:rPr lang="en-US" sz="1200">
                <a:solidFill>
                  <a:srgbClr val="CC0099"/>
                </a:solidFill>
                <a:latin typeface="Helvetica" pitchFamily="34" charset="0"/>
              </a:rPr>
              <a:t>SDN format</a:t>
            </a:r>
          </a:p>
        </p:txBody>
      </p:sp>
      <p:sp>
        <p:nvSpPr>
          <p:cNvPr id="371733" name="Rectangle 21"/>
          <p:cNvSpPr>
            <a:spLocks noChangeArrowheads="1"/>
          </p:cNvSpPr>
          <p:nvPr/>
        </p:nvSpPr>
        <p:spPr bwMode="auto">
          <a:xfrm>
            <a:off x="971550" y="6021388"/>
            <a:ext cx="1441450" cy="72072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200">
                <a:solidFill>
                  <a:srgbClr val="660066"/>
                </a:solidFill>
                <a:latin typeface="Helvetica" pitchFamily="34" charset="0"/>
              </a:rPr>
              <a:t>Local copy</a:t>
            </a:r>
          </a:p>
          <a:p>
            <a:pPr algn="ctr"/>
            <a:r>
              <a:rPr lang="en-GB" sz="1200">
                <a:solidFill>
                  <a:srgbClr val="660066"/>
                </a:solidFill>
                <a:latin typeface="Helvetica" pitchFamily="34" charset="0"/>
              </a:rPr>
              <a:t>of data for </a:t>
            </a:r>
          </a:p>
          <a:p>
            <a:pPr algn="ctr"/>
            <a:r>
              <a:rPr lang="en-GB" sz="1200">
                <a:solidFill>
                  <a:srgbClr val="660066"/>
                </a:solidFill>
                <a:latin typeface="Helvetica" pitchFamily="34" charset="0"/>
              </a:rPr>
              <a:t>downloading </a:t>
            </a:r>
          </a:p>
        </p:txBody>
      </p:sp>
      <p:sp>
        <p:nvSpPr>
          <p:cNvPr id="371734" name="Text Box 22"/>
          <p:cNvSpPr txBox="1">
            <a:spLocks noChangeArrowheads="1"/>
          </p:cNvSpPr>
          <p:nvPr/>
        </p:nvSpPr>
        <p:spPr bwMode="auto">
          <a:xfrm>
            <a:off x="2914650" y="2205038"/>
            <a:ext cx="935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200">
                <a:solidFill>
                  <a:srgbClr val="660066"/>
                </a:solidFill>
                <a:latin typeface="Helvetica" pitchFamily="34" charset="0"/>
              </a:rPr>
              <a:t>Coupling table</a:t>
            </a:r>
          </a:p>
        </p:txBody>
      </p:sp>
      <p:sp>
        <p:nvSpPr>
          <p:cNvPr id="371735" name="Line 23"/>
          <p:cNvSpPr>
            <a:spLocks noChangeShapeType="1"/>
          </p:cNvSpPr>
          <p:nvPr/>
        </p:nvSpPr>
        <p:spPr bwMode="auto">
          <a:xfrm flipH="1">
            <a:off x="2411413" y="2636838"/>
            <a:ext cx="793750" cy="706437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36" name="AutoShape 24"/>
          <p:cNvSpPr>
            <a:spLocks noChangeArrowheads="1"/>
          </p:cNvSpPr>
          <p:nvPr/>
        </p:nvSpPr>
        <p:spPr bwMode="auto">
          <a:xfrm>
            <a:off x="2555875" y="5013325"/>
            <a:ext cx="1008063" cy="720725"/>
          </a:xfrm>
          <a:prstGeom prst="flowChartDocument">
            <a:avLst/>
          </a:prstGeom>
          <a:solidFill>
            <a:srgbClr val="CC99FF"/>
          </a:solidFill>
          <a:ln w="9525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660066"/>
                </a:solidFill>
                <a:latin typeface="Helvetica" pitchFamily="34" charset="0"/>
              </a:rPr>
              <a:t>Download</a:t>
            </a:r>
          </a:p>
          <a:p>
            <a:pPr algn="ctr"/>
            <a:r>
              <a:rPr lang="fr-FR" sz="1200">
                <a:solidFill>
                  <a:srgbClr val="660066"/>
                </a:solidFill>
                <a:latin typeface="Helvetica" pitchFamily="34" charset="0"/>
              </a:rPr>
              <a:t>manager</a:t>
            </a:r>
          </a:p>
        </p:txBody>
      </p:sp>
      <p:sp>
        <p:nvSpPr>
          <p:cNvPr id="371737" name="Line 25"/>
          <p:cNvSpPr>
            <a:spLocks noChangeShapeType="1"/>
          </p:cNvSpPr>
          <p:nvPr/>
        </p:nvSpPr>
        <p:spPr bwMode="auto">
          <a:xfrm flipH="1">
            <a:off x="3563938" y="5373688"/>
            <a:ext cx="11525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38" name="Text Box 26"/>
          <p:cNvSpPr txBox="1">
            <a:spLocks noChangeArrowheads="1"/>
          </p:cNvSpPr>
          <p:nvPr/>
        </p:nvSpPr>
        <p:spPr bwMode="auto">
          <a:xfrm>
            <a:off x="2828925" y="2205038"/>
            <a:ext cx="1277938" cy="649287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sz="1200">
                <a:latin typeface="Helvetica" pitchFamily="34" charset="0"/>
              </a:rPr>
              <a:t>Local ID+</a:t>
            </a:r>
          </a:p>
          <a:p>
            <a:pPr algn="ctr"/>
            <a:r>
              <a:rPr lang="fr-FR" sz="1200">
                <a:latin typeface="Helvetica" pitchFamily="34" charset="0"/>
              </a:rPr>
              <a:t>File address or</a:t>
            </a:r>
          </a:p>
          <a:p>
            <a:pPr algn="ctr"/>
            <a:r>
              <a:rPr lang="fr-FR" sz="1200">
                <a:latin typeface="Helvetica" pitchFamily="34" charset="0"/>
              </a:rPr>
              <a:t>SQL Select</a:t>
            </a:r>
          </a:p>
        </p:txBody>
      </p:sp>
      <p:sp>
        <p:nvSpPr>
          <p:cNvPr id="371739" name="Text Box 27"/>
          <p:cNvSpPr txBox="1">
            <a:spLocks noChangeArrowheads="1"/>
          </p:cNvSpPr>
          <p:nvPr/>
        </p:nvSpPr>
        <p:spPr bwMode="auto">
          <a:xfrm>
            <a:off x="2574925" y="5160963"/>
            <a:ext cx="1082675" cy="4667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sz="1200">
                <a:latin typeface="Helvetica" pitchFamily="34" charset="0"/>
              </a:rPr>
              <a:t>Local ID +</a:t>
            </a:r>
          </a:p>
          <a:p>
            <a:pPr algn="ctr"/>
            <a:r>
              <a:rPr lang="fr-FR" sz="1200">
                <a:latin typeface="Helvetica" pitchFamily="34" charset="0"/>
              </a:rPr>
              <a:t>File address</a:t>
            </a:r>
          </a:p>
        </p:txBody>
      </p:sp>
      <p:sp>
        <p:nvSpPr>
          <p:cNvPr id="371740" name="Line 28"/>
          <p:cNvSpPr>
            <a:spLocks noChangeShapeType="1"/>
          </p:cNvSpPr>
          <p:nvPr/>
        </p:nvSpPr>
        <p:spPr bwMode="auto">
          <a:xfrm flipH="1">
            <a:off x="1403350" y="2420938"/>
            <a:ext cx="1439863" cy="431800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41" name="Line 29"/>
          <p:cNvSpPr>
            <a:spLocks noChangeShapeType="1"/>
          </p:cNvSpPr>
          <p:nvPr/>
        </p:nvSpPr>
        <p:spPr bwMode="auto">
          <a:xfrm flipV="1">
            <a:off x="3276600" y="2565400"/>
            <a:ext cx="74613" cy="2519363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42" name="Text Box 30"/>
          <p:cNvSpPr txBox="1">
            <a:spLocks noChangeArrowheads="1"/>
          </p:cNvSpPr>
          <p:nvPr/>
        </p:nvSpPr>
        <p:spPr bwMode="auto">
          <a:xfrm>
            <a:off x="2636838" y="5229225"/>
            <a:ext cx="998537" cy="4667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sz="1200">
                <a:latin typeface="Helvetica" pitchFamily="34" charset="0"/>
              </a:rPr>
              <a:t>Local ID +</a:t>
            </a:r>
          </a:p>
          <a:p>
            <a:pPr algn="ctr"/>
            <a:r>
              <a:rPr lang="fr-FR" sz="1200">
                <a:latin typeface="Helvetica" pitchFamily="34" charset="0"/>
              </a:rPr>
              <a:t>SQL Select</a:t>
            </a:r>
            <a:endParaRPr lang="fr-FR"/>
          </a:p>
        </p:txBody>
      </p:sp>
      <p:sp>
        <p:nvSpPr>
          <p:cNvPr id="371743" name="Text Box 31"/>
          <p:cNvSpPr txBox="1">
            <a:spLocks noChangeArrowheads="1"/>
          </p:cNvSpPr>
          <p:nvPr/>
        </p:nvSpPr>
        <p:spPr bwMode="auto">
          <a:xfrm>
            <a:off x="2627313" y="5084763"/>
            <a:ext cx="787400" cy="28416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200">
                <a:latin typeface="Helvetica" pitchFamily="34" charset="0"/>
              </a:rPr>
              <a:t>Local ID</a:t>
            </a:r>
          </a:p>
        </p:txBody>
      </p:sp>
      <p:sp>
        <p:nvSpPr>
          <p:cNvPr id="371744" name="Text Box 32"/>
          <p:cNvSpPr txBox="1">
            <a:spLocks noChangeArrowheads="1"/>
          </p:cNvSpPr>
          <p:nvPr/>
        </p:nvSpPr>
        <p:spPr bwMode="auto">
          <a:xfrm>
            <a:off x="1692275" y="3500438"/>
            <a:ext cx="836613" cy="28416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200">
                <a:latin typeface="Helvetica" pitchFamily="34" charset="0"/>
              </a:rPr>
              <a:t>Data</a:t>
            </a:r>
          </a:p>
        </p:txBody>
      </p:sp>
      <p:sp>
        <p:nvSpPr>
          <p:cNvPr id="371745" name="Text Box 33"/>
          <p:cNvSpPr txBox="1">
            <a:spLocks noChangeArrowheads="1"/>
          </p:cNvSpPr>
          <p:nvPr/>
        </p:nvSpPr>
        <p:spPr bwMode="auto">
          <a:xfrm>
            <a:off x="539750" y="2997200"/>
            <a:ext cx="836613" cy="284163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200">
                <a:latin typeface="Helvetica" pitchFamily="34" charset="0"/>
              </a:rPr>
              <a:t>Data</a:t>
            </a:r>
          </a:p>
        </p:txBody>
      </p:sp>
      <p:sp>
        <p:nvSpPr>
          <p:cNvPr id="371746" name="AutoShape 34"/>
          <p:cNvSpPr>
            <a:spLocks noChangeArrowheads="1"/>
          </p:cNvSpPr>
          <p:nvPr/>
        </p:nvSpPr>
        <p:spPr bwMode="auto">
          <a:xfrm>
            <a:off x="5364163" y="6237288"/>
            <a:ext cx="1152525" cy="504825"/>
          </a:xfrm>
          <a:prstGeom prst="flowChartDocument">
            <a:avLst/>
          </a:prstGeom>
          <a:solidFill>
            <a:srgbClr val="CC99FF"/>
          </a:solidFill>
          <a:ln w="9525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660066"/>
                </a:solidFill>
                <a:latin typeface="Helvetica" pitchFamily="34" charset="0"/>
              </a:rPr>
              <a:t>RequestStatus </a:t>
            </a:r>
          </a:p>
          <a:p>
            <a:pPr algn="ctr"/>
            <a:r>
              <a:rPr lang="fr-FR" sz="1200">
                <a:solidFill>
                  <a:srgbClr val="660066"/>
                </a:solidFill>
                <a:latin typeface="Helvetica" pitchFamily="34" charset="0"/>
              </a:rPr>
              <a:t>Manager (RSM)</a:t>
            </a:r>
          </a:p>
        </p:txBody>
      </p:sp>
      <p:sp>
        <p:nvSpPr>
          <p:cNvPr id="371747" name="Text Box 35"/>
          <p:cNvSpPr txBox="1">
            <a:spLocks noChangeArrowheads="1"/>
          </p:cNvSpPr>
          <p:nvPr/>
        </p:nvSpPr>
        <p:spPr bwMode="auto">
          <a:xfrm>
            <a:off x="3684588" y="5099050"/>
            <a:ext cx="11049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accent2"/>
                </a:solidFill>
                <a:latin typeface="Helvetica" pitchFamily="34" charset="0"/>
              </a:rPr>
              <a:t>Data request</a:t>
            </a:r>
          </a:p>
        </p:txBody>
      </p:sp>
      <p:sp>
        <p:nvSpPr>
          <p:cNvPr id="371748" name="Line 36"/>
          <p:cNvSpPr>
            <a:spLocks noChangeShapeType="1"/>
          </p:cNvSpPr>
          <p:nvPr/>
        </p:nvSpPr>
        <p:spPr bwMode="auto">
          <a:xfrm flipH="1">
            <a:off x="2339975" y="5589588"/>
            <a:ext cx="215900" cy="431800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49" name="Line 37"/>
          <p:cNvSpPr>
            <a:spLocks noChangeShapeType="1"/>
          </p:cNvSpPr>
          <p:nvPr/>
        </p:nvSpPr>
        <p:spPr bwMode="auto">
          <a:xfrm>
            <a:off x="971550" y="3284538"/>
            <a:ext cx="1512888" cy="2089150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50" name="Line 38"/>
          <p:cNvSpPr>
            <a:spLocks noChangeShapeType="1"/>
          </p:cNvSpPr>
          <p:nvPr/>
        </p:nvSpPr>
        <p:spPr bwMode="auto">
          <a:xfrm>
            <a:off x="1979613" y="3933825"/>
            <a:ext cx="647700" cy="1079500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51" name="Line 39"/>
          <p:cNvSpPr>
            <a:spLocks noChangeShapeType="1"/>
          </p:cNvSpPr>
          <p:nvPr/>
        </p:nvSpPr>
        <p:spPr bwMode="auto">
          <a:xfrm flipH="1">
            <a:off x="2411413" y="6524625"/>
            <a:ext cx="295275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52" name="Line 40"/>
          <p:cNvSpPr>
            <a:spLocks noChangeShapeType="1"/>
          </p:cNvSpPr>
          <p:nvPr/>
        </p:nvSpPr>
        <p:spPr bwMode="auto">
          <a:xfrm flipH="1">
            <a:off x="6227763" y="4437063"/>
            <a:ext cx="0" cy="1871662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53" name="Text Box 41"/>
          <p:cNvSpPr txBox="1">
            <a:spLocks noChangeArrowheads="1"/>
          </p:cNvSpPr>
          <p:nvPr/>
        </p:nvSpPr>
        <p:spPr bwMode="auto">
          <a:xfrm rot="16200000">
            <a:off x="3552825" y="3587750"/>
            <a:ext cx="4349750" cy="28575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en-GB" sz="1600">
                <a:solidFill>
                  <a:schemeClr val="accent2"/>
                </a:solidFill>
                <a:latin typeface="Helvetica" pitchFamily="34" charset="0"/>
              </a:rPr>
              <a:t>SEADATANET </a:t>
            </a:r>
          </a:p>
          <a:p>
            <a:endParaRPr lang="en-GB" sz="1600">
              <a:solidFill>
                <a:schemeClr val="accent2"/>
              </a:solidFill>
              <a:latin typeface="Helvetica" pitchFamily="34" charset="0"/>
            </a:endParaRPr>
          </a:p>
          <a:p>
            <a:r>
              <a:rPr lang="en-GB" sz="1600">
                <a:solidFill>
                  <a:schemeClr val="accent2"/>
                </a:solidFill>
                <a:latin typeface="Helvetica" pitchFamily="34" charset="0"/>
              </a:rPr>
              <a:t>PORTAL             </a:t>
            </a:r>
          </a:p>
        </p:txBody>
      </p:sp>
      <p:grpSp>
        <p:nvGrpSpPr>
          <p:cNvPr id="371754" name="Group 42"/>
          <p:cNvGrpSpPr>
            <a:grpSpLocks/>
          </p:cNvGrpSpPr>
          <p:nvPr/>
        </p:nvGrpSpPr>
        <p:grpSpPr bwMode="auto">
          <a:xfrm>
            <a:off x="6804025" y="1755775"/>
            <a:ext cx="2232025" cy="3833813"/>
            <a:chOff x="4286" y="1106"/>
            <a:chExt cx="1406" cy="2415"/>
          </a:xfrm>
        </p:grpSpPr>
        <p:grpSp>
          <p:nvGrpSpPr>
            <p:cNvPr id="371755" name="Group 43"/>
            <p:cNvGrpSpPr>
              <a:grpSpLocks/>
            </p:cNvGrpSpPr>
            <p:nvPr/>
          </p:nvGrpSpPr>
          <p:grpSpPr bwMode="auto">
            <a:xfrm>
              <a:off x="4286" y="1290"/>
              <a:ext cx="1406" cy="2231"/>
              <a:chOff x="4286" y="1290"/>
              <a:chExt cx="1406" cy="2231"/>
            </a:xfrm>
          </p:grpSpPr>
          <p:grpSp>
            <p:nvGrpSpPr>
              <p:cNvPr id="371756" name="Group 44"/>
              <p:cNvGrpSpPr>
                <a:grpSpLocks/>
              </p:cNvGrpSpPr>
              <p:nvPr/>
            </p:nvGrpSpPr>
            <p:grpSpPr bwMode="auto">
              <a:xfrm>
                <a:off x="4649" y="1290"/>
                <a:ext cx="1043" cy="2231"/>
                <a:chOff x="4150" y="1207"/>
                <a:chExt cx="1452" cy="2776"/>
              </a:xfrm>
            </p:grpSpPr>
            <p:pic>
              <p:nvPicPr>
                <p:cNvPr id="371757" name="Picture 45" descr="odv_section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50" y="1207"/>
                  <a:ext cx="1452" cy="943"/>
                </a:xfrm>
                <a:prstGeom prst="rect">
                  <a:avLst/>
                </a:prstGeom>
                <a:solidFill>
                  <a:srgbClr val="CC99FF"/>
                </a:solidFill>
              </p:spPr>
            </p:pic>
            <p:pic>
              <p:nvPicPr>
                <p:cNvPr id="371758" name="Picture 46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41" y="2795"/>
                  <a:ext cx="1270" cy="11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71759" name="Line 47"/>
              <p:cNvSpPr>
                <a:spLocks noChangeShapeType="1"/>
              </p:cNvSpPr>
              <p:nvPr/>
            </p:nvSpPr>
            <p:spPr bwMode="auto">
              <a:xfrm flipV="1">
                <a:off x="4286" y="1661"/>
                <a:ext cx="363" cy="317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371760" name="Line 48"/>
              <p:cNvSpPr>
                <a:spLocks noChangeShapeType="1"/>
              </p:cNvSpPr>
              <p:nvPr/>
            </p:nvSpPr>
            <p:spPr bwMode="auto">
              <a:xfrm>
                <a:off x="4377" y="2976"/>
                <a:ext cx="227" cy="227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</p:grpSp>
        <p:sp>
          <p:nvSpPr>
            <p:cNvPr id="371761" name="Text Box 49"/>
            <p:cNvSpPr txBox="1">
              <a:spLocks noChangeArrowheads="1"/>
            </p:cNvSpPr>
            <p:nvPr/>
          </p:nvSpPr>
          <p:spPr bwMode="auto">
            <a:xfrm>
              <a:off x="4921" y="1106"/>
              <a:ext cx="54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400">
                  <a:solidFill>
                    <a:schemeClr val="accent2"/>
                  </a:solidFill>
                  <a:latin typeface="Helvetica" pitchFamily="34" charset="0"/>
                </a:rPr>
                <a:t>ODV</a:t>
              </a:r>
            </a:p>
          </p:txBody>
        </p:sp>
        <p:sp>
          <p:nvSpPr>
            <p:cNvPr id="371762" name="Text Box 50"/>
            <p:cNvSpPr txBox="1">
              <a:spLocks noChangeArrowheads="1"/>
            </p:cNvSpPr>
            <p:nvPr/>
          </p:nvSpPr>
          <p:spPr bwMode="auto">
            <a:xfrm>
              <a:off x="4921" y="2376"/>
              <a:ext cx="54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400">
                  <a:solidFill>
                    <a:schemeClr val="accent2"/>
                  </a:solidFill>
                  <a:latin typeface="Helvetica" pitchFamily="34" charset="0"/>
                </a:rPr>
                <a:t>DIVA</a:t>
              </a:r>
            </a:p>
          </p:txBody>
        </p:sp>
      </p:grpSp>
      <p:sp>
        <p:nvSpPr>
          <p:cNvPr id="371763" name="Text Box 51"/>
          <p:cNvSpPr txBox="1">
            <a:spLocks noChangeArrowheads="1"/>
          </p:cNvSpPr>
          <p:nvPr/>
        </p:nvSpPr>
        <p:spPr bwMode="auto">
          <a:xfrm>
            <a:off x="4140200" y="5445125"/>
            <a:ext cx="512763" cy="284163"/>
          </a:xfrm>
          <a:prstGeom prst="rect">
            <a:avLst/>
          </a:prstGeom>
          <a:solidFill>
            <a:srgbClr val="CC99FF"/>
          </a:solidFill>
          <a:ln w="9525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200">
                <a:solidFill>
                  <a:srgbClr val="660066"/>
                </a:solidFill>
                <a:latin typeface="Helvetica" pitchFamily="34" charset="0"/>
              </a:rPr>
              <a:t>AAA</a:t>
            </a:r>
          </a:p>
        </p:txBody>
      </p:sp>
      <p:sp>
        <p:nvSpPr>
          <p:cNvPr id="371764" name="Line 52"/>
          <p:cNvSpPr>
            <a:spLocks noChangeShapeType="1"/>
          </p:cNvSpPr>
          <p:nvPr/>
        </p:nvSpPr>
        <p:spPr bwMode="auto">
          <a:xfrm>
            <a:off x="4211638" y="5300663"/>
            <a:ext cx="0" cy="576262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65" name="Text Box 53"/>
          <p:cNvSpPr txBox="1">
            <a:spLocks noChangeArrowheads="1"/>
          </p:cNvSpPr>
          <p:nvPr/>
        </p:nvSpPr>
        <p:spPr bwMode="auto">
          <a:xfrm>
            <a:off x="5662613" y="6237288"/>
            <a:ext cx="687387" cy="28416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200">
                <a:latin typeface="Helvetica" pitchFamily="34" charset="0"/>
              </a:rPr>
              <a:t>Zip file</a:t>
            </a:r>
          </a:p>
        </p:txBody>
      </p:sp>
      <p:sp>
        <p:nvSpPr>
          <p:cNvPr id="371766" name="Text Box 54"/>
          <p:cNvSpPr txBox="1">
            <a:spLocks noChangeArrowheads="1"/>
          </p:cNvSpPr>
          <p:nvPr/>
        </p:nvSpPr>
        <p:spPr bwMode="auto">
          <a:xfrm>
            <a:off x="6227763" y="3009900"/>
            <a:ext cx="10080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>
                <a:solidFill>
                  <a:schemeClr val="accent2"/>
                </a:solidFill>
                <a:latin typeface="Helvetica" pitchFamily="34" charset="0"/>
              </a:rPr>
              <a:t>User</a:t>
            </a:r>
          </a:p>
        </p:txBody>
      </p:sp>
      <p:sp>
        <p:nvSpPr>
          <p:cNvPr id="371767" name="Text Box 55"/>
          <p:cNvSpPr txBox="1">
            <a:spLocks noChangeArrowheads="1"/>
          </p:cNvSpPr>
          <p:nvPr/>
        </p:nvSpPr>
        <p:spPr bwMode="auto">
          <a:xfrm>
            <a:off x="5940425" y="3933825"/>
            <a:ext cx="687388" cy="284163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200">
                <a:latin typeface="Helvetica" pitchFamily="34" charset="0"/>
              </a:rPr>
              <a:t>Zip file</a:t>
            </a:r>
          </a:p>
        </p:txBody>
      </p:sp>
      <p:sp>
        <p:nvSpPr>
          <p:cNvPr id="371768" name="Text Box 56"/>
          <p:cNvSpPr txBox="1">
            <a:spLocks noChangeArrowheads="1"/>
          </p:cNvSpPr>
          <p:nvPr/>
        </p:nvSpPr>
        <p:spPr bwMode="auto">
          <a:xfrm>
            <a:off x="1619250" y="6308725"/>
            <a:ext cx="1155700" cy="284163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200">
                <a:latin typeface="Helvetica" pitchFamily="34" charset="0"/>
              </a:rPr>
              <a:t>Downloading</a:t>
            </a:r>
          </a:p>
        </p:txBody>
      </p:sp>
      <p:sp>
        <p:nvSpPr>
          <p:cNvPr id="371769" name="Line 57"/>
          <p:cNvSpPr>
            <a:spLocks noChangeShapeType="1"/>
          </p:cNvSpPr>
          <p:nvPr/>
        </p:nvSpPr>
        <p:spPr bwMode="auto">
          <a:xfrm flipH="1" flipV="1">
            <a:off x="2916238" y="5661025"/>
            <a:ext cx="2519362" cy="863600"/>
          </a:xfrm>
          <a:prstGeom prst="line">
            <a:avLst/>
          </a:prstGeom>
          <a:noFill/>
          <a:ln w="28575">
            <a:solidFill>
              <a:srgbClr val="660066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1770" name="Text Box 58"/>
          <p:cNvSpPr txBox="1">
            <a:spLocks noChangeArrowheads="1"/>
          </p:cNvSpPr>
          <p:nvPr/>
        </p:nvSpPr>
        <p:spPr bwMode="auto">
          <a:xfrm>
            <a:off x="5989638" y="3500438"/>
            <a:ext cx="912812" cy="28416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200">
                <a:latin typeface="Helvetica" pitchFamily="34" charset="0"/>
              </a:rPr>
              <a:t>Central ID</a:t>
            </a:r>
          </a:p>
        </p:txBody>
      </p:sp>
      <p:sp>
        <p:nvSpPr>
          <p:cNvPr id="371771" name="Text Box 59"/>
          <p:cNvSpPr txBox="1">
            <a:spLocks noChangeArrowheads="1"/>
          </p:cNvSpPr>
          <p:nvPr/>
        </p:nvSpPr>
        <p:spPr bwMode="auto">
          <a:xfrm>
            <a:off x="4643438" y="5589588"/>
            <a:ext cx="1765300" cy="4667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200">
                <a:latin typeface="Helvetica" pitchFamily="34" charset="0"/>
              </a:rPr>
              <a:t>Central ID +</a:t>
            </a:r>
          </a:p>
          <a:p>
            <a:r>
              <a:rPr lang="fr-FR" sz="1200">
                <a:latin typeface="Helvetica" pitchFamily="34" charset="0"/>
              </a:rPr>
              <a:t>ID local + EDMO code</a:t>
            </a:r>
          </a:p>
        </p:txBody>
      </p:sp>
      <p:sp>
        <p:nvSpPr>
          <p:cNvPr id="371772" name="Text Box 60"/>
          <p:cNvSpPr txBox="1">
            <a:spLocks noChangeArrowheads="1"/>
          </p:cNvSpPr>
          <p:nvPr/>
        </p:nvSpPr>
        <p:spPr bwMode="auto">
          <a:xfrm>
            <a:off x="4643438" y="5661025"/>
            <a:ext cx="1773237" cy="4667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200">
                <a:latin typeface="Helvetica" pitchFamily="34" charset="0"/>
              </a:rPr>
              <a:t>Central ID +</a:t>
            </a:r>
          </a:p>
          <a:p>
            <a:r>
              <a:rPr lang="fr-FR" sz="1200">
                <a:latin typeface="Helvetica" pitchFamily="34" charset="0"/>
              </a:rPr>
              <a:t>Local ID+ EDMO code</a:t>
            </a:r>
          </a:p>
        </p:txBody>
      </p:sp>
    </p:spTree>
    <p:extLst>
      <p:ext uri="{BB962C8B-B14F-4D97-AF65-F5344CB8AC3E}">
        <p14:creationId xmlns:p14="http://schemas.microsoft.com/office/powerpoint/2010/main" val="167234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76 0.0118 C -0.06771 0.0125 -0.075 0.01088 -0.08159 0.01366 C -0.08316 0.01435 -0.07899 0.0169 -0.07882 0.01921 C -0.0776 0.03518 -0.07795 0.05139 -0.07743 0.06736 C -0.07795 0.1044 -0.07708 0.14143 -0.07882 0.17847 C -0.07899 0.18079 -0.08194 0.18032 -0.08298 0.18217 C -0.0875 0.18958 -0.09045 0.20069 -0.09271 0.20995 C -0.09028 0.22315 -0.09132 0.2118 -0.09409 0.22847 C -0.096 0.23958 -0.09427 0.25972 -0.10521 0.26366 C -0.10833 0.26481 -0.11163 0.26481 -0.11493 0.26551 C -0.11632 0.2662 -0.11771 0.2669 -0.11909 0.26736 C -0.121 0.26805 -0.12465 0.26921 -0.12465 0.26944 " pathEditMode="relative" rAng="0" ptsTypes="fffffffffffA">
                                      <p:cBhvr>
                                        <p:cTn id="8" dur="5000" fill="hold"/>
                                        <p:tgtEl>
                                          <p:spTgt spid="371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4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1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24 -0.05416 C -0.06927 -0.05277 -0.07986 -0.05115 -0.07986 -0.05092 C -0.11059 -0.05185 -0.14063 -0.05254 -0.16997 -0.05926 C -0.17622 -0.06226 -0.18316 -0.06481 -0.18993 -0.06736 C -0.19775 -0.07314 -0.20591 -0.08009 -0.21563 -0.08449 C -0.21962 -0.08889 -0.22413 -0.09189 -0.22413 -0.09745 " pathEditMode="relative" rAng="0" ptsTypes="fffffA">
                                      <p:cBhvr>
                                        <p:cTn id="20" dur="2000" fill="hold"/>
                                        <p:tgtEl>
                                          <p:spTgt spid="371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3" y="-20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17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00382 -0.40417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371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3.7037E-7 L -0.02448 0.42778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371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8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17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63 -0.00116 -0.02361 -0.00162 -0.0342 -0.00949 C -0.04462 -0.01713 -0.04618 -0.03102 -0.05139 -0.04375 C -0.05521 -0.05324 -0.0592 -0.0625 -0.06285 -0.07245 C -0.06337 -0.07569 -0.06354 -0.07893 -0.06424 -0.08194 C -0.06493 -0.08472 -0.06667 -0.0868 -0.06719 -0.08958 C -0.06823 -0.09583 -0.06753 -0.10231 -0.06858 -0.10856 C -0.06892 -0.11134 -0.07066 -0.11366 -0.07135 -0.1162 C -0.07465 -0.12778 -0.07587 -0.14028 -0.07708 -0.15231 C -0.0776 -0.17963 -0.07726 -0.20694 -0.07865 -0.23426 C -0.07882 -0.2368 -0.08351 -0.25139 -0.08576 -0.25139 " pathEditMode="relative" ptsTypes="ffffffffffA">
                                      <p:cBhvr>
                                        <p:cTn id="41" dur="5000" fill="hold"/>
                                        <p:tgtEl>
                                          <p:spTgt spid="371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7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4.81481E-6 C -0.07899 -0.00163 -0.10035 -0.00348 -0.12517 -0.01528 C -0.13975 -0.02223 -0.15347 -0.0338 -0.16805 -0.04005 C -0.18628 -0.05556 -0.20191 -0.07246 -0.21371 -0.09723 C -0.22535 -0.12176 -0.21475 -0.09653 -0.22239 -0.11829 C -0.22413 -0.12338 -0.22812 -0.13334 -0.22812 -0.13311 C -0.23021 -0.15278 -0.23194 -0.17385 -0.23663 -0.19237 C -0.23524 -0.32061 -0.23524 -0.27362 -0.23524 -0.33334 " pathEditMode="relative" rAng="0" ptsTypes="fffffffA">
                                      <p:cBhvr>
                                        <p:cTn id="48" dur="5000" fill="hold"/>
                                        <p:tgtEl>
                                          <p:spTgt spid="371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-1666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7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7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05 0.03241 0.00174 0.06482 0.00296 0.09723 C 0.004 0.12593 0.01303 0.17547 0.02865 0.1963 C 0.0316 0.20834 0.03855 0.21875 0.04445 0.22871 C 0.04549 0.23033 0.04584 0.23311 0.04723 0.23426 C 0.04879 0.23565 0.05105 0.23542 0.05296 0.23612 C 0.05573 0.23866 0.05903 0.24051 0.06146 0.24375 C 0.0625 0.24514 0.0632 0.24676 0.06441 0.24769 C 0.06945 0.25093 0.0757 0.24954 0.08004 0.25533 C 0.06893 0.25186 0.06129 0.26088 0.05157 0.26667 C 0.04775 0.26899 0.04011 0.27431 0.04011 0.27431 C 0.03525 0.28079 0.02952 0.28426 0.02431 0.28959 C 0.01355 0.30093 0.00539 0.31482 -0.00416 0.32755 C -0.01597 0.34329 -0.00052 0.31783 -0.01284 0.33727 C -0.0243 0.35533 -0.01163 0.33774 -0.01996 0.34862 C -0.02239 0.35186 -0.02708 0.35811 -0.02708 0.35811 C -0.02882 0.36528 -0.02777 0.36204 -0.02986 0.3676 " pathEditMode="relative" ptsTypes="ffffffffffffffffA">
                                      <p:cBhvr>
                                        <p:cTn id="58" dur="5000" fill="hold"/>
                                        <p:tgtEl>
                                          <p:spTgt spid="3717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37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82 0.00672 -0.00816 0.01204 -0.01146 0.01899 C -0.01076 0.05162 -0.01823 0.07824 -0.00573 0.10278 C -0.00295 0.12223 -0.00052 0.14213 0.00851 0.15811 C 0.01163 0.175 0.02465 0.19584 0.03559 0.20556 C 0.04931 0.23241 0.07066 0.25301 0.09132 0.26852 C 0.09583 0.27199 0.09948 0.27686 0.10417 0.27986 C 0.1151 0.28704 0.12708 0.29144 0.13854 0.29699 C 0.14531 0.30024 0.15174 0.3051 0.15851 0.30857 C 0.18194 0.32037 0.20799 0.3257 0.23281 0.3257 C 0.23629 0.31088 0.2276 0.33102 0.22569 0.33334 C 0.21615 0.34468 0.20781 0.3463 0.19566 0.34861 C 0.18611 0.35209 0.17674 0.35348 0.16701 0.35602 C 0.16389 0.35834 0.16024 0.35949 0.15712 0.36181 C 0.15399 0.36412 0.14844 0.36945 0.14844 0.36945 C 0.14115 0.38287 0.13819 0.39769 0.1342 0.4132 C 0.13212 0.42153 0.12986 0.42917 0.12986 0.43797 " pathEditMode="relative" ptsTypes="ffffffffffffffffA">
                                      <p:cBhvr>
                                        <p:cTn id="60" dur="5000" fill="hold"/>
                                        <p:tgtEl>
                                          <p:spTgt spid="371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37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5" dur="500"/>
                                        <p:tgtEl>
                                          <p:spTgt spid="37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35 0.00046 L 0.19965 0.0004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71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37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00834 L -0.00434 -0.325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371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6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9" dur="500"/>
                                        <p:tgtEl>
                                          <p:spTgt spid="37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500"/>
                                        <p:tgtEl>
                                          <p:spTgt spid="37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36017E-6 L 0.15608 -0.19917 " pathEditMode="relative" rAng="0" ptsTypes="AA">
                                      <p:cBhvr>
                                        <p:cTn id="84" dur="5000" fill="hold"/>
                                        <p:tgtEl>
                                          <p:spTgt spid="371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38" grpId="0" animBg="1"/>
      <p:bldP spid="371738" grpId="1" animBg="1"/>
      <p:bldP spid="371739" grpId="0" animBg="1"/>
      <p:bldP spid="371739" grpId="1" animBg="1"/>
      <p:bldP spid="371742" grpId="0" animBg="1"/>
      <p:bldP spid="371742" grpId="1" animBg="1"/>
      <p:bldP spid="371743" grpId="0" animBg="1"/>
      <p:bldP spid="371743" grpId="1" animBg="1"/>
      <p:bldP spid="371744" grpId="0" animBg="1"/>
      <p:bldP spid="371744" grpId="1" animBg="1"/>
      <p:bldP spid="371745" grpId="0" animBg="1"/>
      <p:bldP spid="371745" grpId="1" animBg="1"/>
      <p:bldP spid="371765" grpId="0" animBg="1"/>
      <p:bldP spid="371765" grpId="1" animBg="1"/>
      <p:bldP spid="371767" grpId="0" animBg="1"/>
      <p:bldP spid="371767" grpId="1" animBg="1"/>
      <p:bldP spid="371768" grpId="0" animBg="1"/>
      <p:bldP spid="371768" grpId="1" animBg="1"/>
      <p:bldP spid="371770" grpId="0" animBg="1"/>
      <p:bldP spid="371770" grpId="1" animBg="1"/>
      <p:bldP spid="371771" grpId="0" animBg="1"/>
      <p:bldP spid="371772" grpId="0" animBg="1"/>
      <p:bldP spid="371772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NEMO </a:t>
            </a:r>
            <a:r>
              <a:rPr lang="fr-FR" dirty="0" err="1" smtClean="0"/>
              <a:t>next</a:t>
            </a:r>
            <a:r>
              <a:rPr lang="fr-FR" dirty="0" smtClean="0"/>
              <a:t> release: </a:t>
            </a:r>
            <a:endParaRPr lang="en-GB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V1.5.0 (scheduled in autumn)</a:t>
            </a:r>
          </a:p>
          <a:p>
            <a:pPr lvl="1"/>
            <a:r>
              <a:rPr lang="en-US" dirty="0" smtClean="0"/>
              <a:t>BODC vocabulary, version 2</a:t>
            </a:r>
          </a:p>
          <a:p>
            <a:pPr lvl="1"/>
            <a:r>
              <a:rPr lang="en-US" dirty="0" smtClean="0"/>
              <a:t>Pre-requirement</a:t>
            </a:r>
          </a:p>
          <a:p>
            <a:pPr lvl="2"/>
            <a:r>
              <a:rPr lang="en-US" dirty="0" smtClean="0"/>
              <a:t>Importation tools must manage BODC V2 vocabulary</a:t>
            </a:r>
          </a:p>
          <a:p>
            <a:r>
              <a:rPr lang="en-US" dirty="0" smtClean="0"/>
              <a:t>V1.5.1 (not scheduled yet)</a:t>
            </a:r>
          </a:p>
          <a:p>
            <a:pPr lvl="1"/>
            <a:r>
              <a:rPr lang="en-US" dirty="0" smtClean="0"/>
              <a:t>Generation of files at </a:t>
            </a:r>
            <a:r>
              <a:rPr lang="en-US" dirty="0" err="1" smtClean="0"/>
              <a:t>NetCDF</a:t>
            </a:r>
            <a:r>
              <a:rPr lang="en-US" dirty="0" smtClean="0"/>
              <a:t> format</a:t>
            </a:r>
          </a:p>
          <a:p>
            <a:pPr lvl="1"/>
            <a:r>
              <a:rPr lang="en-US" dirty="0" smtClean="0"/>
              <a:t>Pre-requirement</a:t>
            </a:r>
          </a:p>
          <a:p>
            <a:pPr lvl="2"/>
            <a:r>
              <a:rPr lang="en-US" dirty="0" err="1" smtClean="0"/>
              <a:t>NetCDF</a:t>
            </a:r>
            <a:r>
              <a:rPr lang="en-US" dirty="0" smtClean="0"/>
              <a:t> format final definition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7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931" name="Picture 3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749" y="2819235"/>
            <a:ext cx="2886299" cy="288629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485">
            <a:off x="6615594" y="2043644"/>
            <a:ext cx="2302531" cy="280415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1430">
            <a:off x="1580019" y="2088331"/>
            <a:ext cx="2174629" cy="27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54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"/>
          <p:cNvSpPr>
            <a:spLocks noGrp="1" noChangeArrowheads="1"/>
          </p:cNvSpPr>
          <p:nvPr>
            <p:ph type="ftr" sz="quarter" idx="4294967295"/>
          </p:nvPr>
        </p:nvSpPr>
        <p:spPr>
          <a:xfrm>
            <a:off x="2339975" y="901700"/>
            <a:ext cx="5040313" cy="295275"/>
          </a:xfrm>
          <a:prstGeom prst="rect">
            <a:avLst/>
          </a:prstGeom>
        </p:spPr>
        <p:txBody>
          <a:bodyPr/>
          <a:lstStyle/>
          <a:p>
            <a:r>
              <a:rPr lang="en-GB"/>
              <a:t>Training Workshop – Ostende – 1-4 March 2010</a:t>
            </a:r>
            <a:endParaRPr lang="fr-FR"/>
          </a:p>
        </p:txBody>
      </p:sp>
      <p:sp>
        <p:nvSpPr>
          <p:cNvPr id="4782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3600"/>
              <a:t>Practical work on NEMO</a:t>
            </a:r>
            <a:br>
              <a:rPr lang="fr-FR" sz="3600"/>
            </a:br>
            <a:r>
              <a:rPr lang="fr-FR" sz="2000" i="1"/>
              <a:t>Converting files</a:t>
            </a:r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fr-FR"/>
          </a:p>
          <a:p>
            <a:pPr algn="ctr"/>
            <a:r>
              <a:rPr lang="fr-FR"/>
              <a:t>M. Fichaut</a:t>
            </a:r>
          </a:p>
        </p:txBody>
      </p:sp>
      <p:pic>
        <p:nvPicPr>
          <p:cNvPr id="478215" name="Picture 7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00103"/>
            <a:ext cx="2228650" cy="170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2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82" name="Rectangle 26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0281" name="Rectangle 25"/>
          <p:cNvSpPr>
            <a:spLocks noChangeArrowheads="1"/>
          </p:cNvSpPr>
          <p:nvPr/>
        </p:nvSpPr>
        <p:spPr bwMode="auto">
          <a:xfrm>
            <a:off x="250825" y="2205038"/>
            <a:ext cx="4897438" cy="1944687"/>
          </a:xfrm>
          <a:prstGeom prst="rect">
            <a:avLst/>
          </a:prstGeom>
          <a:solidFill>
            <a:srgbClr val="FFCCFF"/>
          </a:solidFill>
          <a:ln w="38100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From ASCII data to XML files</a:t>
            </a:r>
          </a:p>
        </p:txBody>
      </p:sp>
      <p:grpSp>
        <p:nvGrpSpPr>
          <p:cNvPr id="480259" name="Group 3"/>
          <p:cNvGrpSpPr>
            <a:grpSpLocks/>
          </p:cNvGrpSpPr>
          <p:nvPr/>
        </p:nvGrpSpPr>
        <p:grpSpPr bwMode="auto">
          <a:xfrm>
            <a:off x="323850" y="2565400"/>
            <a:ext cx="4598988" cy="1368425"/>
            <a:chOff x="204" y="1616"/>
            <a:chExt cx="2897" cy="862"/>
          </a:xfrm>
        </p:grpSpPr>
        <p:pic>
          <p:nvPicPr>
            <p:cNvPr id="480260" name="Picture 4" descr="nem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" y="1797"/>
              <a:ext cx="652" cy="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0261" name="AutoShape 5"/>
            <p:cNvSpPr>
              <a:spLocks noChangeArrowheads="1"/>
            </p:cNvSpPr>
            <p:nvPr/>
          </p:nvSpPr>
          <p:spPr bwMode="auto">
            <a:xfrm>
              <a:off x="204" y="1707"/>
              <a:ext cx="775" cy="771"/>
            </a:xfrm>
            <a:prstGeom prst="flowChartMultidocumen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Collection </a:t>
              </a:r>
            </a:p>
            <a:p>
              <a:pPr algn="ctr"/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of </a:t>
              </a:r>
            </a:p>
            <a:p>
              <a:pPr algn="ctr"/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ASCII files</a:t>
              </a:r>
              <a:endParaRPr lang="fr-FR" sz="4000"/>
            </a:p>
          </p:txBody>
        </p:sp>
        <p:sp>
          <p:nvSpPr>
            <p:cNvPr id="480262" name="AutoShape 6"/>
            <p:cNvSpPr>
              <a:spLocks noChangeArrowheads="1"/>
            </p:cNvSpPr>
            <p:nvPr/>
          </p:nvSpPr>
          <p:spPr bwMode="auto">
            <a:xfrm>
              <a:off x="2245" y="1616"/>
              <a:ext cx="856" cy="852"/>
            </a:xfrm>
            <a:prstGeom prst="flowChartMultidocument">
              <a:avLst/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ODV </a:t>
              </a:r>
            </a:p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files</a:t>
              </a:r>
              <a:endParaRPr lang="fr-FR" sz="4000"/>
            </a:p>
          </p:txBody>
        </p:sp>
        <p:sp>
          <p:nvSpPr>
            <p:cNvPr id="480263" name="AutoShape 7"/>
            <p:cNvSpPr>
              <a:spLocks noChangeArrowheads="1"/>
            </p:cNvSpPr>
            <p:nvPr/>
          </p:nvSpPr>
          <p:spPr bwMode="auto">
            <a:xfrm>
              <a:off x="1019" y="1842"/>
              <a:ext cx="245" cy="44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0264" name="AutoShape 8"/>
            <p:cNvSpPr>
              <a:spLocks noChangeArrowheads="1"/>
            </p:cNvSpPr>
            <p:nvPr/>
          </p:nvSpPr>
          <p:spPr bwMode="auto">
            <a:xfrm>
              <a:off x="1957" y="1842"/>
              <a:ext cx="245" cy="44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</p:grpSp>
      <p:sp>
        <p:nvSpPr>
          <p:cNvPr id="480288" name="Line 32"/>
          <p:cNvSpPr>
            <a:spLocks noChangeShapeType="1"/>
          </p:cNvSpPr>
          <p:nvPr/>
        </p:nvSpPr>
        <p:spPr bwMode="auto">
          <a:xfrm>
            <a:off x="827088" y="5805488"/>
            <a:ext cx="0" cy="215900"/>
          </a:xfrm>
          <a:prstGeom prst="line">
            <a:avLst/>
          </a:prstGeom>
          <a:noFill/>
          <a:ln w="762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grpSp>
        <p:nvGrpSpPr>
          <p:cNvPr id="2" name="Groupe 1"/>
          <p:cNvGrpSpPr/>
          <p:nvPr/>
        </p:nvGrpSpPr>
        <p:grpSpPr>
          <a:xfrm>
            <a:off x="174625" y="2852738"/>
            <a:ext cx="8718550" cy="3816350"/>
            <a:chOff x="174625" y="2852738"/>
            <a:chExt cx="8718550" cy="3816350"/>
          </a:xfrm>
        </p:grpSpPr>
        <p:grpSp>
          <p:nvGrpSpPr>
            <p:cNvPr id="480265" name="Group 9"/>
            <p:cNvGrpSpPr>
              <a:grpSpLocks/>
            </p:cNvGrpSpPr>
            <p:nvPr/>
          </p:nvGrpSpPr>
          <p:grpSpPr bwMode="auto">
            <a:xfrm>
              <a:off x="1835150" y="3813175"/>
              <a:ext cx="1295400" cy="2711450"/>
              <a:chOff x="1156" y="2402"/>
              <a:chExt cx="816" cy="1708"/>
            </a:xfrm>
          </p:grpSpPr>
          <p:sp>
            <p:nvSpPr>
              <p:cNvPr id="480266" name="AutoShape 10"/>
              <p:cNvSpPr>
                <a:spLocks noChangeArrowheads="1"/>
              </p:cNvSpPr>
              <p:nvPr/>
            </p:nvSpPr>
            <p:spPr bwMode="auto">
              <a:xfrm>
                <a:off x="1156" y="3461"/>
                <a:ext cx="816" cy="649"/>
              </a:xfrm>
              <a:prstGeom prst="foldedCorner">
                <a:avLst>
                  <a:gd name="adj" fmla="val 12500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CDI summary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CSV file</a:t>
                </a:r>
                <a:endParaRPr lang="fr-FR" sz="4000"/>
              </a:p>
            </p:txBody>
          </p:sp>
          <p:sp>
            <p:nvSpPr>
              <p:cNvPr id="480267" name="AutoShape 11"/>
              <p:cNvSpPr>
                <a:spLocks noChangeArrowheads="1"/>
              </p:cNvSpPr>
              <p:nvPr/>
            </p:nvSpPr>
            <p:spPr bwMode="auto">
              <a:xfrm rot="5400000">
                <a:off x="1113" y="2718"/>
                <a:ext cx="907" cy="275"/>
              </a:xfrm>
              <a:prstGeom prst="rightArrow">
                <a:avLst>
                  <a:gd name="adj1" fmla="val 50000"/>
                  <a:gd name="adj2" fmla="val 82455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480268" name="Group 12"/>
            <p:cNvGrpSpPr>
              <a:grpSpLocks/>
            </p:cNvGrpSpPr>
            <p:nvPr/>
          </p:nvGrpSpPr>
          <p:grpSpPr bwMode="auto">
            <a:xfrm>
              <a:off x="6877050" y="3213100"/>
              <a:ext cx="2016125" cy="2012950"/>
              <a:chOff x="4332" y="2205"/>
              <a:chExt cx="1270" cy="1268"/>
            </a:xfrm>
          </p:grpSpPr>
          <p:sp>
            <p:nvSpPr>
              <p:cNvPr id="480269" name="AutoShape 13"/>
              <p:cNvSpPr>
                <a:spLocks noChangeArrowheads="1"/>
              </p:cNvSpPr>
              <p:nvPr/>
            </p:nvSpPr>
            <p:spPr bwMode="auto">
              <a:xfrm>
                <a:off x="4838" y="2735"/>
                <a:ext cx="764" cy="738"/>
              </a:xfrm>
              <a:prstGeom prst="can">
                <a:avLst>
                  <a:gd name="adj" fmla="val 25000"/>
                </a:avLst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SeaDataNet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CDI</a:t>
                </a:r>
                <a:endParaRPr lang="fr-FR" sz="4000"/>
              </a:p>
            </p:txBody>
          </p:sp>
          <p:sp>
            <p:nvSpPr>
              <p:cNvPr id="480270" name="AutoShape 14"/>
              <p:cNvSpPr>
                <a:spLocks noChangeArrowheads="1"/>
              </p:cNvSpPr>
              <p:nvPr/>
            </p:nvSpPr>
            <p:spPr bwMode="auto">
              <a:xfrm rot="5400000">
                <a:off x="4740" y="1797"/>
                <a:ext cx="454" cy="127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480271" name="Group 15"/>
            <p:cNvGrpSpPr>
              <a:grpSpLocks/>
            </p:cNvGrpSpPr>
            <p:nvPr/>
          </p:nvGrpSpPr>
          <p:grpSpPr bwMode="auto">
            <a:xfrm>
              <a:off x="3276600" y="5445125"/>
              <a:ext cx="4248150" cy="1223963"/>
              <a:chOff x="2064" y="3430"/>
              <a:chExt cx="2676" cy="771"/>
            </a:xfrm>
          </p:grpSpPr>
          <p:sp>
            <p:nvSpPr>
              <p:cNvPr id="480272" name="Text Box 16"/>
              <p:cNvSpPr txBox="1">
                <a:spLocks noChangeArrowheads="1"/>
              </p:cNvSpPr>
              <p:nvPr/>
            </p:nvSpPr>
            <p:spPr bwMode="auto">
              <a:xfrm>
                <a:off x="4102" y="3748"/>
                <a:ext cx="638" cy="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2781" tIns="21390" rIns="42781" bIns="21390"/>
              <a:lstStyle/>
              <a:p>
                <a:r>
                  <a:rPr lang="en-US" sz="1400">
                    <a:solidFill>
                      <a:srgbClr val="808080"/>
                    </a:solidFill>
                    <a:latin typeface="Helvetica" pitchFamily="34" charset="0"/>
                  </a:rPr>
                  <a:t>MIKADO</a:t>
                </a:r>
                <a:endParaRPr lang="fr-FR" sz="4400"/>
              </a:p>
            </p:txBody>
          </p:sp>
          <p:pic>
            <p:nvPicPr>
              <p:cNvPr id="480273" name="Picture 1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1" y="3511"/>
                <a:ext cx="610" cy="6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80274" name="Picture 18" descr="mikado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4" y="3430"/>
                <a:ext cx="473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80275" name="AutoShape 19"/>
              <p:cNvSpPr>
                <a:spLocks noChangeArrowheads="1"/>
              </p:cNvSpPr>
              <p:nvPr/>
            </p:nvSpPr>
            <p:spPr bwMode="auto">
              <a:xfrm>
                <a:off x="2064" y="3670"/>
                <a:ext cx="244" cy="291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480276" name="AutoShape 20"/>
              <p:cNvSpPr>
                <a:spLocks noChangeArrowheads="1"/>
              </p:cNvSpPr>
              <p:nvPr/>
            </p:nvSpPr>
            <p:spPr bwMode="auto">
              <a:xfrm>
                <a:off x="3107" y="3647"/>
                <a:ext cx="635" cy="337"/>
              </a:xfrm>
              <a:prstGeom prst="rightArrow">
                <a:avLst>
                  <a:gd name="adj1" fmla="val 50000"/>
                  <a:gd name="adj2" fmla="val 47107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480277" name="Group 21"/>
            <p:cNvGrpSpPr>
              <a:grpSpLocks/>
            </p:cNvGrpSpPr>
            <p:nvPr/>
          </p:nvGrpSpPr>
          <p:grpSpPr bwMode="auto">
            <a:xfrm>
              <a:off x="5003800" y="2852738"/>
              <a:ext cx="2376488" cy="2508250"/>
              <a:chOff x="3152" y="1950"/>
              <a:chExt cx="1497" cy="1616"/>
            </a:xfrm>
          </p:grpSpPr>
          <p:sp>
            <p:nvSpPr>
              <p:cNvPr id="480278" name="AutoShape 22"/>
              <p:cNvSpPr>
                <a:spLocks noChangeArrowheads="1"/>
              </p:cNvSpPr>
              <p:nvPr/>
            </p:nvSpPr>
            <p:spPr bwMode="auto">
              <a:xfrm>
                <a:off x="3513" y="1950"/>
                <a:ext cx="775" cy="771"/>
              </a:xfrm>
              <a:prstGeom prst="flowChartMultidocument">
                <a:avLst/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XML</a:t>
                </a:r>
              </a:p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 CDI files</a:t>
                </a:r>
                <a:endParaRPr lang="fr-FR" sz="4000"/>
              </a:p>
            </p:txBody>
          </p:sp>
          <p:sp>
            <p:nvSpPr>
              <p:cNvPr id="480279" name="AutoShape 23"/>
              <p:cNvSpPr>
                <a:spLocks noChangeArrowheads="1"/>
              </p:cNvSpPr>
              <p:nvPr/>
            </p:nvSpPr>
            <p:spPr bwMode="auto">
              <a:xfrm rot="16200000">
                <a:off x="3739" y="2643"/>
                <a:ext cx="326" cy="449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480280" name="Text Box 24"/>
              <p:cNvSpPr txBox="1">
                <a:spLocks noChangeArrowheads="1"/>
              </p:cNvSpPr>
              <p:nvPr/>
            </p:nvSpPr>
            <p:spPr bwMode="auto">
              <a:xfrm>
                <a:off x="3152" y="3158"/>
                <a:ext cx="1497" cy="408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>
                    <a:latin typeface="Arial" charset="0"/>
                  </a:rPr>
                  <a:t>summary_CDI_NEMO.xml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400">
                    <a:latin typeface="Arial" charset="0"/>
                  </a:rPr>
                  <a:t>Delivered with NEMO</a:t>
                </a:r>
              </a:p>
            </p:txBody>
          </p:sp>
        </p:grpSp>
        <p:sp>
          <p:nvSpPr>
            <p:cNvPr id="480284" name="AutoShape 28"/>
            <p:cNvSpPr>
              <a:spLocks noChangeArrowheads="1"/>
            </p:cNvSpPr>
            <p:nvPr/>
          </p:nvSpPr>
          <p:spPr bwMode="auto">
            <a:xfrm>
              <a:off x="250825" y="6021388"/>
              <a:ext cx="1296988" cy="479425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Coupling table</a:t>
              </a:r>
              <a:endParaRPr lang="fr-FR" sz="4000"/>
            </a:p>
          </p:txBody>
        </p:sp>
        <p:sp>
          <p:nvSpPr>
            <p:cNvPr id="480285" name="AutoShape 29"/>
            <p:cNvSpPr>
              <a:spLocks noChangeArrowheads="1"/>
            </p:cNvSpPr>
            <p:nvPr/>
          </p:nvSpPr>
          <p:spPr bwMode="auto">
            <a:xfrm rot="7378746">
              <a:off x="676275" y="4300538"/>
              <a:ext cx="1747838" cy="436562"/>
            </a:xfrm>
            <a:prstGeom prst="rightArrow">
              <a:avLst>
                <a:gd name="adj1" fmla="val 50000"/>
                <a:gd name="adj2" fmla="val 100091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0286" name="AutoShape 30"/>
            <p:cNvSpPr>
              <a:spLocks noChangeArrowheads="1"/>
            </p:cNvSpPr>
            <p:nvPr/>
          </p:nvSpPr>
          <p:spPr bwMode="auto">
            <a:xfrm>
              <a:off x="250825" y="5300663"/>
              <a:ext cx="1225550" cy="504825"/>
            </a:xfrm>
            <a:prstGeom prst="can">
              <a:avLst>
                <a:gd name="adj" fmla="val 25000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Coupling table</a:t>
              </a:r>
              <a:endParaRPr lang="fr-FR" sz="1400">
                <a:solidFill>
                  <a:srgbClr val="FFFFFF"/>
                </a:solidFill>
                <a:latin typeface="Helvetica" pitchFamily="34" charset="0"/>
              </a:endParaRPr>
            </a:p>
          </p:txBody>
        </p:sp>
        <p:sp>
          <p:nvSpPr>
            <p:cNvPr id="480290" name="Text Box 34"/>
            <p:cNvSpPr txBox="1">
              <a:spLocks noChangeArrowheads="1"/>
            </p:cNvSpPr>
            <p:nvPr/>
          </p:nvSpPr>
          <p:spPr bwMode="auto">
            <a:xfrm>
              <a:off x="174625" y="5808663"/>
              <a:ext cx="1012825" cy="28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2781" tIns="21390" rIns="42781" bIns="21390"/>
            <a:lstStyle/>
            <a:p>
              <a:r>
                <a:rPr lang="en-US" sz="1400">
                  <a:solidFill>
                    <a:srgbClr val="808080"/>
                  </a:solidFill>
                  <a:latin typeface="Helvetica" pitchFamily="34" charset="0"/>
                </a:rPr>
                <a:t>Export</a:t>
              </a:r>
              <a:endParaRPr lang="fr-FR" sz="4400"/>
            </a:p>
          </p:txBody>
        </p:sp>
      </p:grpSp>
    </p:spTree>
    <p:extLst>
      <p:ext uri="{BB962C8B-B14F-4D97-AF65-F5344CB8AC3E}">
        <p14:creationId xmlns:p14="http://schemas.microsoft.com/office/powerpoint/2010/main" val="158908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8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4" name="Rectangle 4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9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NEMO installation</a:t>
            </a:r>
          </a:p>
        </p:txBody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z="2500" dirty="0"/>
              <a:t>Open the </a:t>
            </a:r>
            <a:r>
              <a:rPr lang="en-US" sz="2500" dirty="0" smtClean="0"/>
              <a:t>install_nemo_1.4.4_windows.zip </a:t>
            </a:r>
            <a:r>
              <a:rPr lang="en-US" sz="2500" dirty="0"/>
              <a:t>file (on the desktop)</a:t>
            </a:r>
          </a:p>
          <a:p>
            <a:pPr>
              <a:buFontTx/>
              <a:buChar char="•"/>
            </a:pPr>
            <a:r>
              <a:rPr lang="en-US" sz="2500" dirty="0"/>
              <a:t>Unzip it</a:t>
            </a:r>
          </a:p>
          <a:p>
            <a:pPr>
              <a:buFontTx/>
              <a:buChar char="•"/>
            </a:pPr>
            <a:r>
              <a:rPr lang="en-US" sz="2500" dirty="0"/>
              <a:t>Double click on launcher_nemo.bat</a:t>
            </a:r>
          </a:p>
          <a:p>
            <a:pPr>
              <a:buFontTx/>
              <a:buChar char="•"/>
            </a:pPr>
            <a:r>
              <a:rPr lang="en-US" sz="2500" dirty="0"/>
              <a:t>Follow the installation procedure</a:t>
            </a:r>
          </a:p>
          <a:p>
            <a:pPr>
              <a:buFontTx/>
              <a:buChar char="•"/>
            </a:pPr>
            <a:r>
              <a:rPr lang="en-US" sz="2500" dirty="0"/>
              <a:t>Don’t forget to add the NEMO shortcut on your desktop</a:t>
            </a:r>
          </a:p>
        </p:txBody>
      </p:sp>
    </p:spTree>
    <p:extLst>
      <p:ext uri="{BB962C8B-B14F-4D97-AF65-F5344CB8AC3E}">
        <p14:creationId xmlns:p14="http://schemas.microsoft.com/office/powerpoint/2010/main" val="223764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Collection of ASCII files</a:t>
            </a:r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7175" y="2276475"/>
            <a:ext cx="7437438" cy="3311525"/>
          </a:xfrm>
        </p:spPr>
        <p:txBody>
          <a:bodyPr/>
          <a:lstStyle/>
          <a:p>
            <a:pPr>
              <a:lnSpc>
                <a:spcPct val="85000"/>
              </a:lnSpc>
              <a:buFontTx/>
              <a:buChar char="•"/>
            </a:pPr>
            <a:r>
              <a:rPr lang="en-US" sz="2500" b="1" dirty="0"/>
              <a:t> Training data set</a:t>
            </a:r>
          </a:p>
          <a:p>
            <a:pPr lvl="1">
              <a:lnSpc>
                <a:spcPct val="85000"/>
              </a:lnSpc>
            </a:pPr>
            <a:r>
              <a:rPr lang="en-US" sz="2500" dirty="0"/>
              <a:t>6 CTDs raw files under </a:t>
            </a:r>
          </a:p>
          <a:p>
            <a:pPr lvl="2">
              <a:lnSpc>
                <a:spcPct val="85000"/>
              </a:lnSpc>
              <a:buFontTx/>
              <a:buNone/>
            </a:pPr>
            <a:r>
              <a:rPr lang="en-US" sz="2500" b="1" i="1" dirty="0">
                <a:solidFill>
                  <a:srgbClr val="CC0099"/>
                </a:solidFill>
              </a:rPr>
              <a:t>SDN tools/Practical work/data/input files</a:t>
            </a:r>
          </a:p>
          <a:p>
            <a:pPr lvl="1">
              <a:lnSpc>
                <a:spcPct val="85000"/>
              </a:lnSpc>
            </a:pPr>
            <a:r>
              <a:rPr lang="en-US" sz="2500" dirty="0"/>
              <a:t>ASCII files with measured parameters in column</a:t>
            </a:r>
          </a:p>
          <a:p>
            <a:pPr lvl="1">
              <a:lnSpc>
                <a:spcPct val="100000"/>
              </a:lnSpc>
            </a:pPr>
            <a:r>
              <a:rPr lang="en-US" sz="2500" dirty="0"/>
              <a:t>Measured parameters = Depth, Temperature, Salinity, Fluorescence and Dissolved oxygen</a:t>
            </a:r>
          </a:p>
        </p:txBody>
      </p:sp>
      <p:pic>
        <p:nvPicPr>
          <p:cNvPr id="482309" name="Picture 5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9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6" name="Rectangle 4"/>
          <p:cNvSpPr>
            <a:spLocks noChangeArrowheads="1"/>
          </p:cNvSpPr>
          <p:nvPr/>
        </p:nvSpPr>
        <p:spPr bwMode="auto">
          <a:xfrm>
            <a:off x="0" y="1296144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485900"/>
            <a:ext cx="7705725" cy="649288"/>
          </a:xfrm>
        </p:spPr>
        <p:txBody>
          <a:bodyPr/>
          <a:lstStyle/>
          <a:p>
            <a:r>
              <a:rPr lang="en-US" sz="2800"/>
              <a:t>First step : conversion to ODV with NEMO</a:t>
            </a: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493963"/>
            <a:ext cx="7077075" cy="3311525"/>
          </a:xfrm>
        </p:spPr>
        <p:txBody>
          <a:bodyPr/>
          <a:lstStyle/>
          <a:p>
            <a:pPr marL="323850" indent="-323850"/>
            <a:r>
              <a:rPr lang="en-US" sz="2100" b="1"/>
              <a:t>Run NEMO</a:t>
            </a:r>
            <a:r>
              <a:rPr lang="en-US" sz="2100"/>
              <a:t> to convert the files to ODV format.</a:t>
            </a:r>
          </a:p>
          <a:p>
            <a:pPr marL="323850" indent="-323850">
              <a:buFontTx/>
              <a:buAutoNum type="arabicPeriod"/>
            </a:pPr>
            <a:r>
              <a:rPr lang="en-US" sz="2100" b="1"/>
              <a:t>Modify the settings of NEMO</a:t>
            </a:r>
          </a:p>
          <a:p>
            <a:pPr marL="685800" lvl="1" indent="-323850">
              <a:buFontTx/>
              <a:buChar char="•"/>
            </a:pPr>
            <a:r>
              <a:rPr lang="en-US" sz="2100"/>
              <a:t>Default directories for data set to</a:t>
            </a:r>
          </a:p>
          <a:p>
            <a:pPr marL="1042988" lvl="2" indent="-323850">
              <a:buFontTx/>
              <a:buNone/>
            </a:pPr>
            <a:r>
              <a:rPr lang="en-US" sz="1900" b="1" i="1">
                <a:solidFill>
                  <a:srgbClr val="CC0099"/>
                </a:solidFill>
              </a:rPr>
              <a:t>SDN tools/Practical work/data</a:t>
            </a:r>
          </a:p>
          <a:p>
            <a:pPr marL="685800" lvl="1" indent="-323850"/>
            <a:r>
              <a:rPr lang="en-US" sz="2100"/>
              <a:t>Default directories for data set to</a:t>
            </a:r>
          </a:p>
          <a:p>
            <a:pPr marL="1042988" lvl="2" indent="-323850">
              <a:buFontTx/>
              <a:buNone/>
            </a:pPr>
            <a:r>
              <a:rPr lang="en-US" sz="1900" b="1" i="1">
                <a:solidFill>
                  <a:srgbClr val="CC0099"/>
                </a:solidFill>
              </a:rPr>
              <a:t>SDN tools/Practical work/models</a:t>
            </a:r>
          </a:p>
          <a:p>
            <a:pPr marL="685800" lvl="1" indent="-323850"/>
            <a:r>
              <a:rPr lang="en-US" sz="2100"/>
              <a:t>Enter your EDMO ID in the field below using the search function (right click)</a:t>
            </a:r>
          </a:p>
          <a:p>
            <a:pPr marL="323850" indent="-323850">
              <a:buFontTx/>
              <a:buAutoNum type="arabicPeriod"/>
            </a:pPr>
            <a:r>
              <a:rPr lang="en-US" sz="2100" b="1"/>
              <a:t>Proceed the 4 steps of NEMO</a:t>
            </a:r>
          </a:p>
        </p:txBody>
      </p:sp>
      <p:pic>
        <p:nvPicPr>
          <p:cNvPr id="484357" name="Picture 5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67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5" name="Rectangle 5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6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NEMO – File description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76475"/>
            <a:ext cx="7077075" cy="374491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900" b="1"/>
              <a:t>Choose the type of file (cruise directory, cruise file, …)</a:t>
            </a:r>
          </a:p>
          <a:p>
            <a:pPr>
              <a:buFontTx/>
              <a:buChar char="•"/>
            </a:pPr>
            <a:r>
              <a:rPr lang="en-US" sz="1900" b="1"/>
              <a:t>Browse your PC to input the data files directory</a:t>
            </a:r>
          </a:p>
          <a:p>
            <a:pPr>
              <a:buFontTx/>
              <a:buChar char="•"/>
            </a:pPr>
            <a:r>
              <a:rPr lang="en-US" sz="1900"/>
              <a:t>Once the file is open in NEMO, </a:t>
            </a:r>
            <a:r>
              <a:rPr lang="en-US" sz="1900" b="1"/>
              <a:t>have a look to its content</a:t>
            </a:r>
          </a:p>
          <a:p>
            <a:pPr>
              <a:buFontTx/>
              <a:buChar char="•"/>
            </a:pPr>
            <a:r>
              <a:rPr lang="en-US" sz="1900" b="1"/>
              <a:t>Choose file type : </a:t>
            </a:r>
            <a:r>
              <a:rPr lang="en-US" sz="1900" b="1" i="1">
                <a:solidFill>
                  <a:srgbClr val="CC0099"/>
                </a:solidFill>
              </a:rPr>
              <a:t>Profile</a:t>
            </a:r>
          </a:p>
          <a:p>
            <a:pPr>
              <a:buFontTx/>
              <a:buChar char="•"/>
            </a:pPr>
            <a:r>
              <a:rPr lang="en-US" sz="1900" b="1"/>
              <a:t>Choose the output format : </a:t>
            </a:r>
            <a:r>
              <a:rPr lang="en-US" sz="1900" b="1" i="1">
                <a:solidFill>
                  <a:srgbClr val="CC0099"/>
                </a:solidFill>
              </a:rPr>
              <a:t>ODV, one unique file for all stations </a:t>
            </a:r>
            <a:r>
              <a:rPr lang="en-US" sz="1900" b="1">
                <a:solidFill>
                  <a:srgbClr val="5F5F5F"/>
                </a:solidFill>
              </a:rPr>
              <a:t>or</a:t>
            </a:r>
            <a:r>
              <a:rPr lang="en-US" sz="1900" b="1" i="1">
                <a:solidFill>
                  <a:srgbClr val="CC0099"/>
                </a:solidFill>
              </a:rPr>
              <a:t> One file per station</a:t>
            </a:r>
          </a:p>
          <a:p>
            <a:pPr>
              <a:buFontTx/>
              <a:buChar char="•"/>
            </a:pPr>
            <a:r>
              <a:rPr lang="en-US" sz="1900" b="1"/>
              <a:t>Enter the Station header information</a:t>
            </a:r>
          </a:p>
          <a:p>
            <a:pPr lvl="1"/>
            <a:r>
              <a:rPr lang="en-US" sz="1900"/>
              <a:t>there is a specific character string at the end of each Station header :  </a:t>
            </a:r>
            <a:r>
              <a:rPr lang="en-US" sz="1900" b="1" i="1">
                <a:solidFill>
                  <a:srgbClr val="CC0099"/>
                </a:solidFill>
              </a:rPr>
              <a:t>*END*</a:t>
            </a:r>
          </a:p>
          <a:p>
            <a:pPr>
              <a:buFontTx/>
              <a:buChar char="•"/>
            </a:pPr>
            <a:r>
              <a:rPr lang="en-US" sz="1900"/>
              <a:t>The Data termination indicator is </a:t>
            </a:r>
            <a:r>
              <a:rPr lang="en-US" sz="1900" b="1" i="1">
                <a:solidFill>
                  <a:srgbClr val="CC0099"/>
                </a:solidFill>
              </a:rPr>
              <a:t>EOF (End of file)</a:t>
            </a:r>
            <a:endParaRPr lang="en-US" sz="1900" i="1"/>
          </a:p>
          <a:p>
            <a:pPr>
              <a:buFontTx/>
              <a:buChar char="•"/>
            </a:pPr>
            <a:r>
              <a:rPr lang="en-US" sz="1900" b="1"/>
              <a:t>Validate the step when description is OK</a:t>
            </a:r>
          </a:p>
        </p:txBody>
      </p:sp>
      <p:pic>
        <p:nvPicPr>
          <p:cNvPr id="48640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17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01" name="Rectangle 5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NEMO – Station description</a:t>
            </a:r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sz="2100" dirty="0"/>
              <a:t>Station number  is given on line “**Station</a:t>
            </a:r>
            <a:r>
              <a:rPr lang="en-US" sz="2100" dirty="0" smtClean="0"/>
              <a:t>”</a:t>
            </a:r>
          </a:p>
          <a:p>
            <a:pPr>
              <a:lnSpc>
                <a:spcPct val="85000"/>
              </a:lnSpc>
            </a:pPr>
            <a:r>
              <a:rPr lang="en-US" sz="2100" dirty="0"/>
              <a:t>Data type is ‘CTD stations</a:t>
            </a:r>
            <a:r>
              <a:rPr lang="en-US" sz="2100" dirty="0" smtClean="0"/>
              <a:t>’</a:t>
            </a:r>
            <a:endParaRPr lang="en-US" sz="2100" dirty="0"/>
          </a:p>
          <a:p>
            <a:pPr>
              <a:lnSpc>
                <a:spcPct val="85000"/>
              </a:lnSpc>
            </a:pPr>
            <a:r>
              <a:rPr lang="en-US" sz="2100" dirty="0"/>
              <a:t>Time is U.T.</a:t>
            </a:r>
          </a:p>
          <a:p>
            <a:pPr>
              <a:lnSpc>
                <a:spcPct val="85000"/>
              </a:lnSpc>
            </a:pPr>
            <a:r>
              <a:rPr lang="en-US" sz="2100" dirty="0"/>
              <a:t>Latitude format is </a:t>
            </a:r>
            <a:r>
              <a:rPr lang="en-US" sz="2100" b="1" i="1" dirty="0">
                <a:solidFill>
                  <a:srgbClr val="CC0099"/>
                </a:solidFill>
              </a:rPr>
              <a:t>NDD MM.mm</a:t>
            </a:r>
          </a:p>
          <a:p>
            <a:pPr>
              <a:lnSpc>
                <a:spcPct val="85000"/>
              </a:lnSpc>
            </a:pPr>
            <a:r>
              <a:rPr lang="en-US" sz="2100" dirty="0"/>
              <a:t>Longitude format is </a:t>
            </a:r>
            <a:r>
              <a:rPr lang="en-US" sz="2100" b="1" i="1" dirty="0">
                <a:solidFill>
                  <a:srgbClr val="CC0099"/>
                </a:solidFill>
              </a:rPr>
              <a:t>NDDD.MM.mm</a:t>
            </a:r>
          </a:p>
          <a:p>
            <a:pPr>
              <a:lnSpc>
                <a:spcPct val="85000"/>
              </a:lnSpc>
            </a:pPr>
            <a:r>
              <a:rPr lang="en-US" sz="2100" dirty="0"/>
              <a:t>Bottom Depth is not available</a:t>
            </a:r>
          </a:p>
          <a:p>
            <a:pPr>
              <a:lnSpc>
                <a:spcPct val="85000"/>
              </a:lnSpc>
              <a:buFontTx/>
              <a:buChar char="•"/>
            </a:pPr>
            <a:r>
              <a:rPr lang="en-US" sz="2100" b="1" dirty="0"/>
              <a:t>Input all the mandatory fields : </a:t>
            </a:r>
            <a:r>
              <a:rPr lang="en-US" sz="2100" dirty="0"/>
              <a:t>station number, time, date, latitude, longitude</a:t>
            </a:r>
          </a:p>
          <a:p>
            <a:pPr>
              <a:lnSpc>
                <a:spcPct val="85000"/>
              </a:lnSpc>
              <a:buFontTx/>
              <a:buChar char="•"/>
            </a:pPr>
            <a:r>
              <a:rPr lang="en-US" sz="2100" b="1" dirty="0"/>
              <a:t>Use the Test function </a:t>
            </a:r>
            <a:r>
              <a:rPr lang="en-US" sz="2100" dirty="0"/>
              <a:t>to verify your input</a:t>
            </a:r>
          </a:p>
          <a:p>
            <a:pPr>
              <a:lnSpc>
                <a:spcPct val="85000"/>
              </a:lnSpc>
              <a:buFontTx/>
              <a:buChar char="•"/>
            </a:pPr>
            <a:r>
              <a:rPr lang="en-US" sz="2100" b="1" dirty="0"/>
              <a:t>Validate the step </a:t>
            </a:r>
            <a:r>
              <a:rPr lang="en-US" sz="2100" dirty="0"/>
              <a:t>when description is OK</a:t>
            </a:r>
          </a:p>
          <a:p>
            <a:pPr>
              <a:lnSpc>
                <a:spcPct val="85000"/>
              </a:lnSpc>
            </a:pPr>
            <a:endParaRPr lang="en-US" sz="1900" b="1" dirty="0"/>
          </a:p>
          <a:p>
            <a:pPr>
              <a:lnSpc>
                <a:spcPct val="85000"/>
              </a:lnSpc>
            </a:pPr>
            <a:endParaRPr lang="en-US" sz="1900" dirty="0"/>
          </a:p>
        </p:txBody>
      </p:sp>
      <p:pic>
        <p:nvPicPr>
          <p:cNvPr id="490500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4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9" name="Rectangle 5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NEMO – Data description (1)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349500"/>
            <a:ext cx="7740650" cy="3024188"/>
          </a:xfrm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2500" b="1" dirty="0"/>
              <a:t>Select the parameter list to use : </a:t>
            </a:r>
            <a:r>
              <a:rPr lang="en-US" sz="2500" b="1" i="1" dirty="0">
                <a:solidFill>
                  <a:srgbClr val="CC0099"/>
                </a:solidFill>
              </a:rPr>
              <a:t>P011 via P021</a:t>
            </a:r>
            <a:endParaRPr lang="en-US" sz="2500" i="1" dirty="0">
              <a:solidFill>
                <a:srgbClr val="CC0099"/>
              </a:solidFill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sz="2500" b="1" dirty="0"/>
              <a:t>Add the parameters</a:t>
            </a:r>
            <a:r>
              <a:rPr lang="en-US" sz="2500" dirty="0"/>
              <a:t> :</a:t>
            </a:r>
            <a:r>
              <a:rPr lang="en-US" sz="2100" dirty="0"/>
              <a:t> P021 codes are</a:t>
            </a:r>
            <a:endParaRPr lang="en-US" sz="2500" dirty="0"/>
          </a:p>
          <a:p>
            <a:pPr lvl="1">
              <a:spcBef>
                <a:spcPct val="20000"/>
              </a:spcBef>
            </a:pPr>
            <a:r>
              <a:rPr lang="en-US" sz="2500" dirty="0"/>
              <a:t>Depth : </a:t>
            </a:r>
            <a:r>
              <a:rPr lang="en-US" sz="2500" b="1" i="1" dirty="0">
                <a:solidFill>
                  <a:srgbClr val="CC0099"/>
                </a:solidFill>
              </a:rPr>
              <a:t>AHGT</a:t>
            </a:r>
            <a:r>
              <a:rPr lang="en-US" sz="2500" i="1" dirty="0"/>
              <a:t>,</a:t>
            </a:r>
            <a:r>
              <a:rPr lang="en-US" sz="2500" dirty="0"/>
              <a:t> Temperature : </a:t>
            </a:r>
            <a:r>
              <a:rPr lang="en-US" sz="2500" b="1" i="1" dirty="0">
                <a:solidFill>
                  <a:srgbClr val="CC0099"/>
                </a:solidFill>
              </a:rPr>
              <a:t>TEMP</a:t>
            </a:r>
            <a:r>
              <a:rPr lang="en-US" sz="2500" dirty="0"/>
              <a:t>, Salinity : </a:t>
            </a:r>
            <a:r>
              <a:rPr lang="en-US" sz="2500" b="1" i="1" dirty="0">
                <a:solidFill>
                  <a:srgbClr val="CC0099"/>
                </a:solidFill>
              </a:rPr>
              <a:t>PSAL</a:t>
            </a:r>
            <a:r>
              <a:rPr lang="en-US" sz="2500" dirty="0"/>
              <a:t>, </a:t>
            </a:r>
            <a:r>
              <a:rPr lang="en-US" sz="2500" dirty="0">
                <a:solidFill>
                  <a:srgbClr val="5F5F5F"/>
                </a:solidFill>
              </a:rPr>
              <a:t>Fluorescence :</a:t>
            </a:r>
            <a:r>
              <a:rPr lang="en-US" sz="2500" b="1" i="1" dirty="0">
                <a:solidFill>
                  <a:srgbClr val="CC0099"/>
                </a:solidFill>
              </a:rPr>
              <a:t> FVLT, </a:t>
            </a:r>
            <a:r>
              <a:rPr lang="en-US" sz="2500" dirty="0"/>
              <a:t>Dissolved oxygen : </a:t>
            </a:r>
            <a:r>
              <a:rPr lang="en-US" sz="2500" b="1" i="1" dirty="0">
                <a:solidFill>
                  <a:srgbClr val="CC0099"/>
                </a:solidFill>
              </a:rPr>
              <a:t>DOXY, </a:t>
            </a:r>
            <a:r>
              <a:rPr lang="en-US" sz="2500" b="1" dirty="0"/>
              <a:t>Input the units of the parameters (</a:t>
            </a:r>
            <a:r>
              <a:rPr lang="en-US" sz="2500" b="1" i="1" dirty="0">
                <a:solidFill>
                  <a:srgbClr val="CC0099"/>
                </a:solidFill>
              </a:rPr>
              <a:t>for salinity, use Dimensionless</a:t>
            </a:r>
            <a:r>
              <a:rPr lang="en-US" sz="2500" b="1" dirty="0" smtClean="0"/>
              <a:t>)</a:t>
            </a:r>
          </a:p>
          <a:p>
            <a:pPr lvl="1"/>
            <a:r>
              <a:rPr lang="en-US" sz="2500" b="1" dirty="0"/>
              <a:t>Add a text label </a:t>
            </a:r>
            <a:r>
              <a:rPr lang="en-US" sz="2500" dirty="0"/>
              <a:t>to each </a:t>
            </a:r>
            <a:r>
              <a:rPr lang="en-US" sz="2500" dirty="0" smtClean="0"/>
              <a:t>parameter</a:t>
            </a:r>
            <a:endParaRPr lang="en-US" sz="2500" b="1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sz="2500" b="1" dirty="0" smtClean="0"/>
              <a:t>Set  </a:t>
            </a:r>
            <a:r>
              <a:rPr lang="en-US" sz="2500" b="1" dirty="0"/>
              <a:t>Start and End </a:t>
            </a:r>
            <a:r>
              <a:rPr lang="en-US" sz="2500" dirty="0"/>
              <a:t>positions for the </a:t>
            </a:r>
            <a:r>
              <a:rPr lang="en-US" sz="2500" dirty="0" smtClean="0"/>
              <a:t>parameters</a:t>
            </a:r>
          </a:p>
          <a:p>
            <a:pPr>
              <a:buFontTx/>
              <a:buChar char="•"/>
            </a:pPr>
            <a:r>
              <a:rPr lang="en-US" sz="2500" dirty="0"/>
              <a:t>Tell NEMO which code is the </a:t>
            </a:r>
            <a:r>
              <a:rPr lang="en-US" sz="2500" b="1" dirty="0"/>
              <a:t>vertical reference</a:t>
            </a:r>
            <a:r>
              <a:rPr lang="en-US" sz="2500" dirty="0"/>
              <a:t> </a:t>
            </a:r>
          </a:p>
          <a:p>
            <a:pPr marL="0" indent="0">
              <a:spcBef>
                <a:spcPct val="20000"/>
              </a:spcBef>
              <a:buNone/>
            </a:pPr>
            <a:endParaRPr lang="en-US" sz="2500" dirty="0"/>
          </a:p>
        </p:txBody>
      </p:sp>
      <p:pic>
        <p:nvPicPr>
          <p:cNvPr id="492548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80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NEMO – </a:t>
            </a:r>
            <a:r>
              <a:rPr lang="fr-FR" dirty="0" err="1" smtClean="0"/>
              <a:t>Reformating</a:t>
            </a:r>
            <a:r>
              <a:rPr lang="fr-FR" dirty="0" smtClean="0"/>
              <a:t> software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4" descr="ne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992" y="3912394"/>
            <a:ext cx="2376488" cy="182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65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7" name="Rectangle 5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NEMO – Data description (2)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78063"/>
            <a:ext cx="7077075" cy="4391025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100" b="1" dirty="0"/>
              <a:t>Format is </a:t>
            </a:r>
            <a:r>
              <a:rPr lang="en-US" sz="2100" b="1" dirty="0" smtClean="0"/>
              <a:t>mandatory</a:t>
            </a:r>
            <a:endParaRPr lang="en-US" sz="1700" b="1" dirty="0"/>
          </a:p>
          <a:p>
            <a:pPr lvl="1"/>
            <a:r>
              <a:rPr lang="en-US" sz="2100" dirty="0" smtClean="0"/>
              <a:t>Describe the output format that you want</a:t>
            </a:r>
          </a:p>
          <a:p>
            <a:pPr lvl="1"/>
            <a:r>
              <a:rPr lang="en-US" sz="2100" dirty="0" smtClean="0"/>
              <a:t>%</a:t>
            </a:r>
            <a:r>
              <a:rPr lang="en-US" sz="2100" dirty="0"/>
              <a:t>6.1f : means 6 digits total (decimal point included), 1 digit for decimal, f for float (decimal number)</a:t>
            </a:r>
          </a:p>
          <a:p>
            <a:pPr lvl="1"/>
            <a:r>
              <a:rPr lang="en-US" sz="2100" dirty="0"/>
              <a:t>Use the contextual menu ‘Select the format’ for predefined format</a:t>
            </a:r>
          </a:p>
          <a:p>
            <a:pPr>
              <a:buFontTx/>
              <a:buChar char="•"/>
            </a:pPr>
            <a:r>
              <a:rPr lang="en-US" sz="2100" b="1" dirty="0" smtClean="0"/>
              <a:t>Use </a:t>
            </a:r>
            <a:r>
              <a:rPr lang="en-US" sz="2100" b="1" dirty="0"/>
              <a:t>the test fields to validate your input</a:t>
            </a:r>
          </a:p>
          <a:p>
            <a:pPr>
              <a:buFontTx/>
              <a:buChar char="•"/>
            </a:pPr>
            <a:r>
              <a:rPr lang="en-US" sz="2100" b="1" dirty="0"/>
              <a:t>Validate the step when description is OK</a:t>
            </a:r>
          </a:p>
          <a:p>
            <a:pPr>
              <a:buFontTx/>
              <a:buChar char="•"/>
            </a:pPr>
            <a:r>
              <a:rPr lang="en-US" sz="2100" b="1" i="1" dirty="0">
                <a:solidFill>
                  <a:srgbClr val="CC0099"/>
                </a:solidFill>
              </a:rPr>
              <a:t>Save you model in the model directory</a:t>
            </a:r>
          </a:p>
          <a:p>
            <a:pPr marL="0" indent="0">
              <a:spcBef>
                <a:spcPct val="20000"/>
              </a:spcBef>
              <a:buNone/>
            </a:pPr>
            <a:endParaRPr lang="en-US" sz="2100" b="1" i="1" dirty="0">
              <a:solidFill>
                <a:srgbClr val="CC0099"/>
              </a:solidFill>
            </a:endParaRPr>
          </a:p>
        </p:txBody>
      </p:sp>
      <p:pic>
        <p:nvPicPr>
          <p:cNvPr id="494596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69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5" name="Rectangle 5"/>
          <p:cNvSpPr>
            <a:spLocks noChangeArrowheads="1"/>
          </p:cNvSpPr>
          <p:nvPr/>
        </p:nvSpPr>
        <p:spPr bwMode="auto">
          <a:xfrm>
            <a:off x="0" y="1196975"/>
            <a:ext cx="9144000" cy="5661025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File conversion</a:t>
            </a:r>
          </a:p>
        </p:txBody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2205038"/>
            <a:ext cx="7077075" cy="3311525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sz="2500"/>
              <a:t>You will be asked to give :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500"/>
              <a:t>A dataset reference (can be a cruise name, for example)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500"/>
              <a:t>A </a:t>
            </a:r>
            <a:r>
              <a:rPr lang="en-US" sz="2500" b="1"/>
              <a:t>name for the output file</a:t>
            </a:r>
            <a:r>
              <a:rPr lang="en-US" sz="2500"/>
              <a:t> (all the stations in the same file) or </a:t>
            </a:r>
            <a:r>
              <a:rPr lang="en-US" sz="2500" b="1"/>
              <a:t>name for the output directory</a:t>
            </a:r>
            <a:r>
              <a:rPr lang="en-US" sz="2500"/>
              <a:t> (one station per file) in the           </a:t>
            </a:r>
            <a:r>
              <a:rPr lang="en-US" sz="2500" i="1">
                <a:solidFill>
                  <a:srgbClr val="CC0099"/>
                </a:solidFill>
              </a:rPr>
              <a:t>SDN tools\Practical work\output</a:t>
            </a:r>
            <a:r>
              <a:rPr lang="en-US"/>
              <a:t> </a:t>
            </a:r>
            <a:r>
              <a:rPr lang="en-US" sz="2500"/>
              <a:t>directory </a:t>
            </a:r>
          </a:p>
          <a:p>
            <a:pPr>
              <a:buFontTx/>
              <a:buChar char="•"/>
            </a:pPr>
            <a:r>
              <a:rPr lang="en-US" sz="2500"/>
              <a:t>Have a look to the output files</a:t>
            </a:r>
          </a:p>
          <a:p>
            <a:pPr>
              <a:buFontTx/>
              <a:buChar char="•"/>
            </a:pPr>
            <a:r>
              <a:rPr lang="en-US" sz="2500"/>
              <a:t>Drag and drop the ODV files in ODV4 to test their conformity</a:t>
            </a:r>
          </a:p>
          <a:p>
            <a:pPr>
              <a:lnSpc>
                <a:spcPct val="95000"/>
              </a:lnSpc>
              <a:buFontTx/>
              <a:buChar char="•"/>
            </a:pPr>
            <a:endParaRPr lang="en-US" sz="2500"/>
          </a:p>
        </p:txBody>
      </p:sp>
      <p:pic>
        <p:nvPicPr>
          <p:cNvPr id="49664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1680" y="4149080"/>
            <a:ext cx="6948487" cy="1428750"/>
          </a:xfrm>
        </p:spPr>
        <p:txBody>
          <a:bodyPr/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sz="1900" b="1" i="1" dirty="0"/>
              <a:t>NEMO and MIKADO interaction– CDI summary file</a:t>
            </a:r>
            <a:r>
              <a:rPr lang="fr-FR" sz="1800" dirty="0"/>
              <a:t> </a:t>
            </a:r>
            <a:br>
              <a:rPr lang="fr-FR" sz="1800" dirty="0"/>
            </a:br>
            <a:r>
              <a:rPr lang="en-US" sz="1900" b="1" i="1" dirty="0"/>
              <a:t>NEMO</a:t>
            </a:r>
            <a:r>
              <a:rPr lang="en-US" sz="1900" dirty="0"/>
              <a:t> and SDN </a:t>
            </a:r>
            <a:r>
              <a:rPr lang="en-US" sz="1900" b="1" i="1" dirty="0"/>
              <a:t>Download Manager</a:t>
            </a:r>
            <a:r>
              <a:rPr lang="en-US" sz="1900" dirty="0"/>
              <a:t> – </a:t>
            </a:r>
            <a:r>
              <a:rPr lang="en-US" sz="1900" b="1" i="1" dirty="0"/>
              <a:t>coupling table </a:t>
            </a:r>
            <a:r>
              <a:rPr lang="fr-FR" sz="1800" dirty="0"/>
              <a:t/>
            </a:r>
            <a:br>
              <a:rPr lang="fr-FR" sz="1800" dirty="0"/>
            </a:br>
            <a:endParaRPr lang="fr-FR" sz="1800" dirty="0"/>
          </a:p>
        </p:txBody>
      </p:sp>
      <p:pic>
        <p:nvPicPr>
          <p:cNvPr id="568323" name="Picture 3" descr="ne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256584"/>
            <a:ext cx="2031838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6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While converting …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98613" y="2276475"/>
            <a:ext cx="7077075" cy="3311525"/>
          </a:xfrm>
        </p:spPr>
        <p:txBody>
          <a:bodyPr/>
          <a:lstStyle/>
          <a:p>
            <a:r>
              <a:rPr lang="en-US" sz="2100" dirty="0"/>
              <a:t>NEMO is able to </a:t>
            </a:r>
          </a:p>
          <a:p>
            <a:pPr>
              <a:buFontTx/>
              <a:buChar char="•"/>
            </a:pPr>
            <a:r>
              <a:rPr lang="en-US" sz="2100" b="1" dirty="0"/>
              <a:t>Generate a SeaDataNet CDI Summary</a:t>
            </a:r>
          </a:p>
          <a:p>
            <a:pPr lvl="1"/>
            <a:r>
              <a:rPr lang="en-US" sz="2100" dirty="0"/>
              <a:t>Text file containing the minimum mandatory information needed in the CDI ISO-19115 description</a:t>
            </a:r>
          </a:p>
          <a:p>
            <a:pPr lvl="1"/>
            <a:r>
              <a:rPr lang="en-US" sz="2100" dirty="0"/>
              <a:t>This file can be converted to an Excel file</a:t>
            </a:r>
          </a:p>
          <a:p>
            <a:pPr lvl="1"/>
            <a:r>
              <a:rPr lang="en-US" sz="2100" dirty="0"/>
              <a:t>Which can be read by MIKADO to generate the XML CDI files</a:t>
            </a:r>
          </a:p>
          <a:p>
            <a:pPr>
              <a:buFontTx/>
              <a:buChar char="•"/>
            </a:pPr>
            <a:r>
              <a:rPr lang="en-US" sz="2100" b="1" dirty="0"/>
              <a:t>Generate a coupling table </a:t>
            </a:r>
            <a:r>
              <a:rPr lang="en-US" sz="2100" dirty="0"/>
              <a:t>that will be used by the Download manager of SeaDataNet</a:t>
            </a:r>
          </a:p>
          <a:p>
            <a:pPr lvl="1"/>
            <a:r>
              <a:rPr lang="en-US" sz="2100" dirty="0"/>
              <a:t>It is the link between the LOCAL_CDI_ID and the file</a:t>
            </a:r>
          </a:p>
        </p:txBody>
      </p:sp>
      <p:pic>
        <p:nvPicPr>
          <p:cNvPr id="193541" name="Picture 5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6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CDI summary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492375"/>
            <a:ext cx="4751387" cy="3311525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900"/>
              <a:t>Further information must be added in NEMO settings (menu Options of NEMO)</a:t>
            </a:r>
          </a:p>
        </p:txBody>
      </p:sp>
      <p:pic>
        <p:nvPicPr>
          <p:cNvPr id="1955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412875"/>
            <a:ext cx="3863975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55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644900"/>
            <a:ext cx="7042150" cy="27622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5590" name="Picture 6" descr="nem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8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CDI SUMMARY File</a:t>
            </a:r>
          </a:p>
        </p:txBody>
      </p:sp>
      <p:pic>
        <p:nvPicPr>
          <p:cNvPr id="1976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2276475"/>
            <a:ext cx="9180513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39" name="Picture 7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7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Interaction with MIKADO</a:t>
            </a:r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2524125" y="6324601"/>
            <a:ext cx="3416301" cy="344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9383" name="Group 55"/>
          <p:cNvGrpSpPr>
            <a:grpSpLocks/>
          </p:cNvGrpSpPr>
          <p:nvPr/>
        </p:nvGrpSpPr>
        <p:grpSpPr bwMode="auto">
          <a:xfrm>
            <a:off x="323850" y="2565400"/>
            <a:ext cx="8569325" cy="4103688"/>
            <a:chOff x="204" y="1616"/>
            <a:chExt cx="5398" cy="2585"/>
          </a:xfrm>
        </p:grpSpPr>
        <p:grpSp>
          <p:nvGrpSpPr>
            <p:cNvPr id="99377" name="Group 49"/>
            <p:cNvGrpSpPr>
              <a:grpSpLocks/>
            </p:cNvGrpSpPr>
            <p:nvPr/>
          </p:nvGrpSpPr>
          <p:grpSpPr bwMode="auto">
            <a:xfrm>
              <a:off x="204" y="1616"/>
              <a:ext cx="2897" cy="862"/>
              <a:chOff x="204" y="1616"/>
              <a:chExt cx="2897" cy="862"/>
            </a:xfrm>
          </p:grpSpPr>
          <p:pic>
            <p:nvPicPr>
              <p:cNvPr id="99361" name="Picture 33" descr="nem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4" y="1797"/>
                <a:ext cx="652" cy="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9362" name="AutoShape 34"/>
              <p:cNvSpPr>
                <a:spLocks noChangeArrowheads="1"/>
              </p:cNvSpPr>
              <p:nvPr/>
            </p:nvSpPr>
            <p:spPr bwMode="auto">
              <a:xfrm>
                <a:off x="204" y="1707"/>
                <a:ext cx="775" cy="771"/>
              </a:xfrm>
              <a:prstGeom prst="flowChartMultidocumen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Collection </a:t>
                </a:r>
              </a:p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of </a:t>
                </a:r>
              </a:p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ASCII files</a:t>
                </a:r>
                <a:endParaRPr lang="fr-FR" sz="4000"/>
              </a:p>
            </p:txBody>
          </p:sp>
          <p:sp>
            <p:nvSpPr>
              <p:cNvPr id="99363" name="AutoShape 35"/>
              <p:cNvSpPr>
                <a:spLocks noChangeArrowheads="1"/>
              </p:cNvSpPr>
              <p:nvPr/>
            </p:nvSpPr>
            <p:spPr bwMode="auto">
              <a:xfrm>
                <a:off x="2245" y="1616"/>
                <a:ext cx="856" cy="852"/>
              </a:xfrm>
              <a:prstGeom prst="flowChartMultidocument">
                <a:avLst/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ODV 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files</a:t>
                </a:r>
                <a:endParaRPr lang="fr-FR" sz="4000"/>
              </a:p>
            </p:txBody>
          </p:sp>
          <p:sp>
            <p:nvSpPr>
              <p:cNvPr id="99369" name="AutoShape 41"/>
              <p:cNvSpPr>
                <a:spLocks noChangeArrowheads="1"/>
              </p:cNvSpPr>
              <p:nvPr/>
            </p:nvSpPr>
            <p:spPr bwMode="auto">
              <a:xfrm>
                <a:off x="1019" y="1842"/>
                <a:ext cx="245" cy="447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99370" name="AutoShape 42"/>
              <p:cNvSpPr>
                <a:spLocks noChangeArrowheads="1"/>
              </p:cNvSpPr>
              <p:nvPr/>
            </p:nvSpPr>
            <p:spPr bwMode="auto">
              <a:xfrm>
                <a:off x="1957" y="1842"/>
                <a:ext cx="245" cy="447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99378" name="Group 50"/>
            <p:cNvGrpSpPr>
              <a:grpSpLocks/>
            </p:cNvGrpSpPr>
            <p:nvPr/>
          </p:nvGrpSpPr>
          <p:grpSpPr bwMode="auto">
            <a:xfrm>
              <a:off x="1156" y="2402"/>
              <a:ext cx="816" cy="1708"/>
              <a:chOff x="1156" y="2402"/>
              <a:chExt cx="816" cy="1708"/>
            </a:xfrm>
          </p:grpSpPr>
          <p:sp>
            <p:nvSpPr>
              <p:cNvPr id="99365" name="AutoShape 37"/>
              <p:cNvSpPr>
                <a:spLocks noChangeArrowheads="1"/>
              </p:cNvSpPr>
              <p:nvPr/>
            </p:nvSpPr>
            <p:spPr bwMode="auto">
              <a:xfrm>
                <a:off x="1156" y="3461"/>
                <a:ext cx="816" cy="649"/>
              </a:xfrm>
              <a:prstGeom prst="foldedCorner">
                <a:avLst>
                  <a:gd name="adj" fmla="val 12500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CDI summary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CSV file</a:t>
                </a:r>
                <a:endParaRPr lang="fr-FR" sz="4000"/>
              </a:p>
            </p:txBody>
          </p:sp>
          <p:sp>
            <p:nvSpPr>
              <p:cNvPr id="99371" name="AutoShape 43"/>
              <p:cNvSpPr>
                <a:spLocks noChangeArrowheads="1"/>
              </p:cNvSpPr>
              <p:nvPr/>
            </p:nvSpPr>
            <p:spPr bwMode="auto">
              <a:xfrm rot="5400000">
                <a:off x="1113" y="2718"/>
                <a:ext cx="907" cy="275"/>
              </a:xfrm>
              <a:prstGeom prst="rightArrow">
                <a:avLst>
                  <a:gd name="adj1" fmla="val 50000"/>
                  <a:gd name="adj2" fmla="val 82455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99380" name="Group 52"/>
            <p:cNvGrpSpPr>
              <a:grpSpLocks/>
            </p:cNvGrpSpPr>
            <p:nvPr/>
          </p:nvGrpSpPr>
          <p:grpSpPr bwMode="auto">
            <a:xfrm>
              <a:off x="4332" y="2205"/>
              <a:ext cx="1270" cy="1268"/>
              <a:chOff x="4332" y="2205"/>
              <a:chExt cx="1270" cy="1268"/>
            </a:xfrm>
          </p:grpSpPr>
          <p:sp>
            <p:nvSpPr>
              <p:cNvPr id="99360" name="AutoShape 32"/>
              <p:cNvSpPr>
                <a:spLocks noChangeArrowheads="1"/>
              </p:cNvSpPr>
              <p:nvPr/>
            </p:nvSpPr>
            <p:spPr bwMode="auto">
              <a:xfrm>
                <a:off x="4838" y="2735"/>
                <a:ext cx="764" cy="738"/>
              </a:xfrm>
              <a:prstGeom prst="can">
                <a:avLst>
                  <a:gd name="adj" fmla="val 25000"/>
                </a:avLst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SeaDataNet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CDI</a:t>
                </a:r>
                <a:endParaRPr lang="fr-FR" sz="4000"/>
              </a:p>
            </p:txBody>
          </p:sp>
          <p:sp>
            <p:nvSpPr>
              <p:cNvPr id="99375" name="AutoShape 47"/>
              <p:cNvSpPr>
                <a:spLocks noChangeArrowheads="1"/>
              </p:cNvSpPr>
              <p:nvPr/>
            </p:nvSpPr>
            <p:spPr bwMode="auto">
              <a:xfrm rot="5400000">
                <a:off x="4740" y="1797"/>
                <a:ext cx="454" cy="127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99381" name="Group 53"/>
            <p:cNvGrpSpPr>
              <a:grpSpLocks/>
            </p:cNvGrpSpPr>
            <p:nvPr/>
          </p:nvGrpSpPr>
          <p:grpSpPr bwMode="auto">
            <a:xfrm>
              <a:off x="2064" y="3430"/>
              <a:ext cx="2676" cy="771"/>
              <a:chOff x="2064" y="3430"/>
              <a:chExt cx="2676" cy="771"/>
            </a:xfrm>
          </p:grpSpPr>
          <p:sp>
            <p:nvSpPr>
              <p:cNvPr id="99367" name="Text Box 39"/>
              <p:cNvSpPr txBox="1">
                <a:spLocks noChangeArrowheads="1"/>
              </p:cNvSpPr>
              <p:nvPr/>
            </p:nvSpPr>
            <p:spPr bwMode="auto">
              <a:xfrm>
                <a:off x="4102" y="3748"/>
                <a:ext cx="638" cy="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2781" tIns="21390" rIns="42781" bIns="21390"/>
              <a:lstStyle/>
              <a:p>
                <a:r>
                  <a:rPr lang="en-US" sz="1400">
                    <a:solidFill>
                      <a:srgbClr val="808080"/>
                    </a:solidFill>
                    <a:latin typeface="Helvetica" pitchFamily="34" charset="0"/>
                  </a:rPr>
                  <a:t>MIKADO</a:t>
                </a:r>
                <a:endParaRPr lang="fr-FR" sz="4400"/>
              </a:p>
            </p:txBody>
          </p:sp>
          <p:pic>
            <p:nvPicPr>
              <p:cNvPr id="99364" name="Picture 3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1" y="3511"/>
                <a:ext cx="610" cy="6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99366" name="Picture 38" descr="mikado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4" y="3430"/>
                <a:ext cx="473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9372" name="AutoShape 44"/>
              <p:cNvSpPr>
                <a:spLocks noChangeArrowheads="1"/>
              </p:cNvSpPr>
              <p:nvPr/>
            </p:nvSpPr>
            <p:spPr bwMode="auto">
              <a:xfrm>
                <a:off x="2064" y="3670"/>
                <a:ext cx="244" cy="291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99373" name="AutoShape 45"/>
              <p:cNvSpPr>
                <a:spLocks noChangeArrowheads="1"/>
              </p:cNvSpPr>
              <p:nvPr/>
            </p:nvSpPr>
            <p:spPr bwMode="auto">
              <a:xfrm>
                <a:off x="3107" y="3647"/>
                <a:ext cx="635" cy="337"/>
              </a:xfrm>
              <a:prstGeom prst="rightArrow">
                <a:avLst>
                  <a:gd name="adj1" fmla="val 50000"/>
                  <a:gd name="adj2" fmla="val 47107"/>
                </a:avLst>
              </a:prstGeom>
              <a:solidFill>
                <a:srgbClr val="00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grpSp>
          <p:nvGrpSpPr>
            <p:cNvPr id="99382" name="Group 54"/>
            <p:cNvGrpSpPr>
              <a:grpSpLocks/>
            </p:cNvGrpSpPr>
            <p:nvPr/>
          </p:nvGrpSpPr>
          <p:grpSpPr bwMode="auto">
            <a:xfrm>
              <a:off x="3152" y="1950"/>
              <a:ext cx="1497" cy="1406"/>
              <a:chOff x="3152" y="1950"/>
              <a:chExt cx="1497" cy="1406"/>
            </a:xfrm>
          </p:grpSpPr>
          <p:sp>
            <p:nvSpPr>
              <p:cNvPr id="99368" name="AutoShape 40"/>
              <p:cNvSpPr>
                <a:spLocks noChangeArrowheads="1"/>
              </p:cNvSpPr>
              <p:nvPr/>
            </p:nvSpPr>
            <p:spPr bwMode="auto">
              <a:xfrm>
                <a:off x="3513" y="1950"/>
                <a:ext cx="775" cy="771"/>
              </a:xfrm>
              <a:prstGeom prst="flowChartMultidocument">
                <a:avLst/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XML</a:t>
                </a:r>
              </a:p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 CDI files</a:t>
                </a:r>
                <a:endParaRPr lang="fr-FR" sz="4000"/>
              </a:p>
            </p:txBody>
          </p:sp>
          <p:sp>
            <p:nvSpPr>
              <p:cNvPr id="99374" name="AutoShape 46"/>
              <p:cNvSpPr>
                <a:spLocks noChangeArrowheads="1"/>
              </p:cNvSpPr>
              <p:nvPr/>
            </p:nvSpPr>
            <p:spPr bwMode="auto">
              <a:xfrm rot="16200000">
                <a:off x="3739" y="2643"/>
                <a:ext cx="326" cy="449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99376" name="Text Box 48"/>
              <p:cNvSpPr txBox="1">
                <a:spLocks noChangeArrowheads="1"/>
              </p:cNvSpPr>
              <p:nvPr/>
            </p:nvSpPr>
            <p:spPr bwMode="auto">
              <a:xfrm>
                <a:off x="3152" y="3158"/>
                <a:ext cx="1497" cy="198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>
                    <a:latin typeface="Arial" charset="0"/>
                  </a:rPr>
                  <a:t>summary_CDI_NEMO.xml</a:t>
                </a:r>
              </a:p>
            </p:txBody>
          </p:sp>
        </p:grpSp>
      </p:grpSp>
      <p:pic>
        <p:nvPicPr>
          <p:cNvPr id="99384" name="Picture 56" descr="nem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02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Coupling table for Download Manager</a:t>
            </a:r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4213" y="2420888"/>
            <a:ext cx="4751387" cy="3311525"/>
          </a:xfrm>
          <a:noFill/>
          <a:ln/>
        </p:spPr>
        <p:txBody>
          <a:bodyPr/>
          <a:lstStyle/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Further information must be added in NEMO settings (menu Options of NEMO</a:t>
            </a:r>
            <a:r>
              <a:rPr lang="en-US" sz="2400" dirty="0" smtClean="0"/>
              <a:t>)</a:t>
            </a:r>
          </a:p>
          <a:p>
            <a:pPr>
              <a:lnSpc>
                <a:spcPct val="95000"/>
              </a:lnSpc>
              <a:buFontTx/>
              <a:buChar char="•"/>
            </a:pPr>
            <a:endParaRPr lang="en-US" sz="2400" dirty="0" smtClean="0"/>
          </a:p>
          <a:p>
            <a:pPr>
              <a:lnSpc>
                <a:spcPct val="95000"/>
              </a:lnSpc>
              <a:buFontTx/>
              <a:buChar char="•"/>
            </a:pPr>
            <a:endParaRPr lang="en-US" sz="2400" dirty="0"/>
          </a:p>
          <a:p>
            <a:pPr marL="0" indent="0">
              <a:lnSpc>
                <a:spcPct val="95000"/>
              </a:lnSpc>
              <a:buNone/>
            </a:pPr>
            <a:endParaRPr lang="en-US" sz="2400" dirty="0"/>
          </a:p>
          <a:p>
            <a:pPr lvl="1">
              <a:lnSpc>
                <a:spcPct val="95000"/>
              </a:lnSpc>
            </a:pPr>
            <a:endParaRPr lang="en-US" sz="2000" dirty="0"/>
          </a:p>
          <a:p>
            <a:pPr lvl="1">
              <a:lnSpc>
                <a:spcPct val="95000"/>
              </a:lnSpc>
            </a:pPr>
            <a:endParaRPr lang="en-US" sz="2000" dirty="0"/>
          </a:p>
          <a:p>
            <a:pPr lvl="1">
              <a:lnSpc>
                <a:spcPct val="95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coupling table makes the link between each LOCAL_CDI_ID and the file(s) which contains it</a:t>
            </a:r>
          </a:p>
        </p:txBody>
      </p:sp>
      <p:pic>
        <p:nvPicPr>
          <p:cNvPr id="1812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1990725"/>
            <a:ext cx="3546475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2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7561262" cy="1525588"/>
          </a:xfrm>
          <a:prstGeom prst="rect">
            <a:avLst/>
          </a:prstGeom>
          <a:solidFill>
            <a:srgbClr val="0000FF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256" name="Picture 8" descr="nem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4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Coupling table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the “Generate mapping” option is clicked :</a:t>
            </a:r>
          </a:p>
          <a:p>
            <a:pPr>
              <a:buFontTx/>
              <a:buChar char="•"/>
            </a:pPr>
            <a:r>
              <a:rPr lang="en-US" dirty="0"/>
              <a:t>NEMO will insert a record in the coupling table for each vertical profile, time series or trajectory that it converts.</a:t>
            </a:r>
          </a:p>
          <a:p>
            <a:pPr>
              <a:buFontTx/>
              <a:buChar char="•"/>
            </a:pPr>
            <a:r>
              <a:rPr lang="en-US" dirty="0"/>
              <a:t>The coupling table is managed by a local database imbedded in NEMO</a:t>
            </a:r>
          </a:p>
          <a:p>
            <a:pPr>
              <a:buFontTx/>
              <a:buChar char="•"/>
            </a:pPr>
            <a:r>
              <a:rPr lang="en-US" dirty="0"/>
              <a:t>The coupling table can be :</a:t>
            </a:r>
          </a:p>
          <a:p>
            <a:pPr lvl="1"/>
            <a:r>
              <a:rPr lang="en-US" sz="2000" dirty="0"/>
              <a:t>Edited (for modification, insertion or deletion)</a:t>
            </a:r>
          </a:p>
          <a:p>
            <a:pPr lvl="1"/>
            <a:r>
              <a:rPr lang="en-US" sz="2000" dirty="0"/>
              <a:t>exported (to be used by the download manager)</a:t>
            </a:r>
          </a:p>
          <a:p>
            <a:pPr lvl="1"/>
            <a:r>
              <a:rPr lang="en-US" sz="2000" dirty="0"/>
              <a:t>imported (from  previous version of NEMO, for example)</a:t>
            </a:r>
          </a:p>
        </p:txBody>
      </p:sp>
      <p:pic>
        <p:nvPicPr>
          <p:cNvPr id="19968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50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Coupling table content (1)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2708275"/>
            <a:ext cx="2484437" cy="3311525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LOCAL_CDI_ID</a:t>
            </a:r>
          </a:p>
          <a:p>
            <a:pPr marL="0" indent="0">
              <a:buNone/>
            </a:pPr>
            <a:r>
              <a:rPr lang="en-US" sz="2200" dirty="0"/>
              <a:t>Modus</a:t>
            </a:r>
          </a:p>
          <a:p>
            <a:pPr marL="0" indent="0">
              <a:buNone/>
            </a:pPr>
            <a:r>
              <a:rPr lang="en-US" sz="2200" dirty="0"/>
              <a:t>1 : mono-station</a:t>
            </a:r>
          </a:p>
          <a:p>
            <a:pPr marL="0" indent="0">
              <a:buNone/>
            </a:pPr>
            <a:r>
              <a:rPr lang="en-US" sz="2200" dirty="0"/>
              <a:t>3 multi-station</a:t>
            </a:r>
          </a:p>
          <a:p>
            <a:pPr marL="0" indent="0">
              <a:buNone/>
            </a:pPr>
            <a:r>
              <a:rPr lang="en-US" sz="2200" dirty="0"/>
              <a:t>Filename</a:t>
            </a:r>
          </a:p>
          <a:p>
            <a:pPr marL="0" indent="0">
              <a:buNone/>
            </a:pPr>
            <a:r>
              <a:rPr lang="en-US" sz="2200" dirty="0"/>
              <a:t>Date of creation</a:t>
            </a:r>
          </a:p>
        </p:txBody>
      </p:sp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133600"/>
            <a:ext cx="6769100" cy="451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1734" name="Picture 6" descr="ne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1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0" y="1268413"/>
            <a:ext cx="9107488" cy="5592762"/>
            <a:chOff x="0" y="1268413"/>
            <a:chExt cx="9107488" cy="5592762"/>
          </a:xfrm>
        </p:grpSpPr>
        <p:sp>
          <p:nvSpPr>
            <p:cNvPr id="2" name="Rectangle 1"/>
            <p:cNvSpPr/>
            <p:nvPr/>
          </p:nvSpPr>
          <p:spPr>
            <a:xfrm>
              <a:off x="2617788" y="6453188"/>
              <a:ext cx="3899694" cy="2952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669" name="Text Box 77"/>
            <p:cNvSpPr txBox="1">
              <a:spLocks noChangeArrowheads="1"/>
            </p:cNvSpPr>
            <p:nvPr/>
          </p:nvSpPr>
          <p:spPr bwMode="auto">
            <a:xfrm>
              <a:off x="1730375" y="6491288"/>
              <a:ext cx="4535488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dirty="0">
                  <a:solidFill>
                    <a:schemeClr val="accent2"/>
                  </a:solidFill>
                  <a:latin typeface="Helvetica" pitchFamily="34" charset="0"/>
                </a:rPr>
                <a:t>Data </a:t>
              </a:r>
              <a:r>
                <a:rPr lang="en-GB" sz="1800" dirty="0" smtClean="0">
                  <a:solidFill>
                    <a:schemeClr val="accent2"/>
                  </a:solidFill>
                  <a:latin typeface="Helvetica" pitchFamily="34" charset="0"/>
                </a:rPr>
                <a:t>centres : SeaDataNet nodes </a:t>
              </a:r>
              <a:endParaRPr lang="en-GB" sz="1800" dirty="0">
                <a:solidFill>
                  <a:schemeClr val="accent2"/>
                </a:solidFill>
                <a:latin typeface="Helvetica" pitchFamily="34" charset="0"/>
              </a:endParaRPr>
            </a:p>
          </p:txBody>
        </p:sp>
        <p:sp>
          <p:nvSpPr>
            <p:cNvPr id="238671" name="AutoShape 79"/>
            <p:cNvSpPr>
              <a:spLocks noChangeArrowheads="1"/>
            </p:cNvSpPr>
            <p:nvPr/>
          </p:nvSpPr>
          <p:spPr bwMode="auto">
            <a:xfrm>
              <a:off x="0" y="3986213"/>
              <a:ext cx="792163" cy="574675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New</a:t>
              </a:r>
            </a:p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data</a:t>
              </a:r>
            </a:p>
          </p:txBody>
        </p:sp>
        <p:sp>
          <p:nvSpPr>
            <p:cNvPr id="238672" name="Cloud"/>
            <p:cNvSpPr>
              <a:spLocks noChangeAspect="1" noEditPoints="1" noChangeArrowheads="1"/>
            </p:cNvSpPr>
            <p:nvPr/>
          </p:nvSpPr>
          <p:spPr bwMode="auto">
            <a:xfrm>
              <a:off x="865188" y="1738313"/>
              <a:ext cx="4681538" cy="396081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E7F4F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GB" sz="2000"/>
            </a:p>
          </p:txBody>
        </p:sp>
        <p:sp>
          <p:nvSpPr>
            <p:cNvPr id="238674" name="AutoShape 82"/>
            <p:cNvSpPr>
              <a:spLocks noChangeArrowheads="1"/>
            </p:cNvSpPr>
            <p:nvPr/>
          </p:nvSpPr>
          <p:spPr bwMode="auto">
            <a:xfrm>
              <a:off x="2520950" y="3409950"/>
              <a:ext cx="863600" cy="792162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Data in </a:t>
              </a:r>
            </a:p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database </a:t>
              </a:r>
            </a:p>
          </p:txBody>
        </p:sp>
        <p:sp>
          <p:nvSpPr>
            <p:cNvPr id="238675" name="AutoShape 83"/>
            <p:cNvSpPr>
              <a:spLocks noChangeArrowheads="1"/>
            </p:cNvSpPr>
            <p:nvPr/>
          </p:nvSpPr>
          <p:spPr bwMode="auto">
            <a:xfrm>
              <a:off x="3457575" y="1871663"/>
              <a:ext cx="935038" cy="1163637"/>
            </a:xfrm>
            <a:prstGeom prst="can">
              <a:avLst>
                <a:gd name="adj" fmla="val 3111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Metadata</a:t>
              </a:r>
            </a:p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In</a:t>
              </a:r>
            </a:p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database </a:t>
              </a:r>
            </a:p>
          </p:txBody>
        </p:sp>
        <p:sp>
          <p:nvSpPr>
            <p:cNvPr id="238676" name="AutoShape 84"/>
            <p:cNvSpPr>
              <a:spLocks noChangeArrowheads="1"/>
            </p:cNvSpPr>
            <p:nvPr/>
          </p:nvSpPr>
          <p:spPr bwMode="auto">
            <a:xfrm>
              <a:off x="61913" y="2328863"/>
              <a:ext cx="1019175" cy="554037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New </a:t>
              </a:r>
            </a:p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metadata</a:t>
              </a:r>
            </a:p>
          </p:txBody>
        </p:sp>
        <p:sp>
          <p:nvSpPr>
            <p:cNvPr id="238677" name="AutoShape 85"/>
            <p:cNvSpPr>
              <a:spLocks noChangeArrowheads="1"/>
            </p:cNvSpPr>
            <p:nvPr/>
          </p:nvSpPr>
          <p:spPr bwMode="auto">
            <a:xfrm>
              <a:off x="1730375" y="2387600"/>
              <a:ext cx="1006475" cy="1092200"/>
            </a:xfrm>
            <a:prstGeom prst="flowChartMulti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latin typeface="Helvetica" pitchFamily="34" charset="0"/>
                </a:rPr>
                <a:t>Metadata 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in Excel 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files</a:t>
              </a:r>
              <a:endParaRPr lang="en-US" sz="1200">
                <a:solidFill>
                  <a:srgbClr val="CC0099"/>
                </a:solidFill>
                <a:latin typeface="Helvetica" pitchFamily="34" charset="0"/>
              </a:endParaRPr>
            </a:p>
          </p:txBody>
        </p:sp>
        <p:sp>
          <p:nvSpPr>
            <p:cNvPr id="238678" name="AutoShape 86"/>
            <p:cNvSpPr>
              <a:spLocks noChangeArrowheads="1"/>
            </p:cNvSpPr>
            <p:nvPr/>
          </p:nvSpPr>
          <p:spPr bwMode="auto">
            <a:xfrm>
              <a:off x="792163" y="4273550"/>
              <a:ext cx="565150" cy="215900"/>
            </a:xfrm>
            <a:prstGeom prst="rightArrow">
              <a:avLst>
                <a:gd name="adj1" fmla="val 50000"/>
                <a:gd name="adj2" fmla="val 65441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679" name="AutoShape 87"/>
            <p:cNvSpPr>
              <a:spLocks noChangeArrowheads="1"/>
            </p:cNvSpPr>
            <p:nvPr/>
          </p:nvSpPr>
          <p:spPr bwMode="auto">
            <a:xfrm>
              <a:off x="1090613" y="2617788"/>
              <a:ext cx="565150" cy="215900"/>
            </a:xfrm>
            <a:prstGeom prst="rightArrow">
              <a:avLst>
                <a:gd name="adj1" fmla="val 50000"/>
                <a:gd name="adj2" fmla="val 65441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690" name="Line 98"/>
            <p:cNvSpPr>
              <a:spLocks noChangeShapeType="1"/>
            </p:cNvSpPr>
            <p:nvPr/>
          </p:nvSpPr>
          <p:spPr bwMode="auto">
            <a:xfrm>
              <a:off x="7092950" y="3933825"/>
              <a:ext cx="358775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691" name="Line 99"/>
            <p:cNvSpPr>
              <a:spLocks noChangeShapeType="1"/>
            </p:cNvSpPr>
            <p:nvPr/>
          </p:nvSpPr>
          <p:spPr bwMode="auto">
            <a:xfrm>
              <a:off x="5942013" y="2708275"/>
              <a:ext cx="0" cy="122555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692" name="Line 100"/>
            <p:cNvSpPr>
              <a:spLocks noChangeShapeType="1"/>
            </p:cNvSpPr>
            <p:nvPr/>
          </p:nvSpPr>
          <p:spPr bwMode="auto">
            <a:xfrm>
              <a:off x="5942013" y="3933825"/>
              <a:ext cx="1150938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693" name="AutoShape 101"/>
            <p:cNvSpPr>
              <a:spLocks noChangeArrowheads="1"/>
            </p:cNvSpPr>
            <p:nvPr/>
          </p:nvSpPr>
          <p:spPr bwMode="auto">
            <a:xfrm>
              <a:off x="5508625" y="1844675"/>
              <a:ext cx="1225550" cy="1223963"/>
            </a:xfrm>
            <a:prstGeom prst="flowChartMulti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200">
                <a:latin typeface="Helvetica" pitchFamily="34" charset="0"/>
              </a:endParaRPr>
            </a:p>
            <a:p>
              <a:pPr algn="ctr"/>
              <a:r>
                <a:rPr lang="en-US" sz="1200">
                  <a:latin typeface="Helvetica" pitchFamily="34" charset="0"/>
                </a:rPr>
                <a:t>Meta data 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at XML 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ISO19155</a:t>
              </a:r>
            </a:p>
          </p:txBody>
        </p:sp>
        <p:sp>
          <p:nvSpPr>
            <p:cNvPr id="238694" name="Text Box 102"/>
            <p:cNvSpPr txBox="1">
              <a:spLocks noChangeArrowheads="1"/>
            </p:cNvSpPr>
            <p:nvPr/>
          </p:nvSpPr>
          <p:spPr bwMode="auto">
            <a:xfrm>
              <a:off x="2699841" y="2728913"/>
              <a:ext cx="1008063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300" dirty="0">
                  <a:solidFill>
                    <a:srgbClr val="CC0099"/>
                  </a:solidFill>
                  <a:latin typeface="Helvetica" pitchFamily="34" charset="0"/>
                </a:rPr>
                <a:t>MIKADO</a:t>
              </a:r>
            </a:p>
          </p:txBody>
        </p:sp>
        <p:sp>
          <p:nvSpPr>
            <p:cNvPr id="238695" name="Text Box 103"/>
            <p:cNvSpPr txBox="1">
              <a:spLocks noChangeArrowheads="1"/>
            </p:cNvSpPr>
            <p:nvPr/>
          </p:nvSpPr>
          <p:spPr bwMode="auto">
            <a:xfrm>
              <a:off x="4500563" y="2349500"/>
              <a:ext cx="1008063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MIKADO</a:t>
              </a:r>
            </a:p>
          </p:txBody>
        </p:sp>
        <p:sp>
          <p:nvSpPr>
            <p:cNvPr id="238696" name="Line 104"/>
            <p:cNvSpPr>
              <a:spLocks noChangeShapeType="1"/>
            </p:cNvSpPr>
            <p:nvPr/>
          </p:nvSpPr>
          <p:spPr bwMode="auto">
            <a:xfrm>
              <a:off x="4429125" y="2636838"/>
              <a:ext cx="1439863" cy="0"/>
            </a:xfrm>
            <a:prstGeom prst="line">
              <a:avLst/>
            </a:prstGeom>
            <a:noFill/>
            <a:ln w="76200">
              <a:solidFill>
                <a:srgbClr val="CC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697" name="Line 105"/>
            <p:cNvSpPr>
              <a:spLocks noChangeShapeType="1"/>
            </p:cNvSpPr>
            <p:nvPr/>
          </p:nvSpPr>
          <p:spPr bwMode="auto">
            <a:xfrm>
              <a:off x="2617788" y="2997200"/>
              <a:ext cx="3251200" cy="0"/>
            </a:xfrm>
            <a:prstGeom prst="line">
              <a:avLst/>
            </a:prstGeom>
            <a:noFill/>
            <a:ln w="76200">
              <a:solidFill>
                <a:srgbClr val="CC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00" name="Text Box 108"/>
            <p:cNvSpPr txBox="1">
              <a:spLocks noChangeArrowheads="1"/>
            </p:cNvSpPr>
            <p:nvPr/>
          </p:nvSpPr>
          <p:spPr bwMode="auto">
            <a:xfrm>
              <a:off x="2771775" y="1268413"/>
              <a:ext cx="1441450" cy="488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SeaDataNet</a:t>
              </a:r>
            </a:p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Vocabulary</a:t>
              </a:r>
            </a:p>
          </p:txBody>
        </p:sp>
        <p:sp>
          <p:nvSpPr>
            <p:cNvPr id="238701" name="AutoShape 109"/>
            <p:cNvSpPr>
              <a:spLocks noChangeArrowheads="1"/>
            </p:cNvSpPr>
            <p:nvPr/>
          </p:nvSpPr>
          <p:spPr bwMode="auto">
            <a:xfrm rot="5400000">
              <a:off x="3014663" y="2033588"/>
              <a:ext cx="720725" cy="195263"/>
            </a:xfrm>
            <a:prstGeom prst="rightArrow">
              <a:avLst>
                <a:gd name="adj1" fmla="val 50000"/>
                <a:gd name="adj2" fmla="val 92276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703" name="Line 111"/>
            <p:cNvSpPr>
              <a:spLocks noChangeShapeType="1"/>
            </p:cNvSpPr>
            <p:nvPr/>
          </p:nvSpPr>
          <p:spPr bwMode="auto">
            <a:xfrm>
              <a:off x="7019925" y="1268413"/>
              <a:ext cx="0" cy="558958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04" name="AutoShape 112"/>
            <p:cNvSpPr>
              <a:spLocks noChangeArrowheads="1"/>
            </p:cNvSpPr>
            <p:nvPr/>
          </p:nvSpPr>
          <p:spPr bwMode="auto">
            <a:xfrm>
              <a:off x="7666038" y="515778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CDI</a:t>
              </a:r>
            </a:p>
          </p:txBody>
        </p:sp>
        <p:sp>
          <p:nvSpPr>
            <p:cNvPr id="238705" name="AutoShape 113"/>
            <p:cNvSpPr>
              <a:spLocks noChangeArrowheads="1"/>
            </p:cNvSpPr>
            <p:nvPr/>
          </p:nvSpPr>
          <p:spPr bwMode="auto">
            <a:xfrm>
              <a:off x="7666038" y="263683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EDIOS</a:t>
              </a:r>
            </a:p>
          </p:txBody>
        </p:sp>
        <p:sp>
          <p:nvSpPr>
            <p:cNvPr id="238706" name="AutoShape 114"/>
            <p:cNvSpPr>
              <a:spLocks noChangeArrowheads="1"/>
            </p:cNvSpPr>
            <p:nvPr/>
          </p:nvSpPr>
          <p:spPr bwMode="auto">
            <a:xfrm>
              <a:off x="7666038" y="4292600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EDMERP</a:t>
              </a:r>
            </a:p>
          </p:txBody>
        </p:sp>
        <p:sp>
          <p:nvSpPr>
            <p:cNvPr id="238707" name="AutoShape 115"/>
            <p:cNvSpPr>
              <a:spLocks noChangeArrowheads="1"/>
            </p:cNvSpPr>
            <p:nvPr/>
          </p:nvSpPr>
          <p:spPr bwMode="auto">
            <a:xfrm>
              <a:off x="7666038" y="3502025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EDMED</a:t>
              </a:r>
            </a:p>
          </p:txBody>
        </p:sp>
        <p:sp>
          <p:nvSpPr>
            <p:cNvPr id="238708" name="Text Box 116"/>
            <p:cNvSpPr txBox="1">
              <a:spLocks noChangeArrowheads="1"/>
            </p:cNvSpPr>
            <p:nvPr/>
          </p:nvSpPr>
          <p:spPr bwMode="auto">
            <a:xfrm rot="16200000">
              <a:off x="6505576" y="3586163"/>
              <a:ext cx="4349750" cy="287338"/>
            </a:xfrm>
            <a:prstGeom prst="rect">
              <a:avLst/>
            </a:prstGeom>
            <a:solidFill>
              <a:srgbClr val="A3D1FB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SEADATANET</a:t>
              </a:r>
            </a:p>
            <a:p>
              <a:endParaRPr lang="en-GB" sz="1600">
                <a:solidFill>
                  <a:schemeClr val="accent2"/>
                </a:solidFill>
                <a:latin typeface="Helvetica" pitchFamily="34" charset="0"/>
              </a:endParaRPr>
            </a:p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PORTAL              </a:t>
              </a:r>
            </a:p>
          </p:txBody>
        </p:sp>
        <p:sp>
          <p:nvSpPr>
            <p:cNvPr id="238709" name="Line 117"/>
            <p:cNvSpPr>
              <a:spLocks noChangeShapeType="1"/>
            </p:cNvSpPr>
            <p:nvPr/>
          </p:nvSpPr>
          <p:spPr bwMode="auto">
            <a:xfrm>
              <a:off x="8386763" y="3070225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0" name="Line 118"/>
            <p:cNvSpPr>
              <a:spLocks noChangeShapeType="1"/>
            </p:cNvSpPr>
            <p:nvPr/>
          </p:nvSpPr>
          <p:spPr bwMode="auto">
            <a:xfrm>
              <a:off x="8386763" y="3862388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1" name="Line 119"/>
            <p:cNvSpPr>
              <a:spLocks noChangeShapeType="1"/>
            </p:cNvSpPr>
            <p:nvPr/>
          </p:nvSpPr>
          <p:spPr bwMode="auto">
            <a:xfrm>
              <a:off x="8386763" y="4725988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2" name="Line 120"/>
            <p:cNvSpPr>
              <a:spLocks noChangeShapeType="1"/>
            </p:cNvSpPr>
            <p:nvPr/>
          </p:nvSpPr>
          <p:spPr bwMode="auto">
            <a:xfrm>
              <a:off x="8386763" y="5518150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3" name="Text Box 121"/>
            <p:cNvSpPr txBox="1">
              <a:spLocks noChangeArrowheads="1"/>
            </p:cNvSpPr>
            <p:nvPr/>
          </p:nvSpPr>
          <p:spPr bwMode="auto">
            <a:xfrm>
              <a:off x="7056438" y="6381750"/>
              <a:ext cx="2051050" cy="366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>
                  <a:solidFill>
                    <a:schemeClr val="accent2"/>
                  </a:solidFill>
                  <a:latin typeface="Helvetica" pitchFamily="34" charset="0"/>
                </a:rPr>
                <a:t>European portal</a:t>
              </a:r>
            </a:p>
          </p:txBody>
        </p:sp>
        <p:sp>
          <p:nvSpPr>
            <p:cNvPr id="238714" name="AutoShape 122"/>
            <p:cNvSpPr>
              <a:spLocks noChangeArrowheads="1"/>
            </p:cNvSpPr>
            <p:nvPr/>
          </p:nvSpPr>
          <p:spPr bwMode="auto">
            <a:xfrm>
              <a:off x="7666038" y="177323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CSR</a:t>
              </a:r>
            </a:p>
          </p:txBody>
        </p:sp>
        <p:sp>
          <p:nvSpPr>
            <p:cNvPr id="238715" name="Line 123"/>
            <p:cNvSpPr>
              <a:spLocks noChangeShapeType="1"/>
            </p:cNvSpPr>
            <p:nvPr/>
          </p:nvSpPr>
          <p:spPr bwMode="auto">
            <a:xfrm>
              <a:off x="8386763" y="2206625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6" name="Line 124"/>
            <p:cNvSpPr>
              <a:spLocks noChangeShapeType="1"/>
            </p:cNvSpPr>
            <p:nvPr/>
          </p:nvSpPr>
          <p:spPr bwMode="auto">
            <a:xfrm>
              <a:off x="7451725" y="1989138"/>
              <a:ext cx="0" cy="3744912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7" name="Line 125"/>
            <p:cNvSpPr>
              <a:spLocks noChangeShapeType="1"/>
            </p:cNvSpPr>
            <p:nvPr/>
          </p:nvSpPr>
          <p:spPr bwMode="auto">
            <a:xfrm>
              <a:off x="7451725" y="31416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8" name="Line 126"/>
            <p:cNvSpPr>
              <a:spLocks noChangeShapeType="1"/>
            </p:cNvSpPr>
            <p:nvPr/>
          </p:nvSpPr>
          <p:spPr bwMode="auto">
            <a:xfrm>
              <a:off x="7451725" y="48688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19" name="Line 127"/>
            <p:cNvSpPr>
              <a:spLocks noChangeShapeType="1"/>
            </p:cNvSpPr>
            <p:nvPr/>
          </p:nvSpPr>
          <p:spPr bwMode="auto">
            <a:xfrm>
              <a:off x="7451725" y="5589588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20" name="Line 128"/>
            <p:cNvSpPr>
              <a:spLocks noChangeShapeType="1"/>
            </p:cNvSpPr>
            <p:nvPr/>
          </p:nvSpPr>
          <p:spPr bwMode="auto">
            <a:xfrm>
              <a:off x="7451725" y="2133600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21" name="Line 129"/>
            <p:cNvSpPr>
              <a:spLocks noChangeShapeType="1"/>
            </p:cNvSpPr>
            <p:nvPr/>
          </p:nvSpPr>
          <p:spPr bwMode="auto">
            <a:xfrm>
              <a:off x="7450138" y="40052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30" name="Line 138"/>
            <p:cNvSpPr>
              <a:spLocks noChangeShapeType="1"/>
            </p:cNvSpPr>
            <p:nvPr/>
          </p:nvSpPr>
          <p:spPr bwMode="auto">
            <a:xfrm>
              <a:off x="7775575" y="5876925"/>
              <a:ext cx="0" cy="288925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31" name="Rectangle 139"/>
            <p:cNvSpPr>
              <a:spLocks noChangeArrowheads="1"/>
            </p:cNvSpPr>
            <p:nvPr/>
          </p:nvSpPr>
          <p:spPr bwMode="auto">
            <a:xfrm>
              <a:off x="4668838" y="5805488"/>
              <a:ext cx="1441450" cy="6477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rgbClr val="660066"/>
                  </a:solidFill>
                  <a:latin typeface="Helvetica" pitchFamily="34" charset="0"/>
                </a:rPr>
                <a:t>Local copy of</a:t>
              </a:r>
            </a:p>
            <a:p>
              <a:pPr algn="ctr"/>
              <a:r>
                <a:rPr lang="en-GB" sz="1200">
                  <a:solidFill>
                    <a:srgbClr val="660066"/>
                  </a:solidFill>
                  <a:latin typeface="Helvetica" pitchFamily="34" charset="0"/>
                </a:rPr>
                <a:t>data for</a:t>
              </a:r>
            </a:p>
            <a:p>
              <a:pPr algn="ctr"/>
              <a:r>
                <a:rPr lang="en-GB" sz="1200">
                  <a:solidFill>
                    <a:srgbClr val="660066"/>
                  </a:solidFill>
                  <a:latin typeface="Helvetica" pitchFamily="34" charset="0"/>
                </a:rPr>
                <a:t>downloading</a:t>
              </a:r>
            </a:p>
          </p:txBody>
        </p:sp>
        <p:sp>
          <p:nvSpPr>
            <p:cNvPr id="238732" name="Text Box 140"/>
            <p:cNvSpPr txBox="1">
              <a:spLocks noChangeArrowheads="1"/>
            </p:cNvSpPr>
            <p:nvPr/>
          </p:nvSpPr>
          <p:spPr bwMode="auto">
            <a:xfrm>
              <a:off x="6264275" y="5949950"/>
              <a:ext cx="8763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Data request</a:t>
              </a:r>
            </a:p>
          </p:txBody>
        </p:sp>
        <p:sp>
          <p:nvSpPr>
            <p:cNvPr id="238733" name="Text Box 141"/>
            <p:cNvSpPr txBox="1">
              <a:spLocks noChangeArrowheads="1"/>
            </p:cNvSpPr>
            <p:nvPr/>
          </p:nvSpPr>
          <p:spPr bwMode="auto">
            <a:xfrm>
              <a:off x="6610350" y="6165850"/>
              <a:ext cx="904875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Downloading</a:t>
              </a:r>
            </a:p>
          </p:txBody>
        </p:sp>
        <p:sp>
          <p:nvSpPr>
            <p:cNvPr id="238734" name="Line 142"/>
            <p:cNvSpPr>
              <a:spLocks noChangeShapeType="1"/>
            </p:cNvSpPr>
            <p:nvPr/>
          </p:nvSpPr>
          <p:spPr bwMode="auto">
            <a:xfrm>
              <a:off x="6037263" y="6165850"/>
              <a:ext cx="2085975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35" name="Line 143"/>
            <p:cNvSpPr>
              <a:spLocks noChangeShapeType="1"/>
            </p:cNvSpPr>
            <p:nvPr/>
          </p:nvSpPr>
          <p:spPr bwMode="auto">
            <a:xfrm flipH="1">
              <a:off x="3228975" y="3644900"/>
              <a:ext cx="1512888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37" name="Line 145"/>
            <p:cNvSpPr>
              <a:spLocks noChangeShapeType="1"/>
            </p:cNvSpPr>
            <p:nvPr/>
          </p:nvSpPr>
          <p:spPr bwMode="auto">
            <a:xfrm flipV="1">
              <a:off x="5245100" y="3716338"/>
              <a:ext cx="1588" cy="2017713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38" name="Text Box 146"/>
            <p:cNvSpPr txBox="1">
              <a:spLocks noChangeArrowheads="1"/>
            </p:cNvSpPr>
            <p:nvPr/>
          </p:nvSpPr>
          <p:spPr bwMode="auto">
            <a:xfrm rot="2794660">
              <a:off x="4278313" y="5043488"/>
              <a:ext cx="1441450" cy="517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Download</a:t>
              </a:r>
            </a:p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Manager</a:t>
              </a:r>
            </a:p>
          </p:txBody>
        </p:sp>
        <p:sp>
          <p:nvSpPr>
            <p:cNvPr id="238739" name="Line 147"/>
            <p:cNvSpPr>
              <a:spLocks noChangeShapeType="1"/>
            </p:cNvSpPr>
            <p:nvPr/>
          </p:nvSpPr>
          <p:spPr bwMode="auto">
            <a:xfrm flipH="1" flipV="1">
              <a:off x="4379913" y="4941888"/>
              <a:ext cx="720725" cy="863600"/>
            </a:xfrm>
            <a:prstGeom prst="line">
              <a:avLst/>
            </a:prstGeom>
            <a:noFill/>
            <a:ln w="57150">
              <a:solidFill>
                <a:srgbClr val="CC0099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740" name="Line 148"/>
            <p:cNvSpPr>
              <a:spLocks noChangeShapeType="1"/>
            </p:cNvSpPr>
            <p:nvPr/>
          </p:nvSpPr>
          <p:spPr bwMode="auto">
            <a:xfrm flipH="1">
              <a:off x="4308475" y="3730625"/>
              <a:ext cx="793750" cy="706438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38741" name="Text Box 149"/>
            <p:cNvSpPr txBox="1">
              <a:spLocks noChangeArrowheads="1"/>
            </p:cNvSpPr>
            <p:nvPr/>
          </p:nvSpPr>
          <p:spPr bwMode="auto">
            <a:xfrm>
              <a:off x="8124825" y="6178550"/>
              <a:ext cx="550863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RSM</a:t>
              </a:r>
            </a:p>
          </p:txBody>
        </p:sp>
        <p:sp>
          <p:nvSpPr>
            <p:cNvPr id="238742" name="Text Box 150"/>
            <p:cNvSpPr txBox="1">
              <a:spLocks noChangeArrowheads="1"/>
            </p:cNvSpPr>
            <p:nvPr/>
          </p:nvSpPr>
          <p:spPr bwMode="auto">
            <a:xfrm>
              <a:off x="7861300" y="5876925"/>
              <a:ext cx="522288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AAA</a:t>
              </a:r>
            </a:p>
          </p:txBody>
        </p:sp>
        <p:sp>
          <p:nvSpPr>
            <p:cNvPr id="238724" name="AutoShape 132"/>
            <p:cNvSpPr>
              <a:spLocks noChangeArrowheads="1"/>
            </p:cNvSpPr>
            <p:nvPr/>
          </p:nvSpPr>
          <p:spPr bwMode="auto">
            <a:xfrm rot="16200000">
              <a:off x="2773363" y="5599113"/>
              <a:ext cx="647700" cy="195263"/>
            </a:xfrm>
            <a:prstGeom prst="rightArrow">
              <a:avLst>
                <a:gd name="adj1" fmla="val 50000"/>
                <a:gd name="adj2" fmla="val 82927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238725" name="Picture 13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875" y="5876925"/>
              <a:ext cx="1141413" cy="63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0" name="Line 72"/>
            <p:cNvSpPr>
              <a:spLocks noChangeShapeType="1"/>
            </p:cNvSpPr>
            <p:nvPr/>
          </p:nvSpPr>
          <p:spPr bwMode="auto">
            <a:xfrm>
              <a:off x="4861720" y="2636912"/>
              <a:ext cx="0" cy="628650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1225550" y="3213100"/>
            <a:ext cx="4305301" cy="1924050"/>
            <a:chOff x="1225550" y="3213100"/>
            <a:chExt cx="4305301" cy="1924050"/>
          </a:xfrm>
        </p:grpSpPr>
        <p:sp>
          <p:nvSpPr>
            <p:cNvPr id="238729" name="AutoShape 137"/>
            <p:cNvSpPr>
              <a:spLocks noChangeArrowheads="1"/>
            </p:cNvSpPr>
            <p:nvPr/>
          </p:nvSpPr>
          <p:spPr bwMode="auto">
            <a:xfrm>
              <a:off x="4597400" y="3213100"/>
              <a:ext cx="863600" cy="576263"/>
            </a:xfrm>
            <a:prstGeom prst="flowChartDocument">
              <a:avLst/>
            </a:prstGeom>
            <a:solidFill>
              <a:srgbClr val="CC99FF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 sz="2000">
                <a:solidFill>
                  <a:srgbClr val="660066"/>
                </a:solidFill>
              </a:endParaRPr>
            </a:p>
          </p:txBody>
        </p:sp>
        <p:grpSp>
          <p:nvGrpSpPr>
            <p:cNvPr id="3" name="Groupe 2"/>
            <p:cNvGrpSpPr/>
            <p:nvPr/>
          </p:nvGrpSpPr>
          <p:grpSpPr>
            <a:xfrm>
              <a:off x="1225550" y="3213100"/>
              <a:ext cx="4305301" cy="1924050"/>
              <a:chOff x="1225550" y="3213100"/>
              <a:chExt cx="4305301" cy="1924050"/>
            </a:xfrm>
          </p:grpSpPr>
          <p:sp>
            <p:nvSpPr>
              <p:cNvPr id="238736" name="Text Box 144"/>
              <p:cNvSpPr txBox="1">
                <a:spLocks noChangeArrowheads="1"/>
              </p:cNvSpPr>
              <p:nvPr/>
            </p:nvSpPr>
            <p:spPr bwMode="auto">
              <a:xfrm>
                <a:off x="4595813" y="3213100"/>
                <a:ext cx="935038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200" dirty="0">
                    <a:solidFill>
                      <a:srgbClr val="660066"/>
                    </a:solidFill>
                    <a:latin typeface="Helvetica" pitchFamily="34" charset="0"/>
                  </a:rPr>
                  <a:t>Coupling table</a:t>
                </a:r>
              </a:p>
            </p:txBody>
          </p:sp>
          <p:sp>
            <p:nvSpPr>
              <p:cNvPr id="238673" name="AutoShape 81"/>
              <p:cNvSpPr>
                <a:spLocks noChangeArrowheads="1"/>
              </p:cNvSpPr>
              <p:nvPr/>
            </p:nvSpPr>
            <p:spPr bwMode="auto">
              <a:xfrm>
                <a:off x="1225550" y="4057650"/>
                <a:ext cx="1366838" cy="1079500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 dirty="0">
                    <a:latin typeface="Helvetica" pitchFamily="34" charset="0"/>
                  </a:rPr>
                  <a:t>Data in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ASCII file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Format X</a:t>
                </a:r>
              </a:p>
            </p:txBody>
          </p:sp>
          <p:sp>
            <p:nvSpPr>
              <p:cNvPr id="238723" name="Text Box 131"/>
              <p:cNvSpPr txBox="1">
                <a:spLocks noChangeArrowheads="1"/>
              </p:cNvSpPr>
              <p:nvPr/>
            </p:nvSpPr>
            <p:spPr bwMode="auto">
              <a:xfrm>
                <a:off x="2597150" y="4292600"/>
                <a:ext cx="884238" cy="2905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300" dirty="0">
                    <a:solidFill>
                      <a:srgbClr val="CC0099"/>
                    </a:solidFill>
                    <a:latin typeface="Helvetica" pitchFamily="34" charset="0"/>
                  </a:rPr>
                  <a:t>NEMO</a:t>
                </a:r>
              </a:p>
            </p:txBody>
          </p:sp>
          <p:sp>
            <p:nvSpPr>
              <p:cNvPr id="238726" name="AutoShape 134"/>
              <p:cNvSpPr>
                <a:spLocks noChangeArrowheads="1"/>
              </p:cNvSpPr>
              <p:nvPr/>
            </p:nvSpPr>
            <p:spPr bwMode="auto">
              <a:xfrm>
                <a:off x="3336925" y="3860800"/>
                <a:ext cx="1079500" cy="12239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 dirty="0">
                    <a:latin typeface="Helvetica" pitchFamily="34" charset="0"/>
                  </a:rPr>
                  <a:t>Collection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of ASCII files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  at</a:t>
                </a:r>
              </a:p>
              <a:p>
                <a:pPr algn="ctr"/>
                <a:r>
                  <a:rPr lang="en-US" sz="1200" dirty="0">
                    <a:solidFill>
                      <a:srgbClr val="CC0099"/>
                    </a:solidFill>
                    <a:latin typeface="Helvetica" pitchFamily="34" charset="0"/>
                  </a:rPr>
                  <a:t>SDN Format </a:t>
                </a:r>
              </a:p>
            </p:txBody>
          </p:sp>
          <p:sp>
            <p:nvSpPr>
              <p:cNvPr id="238727" name="AutoShape 135"/>
              <p:cNvSpPr>
                <a:spLocks noChangeArrowheads="1"/>
              </p:cNvSpPr>
              <p:nvPr/>
            </p:nvSpPr>
            <p:spPr bwMode="auto">
              <a:xfrm>
                <a:off x="2617788" y="4508500"/>
                <a:ext cx="720725" cy="217488"/>
              </a:xfrm>
              <a:prstGeom prst="rightArrow">
                <a:avLst>
                  <a:gd name="adj1" fmla="val 50000"/>
                  <a:gd name="adj2" fmla="val 82847"/>
                </a:avLst>
              </a:prstGeom>
              <a:solidFill>
                <a:srgbClr val="CC0099"/>
              </a:solidFill>
              <a:ln w="9525">
                <a:solidFill>
                  <a:srgbClr val="CC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71" name="Line 73"/>
              <p:cNvSpPr>
                <a:spLocks noChangeShapeType="1"/>
              </p:cNvSpPr>
              <p:nvPr/>
            </p:nvSpPr>
            <p:spPr bwMode="auto">
              <a:xfrm flipV="1">
                <a:off x="3205957" y="3602684"/>
                <a:ext cx="1457325" cy="693738"/>
              </a:xfrm>
              <a:prstGeom prst="line">
                <a:avLst/>
              </a:prstGeom>
              <a:noFill/>
              <a:ln w="76200">
                <a:solidFill>
                  <a:srgbClr val="99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161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385" name="Group 9"/>
          <p:cNvGrpSpPr>
            <a:grpSpLocks/>
          </p:cNvGrpSpPr>
          <p:nvPr/>
        </p:nvGrpSpPr>
        <p:grpSpPr bwMode="auto">
          <a:xfrm>
            <a:off x="106363" y="2498725"/>
            <a:ext cx="8929687" cy="1146175"/>
            <a:chOff x="22" y="1574"/>
            <a:chExt cx="5625" cy="722"/>
          </a:xfrm>
        </p:grpSpPr>
        <p:pic>
          <p:nvPicPr>
            <p:cNvPr id="22938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" y="1752"/>
              <a:ext cx="5602" cy="54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9384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" y="1574"/>
              <a:ext cx="5580" cy="15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Coupling table content (2)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4006850"/>
            <a:ext cx="7777163" cy="19431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100" dirty="0"/>
              <a:t>One unique LOCAL_CDI_ID in one mono-station ODV file</a:t>
            </a:r>
          </a:p>
          <a:p>
            <a:pPr>
              <a:spcBef>
                <a:spcPct val="65000"/>
              </a:spcBef>
              <a:buFontTx/>
              <a:buChar char="•"/>
            </a:pPr>
            <a:r>
              <a:rPr lang="en-US" sz="2100" dirty="0"/>
              <a:t>The same LOCAL_CDI_ID in 2 different files : </a:t>
            </a:r>
          </a:p>
          <a:p>
            <a:pPr lvl="1"/>
            <a:r>
              <a:rPr lang="en-US" sz="2100" dirty="0"/>
              <a:t>One multi-station MEDATLAS file</a:t>
            </a:r>
          </a:p>
          <a:p>
            <a:pPr lvl="1"/>
            <a:r>
              <a:rPr lang="en-US" sz="2100" dirty="0"/>
              <a:t>One mono-station ODV file</a:t>
            </a:r>
          </a:p>
        </p:txBody>
      </p:sp>
      <p:sp>
        <p:nvSpPr>
          <p:cNvPr id="229386" name="Rectangle 10"/>
          <p:cNvSpPr>
            <a:spLocks noChangeArrowheads="1"/>
          </p:cNvSpPr>
          <p:nvPr/>
        </p:nvSpPr>
        <p:spPr bwMode="auto">
          <a:xfrm>
            <a:off x="107950" y="2781300"/>
            <a:ext cx="8928100" cy="287338"/>
          </a:xfrm>
          <a:prstGeom prst="rect">
            <a:avLst/>
          </a:prstGeom>
          <a:noFill/>
          <a:ln w="57150">
            <a:solidFill>
              <a:srgbClr val="CC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9387" name="Rectangle 11"/>
          <p:cNvSpPr>
            <a:spLocks noChangeArrowheads="1"/>
          </p:cNvSpPr>
          <p:nvPr/>
        </p:nvSpPr>
        <p:spPr bwMode="auto">
          <a:xfrm>
            <a:off x="107950" y="3070225"/>
            <a:ext cx="8928100" cy="503238"/>
          </a:xfrm>
          <a:prstGeom prst="rect">
            <a:avLst/>
          </a:prstGeom>
          <a:noFill/>
          <a:ln w="57150">
            <a:solidFill>
              <a:srgbClr val="CC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29388" name="Picture 12" descr="nem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42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29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6" grpId="0" animBg="1"/>
      <p:bldP spid="229386" grpId="1" animBg="1"/>
      <p:bldP spid="22938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3600"/>
              <a:t>Practical work on NEMO</a:t>
            </a:r>
            <a:r>
              <a:rPr lang="fr-FR"/>
              <a:t/>
            </a:r>
            <a:br>
              <a:rPr lang="fr-FR"/>
            </a:br>
            <a:r>
              <a:rPr lang="fr-FR" sz="2400" i="1"/>
              <a:t>Generating CDI summary and coupling table</a:t>
            </a:r>
            <a:r>
              <a:rPr lang="fr-FR" sz="2800" i="1"/>
              <a:t> </a:t>
            </a:r>
          </a:p>
        </p:txBody>
      </p:sp>
      <p:sp>
        <p:nvSpPr>
          <p:cNvPr id="51098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fr-FR"/>
          </a:p>
          <a:p>
            <a:pPr algn="ctr"/>
            <a:r>
              <a:rPr lang="fr-FR"/>
              <a:t>M. Fichaut</a:t>
            </a:r>
          </a:p>
        </p:txBody>
      </p:sp>
      <p:pic>
        <p:nvPicPr>
          <p:cNvPr id="510982" name="Picture 6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" y="4725144"/>
            <a:ext cx="2228650" cy="170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2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17123" name="Rectangle 3"/>
          <p:cNvSpPr>
            <a:spLocks noChangeArrowheads="1"/>
          </p:cNvSpPr>
          <p:nvPr/>
        </p:nvSpPr>
        <p:spPr bwMode="auto">
          <a:xfrm>
            <a:off x="179388" y="4797425"/>
            <a:ext cx="4824412" cy="1944688"/>
          </a:xfrm>
          <a:prstGeom prst="rect">
            <a:avLst/>
          </a:prstGeom>
          <a:solidFill>
            <a:srgbClr val="FFCCFF"/>
          </a:solidFill>
          <a:ln w="38100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7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From ASCII data to XML files</a:t>
            </a:r>
          </a:p>
        </p:txBody>
      </p:sp>
      <p:pic>
        <p:nvPicPr>
          <p:cNvPr id="517126" name="Picture 6" descr="ne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2852738"/>
            <a:ext cx="1035050" cy="79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7131" name="Group 11"/>
          <p:cNvGrpSpPr>
            <a:grpSpLocks/>
          </p:cNvGrpSpPr>
          <p:nvPr/>
        </p:nvGrpSpPr>
        <p:grpSpPr bwMode="auto">
          <a:xfrm>
            <a:off x="1835150" y="3813175"/>
            <a:ext cx="1295400" cy="2711450"/>
            <a:chOff x="1156" y="2402"/>
            <a:chExt cx="816" cy="1708"/>
          </a:xfrm>
        </p:grpSpPr>
        <p:sp>
          <p:nvSpPr>
            <p:cNvPr id="517132" name="AutoShape 12"/>
            <p:cNvSpPr>
              <a:spLocks noChangeArrowheads="1"/>
            </p:cNvSpPr>
            <p:nvPr/>
          </p:nvSpPr>
          <p:spPr bwMode="auto">
            <a:xfrm>
              <a:off x="1156" y="3461"/>
              <a:ext cx="816" cy="649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CDI summary</a:t>
              </a:r>
            </a:p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CSV file</a:t>
              </a:r>
              <a:endParaRPr lang="fr-FR" sz="4000"/>
            </a:p>
          </p:txBody>
        </p:sp>
        <p:sp>
          <p:nvSpPr>
            <p:cNvPr id="517133" name="AutoShape 13"/>
            <p:cNvSpPr>
              <a:spLocks noChangeArrowheads="1"/>
            </p:cNvSpPr>
            <p:nvPr/>
          </p:nvSpPr>
          <p:spPr bwMode="auto">
            <a:xfrm rot="5400000">
              <a:off x="1113" y="2718"/>
              <a:ext cx="907" cy="275"/>
            </a:xfrm>
            <a:prstGeom prst="rightArrow">
              <a:avLst>
                <a:gd name="adj1" fmla="val 50000"/>
                <a:gd name="adj2" fmla="val 82455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</p:grpSp>
      <p:pic>
        <p:nvPicPr>
          <p:cNvPr id="517139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573713"/>
            <a:ext cx="968375" cy="96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7141" name="AutoShape 21"/>
          <p:cNvSpPr>
            <a:spLocks noChangeArrowheads="1"/>
          </p:cNvSpPr>
          <p:nvPr/>
        </p:nvSpPr>
        <p:spPr bwMode="auto">
          <a:xfrm>
            <a:off x="3276600" y="5826125"/>
            <a:ext cx="387350" cy="4619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grpSp>
        <p:nvGrpSpPr>
          <p:cNvPr id="2" name="Groupe 1"/>
          <p:cNvGrpSpPr/>
          <p:nvPr/>
        </p:nvGrpSpPr>
        <p:grpSpPr>
          <a:xfrm>
            <a:off x="323850" y="2565400"/>
            <a:ext cx="8569325" cy="4103688"/>
            <a:chOff x="323850" y="2565400"/>
            <a:chExt cx="8569325" cy="4103688"/>
          </a:xfrm>
        </p:grpSpPr>
        <p:sp>
          <p:nvSpPr>
            <p:cNvPr id="517127" name="AutoShape 7"/>
            <p:cNvSpPr>
              <a:spLocks noChangeArrowheads="1"/>
            </p:cNvSpPr>
            <p:nvPr/>
          </p:nvSpPr>
          <p:spPr bwMode="auto">
            <a:xfrm>
              <a:off x="323850" y="2709863"/>
              <a:ext cx="1230313" cy="1223963"/>
            </a:xfrm>
            <a:prstGeom prst="flowChartMultidocumen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  <a:latin typeface="Helvetica" pitchFamily="34" charset="0"/>
                </a:rPr>
                <a:t>Collection </a:t>
              </a:r>
            </a:p>
            <a:p>
              <a:pPr algn="ctr"/>
              <a:r>
                <a:rPr lang="en-US" sz="1400" dirty="0">
                  <a:solidFill>
                    <a:srgbClr val="000000"/>
                  </a:solidFill>
                  <a:latin typeface="Helvetica" pitchFamily="34" charset="0"/>
                </a:rPr>
                <a:t>of </a:t>
              </a:r>
            </a:p>
            <a:p>
              <a:pPr algn="ctr"/>
              <a:r>
                <a:rPr lang="en-US" sz="1400" dirty="0">
                  <a:solidFill>
                    <a:srgbClr val="000000"/>
                  </a:solidFill>
                  <a:latin typeface="Helvetica" pitchFamily="34" charset="0"/>
                </a:rPr>
                <a:t>ASCII files</a:t>
              </a:r>
              <a:endParaRPr lang="fr-FR" sz="4000" dirty="0"/>
            </a:p>
          </p:txBody>
        </p:sp>
        <p:sp>
          <p:nvSpPr>
            <p:cNvPr id="517128" name="AutoShape 8"/>
            <p:cNvSpPr>
              <a:spLocks noChangeArrowheads="1"/>
            </p:cNvSpPr>
            <p:nvPr/>
          </p:nvSpPr>
          <p:spPr bwMode="auto">
            <a:xfrm>
              <a:off x="3563938" y="2565400"/>
              <a:ext cx="1358900" cy="1352550"/>
            </a:xfrm>
            <a:prstGeom prst="flowChartMultidocument">
              <a:avLst/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2781" tIns="21390" rIns="42781" bIns="21390" anchor="ctr"/>
            <a:lstStyle/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ODV </a:t>
              </a:r>
            </a:p>
            <a:p>
              <a:pPr algn="ctr"/>
              <a:r>
                <a:rPr lang="en-US" sz="1400">
                  <a:solidFill>
                    <a:srgbClr val="FFFFFF"/>
                  </a:solidFill>
                  <a:latin typeface="Helvetica" pitchFamily="34" charset="0"/>
                </a:rPr>
                <a:t>files</a:t>
              </a:r>
              <a:endParaRPr lang="fr-FR" sz="4000"/>
            </a:p>
          </p:txBody>
        </p:sp>
        <p:sp>
          <p:nvSpPr>
            <p:cNvPr id="517129" name="AutoShape 9"/>
            <p:cNvSpPr>
              <a:spLocks noChangeArrowheads="1"/>
            </p:cNvSpPr>
            <p:nvPr/>
          </p:nvSpPr>
          <p:spPr bwMode="auto">
            <a:xfrm>
              <a:off x="1617663" y="2924175"/>
              <a:ext cx="388938" cy="70961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7130" name="AutoShape 10"/>
            <p:cNvSpPr>
              <a:spLocks noChangeArrowheads="1"/>
            </p:cNvSpPr>
            <p:nvPr/>
          </p:nvSpPr>
          <p:spPr bwMode="auto">
            <a:xfrm>
              <a:off x="3106738" y="2924175"/>
              <a:ext cx="388938" cy="70961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grpSp>
          <p:nvGrpSpPr>
            <p:cNvPr id="517134" name="Group 14"/>
            <p:cNvGrpSpPr>
              <a:grpSpLocks/>
            </p:cNvGrpSpPr>
            <p:nvPr/>
          </p:nvGrpSpPr>
          <p:grpSpPr bwMode="auto">
            <a:xfrm>
              <a:off x="6877050" y="3213100"/>
              <a:ext cx="2016125" cy="2012950"/>
              <a:chOff x="4332" y="2205"/>
              <a:chExt cx="1270" cy="1268"/>
            </a:xfrm>
          </p:grpSpPr>
          <p:sp>
            <p:nvSpPr>
              <p:cNvPr id="517135" name="AutoShape 15"/>
              <p:cNvSpPr>
                <a:spLocks noChangeArrowheads="1"/>
              </p:cNvSpPr>
              <p:nvPr/>
            </p:nvSpPr>
            <p:spPr bwMode="auto">
              <a:xfrm>
                <a:off x="4838" y="2735"/>
                <a:ext cx="764" cy="738"/>
              </a:xfrm>
              <a:prstGeom prst="can">
                <a:avLst>
                  <a:gd name="adj" fmla="val 25000"/>
                </a:avLst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SeaDataNet</a:t>
                </a:r>
              </a:p>
              <a:p>
                <a:pPr algn="ctr"/>
                <a:r>
                  <a:rPr lang="en-US" sz="1400">
                    <a:solidFill>
                      <a:srgbClr val="FFFFFF"/>
                    </a:solidFill>
                    <a:latin typeface="Helvetica" pitchFamily="34" charset="0"/>
                  </a:rPr>
                  <a:t>CDI</a:t>
                </a:r>
                <a:endParaRPr lang="fr-FR" sz="4000"/>
              </a:p>
            </p:txBody>
          </p:sp>
          <p:sp>
            <p:nvSpPr>
              <p:cNvPr id="517136" name="AutoShape 16"/>
              <p:cNvSpPr>
                <a:spLocks noChangeArrowheads="1"/>
              </p:cNvSpPr>
              <p:nvPr/>
            </p:nvSpPr>
            <p:spPr bwMode="auto">
              <a:xfrm rot="5400000">
                <a:off x="4740" y="1797"/>
                <a:ext cx="454" cy="127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</p:grpSp>
        <p:sp>
          <p:nvSpPr>
            <p:cNvPr id="517138" name="Text Box 18"/>
            <p:cNvSpPr txBox="1">
              <a:spLocks noChangeArrowheads="1"/>
            </p:cNvSpPr>
            <p:nvPr/>
          </p:nvSpPr>
          <p:spPr bwMode="auto">
            <a:xfrm>
              <a:off x="6511925" y="5949950"/>
              <a:ext cx="1012825" cy="28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2781" tIns="21390" rIns="42781" bIns="21390"/>
            <a:lstStyle/>
            <a:p>
              <a:r>
                <a:rPr lang="en-US" sz="1400" dirty="0">
                  <a:solidFill>
                    <a:srgbClr val="808080"/>
                  </a:solidFill>
                  <a:latin typeface="Helvetica" pitchFamily="34" charset="0"/>
                </a:rPr>
                <a:t>MIKADO</a:t>
              </a:r>
              <a:endParaRPr lang="fr-FR" sz="4400" dirty="0"/>
            </a:p>
          </p:txBody>
        </p:sp>
        <p:pic>
          <p:nvPicPr>
            <p:cNvPr id="517140" name="Picture 20" descr="mikado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6600" y="5445125"/>
              <a:ext cx="750888" cy="1223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142" name="AutoShape 22"/>
            <p:cNvSpPr>
              <a:spLocks noChangeArrowheads="1"/>
            </p:cNvSpPr>
            <p:nvPr/>
          </p:nvSpPr>
          <p:spPr bwMode="auto">
            <a:xfrm>
              <a:off x="4932363" y="5789613"/>
              <a:ext cx="1008063" cy="534988"/>
            </a:xfrm>
            <a:prstGeom prst="rightArrow">
              <a:avLst>
                <a:gd name="adj1" fmla="val 50000"/>
                <a:gd name="adj2" fmla="val 47107"/>
              </a:avLst>
            </a:prstGeom>
            <a:solidFill>
              <a:srgbClr val="00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grpSp>
          <p:nvGrpSpPr>
            <p:cNvPr id="517143" name="Group 23"/>
            <p:cNvGrpSpPr>
              <a:grpSpLocks/>
            </p:cNvGrpSpPr>
            <p:nvPr/>
          </p:nvGrpSpPr>
          <p:grpSpPr bwMode="auto">
            <a:xfrm>
              <a:off x="5003800" y="2852738"/>
              <a:ext cx="2376488" cy="2508250"/>
              <a:chOff x="3152" y="1950"/>
              <a:chExt cx="1497" cy="1616"/>
            </a:xfrm>
          </p:grpSpPr>
          <p:sp>
            <p:nvSpPr>
              <p:cNvPr id="517144" name="AutoShape 24"/>
              <p:cNvSpPr>
                <a:spLocks noChangeArrowheads="1"/>
              </p:cNvSpPr>
              <p:nvPr/>
            </p:nvSpPr>
            <p:spPr bwMode="auto">
              <a:xfrm>
                <a:off x="3513" y="1950"/>
                <a:ext cx="775" cy="771"/>
              </a:xfrm>
              <a:prstGeom prst="flowChartMultidocument">
                <a:avLst/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42781" tIns="21390" rIns="42781" bIns="21390" anchor="ctr"/>
              <a:lstStyle/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XML</a:t>
                </a:r>
              </a:p>
              <a:p>
                <a:pPr algn="ctr"/>
                <a:r>
                  <a:rPr lang="en-US" sz="1400">
                    <a:solidFill>
                      <a:srgbClr val="000000"/>
                    </a:solidFill>
                    <a:latin typeface="Helvetica" pitchFamily="34" charset="0"/>
                  </a:rPr>
                  <a:t> CDI files</a:t>
                </a:r>
                <a:endParaRPr lang="fr-FR" sz="4000"/>
              </a:p>
            </p:txBody>
          </p:sp>
          <p:sp>
            <p:nvSpPr>
              <p:cNvPr id="517145" name="AutoShape 25"/>
              <p:cNvSpPr>
                <a:spLocks noChangeArrowheads="1"/>
              </p:cNvSpPr>
              <p:nvPr/>
            </p:nvSpPr>
            <p:spPr bwMode="auto">
              <a:xfrm rot="16200000">
                <a:off x="3739" y="2643"/>
                <a:ext cx="326" cy="449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CC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GB"/>
              </a:p>
            </p:txBody>
          </p:sp>
          <p:sp>
            <p:nvSpPr>
              <p:cNvPr id="517146" name="Text Box 26"/>
              <p:cNvSpPr txBox="1">
                <a:spLocks noChangeArrowheads="1"/>
              </p:cNvSpPr>
              <p:nvPr/>
            </p:nvSpPr>
            <p:spPr bwMode="auto">
              <a:xfrm>
                <a:off x="3152" y="3158"/>
                <a:ext cx="1497" cy="408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>
                    <a:latin typeface="Arial" charset="0"/>
                  </a:rPr>
                  <a:t>summary_CDI_NEMO.xml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400">
                    <a:latin typeface="Arial" charset="0"/>
                  </a:rPr>
                  <a:t>Delivered with NEMO</a:t>
                </a:r>
              </a:p>
            </p:txBody>
          </p:sp>
        </p:grpSp>
      </p:grpSp>
      <p:sp>
        <p:nvSpPr>
          <p:cNvPr id="517147" name="AutoShape 27"/>
          <p:cNvSpPr>
            <a:spLocks noChangeArrowheads="1"/>
          </p:cNvSpPr>
          <p:nvPr/>
        </p:nvSpPr>
        <p:spPr bwMode="auto">
          <a:xfrm>
            <a:off x="250825" y="6021388"/>
            <a:ext cx="1296988" cy="479425"/>
          </a:xfrm>
          <a:prstGeom prst="foldedCorner">
            <a:avLst>
              <a:gd name="adj" fmla="val 12500"/>
            </a:avLst>
          </a:prstGeom>
          <a:solidFill>
            <a:srgbClr val="0033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42781" tIns="21390" rIns="42781" bIns="21390" anchor="ctr"/>
          <a:lstStyle/>
          <a:p>
            <a:pPr algn="ctr"/>
            <a:r>
              <a:rPr lang="en-US" sz="1400">
                <a:solidFill>
                  <a:srgbClr val="FFFFFF"/>
                </a:solidFill>
                <a:latin typeface="Helvetica" pitchFamily="34" charset="0"/>
              </a:rPr>
              <a:t>Coupling table</a:t>
            </a:r>
            <a:endParaRPr lang="fr-FR" sz="4000"/>
          </a:p>
        </p:txBody>
      </p:sp>
      <p:sp>
        <p:nvSpPr>
          <p:cNvPr id="517148" name="AutoShape 28"/>
          <p:cNvSpPr>
            <a:spLocks noChangeArrowheads="1"/>
          </p:cNvSpPr>
          <p:nvPr/>
        </p:nvSpPr>
        <p:spPr bwMode="auto">
          <a:xfrm rot="7378746">
            <a:off x="676275" y="4300538"/>
            <a:ext cx="1747838" cy="436562"/>
          </a:xfrm>
          <a:prstGeom prst="rightArrow">
            <a:avLst>
              <a:gd name="adj1" fmla="val 50000"/>
              <a:gd name="adj2" fmla="val 100091"/>
            </a:avLst>
          </a:prstGeom>
          <a:solidFill>
            <a:srgbClr val="00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517149" name="AutoShape 29"/>
          <p:cNvSpPr>
            <a:spLocks noChangeArrowheads="1"/>
          </p:cNvSpPr>
          <p:nvPr/>
        </p:nvSpPr>
        <p:spPr bwMode="auto">
          <a:xfrm>
            <a:off x="250825" y="5300663"/>
            <a:ext cx="1225550" cy="504825"/>
          </a:xfrm>
          <a:prstGeom prst="can">
            <a:avLst>
              <a:gd name="adj" fmla="val 25000"/>
            </a:avLst>
          </a:prstGeom>
          <a:solidFill>
            <a:srgbClr val="003366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2781" tIns="21390" rIns="42781" bIns="21390" anchor="ctr"/>
          <a:lstStyle/>
          <a:p>
            <a:pPr algn="ctr"/>
            <a:r>
              <a:rPr lang="en-US" sz="1400">
                <a:solidFill>
                  <a:srgbClr val="FFFFFF"/>
                </a:solidFill>
                <a:latin typeface="Helvetica" pitchFamily="34" charset="0"/>
              </a:rPr>
              <a:t>Coupling table</a:t>
            </a:r>
            <a:endParaRPr lang="fr-FR" sz="1400">
              <a:solidFill>
                <a:srgbClr val="FFFFFF"/>
              </a:solidFill>
              <a:latin typeface="Helvetica" pitchFamily="34" charset="0"/>
            </a:endParaRPr>
          </a:p>
        </p:txBody>
      </p:sp>
      <p:sp>
        <p:nvSpPr>
          <p:cNvPr id="517150" name="Line 30"/>
          <p:cNvSpPr>
            <a:spLocks noChangeShapeType="1"/>
          </p:cNvSpPr>
          <p:nvPr/>
        </p:nvSpPr>
        <p:spPr bwMode="auto">
          <a:xfrm>
            <a:off x="827088" y="5805488"/>
            <a:ext cx="0" cy="215900"/>
          </a:xfrm>
          <a:prstGeom prst="line">
            <a:avLst/>
          </a:prstGeom>
          <a:noFill/>
          <a:ln w="762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517151" name="Text Box 31"/>
          <p:cNvSpPr txBox="1">
            <a:spLocks noChangeArrowheads="1"/>
          </p:cNvSpPr>
          <p:nvPr/>
        </p:nvSpPr>
        <p:spPr bwMode="auto">
          <a:xfrm>
            <a:off x="174625" y="5808663"/>
            <a:ext cx="10128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2781" tIns="21390" rIns="42781" bIns="21390"/>
          <a:lstStyle/>
          <a:p>
            <a:r>
              <a:rPr lang="en-US" sz="1400">
                <a:solidFill>
                  <a:srgbClr val="808080"/>
                </a:solidFill>
                <a:latin typeface="Helvetica" pitchFamily="34" charset="0"/>
              </a:rPr>
              <a:t>Export</a:t>
            </a:r>
            <a:endParaRPr lang="fr-FR" sz="4400"/>
          </a:p>
        </p:txBody>
      </p:sp>
    </p:spTree>
    <p:extLst>
      <p:ext uri="{BB962C8B-B14F-4D97-AF65-F5344CB8AC3E}">
        <p14:creationId xmlns:p14="http://schemas.microsoft.com/office/powerpoint/2010/main" val="16161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1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Creation of the CDI-SUMMARY and the coupling table</a:t>
            </a:r>
          </a:p>
        </p:txBody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348507"/>
            <a:ext cx="8280400" cy="3960813"/>
          </a:xfrm>
        </p:spPr>
        <p:txBody>
          <a:bodyPr/>
          <a:lstStyle/>
          <a:p>
            <a:r>
              <a:rPr lang="en-US" sz="2100" dirty="0"/>
              <a:t>Input the information </a:t>
            </a:r>
            <a:r>
              <a:rPr lang="en-US" sz="2100" dirty="0" smtClean="0"/>
              <a:t>in </a:t>
            </a:r>
            <a:r>
              <a:rPr lang="en-US" sz="2100" dirty="0"/>
              <a:t>NEMO SETTINGS</a:t>
            </a:r>
          </a:p>
          <a:p>
            <a:pPr lvl="1"/>
            <a:r>
              <a:rPr lang="en-US" sz="2100" dirty="0"/>
              <a:t>Mapping</a:t>
            </a:r>
          </a:p>
          <a:p>
            <a:pPr lvl="2"/>
            <a:r>
              <a:rPr lang="en-US" sz="2100" b="1" dirty="0"/>
              <a:t>Click</a:t>
            </a:r>
            <a:r>
              <a:rPr lang="en-US" sz="2100" dirty="0"/>
              <a:t> in the box </a:t>
            </a:r>
            <a:r>
              <a:rPr lang="en-US" sz="2100" b="1" i="1" dirty="0">
                <a:solidFill>
                  <a:srgbClr val="CC0099"/>
                </a:solidFill>
              </a:rPr>
              <a:t>Generate mapping for SeaDataNet download Manager</a:t>
            </a:r>
          </a:p>
          <a:p>
            <a:pPr lvl="1"/>
            <a:r>
              <a:rPr lang="en-US" sz="2100" dirty="0" err="1"/>
              <a:t>SeaDataNET</a:t>
            </a:r>
            <a:r>
              <a:rPr lang="en-US" sz="2100" dirty="0"/>
              <a:t> CDI </a:t>
            </a:r>
            <a:r>
              <a:rPr lang="en-US" sz="2100" dirty="0" smtClean="0"/>
              <a:t>summary</a:t>
            </a:r>
          </a:p>
          <a:p>
            <a:pPr lvl="2"/>
            <a:r>
              <a:rPr lang="en-US" sz="1900" b="1" dirty="0"/>
              <a:t>Unfold</a:t>
            </a:r>
            <a:r>
              <a:rPr lang="en-US" sz="1900" dirty="0"/>
              <a:t> the SeaDataNet CDI Summary </a:t>
            </a:r>
            <a:r>
              <a:rPr lang="en-US" sz="1900" dirty="0" smtClean="0"/>
              <a:t>block</a:t>
            </a:r>
            <a:endParaRPr lang="en-US" sz="1900" dirty="0"/>
          </a:p>
          <a:p>
            <a:pPr lvl="2"/>
            <a:r>
              <a:rPr lang="en-US" sz="2100" b="1" dirty="0"/>
              <a:t>Click</a:t>
            </a:r>
            <a:r>
              <a:rPr lang="en-US" sz="2100" dirty="0"/>
              <a:t> in the box </a:t>
            </a:r>
            <a:r>
              <a:rPr lang="en-US" sz="2100" b="1" i="1" dirty="0">
                <a:solidFill>
                  <a:srgbClr val="CC0099"/>
                </a:solidFill>
              </a:rPr>
              <a:t>Generate SeaDataNet CDI summary</a:t>
            </a:r>
          </a:p>
          <a:p>
            <a:pPr lvl="2"/>
            <a:r>
              <a:rPr lang="en-US" sz="2100" b="1" dirty="0"/>
              <a:t>Fulfill</a:t>
            </a:r>
            <a:r>
              <a:rPr lang="en-US" sz="2100" dirty="0"/>
              <a:t> all the mandatory fields (in red), using right click for the Search function</a:t>
            </a:r>
          </a:p>
          <a:p>
            <a:pPr lvl="1">
              <a:buFont typeface="Helvetica" pitchFamily="34" charset="0"/>
              <a:buNone/>
            </a:pPr>
            <a:r>
              <a:rPr lang="en-US" sz="2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851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20" name="Rectangle 4"/>
          <p:cNvSpPr>
            <a:spLocks noChangeArrowheads="1"/>
          </p:cNvSpPr>
          <p:nvPr/>
        </p:nvSpPr>
        <p:spPr bwMode="auto">
          <a:xfrm>
            <a:off x="0" y="1340768"/>
            <a:ext cx="9144000" cy="5517232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Run the file conversion</a:t>
            </a:r>
          </a:p>
        </p:txBody>
      </p:sp>
      <p:sp>
        <p:nvSpPr>
          <p:cNvPr id="521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133600"/>
            <a:ext cx="7077075" cy="3886200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sz="1900" dirty="0"/>
              <a:t>Same file than in the previous exercise</a:t>
            </a:r>
          </a:p>
          <a:p>
            <a:pPr>
              <a:lnSpc>
                <a:spcPct val="95000"/>
              </a:lnSpc>
            </a:pPr>
            <a:r>
              <a:rPr lang="en-US" sz="1900" b="1" dirty="0"/>
              <a:t>You will be asked to give</a:t>
            </a:r>
            <a:r>
              <a:rPr lang="en-US" sz="1900" dirty="0"/>
              <a:t> :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1900" dirty="0"/>
              <a:t>A </a:t>
            </a:r>
            <a:r>
              <a:rPr lang="en-US" sz="1900" b="1" dirty="0"/>
              <a:t>dataset reference</a:t>
            </a:r>
            <a:r>
              <a:rPr lang="en-US" sz="1900" dirty="0"/>
              <a:t> (can be a cruise name, for example)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1900" dirty="0"/>
              <a:t>A name for the </a:t>
            </a:r>
            <a:r>
              <a:rPr lang="en-US" sz="1900" b="1" dirty="0"/>
              <a:t>CDI summary file</a:t>
            </a:r>
            <a:r>
              <a:rPr lang="en-US" sz="1900" dirty="0"/>
              <a:t> 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1900" dirty="0"/>
              <a:t>A </a:t>
            </a:r>
            <a:r>
              <a:rPr lang="en-US" sz="1900" b="1" dirty="0"/>
              <a:t>name for the output file</a:t>
            </a:r>
            <a:r>
              <a:rPr lang="en-US" sz="1900" dirty="0"/>
              <a:t> (all the stations in the same file) or </a:t>
            </a:r>
            <a:r>
              <a:rPr lang="en-US" sz="1900" b="1" dirty="0"/>
              <a:t>name for the output directory</a:t>
            </a:r>
            <a:r>
              <a:rPr lang="en-US" sz="1900" dirty="0"/>
              <a:t> (one station per file) 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1900" dirty="0"/>
              <a:t>An </a:t>
            </a:r>
            <a:r>
              <a:rPr lang="en-US" sz="1900" b="1" dirty="0"/>
              <a:t>output directory prefix</a:t>
            </a:r>
            <a:r>
              <a:rPr lang="en-US" sz="1900" dirty="0"/>
              <a:t> (for the coupling table). This prefix will be subtracted from the file name in the mapping table. </a:t>
            </a:r>
            <a:endParaRPr lang="en-US" sz="1900" u="sng" dirty="0"/>
          </a:p>
          <a:p>
            <a:pPr lvl="1">
              <a:lnSpc>
                <a:spcPct val="65000"/>
              </a:lnSpc>
              <a:buFont typeface="Helvetica" pitchFamily="34" charset="0"/>
              <a:buNone/>
            </a:pPr>
            <a:r>
              <a:rPr lang="en-US" sz="1900" i="1" u="sng" dirty="0"/>
              <a:t>For example if </a:t>
            </a:r>
            <a:endParaRPr lang="en-US" sz="1900" i="1" dirty="0"/>
          </a:p>
          <a:p>
            <a:pPr lvl="1">
              <a:lnSpc>
                <a:spcPct val="65000"/>
              </a:lnSpc>
            </a:pPr>
            <a:r>
              <a:rPr lang="en-US" sz="1900" i="1" dirty="0"/>
              <a:t>output file name = C:\username\NEMO\cruise_name\file_name</a:t>
            </a:r>
          </a:p>
          <a:p>
            <a:pPr lvl="1">
              <a:lnSpc>
                <a:spcPct val="65000"/>
              </a:lnSpc>
            </a:pPr>
            <a:r>
              <a:rPr lang="en-US" sz="1900" i="1" dirty="0"/>
              <a:t>and  output directory prefix = C:\username\NEMO</a:t>
            </a:r>
          </a:p>
          <a:p>
            <a:pPr lvl="1">
              <a:lnSpc>
                <a:spcPct val="65000"/>
              </a:lnSpc>
            </a:pPr>
            <a:r>
              <a:rPr lang="en-US" sz="1900" i="1" dirty="0"/>
              <a:t>file name in the mapping table will be : </a:t>
            </a:r>
            <a:r>
              <a:rPr lang="en-US" sz="1900" i="1" dirty="0" err="1"/>
              <a:t>cruise_name</a:t>
            </a:r>
            <a:r>
              <a:rPr lang="en-US" sz="1900" i="1" dirty="0"/>
              <a:t>\</a:t>
            </a:r>
            <a:r>
              <a:rPr lang="en-US" sz="1900" i="1" dirty="0" err="1"/>
              <a:t>file_name</a:t>
            </a:r>
            <a:r>
              <a:rPr lang="en-US" sz="1900" dirty="0"/>
              <a:t> </a:t>
            </a:r>
          </a:p>
          <a:p>
            <a:pPr>
              <a:lnSpc>
                <a:spcPct val="95000"/>
              </a:lnSpc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60102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6" name="Rectangle 4"/>
          <p:cNvSpPr>
            <a:spLocks noChangeArrowheads="1"/>
          </p:cNvSpPr>
          <p:nvPr/>
        </p:nvSpPr>
        <p:spPr bwMode="auto">
          <a:xfrm>
            <a:off x="0" y="1268760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CDI summary file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55576" y="2708275"/>
            <a:ext cx="817245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rgbClr val="00A7E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519D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00A7E5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519D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rgbClr val="00A7E5"/>
                </a:solidFill>
                <a:latin typeface="+mn-lt"/>
                <a:cs typeface="+mn-cs"/>
              </a:defRPr>
            </a:lvl9pPr>
          </a:lstStyle>
          <a:p>
            <a:r>
              <a:rPr lang="en-US" sz="2500" dirty="0" smtClean="0"/>
              <a:t>Convert it to an EXCEL file (for future use by MIKADO)</a:t>
            </a:r>
          </a:p>
          <a:p>
            <a:pPr lvl="1"/>
            <a:r>
              <a:rPr lang="en-US" sz="2500" b="1" dirty="0" smtClean="0"/>
              <a:t>Open the CDI summary text file</a:t>
            </a:r>
            <a:r>
              <a:rPr lang="en-US" sz="2500" dirty="0" smtClean="0"/>
              <a:t> with EXCEL (field delimited by tabulations)</a:t>
            </a:r>
          </a:p>
          <a:p>
            <a:pPr lvl="1"/>
            <a:r>
              <a:rPr lang="en-US" sz="2500" b="1" dirty="0" smtClean="0"/>
              <a:t>Rename the folder into </a:t>
            </a:r>
            <a:r>
              <a:rPr lang="en-US" sz="2500" dirty="0" smtClean="0"/>
              <a:t>: </a:t>
            </a:r>
            <a:r>
              <a:rPr lang="en-US" sz="2500" b="1" i="1" dirty="0" smtClean="0">
                <a:solidFill>
                  <a:srgbClr val="CC0099"/>
                </a:solidFill>
              </a:rPr>
              <a:t>STATION</a:t>
            </a:r>
          </a:p>
          <a:p>
            <a:pPr lvl="1"/>
            <a:r>
              <a:rPr lang="en-US" sz="2500" b="1" dirty="0" smtClean="0"/>
              <a:t>Save it under </a:t>
            </a:r>
            <a:r>
              <a:rPr lang="en-US" sz="2500" b="1" i="1" dirty="0" smtClean="0">
                <a:solidFill>
                  <a:srgbClr val="CC0099"/>
                </a:solidFill>
              </a:rPr>
              <a:t>XLS or XLSX</a:t>
            </a:r>
            <a:r>
              <a:rPr lang="en-US" sz="2500" b="1" dirty="0" smtClean="0">
                <a:solidFill>
                  <a:schemeClr val="bg2"/>
                </a:solidFill>
              </a:rPr>
              <a:t> </a:t>
            </a:r>
            <a:r>
              <a:rPr lang="en-US" sz="2500" dirty="0" smtClean="0"/>
              <a:t>format, it will be used later on during the practical work on MIKADO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57388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/>
          <p:cNvSpPr>
            <a:spLocks noChangeArrowheads="1"/>
          </p:cNvSpPr>
          <p:nvPr/>
        </p:nvSpPr>
        <p:spPr bwMode="auto">
          <a:xfrm>
            <a:off x="0" y="1296144"/>
            <a:ext cx="9144000" cy="5589240"/>
          </a:xfrm>
          <a:prstGeom prst="rect">
            <a:avLst/>
          </a:prstGeom>
          <a:solidFill>
            <a:srgbClr val="CBED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Coupling table</a:t>
            </a:r>
          </a:p>
        </p:txBody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133600"/>
            <a:ext cx="7077075" cy="4463752"/>
          </a:xfrm>
        </p:spPr>
        <p:txBody>
          <a:bodyPr/>
          <a:lstStyle/>
          <a:p>
            <a:r>
              <a:rPr lang="en-US" sz="1800" b="1" i="1" dirty="0">
                <a:solidFill>
                  <a:srgbClr val="5F5F5F"/>
                </a:solidFill>
              </a:rPr>
              <a:t>Have a look</a:t>
            </a:r>
            <a:r>
              <a:rPr lang="en-US" sz="1800" dirty="0"/>
              <a:t> to the coupling table </a:t>
            </a:r>
          </a:p>
          <a:p>
            <a:pPr lvl="1"/>
            <a:r>
              <a:rPr lang="en-US" sz="1800" dirty="0">
                <a:solidFill>
                  <a:srgbClr val="5F5F5F"/>
                </a:solidFill>
              </a:rPr>
              <a:t>Menu :</a:t>
            </a:r>
            <a:r>
              <a:rPr lang="en-US" sz="1800" b="1" i="1" dirty="0">
                <a:solidFill>
                  <a:srgbClr val="CC0099"/>
                </a:solidFill>
              </a:rPr>
              <a:t> </a:t>
            </a:r>
            <a:r>
              <a:rPr lang="en-US" sz="1800" b="1" i="1" dirty="0" err="1">
                <a:solidFill>
                  <a:srgbClr val="CC0099"/>
                </a:solidFill>
              </a:rPr>
              <a:t>Coupling_table</a:t>
            </a:r>
            <a:r>
              <a:rPr lang="en-US" sz="1800" b="1" i="1" dirty="0">
                <a:solidFill>
                  <a:srgbClr val="CC0099"/>
                </a:solidFill>
              </a:rPr>
              <a:t>&gt;Edit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It gives the link between the </a:t>
            </a:r>
            <a:r>
              <a:rPr lang="en-US" sz="1800" dirty="0" smtClean="0"/>
              <a:t>LOCAL_CDI_ID </a:t>
            </a:r>
            <a:r>
              <a:rPr lang="en-US" sz="1800" dirty="0"/>
              <a:t>and the file in which the LOCAL_CDI_ID will be found by the download manager of SeaDataNet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MODUS = 1 if the </a:t>
            </a:r>
            <a:r>
              <a:rPr lang="en-US" sz="1800" dirty="0" smtClean="0"/>
              <a:t>LOCAL_CDI_ID </a:t>
            </a:r>
            <a:r>
              <a:rPr lang="en-US" sz="1800" dirty="0"/>
              <a:t>is in a mono-station file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MODUS = 3 if the </a:t>
            </a:r>
            <a:r>
              <a:rPr lang="en-US" sz="1800" dirty="0" smtClean="0"/>
              <a:t>LOCAL_CDI_ID </a:t>
            </a:r>
            <a:r>
              <a:rPr lang="en-US" sz="1800" dirty="0"/>
              <a:t>is in a multi-station file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One </a:t>
            </a:r>
            <a:r>
              <a:rPr lang="en-US" sz="1800" dirty="0" smtClean="0"/>
              <a:t>LOCAL_CDI_ID </a:t>
            </a:r>
            <a:r>
              <a:rPr lang="en-US" sz="1800" dirty="0"/>
              <a:t>and one format is unique in the coupling table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Add and delete records</a:t>
            </a:r>
          </a:p>
          <a:p>
            <a:r>
              <a:rPr lang="en-US" sz="1800" b="1" i="1" dirty="0">
                <a:solidFill>
                  <a:srgbClr val="5F5F5F"/>
                </a:solidFill>
              </a:rPr>
              <a:t>Export</a:t>
            </a:r>
            <a:r>
              <a:rPr lang="en-US" sz="1800" dirty="0"/>
              <a:t> the coupling table </a:t>
            </a:r>
            <a:r>
              <a:rPr lang="en-US" sz="1800" dirty="0" smtClean="0"/>
              <a:t>in a flat file</a:t>
            </a:r>
            <a:endParaRPr lang="en-US" sz="1800" dirty="0"/>
          </a:p>
          <a:p>
            <a:pPr lvl="1">
              <a:spcBef>
                <a:spcPct val="20000"/>
              </a:spcBef>
            </a:pPr>
            <a:r>
              <a:rPr lang="en-US" sz="1800" dirty="0">
                <a:solidFill>
                  <a:srgbClr val="5F5F5F"/>
                </a:solidFill>
              </a:rPr>
              <a:t>Menu :</a:t>
            </a:r>
            <a:r>
              <a:rPr lang="en-US" sz="1800" b="1" i="1" dirty="0">
                <a:solidFill>
                  <a:srgbClr val="CC0099"/>
                </a:solidFill>
              </a:rPr>
              <a:t> </a:t>
            </a:r>
            <a:r>
              <a:rPr lang="en-US" sz="1800" b="1" i="1" dirty="0" err="1">
                <a:solidFill>
                  <a:srgbClr val="CC0099"/>
                </a:solidFill>
              </a:rPr>
              <a:t>Coupling_table</a:t>
            </a:r>
            <a:r>
              <a:rPr lang="en-US" sz="1800" b="1" i="1" dirty="0">
                <a:solidFill>
                  <a:srgbClr val="CC0099"/>
                </a:solidFill>
              </a:rPr>
              <a:t>&gt;Export</a:t>
            </a:r>
          </a:p>
          <a:p>
            <a:pPr lvl="1">
              <a:spcBef>
                <a:spcPct val="20000"/>
              </a:spcBef>
            </a:pPr>
            <a:r>
              <a:rPr lang="en-US" sz="1800" dirty="0"/>
              <a:t>Have a look at </a:t>
            </a:r>
            <a:r>
              <a:rPr lang="en-US" sz="1800" dirty="0" smtClean="0"/>
              <a:t>the flat coupling.txt file</a:t>
            </a:r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412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/>
              <a:t>MIKADO</a:t>
            </a:r>
            <a:r>
              <a:rPr lang="fr-FR" sz="2800"/>
              <a:t> </a:t>
            </a:r>
            <a:br>
              <a:rPr lang="fr-FR" sz="2800"/>
            </a:br>
            <a:r>
              <a:rPr lang="fr-FR" sz="2800"/>
              <a:t> </a:t>
            </a:r>
            <a:endParaRPr lang="en-US" sz="2800"/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r-FR" sz="2400"/>
              <a:t>Tool for the generation of XML descriptions of SeaDanaNet  catalogue records</a:t>
            </a:r>
            <a:endParaRPr lang="en-US" sz="2400"/>
          </a:p>
        </p:txBody>
      </p:sp>
      <p:pic>
        <p:nvPicPr>
          <p:cNvPr id="375812" name="Picture 4" descr="mikado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05411"/>
            <a:ext cx="1414462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2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1268413"/>
            <a:ext cx="9107488" cy="5589587"/>
            <a:chOff x="0" y="1268413"/>
            <a:chExt cx="9107488" cy="5589587"/>
          </a:xfrm>
        </p:grpSpPr>
        <p:sp>
          <p:nvSpPr>
            <p:cNvPr id="465928" name="Cloud"/>
            <p:cNvSpPr>
              <a:spLocks noChangeAspect="1" noEditPoints="1" noChangeArrowheads="1"/>
            </p:cNvSpPr>
            <p:nvPr/>
          </p:nvSpPr>
          <p:spPr bwMode="auto">
            <a:xfrm>
              <a:off x="865188" y="1738313"/>
              <a:ext cx="4681538" cy="396081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E7F4F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GB" sz="200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979613" y="6237288"/>
              <a:ext cx="4537869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5925" name="Text Box 5"/>
            <p:cNvSpPr txBox="1">
              <a:spLocks noChangeArrowheads="1"/>
            </p:cNvSpPr>
            <p:nvPr/>
          </p:nvSpPr>
          <p:spPr bwMode="auto">
            <a:xfrm>
              <a:off x="1730375" y="6491288"/>
              <a:ext cx="4535488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 dirty="0">
                  <a:solidFill>
                    <a:schemeClr val="accent2"/>
                  </a:solidFill>
                  <a:latin typeface="Helvetica" pitchFamily="34" charset="0"/>
                </a:rPr>
                <a:t>Data </a:t>
              </a:r>
              <a:r>
                <a:rPr lang="en-GB" sz="1800" dirty="0" smtClean="0">
                  <a:solidFill>
                    <a:schemeClr val="accent2"/>
                  </a:solidFill>
                  <a:latin typeface="Helvetica" pitchFamily="34" charset="0"/>
                </a:rPr>
                <a:t>centres: SeaDataNet nodes </a:t>
              </a:r>
              <a:endParaRPr lang="en-GB" sz="1800" dirty="0">
                <a:solidFill>
                  <a:schemeClr val="accent2"/>
                </a:solidFill>
                <a:latin typeface="Helvetica" pitchFamily="34" charset="0"/>
              </a:endParaRPr>
            </a:p>
          </p:txBody>
        </p:sp>
        <p:sp>
          <p:nvSpPr>
            <p:cNvPr id="465927" name="AutoShape 7"/>
            <p:cNvSpPr>
              <a:spLocks noChangeArrowheads="1"/>
            </p:cNvSpPr>
            <p:nvPr/>
          </p:nvSpPr>
          <p:spPr bwMode="auto">
            <a:xfrm>
              <a:off x="0" y="3986213"/>
              <a:ext cx="792163" cy="574675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New</a:t>
              </a:r>
            </a:p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data</a:t>
              </a:r>
            </a:p>
          </p:txBody>
        </p:sp>
        <p:sp>
          <p:nvSpPr>
            <p:cNvPr id="465929" name="AutoShape 9"/>
            <p:cNvSpPr>
              <a:spLocks noChangeArrowheads="1"/>
            </p:cNvSpPr>
            <p:nvPr/>
          </p:nvSpPr>
          <p:spPr bwMode="auto">
            <a:xfrm>
              <a:off x="1225550" y="4057650"/>
              <a:ext cx="1366838" cy="1079500"/>
            </a:xfrm>
            <a:prstGeom prst="flowChartMulti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dirty="0">
                  <a:latin typeface="Helvetica" pitchFamily="34" charset="0"/>
                </a:rPr>
                <a:t>Data in </a:t>
              </a:r>
            </a:p>
            <a:p>
              <a:pPr algn="ctr"/>
              <a:r>
                <a:rPr lang="en-US" sz="1200" dirty="0">
                  <a:latin typeface="Helvetica" pitchFamily="34" charset="0"/>
                </a:rPr>
                <a:t>ASCII file </a:t>
              </a:r>
            </a:p>
            <a:p>
              <a:pPr algn="ctr"/>
              <a:r>
                <a:rPr lang="en-US" sz="1200" dirty="0">
                  <a:latin typeface="Helvetica" pitchFamily="34" charset="0"/>
                </a:rPr>
                <a:t>Format X</a:t>
              </a:r>
            </a:p>
          </p:txBody>
        </p:sp>
        <p:sp>
          <p:nvSpPr>
            <p:cNvPr id="465930" name="AutoShape 10"/>
            <p:cNvSpPr>
              <a:spLocks noChangeArrowheads="1"/>
            </p:cNvSpPr>
            <p:nvPr/>
          </p:nvSpPr>
          <p:spPr bwMode="auto">
            <a:xfrm>
              <a:off x="2520950" y="3409950"/>
              <a:ext cx="863600" cy="792162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Data in </a:t>
              </a:r>
            </a:p>
            <a:p>
              <a:pPr algn="ctr"/>
              <a:r>
                <a:rPr lang="en-US" sz="1200">
                  <a:solidFill>
                    <a:schemeClr val="tx2"/>
                  </a:solidFill>
                  <a:latin typeface="Helvetica" pitchFamily="34" charset="0"/>
                </a:rPr>
                <a:t>database </a:t>
              </a:r>
            </a:p>
          </p:txBody>
        </p:sp>
        <p:sp>
          <p:nvSpPr>
            <p:cNvPr id="465932" name="AutoShape 12"/>
            <p:cNvSpPr>
              <a:spLocks noChangeArrowheads="1"/>
            </p:cNvSpPr>
            <p:nvPr/>
          </p:nvSpPr>
          <p:spPr bwMode="auto">
            <a:xfrm>
              <a:off x="61913" y="2328863"/>
              <a:ext cx="1019175" cy="554037"/>
            </a:xfrm>
            <a:prstGeom prst="foldedCorner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New </a:t>
              </a:r>
            </a:p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metadata</a:t>
              </a:r>
            </a:p>
          </p:txBody>
        </p:sp>
        <p:sp>
          <p:nvSpPr>
            <p:cNvPr id="465934" name="AutoShape 14"/>
            <p:cNvSpPr>
              <a:spLocks noChangeArrowheads="1"/>
            </p:cNvSpPr>
            <p:nvPr/>
          </p:nvSpPr>
          <p:spPr bwMode="auto">
            <a:xfrm>
              <a:off x="792163" y="4273550"/>
              <a:ext cx="565150" cy="215900"/>
            </a:xfrm>
            <a:prstGeom prst="rightArrow">
              <a:avLst>
                <a:gd name="adj1" fmla="val 50000"/>
                <a:gd name="adj2" fmla="val 65441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65935" name="AutoShape 15"/>
            <p:cNvSpPr>
              <a:spLocks noChangeArrowheads="1"/>
            </p:cNvSpPr>
            <p:nvPr/>
          </p:nvSpPr>
          <p:spPr bwMode="auto">
            <a:xfrm>
              <a:off x="1090613" y="2617788"/>
              <a:ext cx="565150" cy="215900"/>
            </a:xfrm>
            <a:prstGeom prst="rightArrow">
              <a:avLst>
                <a:gd name="adj1" fmla="val 50000"/>
                <a:gd name="adj2" fmla="val 65441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65946" name="Line 26"/>
            <p:cNvSpPr>
              <a:spLocks noChangeShapeType="1"/>
            </p:cNvSpPr>
            <p:nvPr/>
          </p:nvSpPr>
          <p:spPr bwMode="auto">
            <a:xfrm>
              <a:off x="7092950" y="3933825"/>
              <a:ext cx="358775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47" name="Line 27"/>
            <p:cNvSpPr>
              <a:spLocks noChangeShapeType="1"/>
            </p:cNvSpPr>
            <p:nvPr/>
          </p:nvSpPr>
          <p:spPr bwMode="auto">
            <a:xfrm>
              <a:off x="5942013" y="2708275"/>
              <a:ext cx="0" cy="122555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48" name="Line 28"/>
            <p:cNvSpPr>
              <a:spLocks noChangeShapeType="1"/>
            </p:cNvSpPr>
            <p:nvPr/>
          </p:nvSpPr>
          <p:spPr bwMode="auto">
            <a:xfrm>
              <a:off x="5942013" y="3933825"/>
              <a:ext cx="1150938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56" name="Text Box 36"/>
            <p:cNvSpPr txBox="1">
              <a:spLocks noChangeArrowheads="1"/>
            </p:cNvSpPr>
            <p:nvPr/>
          </p:nvSpPr>
          <p:spPr bwMode="auto">
            <a:xfrm>
              <a:off x="2771775" y="1268413"/>
              <a:ext cx="1441450" cy="488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SeaDataNet</a:t>
              </a:r>
            </a:p>
            <a:p>
              <a:pPr algn="ctr"/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Vocabulary</a:t>
              </a:r>
            </a:p>
          </p:txBody>
        </p:sp>
        <p:sp>
          <p:nvSpPr>
            <p:cNvPr id="465957" name="AutoShape 37"/>
            <p:cNvSpPr>
              <a:spLocks noChangeArrowheads="1"/>
            </p:cNvSpPr>
            <p:nvPr/>
          </p:nvSpPr>
          <p:spPr bwMode="auto">
            <a:xfrm rot="5400000">
              <a:off x="3014663" y="2033588"/>
              <a:ext cx="720725" cy="195263"/>
            </a:xfrm>
            <a:prstGeom prst="rightArrow">
              <a:avLst>
                <a:gd name="adj1" fmla="val 50000"/>
                <a:gd name="adj2" fmla="val 92276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65959" name="Line 39"/>
            <p:cNvSpPr>
              <a:spLocks noChangeShapeType="1"/>
            </p:cNvSpPr>
            <p:nvPr/>
          </p:nvSpPr>
          <p:spPr bwMode="auto">
            <a:xfrm>
              <a:off x="7019925" y="1268413"/>
              <a:ext cx="0" cy="558958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60" name="AutoShape 40"/>
            <p:cNvSpPr>
              <a:spLocks noChangeArrowheads="1"/>
            </p:cNvSpPr>
            <p:nvPr/>
          </p:nvSpPr>
          <p:spPr bwMode="auto">
            <a:xfrm>
              <a:off x="7666038" y="515778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CDI</a:t>
              </a:r>
            </a:p>
          </p:txBody>
        </p:sp>
        <p:sp>
          <p:nvSpPr>
            <p:cNvPr id="465961" name="AutoShape 41"/>
            <p:cNvSpPr>
              <a:spLocks noChangeArrowheads="1"/>
            </p:cNvSpPr>
            <p:nvPr/>
          </p:nvSpPr>
          <p:spPr bwMode="auto">
            <a:xfrm>
              <a:off x="7666038" y="263683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EDIOS</a:t>
              </a:r>
            </a:p>
          </p:txBody>
        </p:sp>
        <p:sp>
          <p:nvSpPr>
            <p:cNvPr id="465962" name="AutoShape 42"/>
            <p:cNvSpPr>
              <a:spLocks noChangeArrowheads="1"/>
            </p:cNvSpPr>
            <p:nvPr/>
          </p:nvSpPr>
          <p:spPr bwMode="auto">
            <a:xfrm>
              <a:off x="7666038" y="4292600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EDMERP</a:t>
              </a:r>
            </a:p>
          </p:txBody>
        </p:sp>
        <p:sp>
          <p:nvSpPr>
            <p:cNvPr id="465963" name="AutoShape 43"/>
            <p:cNvSpPr>
              <a:spLocks noChangeArrowheads="1"/>
            </p:cNvSpPr>
            <p:nvPr/>
          </p:nvSpPr>
          <p:spPr bwMode="auto">
            <a:xfrm>
              <a:off x="7666038" y="3502025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EDMED</a:t>
              </a:r>
            </a:p>
          </p:txBody>
        </p:sp>
        <p:sp>
          <p:nvSpPr>
            <p:cNvPr id="465964" name="Text Box 44"/>
            <p:cNvSpPr txBox="1">
              <a:spLocks noChangeArrowheads="1"/>
            </p:cNvSpPr>
            <p:nvPr/>
          </p:nvSpPr>
          <p:spPr bwMode="auto">
            <a:xfrm rot="16200000">
              <a:off x="6505576" y="3586163"/>
              <a:ext cx="4349750" cy="287338"/>
            </a:xfrm>
            <a:prstGeom prst="rect">
              <a:avLst/>
            </a:prstGeom>
            <a:solidFill>
              <a:srgbClr val="A3D1FB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SEADATANET</a:t>
              </a:r>
            </a:p>
            <a:p>
              <a:endParaRPr lang="en-GB" sz="1600">
                <a:solidFill>
                  <a:schemeClr val="accent2"/>
                </a:solidFill>
                <a:latin typeface="Helvetica" pitchFamily="34" charset="0"/>
              </a:endParaRPr>
            </a:p>
            <a:p>
              <a:r>
                <a:rPr lang="en-GB" sz="1600">
                  <a:solidFill>
                    <a:schemeClr val="accent2"/>
                  </a:solidFill>
                  <a:latin typeface="Helvetica" pitchFamily="34" charset="0"/>
                </a:rPr>
                <a:t>PORTAL              </a:t>
              </a:r>
            </a:p>
          </p:txBody>
        </p:sp>
        <p:sp>
          <p:nvSpPr>
            <p:cNvPr id="465965" name="Line 45"/>
            <p:cNvSpPr>
              <a:spLocks noChangeShapeType="1"/>
            </p:cNvSpPr>
            <p:nvPr/>
          </p:nvSpPr>
          <p:spPr bwMode="auto">
            <a:xfrm>
              <a:off x="8386763" y="3070225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66" name="Line 46"/>
            <p:cNvSpPr>
              <a:spLocks noChangeShapeType="1"/>
            </p:cNvSpPr>
            <p:nvPr/>
          </p:nvSpPr>
          <p:spPr bwMode="auto">
            <a:xfrm>
              <a:off x="8386763" y="3862388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67" name="Line 47"/>
            <p:cNvSpPr>
              <a:spLocks noChangeShapeType="1"/>
            </p:cNvSpPr>
            <p:nvPr/>
          </p:nvSpPr>
          <p:spPr bwMode="auto">
            <a:xfrm>
              <a:off x="8386763" y="4725988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68" name="Line 48"/>
            <p:cNvSpPr>
              <a:spLocks noChangeShapeType="1"/>
            </p:cNvSpPr>
            <p:nvPr/>
          </p:nvSpPr>
          <p:spPr bwMode="auto">
            <a:xfrm>
              <a:off x="8386763" y="5518150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69" name="Text Box 49"/>
            <p:cNvSpPr txBox="1">
              <a:spLocks noChangeArrowheads="1"/>
            </p:cNvSpPr>
            <p:nvPr/>
          </p:nvSpPr>
          <p:spPr bwMode="auto">
            <a:xfrm>
              <a:off x="7056438" y="6381750"/>
              <a:ext cx="2051050" cy="366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>
                  <a:solidFill>
                    <a:schemeClr val="accent2"/>
                  </a:solidFill>
                  <a:latin typeface="Helvetica" pitchFamily="34" charset="0"/>
                </a:rPr>
                <a:t>European portal</a:t>
              </a:r>
            </a:p>
          </p:txBody>
        </p:sp>
        <p:sp>
          <p:nvSpPr>
            <p:cNvPr id="465970" name="AutoShape 50"/>
            <p:cNvSpPr>
              <a:spLocks noChangeArrowheads="1"/>
            </p:cNvSpPr>
            <p:nvPr/>
          </p:nvSpPr>
          <p:spPr bwMode="auto">
            <a:xfrm>
              <a:off x="7666038" y="1773238"/>
              <a:ext cx="719138" cy="720725"/>
            </a:xfrm>
            <a:prstGeom prst="can">
              <a:avLst>
                <a:gd name="adj" fmla="val 25055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Helvetica" pitchFamily="34" charset="0"/>
                </a:rPr>
                <a:t>CSR</a:t>
              </a:r>
            </a:p>
          </p:txBody>
        </p:sp>
        <p:sp>
          <p:nvSpPr>
            <p:cNvPr id="465971" name="Line 51"/>
            <p:cNvSpPr>
              <a:spLocks noChangeShapeType="1"/>
            </p:cNvSpPr>
            <p:nvPr/>
          </p:nvSpPr>
          <p:spPr bwMode="auto">
            <a:xfrm>
              <a:off x="8386763" y="2206625"/>
              <a:ext cx="144463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2" name="Line 52"/>
            <p:cNvSpPr>
              <a:spLocks noChangeShapeType="1"/>
            </p:cNvSpPr>
            <p:nvPr/>
          </p:nvSpPr>
          <p:spPr bwMode="auto">
            <a:xfrm>
              <a:off x="7451725" y="1989138"/>
              <a:ext cx="0" cy="3744912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3" name="Line 53"/>
            <p:cNvSpPr>
              <a:spLocks noChangeShapeType="1"/>
            </p:cNvSpPr>
            <p:nvPr/>
          </p:nvSpPr>
          <p:spPr bwMode="auto">
            <a:xfrm>
              <a:off x="7451725" y="31416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4" name="Line 54"/>
            <p:cNvSpPr>
              <a:spLocks noChangeShapeType="1"/>
            </p:cNvSpPr>
            <p:nvPr/>
          </p:nvSpPr>
          <p:spPr bwMode="auto">
            <a:xfrm>
              <a:off x="7451725" y="48688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5" name="Line 55"/>
            <p:cNvSpPr>
              <a:spLocks noChangeShapeType="1"/>
            </p:cNvSpPr>
            <p:nvPr/>
          </p:nvSpPr>
          <p:spPr bwMode="auto">
            <a:xfrm>
              <a:off x="7451725" y="5589588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6" name="Line 56"/>
            <p:cNvSpPr>
              <a:spLocks noChangeShapeType="1"/>
            </p:cNvSpPr>
            <p:nvPr/>
          </p:nvSpPr>
          <p:spPr bwMode="auto">
            <a:xfrm>
              <a:off x="7451725" y="2133600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7" name="Line 57"/>
            <p:cNvSpPr>
              <a:spLocks noChangeShapeType="1"/>
            </p:cNvSpPr>
            <p:nvPr/>
          </p:nvSpPr>
          <p:spPr bwMode="auto">
            <a:xfrm>
              <a:off x="7450138" y="4005263"/>
              <a:ext cx="360363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79" name="Text Box 59"/>
            <p:cNvSpPr txBox="1">
              <a:spLocks noChangeArrowheads="1"/>
            </p:cNvSpPr>
            <p:nvPr/>
          </p:nvSpPr>
          <p:spPr bwMode="auto">
            <a:xfrm>
              <a:off x="2597150" y="4292600"/>
              <a:ext cx="884238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300">
                  <a:solidFill>
                    <a:srgbClr val="CC0099"/>
                  </a:solidFill>
                  <a:latin typeface="Helvetica" pitchFamily="34" charset="0"/>
                </a:rPr>
                <a:t>NEMO</a:t>
              </a:r>
            </a:p>
          </p:txBody>
        </p:sp>
        <p:sp>
          <p:nvSpPr>
            <p:cNvPr id="465980" name="AutoShape 60"/>
            <p:cNvSpPr>
              <a:spLocks noChangeArrowheads="1"/>
            </p:cNvSpPr>
            <p:nvPr/>
          </p:nvSpPr>
          <p:spPr bwMode="auto">
            <a:xfrm rot="16200000">
              <a:off x="2773363" y="5599113"/>
              <a:ext cx="647700" cy="195263"/>
            </a:xfrm>
            <a:prstGeom prst="rightArrow">
              <a:avLst>
                <a:gd name="adj1" fmla="val 50000"/>
                <a:gd name="adj2" fmla="val 82927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465981" name="Picture 6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875" y="5876925"/>
              <a:ext cx="1141413" cy="63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5982" name="AutoShape 62"/>
            <p:cNvSpPr>
              <a:spLocks noChangeArrowheads="1"/>
            </p:cNvSpPr>
            <p:nvPr/>
          </p:nvSpPr>
          <p:spPr bwMode="auto">
            <a:xfrm>
              <a:off x="3336925" y="3860800"/>
              <a:ext cx="1079500" cy="1223963"/>
            </a:xfrm>
            <a:prstGeom prst="flowChartMulti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>
                  <a:latin typeface="Helvetica" pitchFamily="34" charset="0"/>
                </a:rPr>
                <a:t>Collection 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of ASCII files</a:t>
              </a:r>
            </a:p>
            <a:p>
              <a:pPr algn="ctr"/>
              <a:r>
                <a:rPr lang="en-US" sz="1200">
                  <a:latin typeface="Helvetica" pitchFamily="34" charset="0"/>
                </a:rPr>
                <a:t>  at</a:t>
              </a:r>
            </a:p>
            <a:p>
              <a:pPr algn="ctr"/>
              <a:r>
                <a:rPr lang="en-US" sz="1200">
                  <a:solidFill>
                    <a:srgbClr val="CC0099"/>
                  </a:solidFill>
                  <a:latin typeface="Helvetica" pitchFamily="34" charset="0"/>
                </a:rPr>
                <a:t>SDN Format </a:t>
              </a:r>
            </a:p>
          </p:txBody>
        </p:sp>
        <p:sp>
          <p:nvSpPr>
            <p:cNvPr id="465983" name="AutoShape 63"/>
            <p:cNvSpPr>
              <a:spLocks noChangeArrowheads="1"/>
            </p:cNvSpPr>
            <p:nvPr/>
          </p:nvSpPr>
          <p:spPr bwMode="auto">
            <a:xfrm>
              <a:off x="2617788" y="4508500"/>
              <a:ext cx="720725" cy="217488"/>
            </a:xfrm>
            <a:prstGeom prst="rightArrow">
              <a:avLst>
                <a:gd name="adj1" fmla="val 50000"/>
                <a:gd name="adj2" fmla="val 82847"/>
              </a:avLst>
            </a:prstGeom>
            <a:solidFill>
              <a:srgbClr val="CC0099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65986" name="Line 66"/>
            <p:cNvSpPr>
              <a:spLocks noChangeShapeType="1"/>
            </p:cNvSpPr>
            <p:nvPr/>
          </p:nvSpPr>
          <p:spPr bwMode="auto">
            <a:xfrm>
              <a:off x="7775575" y="5876925"/>
              <a:ext cx="0" cy="288925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87" name="Rectangle 67"/>
            <p:cNvSpPr>
              <a:spLocks noChangeArrowheads="1"/>
            </p:cNvSpPr>
            <p:nvPr/>
          </p:nvSpPr>
          <p:spPr bwMode="auto">
            <a:xfrm>
              <a:off x="4668838" y="5805488"/>
              <a:ext cx="1441450" cy="6477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1200" dirty="0">
                  <a:solidFill>
                    <a:srgbClr val="660066"/>
                  </a:solidFill>
                  <a:latin typeface="Helvetica" pitchFamily="34" charset="0"/>
                </a:rPr>
                <a:t>Local copy of</a:t>
              </a:r>
            </a:p>
            <a:p>
              <a:pPr algn="ctr"/>
              <a:r>
                <a:rPr lang="en-GB" sz="1200" dirty="0">
                  <a:solidFill>
                    <a:srgbClr val="660066"/>
                  </a:solidFill>
                  <a:latin typeface="Helvetica" pitchFamily="34" charset="0"/>
                </a:rPr>
                <a:t>data for</a:t>
              </a:r>
            </a:p>
            <a:p>
              <a:pPr algn="ctr"/>
              <a:r>
                <a:rPr lang="en-GB" sz="1200" dirty="0">
                  <a:solidFill>
                    <a:srgbClr val="660066"/>
                  </a:solidFill>
                  <a:latin typeface="Helvetica" pitchFamily="34" charset="0"/>
                </a:rPr>
                <a:t>downloading</a:t>
              </a:r>
            </a:p>
          </p:txBody>
        </p:sp>
        <p:sp>
          <p:nvSpPr>
            <p:cNvPr id="465988" name="Text Box 68"/>
            <p:cNvSpPr txBox="1">
              <a:spLocks noChangeArrowheads="1"/>
            </p:cNvSpPr>
            <p:nvPr/>
          </p:nvSpPr>
          <p:spPr bwMode="auto">
            <a:xfrm>
              <a:off x="6264275" y="5949950"/>
              <a:ext cx="8763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Data request</a:t>
              </a:r>
            </a:p>
          </p:txBody>
        </p:sp>
        <p:sp>
          <p:nvSpPr>
            <p:cNvPr id="465989" name="Text Box 69"/>
            <p:cNvSpPr txBox="1">
              <a:spLocks noChangeArrowheads="1"/>
            </p:cNvSpPr>
            <p:nvPr/>
          </p:nvSpPr>
          <p:spPr bwMode="auto">
            <a:xfrm>
              <a:off x="6610350" y="6165850"/>
              <a:ext cx="904875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900">
                  <a:solidFill>
                    <a:schemeClr val="accent2"/>
                  </a:solidFill>
                  <a:latin typeface="Helvetica" pitchFamily="34" charset="0"/>
                </a:rPr>
                <a:t>Downloading</a:t>
              </a:r>
            </a:p>
          </p:txBody>
        </p:sp>
        <p:sp>
          <p:nvSpPr>
            <p:cNvPr id="465990" name="Line 70"/>
            <p:cNvSpPr>
              <a:spLocks noChangeShapeType="1"/>
            </p:cNvSpPr>
            <p:nvPr/>
          </p:nvSpPr>
          <p:spPr bwMode="auto">
            <a:xfrm>
              <a:off x="6037263" y="6165850"/>
              <a:ext cx="2085975" cy="0"/>
            </a:xfrm>
            <a:prstGeom prst="line">
              <a:avLst/>
            </a:prstGeom>
            <a:noFill/>
            <a:ln w="76200">
              <a:solidFill>
                <a:srgbClr val="003366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91" name="Line 71"/>
            <p:cNvSpPr>
              <a:spLocks noChangeShapeType="1"/>
            </p:cNvSpPr>
            <p:nvPr/>
          </p:nvSpPr>
          <p:spPr bwMode="auto">
            <a:xfrm flipH="1">
              <a:off x="3228975" y="3644900"/>
              <a:ext cx="1512888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93" name="Line 73"/>
            <p:cNvSpPr>
              <a:spLocks noChangeShapeType="1"/>
            </p:cNvSpPr>
            <p:nvPr/>
          </p:nvSpPr>
          <p:spPr bwMode="auto">
            <a:xfrm flipV="1">
              <a:off x="5245100" y="3716338"/>
              <a:ext cx="1588" cy="2017713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94" name="Text Box 74"/>
            <p:cNvSpPr txBox="1">
              <a:spLocks noChangeArrowheads="1"/>
            </p:cNvSpPr>
            <p:nvPr/>
          </p:nvSpPr>
          <p:spPr bwMode="auto">
            <a:xfrm rot="2794660">
              <a:off x="4278313" y="5043488"/>
              <a:ext cx="1441450" cy="517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Download</a:t>
              </a:r>
            </a:p>
            <a:p>
              <a:pPr algn="ctr"/>
              <a:r>
                <a:rPr lang="en-GB" sz="1400">
                  <a:solidFill>
                    <a:srgbClr val="CC0099"/>
                  </a:solidFill>
                  <a:latin typeface="Helvetica" pitchFamily="34" charset="0"/>
                </a:rPr>
                <a:t>Manager</a:t>
              </a:r>
            </a:p>
          </p:txBody>
        </p:sp>
        <p:sp>
          <p:nvSpPr>
            <p:cNvPr id="465995" name="Line 75"/>
            <p:cNvSpPr>
              <a:spLocks noChangeShapeType="1"/>
            </p:cNvSpPr>
            <p:nvPr/>
          </p:nvSpPr>
          <p:spPr bwMode="auto">
            <a:xfrm flipH="1" flipV="1">
              <a:off x="4379913" y="4941888"/>
              <a:ext cx="720725" cy="863600"/>
            </a:xfrm>
            <a:prstGeom prst="line">
              <a:avLst/>
            </a:prstGeom>
            <a:noFill/>
            <a:ln w="57150">
              <a:solidFill>
                <a:srgbClr val="CC0099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65996" name="Line 76"/>
            <p:cNvSpPr>
              <a:spLocks noChangeShapeType="1"/>
            </p:cNvSpPr>
            <p:nvPr/>
          </p:nvSpPr>
          <p:spPr bwMode="auto">
            <a:xfrm flipH="1">
              <a:off x="4308475" y="3730625"/>
              <a:ext cx="793750" cy="706438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465997" name="Text Box 77"/>
            <p:cNvSpPr txBox="1">
              <a:spLocks noChangeArrowheads="1"/>
            </p:cNvSpPr>
            <p:nvPr/>
          </p:nvSpPr>
          <p:spPr bwMode="auto">
            <a:xfrm>
              <a:off x="8124825" y="6178550"/>
              <a:ext cx="550863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RSM</a:t>
              </a:r>
            </a:p>
          </p:txBody>
        </p:sp>
        <p:sp>
          <p:nvSpPr>
            <p:cNvPr id="465998" name="Text Box 78"/>
            <p:cNvSpPr txBox="1">
              <a:spLocks noChangeArrowheads="1"/>
            </p:cNvSpPr>
            <p:nvPr/>
          </p:nvSpPr>
          <p:spPr bwMode="auto">
            <a:xfrm>
              <a:off x="7861300" y="5876925"/>
              <a:ext cx="522288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fr-FR" sz="1300">
                  <a:solidFill>
                    <a:srgbClr val="CC0099"/>
                  </a:solidFill>
                  <a:latin typeface="Helvetica" pitchFamily="34" charset="0"/>
                </a:rPr>
                <a:t>AAA</a:t>
              </a:r>
            </a:p>
          </p:txBody>
        </p:sp>
        <p:sp>
          <p:nvSpPr>
            <p:cNvPr id="85" name="Line 73"/>
            <p:cNvSpPr>
              <a:spLocks noChangeShapeType="1"/>
            </p:cNvSpPr>
            <p:nvPr/>
          </p:nvSpPr>
          <p:spPr bwMode="auto">
            <a:xfrm flipV="1">
              <a:off x="3205956" y="3501006"/>
              <a:ext cx="1430089" cy="791594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1730375" y="1844675"/>
            <a:ext cx="5003800" cy="1944688"/>
            <a:chOff x="1730375" y="1844675"/>
            <a:chExt cx="5003800" cy="1944688"/>
          </a:xfrm>
        </p:grpSpPr>
        <p:sp>
          <p:nvSpPr>
            <p:cNvPr id="465985" name="AutoShape 65"/>
            <p:cNvSpPr>
              <a:spLocks noChangeArrowheads="1"/>
            </p:cNvSpPr>
            <p:nvPr/>
          </p:nvSpPr>
          <p:spPr bwMode="auto">
            <a:xfrm>
              <a:off x="4597400" y="3213100"/>
              <a:ext cx="863600" cy="576263"/>
            </a:xfrm>
            <a:prstGeom prst="flowChartDocument">
              <a:avLst/>
            </a:prstGeom>
            <a:solidFill>
              <a:srgbClr val="CC99FF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 sz="2000">
                <a:solidFill>
                  <a:srgbClr val="660066"/>
                </a:solidFill>
              </a:endParaRPr>
            </a:p>
          </p:txBody>
        </p:sp>
        <p:sp>
          <p:nvSpPr>
            <p:cNvPr id="465992" name="Text Box 72"/>
            <p:cNvSpPr txBox="1">
              <a:spLocks noChangeArrowheads="1"/>
            </p:cNvSpPr>
            <p:nvPr/>
          </p:nvSpPr>
          <p:spPr bwMode="auto">
            <a:xfrm>
              <a:off x="4595813" y="3213100"/>
              <a:ext cx="9350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GB" sz="1200" dirty="0">
                  <a:solidFill>
                    <a:srgbClr val="660066"/>
                  </a:solidFill>
                  <a:latin typeface="Helvetica" pitchFamily="34" charset="0"/>
                </a:rPr>
                <a:t>Coupling table</a:t>
              </a:r>
            </a:p>
          </p:txBody>
        </p:sp>
        <p:grpSp>
          <p:nvGrpSpPr>
            <p:cNvPr id="7" name="Groupe 6"/>
            <p:cNvGrpSpPr/>
            <p:nvPr/>
          </p:nvGrpSpPr>
          <p:grpSpPr>
            <a:xfrm>
              <a:off x="1730375" y="1844675"/>
              <a:ext cx="5003800" cy="1635125"/>
              <a:chOff x="1730375" y="1844675"/>
              <a:chExt cx="5003800" cy="1635125"/>
            </a:xfrm>
          </p:grpSpPr>
          <p:sp>
            <p:nvSpPr>
              <p:cNvPr id="465931" name="AutoShape 11"/>
              <p:cNvSpPr>
                <a:spLocks noChangeArrowheads="1"/>
              </p:cNvSpPr>
              <p:nvPr/>
            </p:nvSpPr>
            <p:spPr bwMode="auto">
              <a:xfrm>
                <a:off x="3457575" y="1871663"/>
                <a:ext cx="935038" cy="1163637"/>
              </a:xfrm>
              <a:prstGeom prst="can">
                <a:avLst>
                  <a:gd name="adj" fmla="val 3111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 dirty="0">
                    <a:solidFill>
                      <a:schemeClr val="tx2"/>
                    </a:solidFill>
                    <a:latin typeface="Helvetica" pitchFamily="34" charset="0"/>
                  </a:rPr>
                  <a:t>Metadata</a:t>
                </a:r>
              </a:p>
              <a:p>
                <a:pPr algn="ctr"/>
                <a:r>
                  <a:rPr lang="en-US" sz="1200" dirty="0">
                    <a:solidFill>
                      <a:schemeClr val="tx2"/>
                    </a:solidFill>
                    <a:latin typeface="Helvetica" pitchFamily="34" charset="0"/>
                  </a:rPr>
                  <a:t>In</a:t>
                </a:r>
              </a:p>
              <a:p>
                <a:pPr algn="ctr"/>
                <a:r>
                  <a:rPr lang="en-US" sz="1200" dirty="0">
                    <a:solidFill>
                      <a:schemeClr val="tx2"/>
                    </a:solidFill>
                    <a:latin typeface="Helvetica" pitchFamily="34" charset="0"/>
                  </a:rPr>
                  <a:t>database </a:t>
                </a:r>
              </a:p>
            </p:txBody>
          </p:sp>
          <p:sp>
            <p:nvSpPr>
              <p:cNvPr id="465933" name="AutoShape 13"/>
              <p:cNvSpPr>
                <a:spLocks noChangeArrowheads="1"/>
              </p:cNvSpPr>
              <p:nvPr/>
            </p:nvSpPr>
            <p:spPr bwMode="auto">
              <a:xfrm>
                <a:off x="1730375" y="2387600"/>
                <a:ext cx="1006475" cy="1092200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1200" dirty="0">
                    <a:latin typeface="Helvetica" pitchFamily="34" charset="0"/>
                  </a:rPr>
                  <a:t>Metadata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in Excel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files</a:t>
                </a:r>
                <a:endParaRPr lang="en-US" sz="1200" dirty="0">
                  <a:solidFill>
                    <a:srgbClr val="CC0099"/>
                  </a:solidFill>
                  <a:latin typeface="Helvetica" pitchFamily="34" charset="0"/>
                </a:endParaRPr>
              </a:p>
            </p:txBody>
          </p:sp>
          <p:sp>
            <p:nvSpPr>
              <p:cNvPr id="465949" name="AutoShape 29"/>
              <p:cNvSpPr>
                <a:spLocks noChangeArrowheads="1"/>
              </p:cNvSpPr>
              <p:nvPr/>
            </p:nvSpPr>
            <p:spPr bwMode="auto">
              <a:xfrm>
                <a:off x="5508625" y="1844675"/>
                <a:ext cx="1225550" cy="12239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1200" dirty="0">
                  <a:latin typeface="Helvetica" pitchFamily="34" charset="0"/>
                </a:endParaRP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Meta data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at XML </a:t>
                </a:r>
              </a:p>
              <a:p>
                <a:pPr algn="ctr"/>
                <a:r>
                  <a:rPr lang="en-US" sz="1200" dirty="0">
                    <a:latin typeface="Helvetica" pitchFamily="34" charset="0"/>
                  </a:rPr>
                  <a:t>ISO19155</a:t>
                </a:r>
              </a:p>
            </p:txBody>
          </p:sp>
          <p:sp>
            <p:nvSpPr>
              <p:cNvPr id="465951" name="Text Box 31"/>
              <p:cNvSpPr txBox="1">
                <a:spLocks noChangeArrowheads="1"/>
              </p:cNvSpPr>
              <p:nvPr/>
            </p:nvSpPr>
            <p:spPr bwMode="auto">
              <a:xfrm>
                <a:off x="4500563" y="2349500"/>
                <a:ext cx="1008063" cy="2905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300" dirty="0">
                    <a:solidFill>
                      <a:srgbClr val="CC0099"/>
                    </a:solidFill>
                    <a:latin typeface="Helvetica" pitchFamily="34" charset="0"/>
                  </a:rPr>
                  <a:t>MIKADO</a:t>
                </a:r>
              </a:p>
            </p:txBody>
          </p:sp>
          <p:sp>
            <p:nvSpPr>
              <p:cNvPr id="465953" name="Line 33"/>
              <p:cNvSpPr>
                <a:spLocks noChangeShapeType="1"/>
              </p:cNvSpPr>
              <p:nvPr/>
            </p:nvSpPr>
            <p:spPr bwMode="auto">
              <a:xfrm flipV="1">
                <a:off x="2555875" y="2997200"/>
                <a:ext cx="3313113" cy="22226"/>
              </a:xfrm>
              <a:prstGeom prst="line">
                <a:avLst/>
              </a:prstGeom>
              <a:noFill/>
              <a:ln w="76200">
                <a:solidFill>
                  <a:srgbClr val="CC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465950" name="Text Box 30"/>
              <p:cNvSpPr txBox="1">
                <a:spLocks noChangeArrowheads="1"/>
              </p:cNvSpPr>
              <p:nvPr/>
            </p:nvSpPr>
            <p:spPr bwMode="auto">
              <a:xfrm>
                <a:off x="2699792" y="2728913"/>
                <a:ext cx="1008063" cy="2905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GB" sz="1300" dirty="0">
                    <a:solidFill>
                      <a:srgbClr val="CC0099"/>
                    </a:solidFill>
                    <a:latin typeface="Helvetica" pitchFamily="34" charset="0"/>
                  </a:rPr>
                  <a:t>MIKADO</a:t>
                </a:r>
              </a:p>
            </p:txBody>
          </p:sp>
          <p:sp>
            <p:nvSpPr>
              <p:cNvPr id="465952" name="Line 32"/>
              <p:cNvSpPr>
                <a:spLocks noChangeShapeType="1"/>
              </p:cNvSpPr>
              <p:nvPr/>
            </p:nvSpPr>
            <p:spPr bwMode="auto">
              <a:xfrm>
                <a:off x="4416425" y="2677488"/>
                <a:ext cx="1345407" cy="0"/>
              </a:xfrm>
              <a:prstGeom prst="line">
                <a:avLst/>
              </a:prstGeom>
              <a:noFill/>
              <a:ln w="76200">
                <a:solidFill>
                  <a:srgbClr val="CC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GB"/>
              </a:p>
            </p:txBody>
          </p:sp>
        </p:grpSp>
        <p:sp>
          <p:nvSpPr>
            <p:cNvPr id="84" name="Line 72"/>
            <p:cNvSpPr>
              <a:spLocks noChangeShapeType="1"/>
            </p:cNvSpPr>
            <p:nvPr/>
          </p:nvSpPr>
          <p:spPr bwMode="auto">
            <a:xfrm>
              <a:off x="4931619" y="2636912"/>
              <a:ext cx="0" cy="628650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629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Objective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7" y="2420938"/>
            <a:ext cx="7653734" cy="4103687"/>
          </a:xfrm>
        </p:spPr>
        <p:txBody>
          <a:bodyPr/>
          <a:lstStyle/>
          <a:p>
            <a:pPr algn="just">
              <a:buFont typeface="Symbol" pitchFamily="18" charset="2"/>
              <a:buChar char=""/>
            </a:pPr>
            <a:r>
              <a:rPr lang="en-GB" sz="1800" b="1" dirty="0">
                <a:solidFill>
                  <a:srgbClr val="003366"/>
                </a:solidFill>
              </a:rPr>
              <a:t>MIKADO</a:t>
            </a:r>
            <a:r>
              <a:rPr lang="en-GB" sz="1800" dirty="0"/>
              <a:t> is used to generate XML catalogue descriptions, it creates XML </a:t>
            </a:r>
            <a:r>
              <a:rPr lang="en-GB" sz="1800" b="1" dirty="0"/>
              <a:t>ISO-19115 </a:t>
            </a:r>
            <a:r>
              <a:rPr lang="en-GB" sz="1800" dirty="0"/>
              <a:t>files using</a:t>
            </a:r>
            <a:r>
              <a:rPr lang="en-GB" sz="1800" b="1" dirty="0"/>
              <a:t> SDN common vocabularies</a:t>
            </a:r>
            <a:r>
              <a:rPr lang="en-GB" sz="1800" dirty="0"/>
              <a:t>  for metadata exchange of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b="1" dirty="0"/>
              <a:t>CSR </a:t>
            </a:r>
            <a:r>
              <a:rPr lang="en-GB" sz="1800" dirty="0"/>
              <a:t>- Cruise Summary Reports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b="1" dirty="0"/>
              <a:t>EDMED</a:t>
            </a:r>
            <a:r>
              <a:rPr lang="en-GB" sz="1800" dirty="0"/>
              <a:t> - Marine Environmental Data sets 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b="1" dirty="0"/>
              <a:t>CDI</a:t>
            </a:r>
            <a:r>
              <a:rPr lang="en-GB" sz="1800" dirty="0"/>
              <a:t> - Common Data Index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b="1" dirty="0"/>
              <a:t>EDMERP</a:t>
            </a:r>
            <a:r>
              <a:rPr lang="en-GB" sz="1800" dirty="0"/>
              <a:t> - Marine Environmental Research Projects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b="1" dirty="0"/>
              <a:t>EDIOS</a:t>
            </a:r>
            <a:r>
              <a:rPr lang="en-GB" sz="1800" dirty="0"/>
              <a:t> – Permanent Ocean-observing System</a:t>
            </a:r>
            <a:r>
              <a:rPr lang="en-GB" sz="2000" i="1" dirty="0"/>
              <a:t> </a:t>
            </a:r>
            <a:endParaRPr lang="en-GB" sz="2000" i="1" dirty="0" smtClean="0"/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fr-FR" sz="2000" i="1" dirty="0" err="1" smtClean="0"/>
              <a:t>SensorML</a:t>
            </a:r>
            <a:r>
              <a:rPr lang="fr-FR" sz="2000" i="1" dirty="0" smtClean="0"/>
              <a:t> and O&amp;M for </a:t>
            </a:r>
            <a:r>
              <a:rPr lang="fr-FR" sz="2000" i="1" dirty="0" err="1" smtClean="0"/>
              <a:t>seismic</a:t>
            </a:r>
            <a:r>
              <a:rPr lang="fr-FR" sz="2000" i="1" dirty="0" smtClean="0"/>
              <a:t> data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fr-FR" sz="2000" i="1" dirty="0" err="1" smtClean="0"/>
              <a:t>Planned</a:t>
            </a:r>
            <a:r>
              <a:rPr lang="fr-FR" sz="2000" i="1" dirty="0" smtClean="0"/>
              <a:t> Cruise Report (not </a:t>
            </a:r>
            <a:r>
              <a:rPr lang="fr-FR" sz="2000" i="1" dirty="0" err="1" smtClean="0"/>
              <a:t>used</a:t>
            </a:r>
            <a:r>
              <a:rPr lang="fr-FR" sz="2000" i="1" dirty="0" smtClean="0"/>
              <a:t> in SeaDataNet)</a:t>
            </a:r>
            <a:endParaRPr lang="en-GB" sz="2000" i="1" dirty="0" smtClean="0"/>
          </a:p>
          <a:p>
            <a:pPr algn="just">
              <a:lnSpc>
                <a:spcPct val="100000"/>
              </a:lnSpc>
              <a:buFont typeface="Symbol" pitchFamily="18" charset="2"/>
              <a:buChar char=""/>
            </a:pPr>
            <a:r>
              <a:rPr lang="en-GB" sz="1800" dirty="0" smtClean="0"/>
              <a:t>Is freely available on SeaDataNet Web site</a:t>
            </a:r>
          </a:p>
          <a:p>
            <a:pPr lvl="1" algn="just">
              <a:lnSpc>
                <a:spcPct val="100000"/>
              </a:lnSpc>
              <a:buFont typeface="Symbol" pitchFamily="18" charset="2"/>
              <a:buNone/>
            </a:pPr>
            <a:r>
              <a:rPr lang="en-GB" sz="2000" dirty="0" smtClean="0">
                <a:solidFill>
                  <a:srgbClr val="00CC99"/>
                </a:solidFill>
              </a:rPr>
              <a:t>http</a:t>
            </a:r>
            <a:r>
              <a:rPr lang="en-GB" sz="2000" dirty="0">
                <a:solidFill>
                  <a:srgbClr val="00CC99"/>
                </a:solidFill>
              </a:rPr>
              <a:t>://www.seadatanet.org/standards_software/software/mikado</a:t>
            </a:r>
            <a:endParaRPr lang="en-GB" sz="1800" dirty="0">
              <a:solidFill>
                <a:srgbClr val="00CC99"/>
              </a:solidFill>
            </a:endParaRPr>
          </a:p>
          <a:p>
            <a:pPr algn="just">
              <a:lnSpc>
                <a:spcPct val="100000"/>
              </a:lnSpc>
              <a:spcBef>
                <a:spcPct val="10000"/>
              </a:spcBef>
              <a:buFont typeface="Symbol" pitchFamily="18" charset="2"/>
              <a:buNone/>
            </a:pPr>
            <a:endParaRPr lang="en-GB" sz="1800" dirty="0"/>
          </a:p>
        </p:txBody>
      </p:sp>
      <p:pic>
        <p:nvPicPr>
          <p:cNvPr id="377860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33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Objectives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708275"/>
            <a:ext cx="7921625" cy="3311525"/>
          </a:xfrm>
        </p:spPr>
        <p:txBody>
          <a:bodyPr/>
          <a:lstStyle/>
          <a:p>
            <a:pPr algn="just">
              <a:buFont typeface="Symbol" pitchFamily="18" charset="2"/>
              <a:buChar char=""/>
            </a:pPr>
            <a:r>
              <a:rPr lang="en-GB" sz="2500" b="1">
                <a:solidFill>
                  <a:srgbClr val="003366"/>
                </a:solidFill>
              </a:rPr>
              <a:t>NEMO</a:t>
            </a:r>
            <a:r>
              <a:rPr lang="en-GB" sz="2500"/>
              <a:t> </a:t>
            </a:r>
            <a:r>
              <a:rPr lang="en-GB" sz="2500" b="1"/>
              <a:t>is a reformatting software used to</a:t>
            </a:r>
          </a:p>
          <a:p>
            <a:pPr algn="just">
              <a:spcBef>
                <a:spcPct val="45000"/>
              </a:spcBef>
              <a:buFont typeface="Symbol" pitchFamily="18" charset="2"/>
              <a:buNone/>
            </a:pPr>
            <a:r>
              <a:rPr lang="en-GB" sz="2100"/>
              <a:t>  generate ASCII files at MEDATLAS or ODV formats which are defined as SeaDataNet formats for data exchange between SeaDataNet partners. Can be downloaded from SeaDataNet Web site :</a:t>
            </a:r>
          </a:p>
          <a:p>
            <a:pPr lvl="1" algn="just">
              <a:spcBef>
                <a:spcPct val="45000"/>
              </a:spcBef>
              <a:buFont typeface="Symbol" pitchFamily="18" charset="2"/>
              <a:buNone/>
            </a:pPr>
            <a:r>
              <a:rPr lang="en-GB" sz="2100">
                <a:solidFill>
                  <a:srgbClr val="00CC99"/>
                </a:solidFill>
              </a:rPr>
              <a:t>http://www.seadatanet.org/standards_software/software/nemo</a:t>
            </a:r>
          </a:p>
          <a:p>
            <a:pPr algn="just">
              <a:spcBef>
                <a:spcPct val="45000"/>
              </a:spcBef>
              <a:buFont typeface="Symbol" pitchFamily="18" charset="2"/>
              <a:buChar char=""/>
            </a:pPr>
            <a:r>
              <a:rPr lang="en-GB" sz="2100"/>
              <a:t>It was created in IFREMER for internal purposes, and adapted to take into account the SeaDataNet formats and vocabularies.</a:t>
            </a:r>
          </a:p>
          <a:p>
            <a:pPr lvl="1" algn="just">
              <a:spcBef>
                <a:spcPct val="45000"/>
              </a:spcBef>
              <a:buFont typeface="Symbol" pitchFamily="18" charset="2"/>
              <a:buNone/>
            </a:pPr>
            <a:endParaRPr lang="en-GB" sz="2100" i="1"/>
          </a:p>
        </p:txBody>
      </p:sp>
      <p:pic>
        <p:nvPicPr>
          <p:cNvPr id="8704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99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Technical characteristics</a:t>
            </a:r>
          </a:p>
        </p:txBody>
      </p:sp>
      <p:sp>
        <p:nvSpPr>
          <p:cNvPr id="2" name="Rectangle 1"/>
          <p:cNvSpPr/>
          <p:nvPr/>
        </p:nvSpPr>
        <p:spPr>
          <a:xfrm>
            <a:off x="2627784" y="6381328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349500"/>
            <a:ext cx="7077075" cy="4175125"/>
          </a:xfrm>
        </p:spPr>
        <p:txBody>
          <a:bodyPr/>
          <a:lstStyle/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Release </a:t>
            </a:r>
            <a:r>
              <a:rPr lang="en-US" sz="2400" dirty="0" smtClean="0"/>
              <a:t>2.3</a:t>
            </a:r>
            <a:endParaRPr lang="en-US" sz="2400" dirty="0"/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Written in </a:t>
            </a:r>
            <a:r>
              <a:rPr lang="en-US" sz="2400" b="1" dirty="0"/>
              <a:t>Java</a:t>
            </a:r>
            <a:r>
              <a:rPr lang="en-US" sz="2400" dirty="0"/>
              <a:t> Language (Version &gt;= 1.6)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 Available under multiple environments </a:t>
            </a:r>
            <a:r>
              <a:rPr lang="en-US" sz="2000" dirty="0"/>
              <a:t>:</a:t>
            </a:r>
          </a:p>
          <a:p>
            <a:pPr lvl="1">
              <a:lnSpc>
                <a:spcPct val="95000"/>
              </a:lnSpc>
            </a:pPr>
            <a:r>
              <a:rPr lang="en-US" sz="1800" dirty="0"/>
              <a:t>Microsoft : Windows 2000, WINDOWS7, XP, VISTA , APPLE</a:t>
            </a:r>
          </a:p>
          <a:p>
            <a:pPr lvl="1">
              <a:lnSpc>
                <a:spcPct val="95000"/>
              </a:lnSpc>
            </a:pPr>
            <a:r>
              <a:rPr lang="en-US" sz="1800" dirty="0"/>
              <a:t>Unix - Solaris</a:t>
            </a:r>
          </a:p>
          <a:p>
            <a:pPr lvl="1">
              <a:lnSpc>
                <a:spcPct val="95000"/>
              </a:lnSpc>
            </a:pPr>
            <a:r>
              <a:rPr lang="en-US" sz="1800" dirty="0"/>
              <a:t>Linux.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Interactive and batch modes available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Use of the </a:t>
            </a:r>
            <a:r>
              <a:rPr lang="en-US" sz="2400" b="1" dirty="0"/>
              <a:t>SeaDataNet common vocabularies</a:t>
            </a:r>
            <a:r>
              <a:rPr lang="en-US" sz="2400" dirty="0"/>
              <a:t> web services to update lists of values 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needs network connection in order to have up to date lists of values.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but Mikado works offline once the lists</a:t>
            </a:r>
            <a:r>
              <a:rPr lang="en-US" sz="1400" dirty="0"/>
              <a:t> </a:t>
            </a:r>
            <a:r>
              <a:rPr lang="en-US" sz="2000" dirty="0"/>
              <a:t>are up-to-date</a:t>
            </a:r>
            <a:endParaRPr lang="en-US" sz="1400" dirty="0"/>
          </a:p>
          <a:p>
            <a:pPr>
              <a:lnSpc>
                <a:spcPct val="95000"/>
              </a:lnSpc>
            </a:pPr>
            <a:endParaRPr lang="en-US" sz="1100" dirty="0"/>
          </a:p>
        </p:txBody>
      </p:sp>
      <p:pic>
        <p:nvPicPr>
          <p:cNvPr id="379908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5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main features (1)</a:t>
            </a:r>
            <a:endParaRPr lang="fr-FR"/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78063"/>
            <a:ext cx="7077075" cy="3311525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GB" sz="2100" b="1"/>
              <a:t>MIKADO can be used in 2 different ways </a:t>
            </a:r>
            <a:endParaRPr lang="en-GB" sz="2100"/>
          </a:p>
          <a:p>
            <a:pPr lvl="1" algn="just">
              <a:lnSpc>
                <a:spcPct val="95000"/>
              </a:lnSpc>
            </a:pPr>
            <a:r>
              <a:rPr lang="en-GB" sz="2100"/>
              <a:t>One manual way, to input manually information for the catalogues and CDI in order to generate XML files. </a:t>
            </a:r>
          </a:p>
          <a:p>
            <a:pPr lvl="1" algn="just">
              <a:lnSpc>
                <a:spcPct val="95000"/>
              </a:lnSpc>
            </a:pPr>
            <a:r>
              <a:rPr lang="en-GB" sz="2100"/>
              <a:t>One automatic way, to generate XML descriptions automatically, from information catalogued in a relational database or in an Excel file. Automatic way is needed for those who have many entries referenced in a relational database</a:t>
            </a:r>
            <a:endParaRPr lang="en-US" sz="2100"/>
          </a:p>
          <a:p>
            <a:pPr>
              <a:lnSpc>
                <a:spcPct val="95000"/>
              </a:lnSpc>
            </a:pPr>
            <a:r>
              <a:rPr lang="en-GB" sz="2100" b="1"/>
              <a:t>Only one interface for all catalogues</a:t>
            </a:r>
          </a:p>
          <a:p>
            <a:pPr lvl="1">
              <a:lnSpc>
                <a:spcPct val="95000"/>
              </a:lnSpc>
            </a:pPr>
            <a:r>
              <a:rPr lang="en-GB" sz="2100"/>
              <a:t>Same look</a:t>
            </a:r>
          </a:p>
          <a:p>
            <a:pPr lvl="1">
              <a:lnSpc>
                <a:spcPct val="95000"/>
              </a:lnSpc>
            </a:pPr>
            <a:r>
              <a:rPr lang="en-GB" sz="2100"/>
              <a:t>Same principles</a:t>
            </a:r>
            <a:endParaRPr lang="fr-FR" sz="1900"/>
          </a:p>
        </p:txBody>
      </p:sp>
      <p:pic>
        <p:nvPicPr>
          <p:cNvPr id="381956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37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main features (2)</a:t>
            </a:r>
            <a:endParaRPr lang="fr-FR"/>
          </a:p>
        </p:txBody>
      </p:sp>
      <p:sp>
        <p:nvSpPr>
          <p:cNvPr id="384003" name="Line 3"/>
          <p:cNvSpPr>
            <a:spLocks noChangeShapeType="1"/>
          </p:cNvSpPr>
          <p:nvPr/>
        </p:nvSpPr>
        <p:spPr bwMode="auto">
          <a:xfrm>
            <a:off x="2916238" y="4652963"/>
            <a:ext cx="0" cy="287337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04" name="Line 4"/>
          <p:cNvSpPr>
            <a:spLocks noChangeShapeType="1"/>
          </p:cNvSpPr>
          <p:nvPr/>
        </p:nvSpPr>
        <p:spPr bwMode="auto">
          <a:xfrm>
            <a:off x="5580063" y="4652963"/>
            <a:ext cx="0" cy="287337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05" name="Line 5"/>
          <p:cNvSpPr>
            <a:spLocks noChangeShapeType="1"/>
          </p:cNvSpPr>
          <p:nvPr/>
        </p:nvSpPr>
        <p:spPr bwMode="auto">
          <a:xfrm>
            <a:off x="1104900" y="3487738"/>
            <a:ext cx="1811338" cy="887412"/>
          </a:xfrm>
          <a:prstGeom prst="line">
            <a:avLst/>
          </a:prstGeom>
          <a:noFill/>
          <a:ln w="57150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06" name="AutoShape 6"/>
          <p:cNvSpPr>
            <a:spLocks noChangeArrowheads="1"/>
          </p:cNvSpPr>
          <p:nvPr/>
        </p:nvSpPr>
        <p:spPr bwMode="auto">
          <a:xfrm>
            <a:off x="342900" y="2497138"/>
            <a:ext cx="1752600" cy="1219200"/>
          </a:xfrm>
          <a:prstGeom prst="flowChartPunchedTape">
            <a:avLst/>
          </a:prstGeom>
          <a:solidFill>
            <a:schemeClr val="accent2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800">
                <a:solidFill>
                  <a:schemeClr val="bg1"/>
                </a:solidFill>
                <a:latin typeface="Helvetica" pitchFamily="34" charset="0"/>
              </a:rPr>
              <a:t>MIKADO</a:t>
            </a:r>
          </a:p>
          <a:p>
            <a:pPr algn="ctr"/>
            <a:r>
              <a:rPr lang="en-GB" sz="1400">
                <a:solidFill>
                  <a:schemeClr val="bg1"/>
                </a:solidFill>
                <a:latin typeface="Helvetica" pitchFamily="34" charset="0"/>
              </a:rPr>
              <a:t>Java code</a:t>
            </a:r>
            <a:endParaRPr lang="en-GB" sz="1400" b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84007" name="Rectangle 7"/>
          <p:cNvSpPr>
            <a:spLocks noChangeArrowheads="1"/>
          </p:cNvSpPr>
          <p:nvPr/>
        </p:nvSpPr>
        <p:spPr bwMode="auto">
          <a:xfrm>
            <a:off x="2124075" y="5013325"/>
            <a:ext cx="1600200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solidFill>
                  <a:schemeClr val="accent2"/>
                </a:solidFill>
                <a:latin typeface="Helvetica" pitchFamily="34" charset="0"/>
              </a:rPr>
              <a:t>Native Drivers</a:t>
            </a:r>
          </a:p>
          <a:p>
            <a:pPr algn="ctr"/>
            <a:r>
              <a:rPr lang="en-GB" sz="1400">
                <a:latin typeface="Helvetica" pitchFamily="34" charset="0"/>
              </a:rPr>
              <a:t>MYSQL</a:t>
            </a:r>
          </a:p>
          <a:p>
            <a:pPr algn="ctr"/>
            <a:r>
              <a:rPr lang="en-GB" sz="1400">
                <a:latin typeface="Helvetica" pitchFamily="34" charset="0"/>
              </a:rPr>
              <a:t>ORACLE</a:t>
            </a:r>
          </a:p>
          <a:p>
            <a:pPr algn="ctr"/>
            <a:r>
              <a:rPr lang="en-GB" sz="1400">
                <a:latin typeface="Helvetica" pitchFamily="34" charset="0"/>
              </a:rPr>
              <a:t>POSTGRES</a:t>
            </a:r>
          </a:p>
          <a:p>
            <a:pPr algn="ctr"/>
            <a:r>
              <a:rPr lang="en-GB" sz="1400">
                <a:latin typeface="Helvetica" pitchFamily="34" charset="0"/>
              </a:rPr>
              <a:t>SYBASE</a:t>
            </a:r>
          </a:p>
          <a:p>
            <a:pPr algn="ctr"/>
            <a:r>
              <a:rPr lang="en-GB" sz="1400">
                <a:latin typeface="Helvetica" pitchFamily="34" charset="0"/>
              </a:rPr>
              <a:t>MSServer</a:t>
            </a:r>
          </a:p>
        </p:txBody>
      </p:sp>
      <p:sp>
        <p:nvSpPr>
          <p:cNvPr id="384008" name="Rectangle 8"/>
          <p:cNvSpPr>
            <a:spLocks noChangeArrowheads="1"/>
          </p:cNvSpPr>
          <p:nvPr/>
        </p:nvSpPr>
        <p:spPr bwMode="auto">
          <a:xfrm>
            <a:off x="3851275" y="5084763"/>
            <a:ext cx="331311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solidFill>
                  <a:schemeClr val="accent2"/>
                </a:solidFill>
                <a:latin typeface="Helvetica" pitchFamily="34" charset="0"/>
              </a:rPr>
              <a:t>Bridge</a:t>
            </a:r>
            <a:r>
              <a:rPr lang="en-GB" sz="1400">
                <a:solidFill>
                  <a:schemeClr val="accent2"/>
                </a:solidFill>
                <a:latin typeface="Tahoma" pitchFamily="34" charset="0"/>
              </a:rPr>
              <a:t> Drivers</a:t>
            </a:r>
          </a:p>
          <a:p>
            <a:pPr algn="ctr"/>
            <a:r>
              <a:rPr lang="en-GB" sz="1400" i="1">
                <a:latin typeface="Helvetica" pitchFamily="34" charset="0"/>
              </a:rPr>
              <a:t>using Microsoft ODBC</a:t>
            </a:r>
            <a:r>
              <a:rPr lang="en-GB" sz="1400">
                <a:latin typeface="Helvetica" pitchFamily="34" charset="0"/>
              </a:rPr>
              <a:t> </a:t>
            </a:r>
          </a:p>
          <a:p>
            <a:pPr algn="ctr"/>
            <a:r>
              <a:rPr lang="en-GB" sz="1200">
                <a:latin typeface="Helvetica" pitchFamily="34" charset="0"/>
              </a:rPr>
              <a:t> ACCESS, EXCEL, SQL SERVER, Open Office</a:t>
            </a:r>
          </a:p>
        </p:txBody>
      </p:sp>
      <p:sp>
        <p:nvSpPr>
          <p:cNvPr id="384009" name="AutoShape 9"/>
          <p:cNvSpPr>
            <a:spLocks noChangeArrowheads="1"/>
          </p:cNvSpPr>
          <p:nvPr/>
        </p:nvSpPr>
        <p:spPr bwMode="auto">
          <a:xfrm>
            <a:off x="7380288" y="3006725"/>
            <a:ext cx="1219200" cy="1520825"/>
          </a:xfrm>
          <a:prstGeom prst="flowChartMagneticDisk">
            <a:avLst/>
          </a:prstGeom>
          <a:solidFill>
            <a:schemeClr val="accent2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Helvetica" pitchFamily="34" charset="0"/>
              </a:rPr>
              <a:t>DATABASE</a:t>
            </a:r>
          </a:p>
        </p:txBody>
      </p:sp>
      <p:sp>
        <p:nvSpPr>
          <p:cNvPr id="384010" name="Line 10"/>
          <p:cNvSpPr>
            <a:spLocks noChangeShapeType="1"/>
          </p:cNvSpPr>
          <p:nvPr/>
        </p:nvSpPr>
        <p:spPr bwMode="auto">
          <a:xfrm>
            <a:off x="4211638" y="4446588"/>
            <a:ext cx="0" cy="5048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11" name="Line 11"/>
          <p:cNvSpPr>
            <a:spLocks noChangeShapeType="1"/>
          </p:cNvSpPr>
          <p:nvPr/>
        </p:nvSpPr>
        <p:spPr bwMode="auto">
          <a:xfrm>
            <a:off x="2916238" y="4951413"/>
            <a:ext cx="26638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12" name="Rectangle 12"/>
          <p:cNvSpPr>
            <a:spLocks noChangeArrowheads="1"/>
          </p:cNvSpPr>
          <p:nvPr/>
        </p:nvSpPr>
        <p:spPr bwMode="auto">
          <a:xfrm>
            <a:off x="2700338" y="4159250"/>
            <a:ext cx="3167062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solidFill>
                  <a:schemeClr val="accent2"/>
                </a:solidFill>
                <a:latin typeface="Helvetica" pitchFamily="34" charset="0"/>
              </a:rPr>
              <a:t>JDBC</a:t>
            </a:r>
          </a:p>
          <a:p>
            <a:pPr algn="ctr"/>
            <a:r>
              <a:rPr lang="en-GB" sz="1200" b="0">
                <a:latin typeface="Helvetica" pitchFamily="34" charset="0"/>
              </a:rPr>
              <a:t>Java DataBase Connectivity</a:t>
            </a:r>
          </a:p>
        </p:txBody>
      </p:sp>
      <p:sp>
        <p:nvSpPr>
          <p:cNvPr id="384013" name="AutoShape 13"/>
          <p:cNvSpPr>
            <a:spLocks noChangeArrowheads="1"/>
          </p:cNvSpPr>
          <p:nvPr/>
        </p:nvSpPr>
        <p:spPr bwMode="auto">
          <a:xfrm>
            <a:off x="7380288" y="4735513"/>
            <a:ext cx="1368425" cy="1296987"/>
          </a:xfrm>
          <a:prstGeom prst="foldedCorner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Helvetica" pitchFamily="34" charset="0"/>
              </a:rPr>
              <a:t>EXCEL File</a:t>
            </a:r>
          </a:p>
        </p:txBody>
      </p:sp>
      <p:sp>
        <p:nvSpPr>
          <p:cNvPr id="384014" name="Line 14"/>
          <p:cNvSpPr>
            <a:spLocks noChangeShapeType="1"/>
          </p:cNvSpPr>
          <p:nvPr/>
        </p:nvSpPr>
        <p:spPr bwMode="auto">
          <a:xfrm flipV="1">
            <a:off x="5867400" y="3943350"/>
            <a:ext cx="1512888" cy="50323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15" name="Line 15"/>
          <p:cNvSpPr>
            <a:spLocks noChangeShapeType="1"/>
          </p:cNvSpPr>
          <p:nvPr/>
        </p:nvSpPr>
        <p:spPr bwMode="auto">
          <a:xfrm>
            <a:off x="5795963" y="4662488"/>
            <a:ext cx="1584325" cy="7207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84016" name="AutoShape 16"/>
          <p:cNvSpPr>
            <a:spLocks noChangeArrowheads="1"/>
          </p:cNvSpPr>
          <p:nvPr/>
        </p:nvSpPr>
        <p:spPr bwMode="auto">
          <a:xfrm>
            <a:off x="3779838" y="2430463"/>
            <a:ext cx="1676400" cy="1295400"/>
          </a:xfrm>
          <a:prstGeom prst="flowChartMultidocument">
            <a:avLst/>
          </a:prstGeom>
          <a:solidFill>
            <a:srgbClr val="CC99FF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latin typeface="Helvetica" pitchFamily="34" charset="0"/>
              </a:rPr>
              <a:t>XML files</a:t>
            </a:r>
          </a:p>
          <a:p>
            <a:pPr algn="ctr"/>
            <a:r>
              <a:rPr lang="en-GB" sz="1400">
                <a:latin typeface="Helvetica" pitchFamily="34" charset="0"/>
              </a:rPr>
              <a:t>for SeaDataNet</a:t>
            </a:r>
          </a:p>
          <a:p>
            <a:pPr algn="ctr"/>
            <a:r>
              <a:rPr lang="en-GB" sz="1400">
                <a:latin typeface="Helvetica" pitchFamily="34" charset="0"/>
              </a:rPr>
              <a:t>catalogues</a:t>
            </a:r>
            <a:endParaRPr lang="en-GB" sz="1200">
              <a:latin typeface="Helvetica" pitchFamily="34" charset="0"/>
            </a:endParaRPr>
          </a:p>
        </p:txBody>
      </p:sp>
      <p:sp>
        <p:nvSpPr>
          <p:cNvPr id="384017" name="AutoShape 17"/>
          <p:cNvSpPr>
            <a:spLocks noChangeArrowheads="1"/>
          </p:cNvSpPr>
          <p:nvPr/>
        </p:nvSpPr>
        <p:spPr bwMode="auto">
          <a:xfrm>
            <a:off x="2411413" y="2636838"/>
            <a:ext cx="1079500" cy="360362"/>
          </a:xfrm>
          <a:prstGeom prst="rightArrow">
            <a:avLst>
              <a:gd name="adj1" fmla="val 50000"/>
              <a:gd name="adj2" fmla="val 7489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4018" name="Text Box 18"/>
          <p:cNvSpPr txBox="1">
            <a:spLocks noChangeArrowheads="1"/>
          </p:cNvSpPr>
          <p:nvPr/>
        </p:nvSpPr>
        <p:spPr bwMode="auto">
          <a:xfrm>
            <a:off x="5651500" y="2205038"/>
            <a:ext cx="1204913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800">
                <a:solidFill>
                  <a:srgbClr val="CC66FF"/>
                </a:solidFill>
                <a:latin typeface="Helvetica" pitchFamily="34" charset="0"/>
              </a:rPr>
              <a:t>CSR</a:t>
            </a:r>
          </a:p>
          <a:p>
            <a:r>
              <a:rPr lang="fr-FR" sz="1800">
                <a:solidFill>
                  <a:srgbClr val="CC66FF"/>
                </a:solidFill>
                <a:latin typeface="Helvetica" pitchFamily="34" charset="0"/>
              </a:rPr>
              <a:t>EDMED</a:t>
            </a:r>
          </a:p>
          <a:p>
            <a:r>
              <a:rPr lang="fr-FR" sz="1800">
                <a:solidFill>
                  <a:srgbClr val="CC66FF"/>
                </a:solidFill>
                <a:latin typeface="Helvetica" pitchFamily="34" charset="0"/>
              </a:rPr>
              <a:t>EDMERP</a:t>
            </a:r>
          </a:p>
          <a:p>
            <a:r>
              <a:rPr lang="fr-FR" sz="1800">
                <a:solidFill>
                  <a:srgbClr val="CC66FF"/>
                </a:solidFill>
                <a:latin typeface="Helvetica" pitchFamily="34" charset="0"/>
              </a:rPr>
              <a:t>CDI</a:t>
            </a:r>
          </a:p>
          <a:p>
            <a:r>
              <a:rPr lang="fr-FR" sz="1800">
                <a:solidFill>
                  <a:srgbClr val="CC66FF"/>
                </a:solidFill>
                <a:latin typeface="Helvetica" pitchFamily="34" charset="0"/>
              </a:rPr>
              <a:t>EDIOS</a:t>
            </a:r>
          </a:p>
        </p:txBody>
      </p:sp>
      <p:sp>
        <p:nvSpPr>
          <p:cNvPr id="384019" name="AutoShape 19"/>
          <p:cNvSpPr>
            <a:spLocks noChangeArrowheads="1"/>
          </p:cNvSpPr>
          <p:nvPr/>
        </p:nvSpPr>
        <p:spPr bwMode="auto">
          <a:xfrm>
            <a:off x="2411413" y="3213100"/>
            <a:ext cx="1079500" cy="360363"/>
          </a:xfrm>
          <a:prstGeom prst="rightArrow">
            <a:avLst>
              <a:gd name="adj1" fmla="val 50000"/>
              <a:gd name="adj2" fmla="val 74890"/>
            </a:avLst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4020" name="Text Box 20"/>
          <p:cNvSpPr txBox="1">
            <a:spLocks noChangeArrowheads="1"/>
          </p:cNvSpPr>
          <p:nvPr/>
        </p:nvSpPr>
        <p:spPr bwMode="auto">
          <a:xfrm>
            <a:off x="2339975" y="2347913"/>
            <a:ext cx="1204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800">
                <a:solidFill>
                  <a:srgbClr val="00CCFF"/>
                </a:solidFill>
                <a:latin typeface="Helvetica" pitchFamily="34" charset="0"/>
              </a:rPr>
              <a:t>Manual</a:t>
            </a:r>
            <a:endParaRPr lang="fr-FR" sz="1800" i="1">
              <a:solidFill>
                <a:srgbClr val="00CCFF"/>
              </a:solidFill>
              <a:latin typeface="Helvetica" pitchFamily="34" charset="0"/>
            </a:endParaRPr>
          </a:p>
        </p:txBody>
      </p:sp>
      <p:sp>
        <p:nvSpPr>
          <p:cNvPr id="384021" name="Text Box 21"/>
          <p:cNvSpPr txBox="1">
            <a:spLocks noChangeArrowheads="1"/>
          </p:cNvSpPr>
          <p:nvPr/>
        </p:nvSpPr>
        <p:spPr bwMode="auto">
          <a:xfrm>
            <a:off x="2339975" y="2989263"/>
            <a:ext cx="1295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800">
                <a:solidFill>
                  <a:schemeClr val="accent2"/>
                </a:solidFill>
                <a:latin typeface="Helvetica" pitchFamily="34" charset="0"/>
              </a:rPr>
              <a:t>Automatic</a:t>
            </a:r>
            <a:endParaRPr lang="fr-FR" sz="1800" i="1">
              <a:solidFill>
                <a:schemeClr val="accent2"/>
              </a:solidFill>
              <a:latin typeface="Helvetica" pitchFamily="34" charset="0"/>
            </a:endParaRPr>
          </a:p>
        </p:txBody>
      </p:sp>
      <p:sp>
        <p:nvSpPr>
          <p:cNvPr id="384022" name="Rectangle 22"/>
          <p:cNvSpPr>
            <a:spLocks noChangeArrowheads="1"/>
          </p:cNvSpPr>
          <p:nvPr/>
        </p:nvSpPr>
        <p:spPr bwMode="auto">
          <a:xfrm>
            <a:off x="3851275" y="5949950"/>
            <a:ext cx="338455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400">
                <a:solidFill>
                  <a:schemeClr val="accent2"/>
                </a:solidFill>
                <a:latin typeface="Helvetica" pitchFamily="34" charset="0"/>
              </a:rPr>
              <a:t>Other</a:t>
            </a:r>
            <a:r>
              <a:rPr lang="en-GB" sz="1400">
                <a:solidFill>
                  <a:schemeClr val="accent2"/>
                </a:solidFill>
                <a:latin typeface="Tahoma" pitchFamily="34" charset="0"/>
              </a:rPr>
              <a:t> Drivers</a:t>
            </a:r>
          </a:p>
          <a:p>
            <a:pPr algn="ctr"/>
            <a:r>
              <a:rPr lang="en-GB" sz="1400" i="1">
                <a:latin typeface="Helvetica" pitchFamily="34" charset="0"/>
              </a:rPr>
              <a:t>Downloaded from ad hoc Websites</a:t>
            </a:r>
            <a:r>
              <a:rPr lang="en-GB" sz="1400">
                <a:latin typeface="Helvetica" pitchFamily="34" charset="0"/>
              </a:rPr>
              <a:t> </a:t>
            </a:r>
          </a:p>
          <a:p>
            <a:pPr algn="ctr"/>
            <a:r>
              <a:rPr lang="en-GB" sz="1200">
                <a:solidFill>
                  <a:srgbClr val="FF33CC"/>
                </a:solidFill>
                <a:latin typeface="Helvetica" pitchFamily="34" charset="0"/>
              </a:rPr>
              <a:t>(Copied in the dist/lib MIKADO directory)</a:t>
            </a:r>
          </a:p>
        </p:txBody>
      </p:sp>
      <p:pic>
        <p:nvPicPr>
          <p:cNvPr id="384023" name="Picture 23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8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/>
              <a:t>MIKADO and SDN vocabulary lists (2)</a:t>
            </a:r>
          </a:p>
        </p:txBody>
      </p:sp>
      <p:graphicFrame>
        <p:nvGraphicFramePr>
          <p:cNvPr id="386051" name="Group 3"/>
          <p:cNvGraphicFramePr>
            <a:graphicFrameLocks noGrp="1"/>
          </p:cNvGraphicFramePr>
          <p:nvPr>
            <p:ph sz="half" idx="2"/>
          </p:nvPr>
        </p:nvGraphicFramePr>
        <p:xfrm>
          <a:off x="323850" y="2636838"/>
          <a:ext cx="8640763" cy="3725800"/>
        </p:xfrm>
        <a:graphic>
          <a:graphicData uri="http://schemas.openxmlformats.org/drawingml/2006/table">
            <a:tbl>
              <a:tblPr/>
              <a:tblGrid>
                <a:gridCol w="792163"/>
                <a:gridCol w="3276600"/>
                <a:gridCol w="647700"/>
                <a:gridCol w="3924300"/>
              </a:tblGrid>
              <a:tr h="555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</a:rPr>
                        <a:t>List code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</a:rPr>
                        <a:t>List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</a:rPr>
                        <a:t>List 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</a:rPr>
                        <a:t>List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Sea Areas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Platform Classes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C77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ICES ROSCOP data types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data access mechanisms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C174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CSR ship metadata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Data Access Restriction Policies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C320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ISO countries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geographic co-ordinate reference frames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C371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Ten-degree Marsden Squares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Height and Depth Vertical Co-ordinate Reference Datum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C381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Ports Gazetteer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L181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ROSCOP sample quantification units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device categories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L231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metadata entities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Geospatial Feature Types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L241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data transport formats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L031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Measurement Periodicity Classes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P021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BODC Parameter Discovery Vocabulary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EDMERP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European marine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P081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SeaDataNet Parameter Disciplines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EDMO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A5A5A"/>
                          </a:solidFill>
                          <a:effectLst/>
                          <a:latin typeface="Helvetica" pitchFamily="34" charset="0"/>
                        </a:rPr>
                        <a:t>European marine organisation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5A5A5A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1703388" algn="l"/>
                        </a:tabLst>
                      </a:pP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5A5A5A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6118" name="Picture 70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2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52650"/>
            <a:ext cx="612140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8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MIKADO and SDN vocabulary lists (2)</a:t>
            </a:r>
          </a:p>
        </p:txBody>
      </p:sp>
      <p:sp>
        <p:nvSpPr>
          <p:cNvPr id="3881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28444" y="2152650"/>
            <a:ext cx="3708052" cy="4229100"/>
          </a:xfrm>
          <a:solidFill>
            <a:schemeClr val="bg1"/>
          </a:solidFill>
          <a:ln w="19050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Automatic check of the version of the vocabulary lists : once when MIKADO starts</a:t>
            </a:r>
          </a:p>
          <a:p>
            <a:pPr lvl="1"/>
            <a:r>
              <a:rPr lang="en-GB" sz="1800" dirty="0"/>
              <a:t>If “On” is clicked in the Vocabulary Update Menu</a:t>
            </a:r>
          </a:p>
          <a:p>
            <a:pPr lvl="1"/>
            <a:r>
              <a:rPr lang="en-GB" sz="1800" dirty="0"/>
              <a:t>MIKADO downloads locally the latest version of each list</a:t>
            </a:r>
          </a:p>
          <a:p>
            <a:pPr marL="0" indent="0">
              <a:buNone/>
            </a:pPr>
            <a:r>
              <a:rPr lang="en-GB" sz="2000" dirty="0"/>
              <a:t>Possible to enable-disable the automatic check </a:t>
            </a:r>
          </a:p>
          <a:p>
            <a:pPr lvl="1"/>
            <a:r>
              <a:rPr lang="en-GB" sz="1800" dirty="0"/>
              <a:t>If “Off” is clicked</a:t>
            </a:r>
          </a:p>
          <a:p>
            <a:pPr marL="0" indent="0">
              <a:buNone/>
            </a:pPr>
            <a:r>
              <a:rPr lang="en-GB" sz="2000" dirty="0"/>
              <a:t>Manual check </a:t>
            </a:r>
          </a:p>
          <a:p>
            <a:pPr lvl="1"/>
            <a:r>
              <a:rPr lang="en-GB" sz="1800" dirty="0"/>
              <a:t>Update once now</a:t>
            </a:r>
          </a:p>
          <a:p>
            <a:pPr lvl="1"/>
            <a:endParaRPr lang="en-GB" sz="1800" dirty="0"/>
          </a:p>
        </p:txBody>
      </p:sp>
      <p:pic>
        <p:nvPicPr>
          <p:cNvPr id="388101" name="Picture 5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25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MIKADO – Manual input 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 sz="1900"/>
              <a:t>Available for 5 catalogues : EDMED, CSR, CDI, EDMERP, EDIOS (Programme, series and platform)</a:t>
            </a:r>
            <a:endParaRPr lang="en-GB" sz="1900">
              <a:solidFill>
                <a:schemeClr val="bg2"/>
              </a:solidFill>
            </a:endParaRPr>
          </a:p>
          <a:p>
            <a:pPr>
              <a:buFontTx/>
              <a:buChar char="•"/>
            </a:pPr>
            <a:r>
              <a:rPr lang="en-GB" sz="1900"/>
              <a:t>Each input generates an XML file that can be sent to the central catalogue</a:t>
            </a:r>
          </a:p>
          <a:p>
            <a:pPr>
              <a:buFontTx/>
              <a:buChar char="•"/>
            </a:pPr>
            <a:r>
              <a:rPr lang="en-GB" sz="1900"/>
              <a:t>For EDMERP and CSR : EDMERP CMS and CSR online can also be used, but MIKADO is useful </a:t>
            </a:r>
          </a:p>
          <a:p>
            <a:pPr lvl="1"/>
            <a:r>
              <a:rPr lang="en-GB" sz="1900"/>
              <a:t>if you have problems with the NETWORK connection</a:t>
            </a:r>
          </a:p>
          <a:p>
            <a:pPr lvl="1"/>
            <a:r>
              <a:rPr lang="en-GB" sz="1900"/>
              <a:t>if you want to keep locally an XML description of your catalogues</a:t>
            </a:r>
          </a:p>
          <a:p>
            <a:pPr>
              <a:buFontTx/>
              <a:buChar char="•"/>
            </a:pPr>
            <a:r>
              <a:rPr lang="en-GB" sz="1900"/>
              <a:t>For EDMED, EDIOS and CDI, there is no online input tools.</a:t>
            </a:r>
          </a:p>
          <a:p>
            <a:pPr>
              <a:buFontTx/>
              <a:buChar char="•"/>
            </a:pPr>
            <a:endParaRPr lang="en-GB" sz="1900"/>
          </a:p>
        </p:txBody>
      </p:sp>
      <p:pic>
        <p:nvPicPr>
          <p:cNvPr id="390148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04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MIKADO – Manual input  </a:t>
            </a:r>
          </a:p>
        </p:txBody>
      </p:sp>
      <p:pic>
        <p:nvPicPr>
          <p:cNvPr id="392196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58881"/>
            <a:ext cx="5904655" cy="478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82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manual : LOCAL Identifier</a:t>
            </a:r>
          </a:p>
        </p:txBody>
      </p:sp>
      <p:pic>
        <p:nvPicPr>
          <p:cNvPr id="2" name="Image 1" descr="Mikado 2.3  SDN V2    Manual / New CS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56813"/>
            <a:ext cx="5794474" cy="4702762"/>
          </a:xfrm>
          <a:prstGeom prst="rect">
            <a:avLst/>
          </a:prstGeom>
        </p:spPr>
      </p:pic>
      <p:sp>
        <p:nvSpPr>
          <p:cNvPr id="394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68538" y="4005064"/>
            <a:ext cx="5759450" cy="2781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en-US" sz="1800" dirty="0"/>
              <a:t>This LOCAL ID exists for all the catalogues and is </a:t>
            </a:r>
            <a:r>
              <a:rPr lang="en-US" sz="1800" b="1" dirty="0"/>
              <a:t>under the responsibility of the data </a:t>
            </a:r>
            <a:r>
              <a:rPr lang="en-US" sz="1800" b="1" dirty="0" err="1"/>
              <a:t>centre</a:t>
            </a:r>
            <a:r>
              <a:rPr lang="en-US" sz="1800" b="1" dirty="0"/>
              <a:t> who generates the XML  descriptions</a:t>
            </a:r>
            <a:r>
              <a:rPr lang="en-US" sz="1800" dirty="0"/>
              <a:t> </a:t>
            </a:r>
          </a:p>
          <a:p>
            <a:pPr>
              <a:buFontTx/>
              <a:buChar char="•"/>
            </a:pPr>
            <a:r>
              <a:rPr lang="en-US" sz="1800" dirty="0"/>
              <a:t>The LOCAL ID must be unique for a catalogue and a data </a:t>
            </a:r>
            <a:r>
              <a:rPr lang="en-US" sz="1800" dirty="0" err="1"/>
              <a:t>centre</a:t>
            </a:r>
            <a:r>
              <a:rPr lang="en-US" sz="1800" dirty="0"/>
              <a:t> (EDMO code)</a:t>
            </a:r>
          </a:p>
          <a:p>
            <a:pPr>
              <a:buFontTx/>
              <a:buChar char="•"/>
            </a:pPr>
            <a:r>
              <a:rPr lang="en-US" sz="1800" dirty="0"/>
              <a:t>The </a:t>
            </a:r>
            <a:r>
              <a:rPr lang="en-US" sz="1800" b="1" dirty="0"/>
              <a:t>LOCAL Identifier is vital</a:t>
            </a:r>
            <a:r>
              <a:rPr lang="en-US" sz="1800" dirty="0"/>
              <a:t> because it is kept in the central catalogue and is the entry point to know if the record is new or if it is an update. </a:t>
            </a:r>
          </a:p>
          <a:p>
            <a:pPr>
              <a:buFontTx/>
              <a:buChar char="•"/>
            </a:pPr>
            <a:endParaRPr lang="en-US" sz="1800" b="1" dirty="0"/>
          </a:p>
        </p:txBody>
      </p:sp>
      <p:pic>
        <p:nvPicPr>
          <p:cNvPr id="394245" name="Picture 5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61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290" name="Picture 2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6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manual – vocabulary lists (1)</a:t>
            </a:r>
          </a:p>
        </p:txBody>
      </p:sp>
      <p:pic>
        <p:nvPicPr>
          <p:cNvPr id="396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05038"/>
            <a:ext cx="6297613" cy="435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6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381250"/>
            <a:ext cx="6337300" cy="414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6294" name="Oval 6"/>
          <p:cNvSpPr>
            <a:spLocks noChangeArrowheads="1"/>
          </p:cNvSpPr>
          <p:nvPr/>
        </p:nvSpPr>
        <p:spPr bwMode="auto">
          <a:xfrm>
            <a:off x="3203575" y="6021388"/>
            <a:ext cx="2736850" cy="431800"/>
          </a:xfrm>
          <a:prstGeom prst="ellips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396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084763"/>
            <a:ext cx="788511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629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5724128" y="3571800"/>
            <a:ext cx="3152775" cy="649288"/>
          </a:xfrm>
          <a:noFill/>
          <a:ln/>
        </p:spPr>
        <p:txBody>
          <a:bodyPr/>
          <a:lstStyle/>
          <a:p>
            <a:r>
              <a:rPr lang="en-US" sz="2400" b="1" dirty="0"/>
              <a:t>Common vocabulary BODC, </a:t>
            </a:r>
          </a:p>
          <a:p>
            <a:r>
              <a:rPr lang="en-US" sz="2400" b="1" dirty="0"/>
              <a:t>list C320 (Country ISO codes)</a:t>
            </a:r>
          </a:p>
        </p:txBody>
      </p:sp>
    </p:spTree>
    <p:extLst>
      <p:ext uri="{BB962C8B-B14F-4D97-AF65-F5344CB8AC3E}">
        <p14:creationId xmlns:p14="http://schemas.microsoft.com/office/powerpoint/2010/main" val="69662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6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6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6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6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6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6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6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6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4" grpId="0" animBg="1"/>
      <p:bldP spid="396296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338" name="Picture 2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8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46313"/>
            <a:ext cx="6297612" cy="435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8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44725"/>
            <a:ext cx="6264275" cy="432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83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manual – vocabulary lists (2)</a:t>
            </a:r>
          </a:p>
        </p:txBody>
      </p:sp>
      <p:pic>
        <p:nvPicPr>
          <p:cNvPr id="398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20938"/>
            <a:ext cx="648017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8343" name="Oval 7"/>
          <p:cNvSpPr>
            <a:spLocks noChangeArrowheads="1"/>
          </p:cNvSpPr>
          <p:nvPr/>
        </p:nvSpPr>
        <p:spPr bwMode="auto">
          <a:xfrm>
            <a:off x="2411413" y="6165850"/>
            <a:ext cx="360362" cy="287338"/>
          </a:xfrm>
          <a:prstGeom prst="ellips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8344" name="Oval 8"/>
          <p:cNvSpPr>
            <a:spLocks noChangeArrowheads="1"/>
          </p:cNvSpPr>
          <p:nvPr/>
        </p:nvSpPr>
        <p:spPr bwMode="auto">
          <a:xfrm>
            <a:off x="2411413" y="5878513"/>
            <a:ext cx="1728787" cy="358775"/>
          </a:xfrm>
          <a:prstGeom prst="ellips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8345" name="Oval 9"/>
          <p:cNvSpPr>
            <a:spLocks noChangeArrowheads="1"/>
          </p:cNvSpPr>
          <p:nvPr/>
        </p:nvSpPr>
        <p:spPr bwMode="auto">
          <a:xfrm>
            <a:off x="6372225" y="2781300"/>
            <a:ext cx="2447925" cy="719138"/>
          </a:xfrm>
          <a:prstGeom prst="ellips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8346" name="Oval 10"/>
          <p:cNvSpPr>
            <a:spLocks noChangeArrowheads="1"/>
          </p:cNvSpPr>
          <p:nvPr/>
        </p:nvSpPr>
        <p:spPr bwMode="auto">
          <a:xfrm>
            <a:off x="1403350" y="4508500"/>
            <a:ext cx="1728788" cy="647700"/>
          </a:xfrm>
          <a:prstGeom prst="ellips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36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98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9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9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98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98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98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9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43" grpId="0" animBg="1"/>
      <p:bldP spid="398344" grpId="0" animBg="1"/>
      <p:bldP spid="398344" grpId="1" animBg="1"/>
      <p:bldP spid="398345" grpId="0" animBg="1"/>
      <p:bldP spid="398345" grpId="1" animBg="1"/>
      <p:bldP spid="3983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5776" y="6453336"/>
            <a:ext cx="403244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Technical characteristics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76475"/>
            <a:ext cx="7077075" cy="439261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800" dirty="0"/>
              <a:t>Release : </a:t>
            </a:r>
            <a:r>
              <a:rPr lang="en-US" sz="1800" dirty="0" smtClean="0"/>
              <a:t>1.4.4</a:t>
            </a:r>
            <a:endParaRPr lang="en-US" sz="1800" dirty="0"/>
          </a:p>
          <a:p>
            <a:pPr>
              <a:buFontTx/>
              <a:buChar char="•"/>
            </a:pPr>
            <a:r>
              <a:rPr lang="en-US" sz="1800" dirty="0"/>
              <a:t>Written in </a:t>
            </a:r>
            <a:r>
              <a:rPr lang="en-US" sz="1800" b="1" dirty="0"/>
              <a:t>Java</a:t>
            </a:r>
            <a:r>
              <a:rPr lang="en-US" sz="1800" dirty="0"/>
              <a:t> Language (Version &gt;= 1.6)</a:t>
            </a:r>
          </a:p>
          <a:p>
            <a:pPr>
              <a:buFontTx/>
              <a:buChar char="•"/>
            </a:pPr>
            <a:r>
              <a:rPr lang="en-US" sz="1800" dirty="0"/>
              <a:t>Bilingual (French, English)</a:t>
            </a:r>
          </a:p>
          <a:p>
            <a:pPr>
              <a:buFontTx/>
              <a:buChar char="•"/>
            </a:pPr>
            <a:r>
              <a:rPr lang="en-US" sz="1800" dirty="0"/>
              <a:t> Available under multiple environments :</a:t>
            </a:r>
          </a:p>
          <a:p>
            <a:pPr lvl="1"/>
            <a:r>
              <a:rPr lang="en-US" sz="1800" dirty="0"/>
              <a:t>Microsoft : Windows 2000, WINDOWS 7, XP, VISTA , APPLE</a:t>
            </a:r>
          </a:p>
          <a:p>
            <a:pPr lvl="1"/>
            <a:r>
              <a:rPr lang="en-US" sz="1800" dirty="0"/>
              <a:t>Unix - Solaris </a:t>
            </a:r>
          </a:p>
          <a:p>
            <a:pPr lvl="1"/>
            <a:r>
              <a:rPr lang="en-US" sz="1800" dirty="0"/>
              <a:t>Linux</a:t>
            </a:r>
          </a:p>
          <a:p>
            <a:pPr>
              <a:buFontTx/>
              <a:buChar char="•"/>
            </a:pPr>
            <a:r>
              <a:rPr lang="en-US" sz="1800" dirty="0"/>
              <a:t>Interactive and batch modes available</a:t>
            </a:r>
          </a:p>
          <a:p>
            <a:pPr>
              <a:buFontTx/>
              <a:buChar char="•"/>
            </a:pPr>
            <a:r>
              <a:rPr lang="en-US" sz="1800" dirty="0"/>
              <a:t>Use of </a:t>
            </a:r>
            <a:r>
              <a:rPr lang="en-US" sz="1800" b="1" dirty="0"/>
              <a:t>SeaDataNet common vocabularies</a:t>
            </a:r>
            <a:r>
              <a:rPr lang="en-US" sz="1800" dirty="0"/>
              <a:t> web services </a:t>
            </a:r>
          </a:p>
          <a:p>
            <a:pPr lvl="1"/>
            <a:r>
              <a:rPr lang="en-US" sz="1800" dirty="0"/>
              <a:t>to update lists of values of the SeaDataNet common vocabularies </a:t>
            </a:r>
          </a:p>
          <a:p>
            <a:pPr lvl="2"/>
            <a:r>
              <a:rPr lang="en-US" sz="1800" dirty="0"/>
              <a:t>need network connections in order to have up to date lists of values.</a:t>
            </a:r>
          </a:p>
          <a:p>
            <a:pPr lvl="2"/>
            <a:r>
              <a:rPr lang="en-US" sz="1800" dirty="0"/>
              <a:t>But NEMO works offline once the lists are up-to-date</a:t>
            </a:r>
          </a:p>
          <a:p>
            <a:pPr lvl="1">
              <a:buFont typeface="Helvetica" pitchFamily="34" charset="0"/>
              <a:buNone/>
            </a:pPr>
            <a:endParaRPr lang="en-US" sz="1400" dirty="0"/>
          </a:p>
          <a:p>
            <a:endParaRPr lang="en-US" sz="1100" dirty="0"/>
          </a:p>
        </p:txBody>
      </p:sp>
      <p:pic>
        <p:nvPicPr>
          <p:cNvPr id="245764" name="Picture 4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5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– Automatic XML generation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500" b="1" dirty="0"/>
              <a:t>Principle</a:t>
            </a:r>
          </a:p>
          <a:p>
            <a:pPr>
              <a:buFontTx/>
              <a:buChar char="•"/>
            </a:pPr>
            <a:r>
              <a:rPr lang="en-US" sz="2100" dirty="0"/>
              <a:t>Read the information about CSR, EDMED, EDMERP, EDIOS or CDI in a database or in an Excel file</a:t>
            </a:r>
          </a:p>
          <a:p>
            <a:pPr>
              <a:buFontTx/>
              <a:buChar char="•"/>
            </a:pPr>
            <a:r>
              <a:rPr lang="en-US" sz="2100" dirty="0"/>
              <a:t>MIKADO has predefined variables which correspond to the XML tags definition for each catalogues</a:t>
            </a:r>
          </a:p>
          <a:p>
            <a:pPr>
              <a:buFontTx/>
              <a:buChar char="•"/>
            </a:pPr>
            <a:r>
              <a:rPr lang="en-US" sz="2100" dirty="0"/>
              <a:t>MIKADO helps user to write the SQL orders to fulfill these variables with the information available in the database or in  the Excel file</a:t>
            </a:r>
          </a:p>
          <a:p>
            <a:endParaRPr lang="en-US" sz="2100" dirty="0"/>
          </a:p>
          <a:p>
            <a:endParaRPr lang="en-US" sz="2100" dirty="0"/>
          </a:p>
        </p:txBody>
      </p:sp>
      <p:pic>
        <p:nvPicPr>
          <p:cNvPr id="400388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77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– Automatic XML generation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2500" b="1" dirty="0"/>
              <a:t>4 STEPS </a:t>
            </a:r>
          </a:p>
          <a:p>
            <a:pPr>
              <a:buFontTx/>
              <a:buChar char="•"/>
            </a:pPr>
            <a:r>
              <a:rPr lang="en-US" sz="2100" dirty="0"/>
              <a:t>Connect to a database or an Excel file and test the connection</a:t>
            </a:r>
          </a:p>
          <a:p>
            <a:pPr>
              <a:buFontTx/>
              <a:buChar char="•"/>
            </a:pPr>
            <a:r>
              <a:rPr lang="en-US" sz="2100" dirty="0"/>
              <a:t>Write the queries to retrieve information in the database or in the Excel file, test the queries</a:t>
            </a:r>
          </a:p>
          <a:p>
            <a:pPr>
              <a:buFontTx/>
              <a:buChar char="•"/>
            </a:pPr>
            <a:r>
              <a:rPr lang="en-US" sz="2100" dirty="0"/>
              <a:t>Save the queries in a “Configuration file”</a:t>
            </a:r>
          </a:p>
          <a:p>
            <a:pPr>
              <a:buFontTx/>
              <a:buChar char="•"/>
            </a:pPr>
            <a:r>
              <a:rPr lang="en-US" sz="2100" dirty="0"/>
              <a:t>Generate the XML files using the “Configuration file”</a:t>
            </a:r>
          </a:p>
        </p:txBody>
      </p:sp>
      <p:pic>
        <p:nvPicPr>
          <p:cNvPr id="402436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03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– Automatic XML generation</a:t>
            </a:r>
          </a:p>
        </p:txBody>
      </p:sp>
      <p:pic>
        <p:nvPicPr>
          <p:cNvPr id="404484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60575"/>
            <a:ext cx="5779368" cy="468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85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484313"/>
            <a:ext cx="7272338" cy="649287"/>
          </a:xfrm>
        </p:spPr>
        <p:txBody>
          <a:bodyPr/>
          <a:lstStyle/>
          <a:p>
            <a:r>
              <a:rPr lang="en-US"/>
              <a:t>MIKADO automatic - connection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708275"/>
            <a:ext cx="2087563" cy="3311525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900"/>
              <a:t>Help for the connection to the database</a:t>
            </a:r>
          </a:p>
          <a:p>
            <a:pPr>
              <a:buFontTx/>
              <a:buChar char="•"/>
            </a:pPr>
            <a:r>
              <a:rPr lang="en-US" sz="1900"/>
              <a:t>Pre-filled information for some databases</a:t>
            </a:r>
          </a:p>
          <a:p>
            <a:pPr>
              <a:buFontTx/>
              <a:buChar char="•"/>
            </a:pPr>
            <a:r>
              <a:rPr lang="en-US" sz="1900"/>
              <a:t>Check of the connection</a:t>
            </a:r>
          </a:p>
        </p:txBody>
      </p:sp>
      <p:pic>
        <p:nvPicPr>
          <p:cNvPr id="406533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Mikado 2.3  SDN V2    Automatic / New CD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64" y="2078999"/>
            <a:ext cx="5737186" cy="465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3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800"/>
              <a:t>MIKADO automatic – connection OK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708275"/>
            <a:ext cx="2087563" cy="3311525"/>
          </a:xfrm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Green message in the Check box</a:t>
            </a:r>
          </a:p>
        </p:txBody>
      </p:sp>
      <p:pic>
        <p:nvPicPr>
          <p:cNvPr id="408581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Mikado 2.3  SDN V2    Automatic / New CD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208" y="1996383"/>
            <a:ext cx="5935224" cy="481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7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800"/>
              <a:t>MIKADO – automatic – connection KO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708275"/>
            <a:ext cx="2087563" cy="3311525"/>
          </a:xfrm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Red message in the Check box</a:t>
            </a:r>
          </a:p>
        </p:txBody>
      </p:sp>
      <p:pic>
        <p:nvPicPr>
          <p:cNvPr id="410629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Mikado 2.3  SDN V2    Automatic / New CD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997" y="2060848"/>
            <a:ext cx="5748427" cy="466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ikado 2.3  SDN V2    Automatic / New CD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568" y="2021795"/>
            <a:ext cx="5903912" cy="4791581"/>
          </a:xfrm>
          <a:prstGeom prst="rect">
            <a:avLst/>
          </a:prstGeom>
        </p:spPr>
      </p:pic>
      <p:sp>
        <p:nvSpPr>
          <p:cNvPr id="412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2708275"/>
            <a:ext cx="2880444" cy="3816350"/>
          </a:xfrm>
        </p:spPr>
        <p:txBody>
          <a:bodyPr/>
          <a:lstStyle/>
          <a:p>
            <a:pPr marL="0" indent="0">
              <a:lnSpc>
                <a:spcPct val="95000"/>
              </a:lnSpc>
              <a:buNone/>
            </a:pPr>
            <a:r>
              <a:rPr lang="en-US" sz="2000" dirty="0"/>
              <a:t>Expendable trees 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sz="2000" dirty="0"/>
              <a:t>Main query</a:t>
            </a:r>
          </a:p>
          <a:p>
            <a:pPr marL="457200" lvl="1" indent="0">
              <a:lnSpc>
                <a:spcPct val="95000"/>
              </a:lnSpc>
              <a:buNone/>
            </a:pPr>
            <a:r>
              <a:rPr lang="en-US" sz="1800" dirty="0"/>
              <a:t>Return the LOCAL ID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sz="2000" dirty="0"/>
              <a:t>Single </a:t>
            </a:r>
            <a:r>
              <a:rPr lang="en-US" sz="2000" dirty="0" err="1"/>
              <a:t>subqueries</a:t>
            </a:r>
            <a:endParaRPr lang="en-US" sz="2000" dirty="0"/>
          </a:p>
          <a:p>
            <a:pPr marL="457200" lvl="1" indent="0">
              <a:lnSpc>
                <a:spcPct val="95000"/>
              </a:lnSpc>
              <a:buNone/>
            </a:pPr>
            <a:r>
              <a:rPr lang="en-US" sz="1800" dirty="0"/>
              <a:t>Return 1 row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sz="2000" dirty="0"/>
              <a:t>Multiple </a:t>
            </a:r>
            <a:r>
              <a:rPr lang="en-US" sz="2000" dirty="0" err="1"/>
              <a:t>subqueries</a:t>
            </a:r>
            <a:endParaRPr lang="en-US" sz="2000" dirty="0"/>
          </a:p>
          <a:p>
            <a:pPr marL="457200" lvl="1" indent="0">
              <a:lnSpc>
                <a:spcPct val="95000"/>
              </a:lnSpc>
              <a:buNone/>
            </a:pPr>
            <a:r>
              <a:rPr lang="en-US" sz="1800" dirty="0"/>
              <a:t>Return 1 to n rows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sz="2000" dirty="0"/>
              <a:t>Single an multiple  queries related to each LOCAL ID returned by the main query.</a:t>
            </a:r>
          </a:p>
        </p:txBody>
      </p:sp>
      <p:sp>
        <p:nvSpPr>
          <p:cNvPr id="41267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MIKADO automatic – queries</a:t>
            </a:r>
          </a:p>
        </p:txBody>
      </p:sp>
      <p:sp>
        <p:nvSpPr>
          <p:cNvPr id="412677" name="Oval 5"/>
          <p:cNvSpPr>
            <a:spLocks noChangeArrowheads="1"/>
          </p:cNvSpPr>
          <p:nvPr/>
        </p:nvSpPr>
        <p:spPr bwMode="auto">
          <a:xfrm>
            <a:off x="3060576" y="2492896"/>
            <a:ext cx="1295400" cy="1081088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12678" name="Picture 6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30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8098" y="2708275"/>
            <a:ext cx="2591694" cy="331152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Write the queries</a:t>
            </a:r>
            <a:r>
              <a:rPr lang="en-US" sz="2400" dirty="0"/>
              <a:t> </a:t>
            </a:r>
          </a:p>
          <a:p>
            <a:pPr marL="285750" lvl="1" indent="0">
              <a:buNone/>
            </a:pPr>
            <a:r>
              <a:rPr lang="en-US" sz="1800" dirty="0"/>
              <a:t>SQL syntax (for Oracle, Excel, MySQL, …) and SQL variables must be adapted to your own data base </a:t>
            </a:r>
          </a:p>
          <a:p>
            <a:pPr marL="0" indent="0">
              <a:buNone/>
            </a:pPr>
            <a:r>
              <a:rPr lang="en-US" sz="2400" b="1" dirty="0"/>
              <a:t>Check the Queries</a:t>
            </a:r>
          </a:p>
          <a:p>
            <a:pPr marL="285750" lvl="1" indent="0">
              <a:buNone/>
            </a:pPr>
            <a:r>
              <a:rPr lang="en-US" sz="1800" dirty="0">
                <a:solidFill>
                  <a:srgbClr val="009900"/>
                </a:solidFill>
              </a:rPr>
              <a:t>Green</a:t>
            </a:r>
            <a:r>
              <a:rPr lang="en-US" sz="1800" dirty="0"/>
              <a:t> OK</a:t>
            </a:r>
          </a:p>
          <a:p>
            <a:pPr marL="285750" lvl="1" indent="0">
              <a:buNone/>
            </a:pPr>
            <a:r>
              <a:rPr lang="en-US" sz="1800" dirty="0">
                <a:solidFill>
                  <a:srgbClr val="FF0909"/>
                </a:solidFill>
              </a:rPr>
              <a:t>Red</a:t>
            </a:r>
            <a:r>
              <a:rPr lang="en-US" sz="1800" dirty="0"/>
              <a:t> KO : read the error message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MIKADO automatic – queries</a:t>
            </a:r>
          </a:p>
        </p:txBody>
      </p:sp>
      <p:pic>
        <p:nvPicPr>
          <p:cNvPr id="414725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95" y="2060848"/>
            <a:ext cx="5822053" cy="4725144"/>
          </a:xfrm>
          <a:prstGeom prst="rect">
            <a:avLst/>
          </a:prstGeom>
        </p:spPr>
      </p:pic>
      <p:pic>
        <p:nvPicPr>
          <p:cNvPr id="3" name="Image 2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296" y="2060848"/>
            <a:ext cx="5822053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0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5413" y="6381328"/>
            <a:ext cx="1618555" cy="414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Image 1" descr="Mikado 2.3  SDN V2    Automatic / New CD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302" y="2060848"/>
            <a:ext cx="5809194" cy="4714708"/>
          </a:xfrm>
          <a:prstGeom prst="rect">
            <a:avLst/>
          </a:prstGeom>
        </p:spPr>
      </p:pic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automatic – single queries</a:t>
            </a:r>
          </a:p>
        </p:txBody>
      </p:sp>
      <p:sp>
        <p:nvSpPr>
          <p:cNvPr id="416771" name="Rectangle 3"/>
          <p:cNvSpPr>
            <a:spLocks noChangeArrowheads="1"/>
          </p:cNvSpPr>
          <p:nvPr/>
        </p:nvSpPr>
        <p:spPr bwMode="auto">
          <a:xfrm>
            <a:off x="0" y="2349500"/>
            <a:ext cx="26654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5000"/>
              </a:lnSpc>
              <a:spcBef>
                <a:spcPct val="20000"/>
              </a:spcBef>
              <a:tabLst>
                <a:tab pos="179388" algn="l"/>
                <a:tab pos="1703388" algn="l"/>
              </a:tabLst>
            </a:pPr>
            <a:r>
              <a:rPr lang="en-US" b="1" dirty="0" smtClean="0">
                <a:solidFill>
                  <a:srgbClr val="00A7E5"/>
                </a:solidFill>
                <a:latin typeface="+mn-lt"/>
                <a:cs typeface="+mn-cs"/>
              </a:rPr>
              <a:t>All </a:t>
            </a:r>
            <a:r>
              <a:rPr lang="en-US" b="1" dirty="0">
                <a:solidFill>
                  <a:srgbClr val="00A7E5"/>
                </a:solidFill>
                <a:latin typeface="+mn-lt"/>
                <a:cs typeface="+mn-cs"/>
              </a:rPr>
              <a:t>the XML variables are listed in the expendable tree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In bold : mandatory fields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1 to n single </a:t>
            </a:r>
            <a:r>
              <a:rPr lang="en-US" dirty="0" err="1">
                <a:solidFill>
                  <a:srgbClr val="00A7E5"/>
                </a:solidFill>
                <a:latin typeface="+mn-lt"/>
                <a:cs typeface="+mn-cs"/>
              </a:rPr>
              <a:t>subquery</a:t>
            </a: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 can be written</a:t>
            </a:r>
          </a:p>
        </p:txBody>
      </p:sp>
      <p:sp>
        <p:nvSpPr>
          <p:cNvPr id="416772" name="Rectangle 4"/>
          <p:cNvSpPr>
            <a:spLocks noChangeArrowheads="1"/>
          </p:cNvSpPr>
          <p:nvPr/>
        </p:nvSpPr>
        <p:spPr bwMode="auto">
          <a:xfrm>
            <a:off x="0" y="4654252"/>
            <a:ext cx="2665413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 smtClean="0">
                <a:solidFill>
                  <a:srgbClr val="00CC99"/>
                </a:solidFill>
                <a:latin typeface="Helvetica" pitchFamily="34" charset="0"/>
              </a:rPr>
              <a:t>Green ticks:</a:t>
            </a:r>
            <a:r>
              <a:rPr lang="en-US" dirty="0" smtClean="0">
                <a:solidFill>
                  <a:srgbClr val="5A5A5A"/>
                </a:solidFill>
                <a:latin typeface="Helvetica" pitchFamily="34" charset="0"/>
              </a:rPr>
              <a:t> </a:t>
            </a: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fields already fulfilled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Add or delete variables in a query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Delete a full query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Check the query</a:t>
            </a:r>
          </a:p>
        </p:txBody>
      </p:sp>
      <p:pic>
        <p:nvPicPr>
          <p:cNvPr id="3" name="Image 2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302" y="2026408"/>
            <a:ext cx="5881202" cy="4749147"/>
          </a:xfrm>
          <a:prstGeom prst="rect">
            <a:avLst/>
          </a:prstGeom>
        </p:spPr>
      </p:pic>
      <p:sp>
        <p:nvSpPr>
          <p:cNvPr id="416775" name="Oval 7"/>
          <p:cNvSpPr>
            <a:spLocks noChangeArrowheads="1"/>
          </p:cNvSpPr>
          <p:nvPr/>
        </p:nvSpPr>
        <p:spPr bwMode="auto">
          <a:xfrm>
            <a:off x="8460432" y="2852936"/>
            <a:ext cx="575816" cy="54056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6776" name="Oval 8"/>
          <p:cNvSpPr>
            <a:spLocks noChangeArrowheads="1"/>
          </p:cNvSpPr>
          <p:nvPr/>
        </p:nvSpPr>
        <p:spPr bwMode="auto">
          <a:xfrm>
            <a:off x="8532688" y="3356992"/>
            <a:ext cx="431800" cy="431800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" name="Image 3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302" y="2036515"/>
            <a:ext cx="5864632" cy="4759701"/>
          </a:xfrm>
          <a:prstGeom prst="rect">
            <a:avLst/>
          </a:prstGeom>
        </p:spPr>
      </p:pic>
      <p:sp>
        <p:nvSpPr>
          <p:cNvPr id="416778" name="Oval 10"/>
          <p:cNvSpPr>
            <a:spLocks noChangeArrowheads="1"/>
          </p:cNvSpPr>
          <p:nvPr/>
        </p:nvSpPr>
        <p:spPr bwMode="auto">
          <a:xfrm>
            <a:off x="4716463" y="5301208"/>
            <a:ext cx="4249737" cy="1368152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16779" name="Picture 11" descr="mikado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416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1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16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416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41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6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5" grpId="0" animBg="1"/>
      <p:bldP spid="416775" grpId="1" animBg="1"/>
      <p:bldP spid="416776" grpId="0" animBg="1"/>
      <p:bldP spid="41677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800"/>
              <a:t>MIKADO automatic – multiple queries</a:t>
            </a:r>
          </a:p>
        </p:txBody>
      </p:sp>
      <p:sp>
        <p:nvSpPr>
          <p:cNvPr id="418819" name="Rectangle 3"/>
          <p:cNvSpPr>
            <a:spLocks noChangeArrowheads="1"/>
          </p:cNvSpPr>
          <p:nvPr/>
        </p:nvSpPr>
        <p:spPr bwMode="auto">
          <a:xfrm>
            <a:off x="34925" y="2565400"/>
            <a:ext cx="2665413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sz="1700" b="1" dirty="0">
                <a:solidFill>
                  <a:srgbClr val="5A5A5A"/>
                </a:solidFill>
                <a:latin typeface="Helvetica" pitchFamily="34" charset="0"/>
              </a:rPr>
              <a:t>   </a:t>
            </a:r>
            <a:r>
              <a:rPr lang="en-US" b="1" dirty="0">
                <a:solidFill>
                  <a:srgbClr val="00A7E5"/>
                </a:solidFill>
                <a:latin typeface="+mn-lt"/>
                <a:cs typeface="+mn-cs"/>
              </a:rPr>
              <a:t>All the XML variables are listed in the expendable tree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Number of queries is pre-defined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The list of variables for each of these multiple queries is also pre-defined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In bold : mandatory field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sz="1700" dirty="0">
                <a:solidFill>
                  <a:srgbClr val="00CC99"/>
                </a:solidFill>
                <a:latin typeface="Helvetica" pitchFamily="34" charset="0"/>
              </a:rPr>
              <a:t>G</a:t>
            </a:r>
            <a:r>
              <a:rPr lang="en-US" sz="1700" b="0" dirty="0" smtClean="0">
                <a:solidFill>
                  <a:srgbClr val="00CC99"/>
                </a:solidFill>
                <a:latin typeface="Helvetica" pitchFamily="34" charset="0"/>
              </a:rPr>
              <a:t>reen ticks</a:t>
            </a:r>
            <a:r>
              <a:rPr lang="en-US" sz="1700" b="0" dirty="0" smtClean="0">
                <a:solidFill>
                  <a:srgbClr val="5A5A5A"/>
                </a:solidFill>
                <a:latin typeface="Helvetica" pitchFamily="34" charset="0"/>
              </a:rPr>
              <a:t> </a:t>
            </a:r>
            <a:r>
              <a:rPr lang="en-US" sz="1700" b="0" dirty="0">
                <a:solidFill>
                  <a:srgbClr val="5A5A5A"/>
                </a:solidFill>
                <a:latin typeface="Helvetica" pitchFamily="34" charset="0"/>
              </a:rPr>
              <a:t>: </a:t>
            </a: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fields already fulfilled</a:t>
            </a:r>
          </a:p>
        </p:txBody>
      </p:sp>
      <p:pic>
        <p:nvPicPr>
          <p:cNvPr id="418821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000309"/>
            <a:ext cx="5832648" cy="473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38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1187450" y="1484313"/>
            <a:ext cx="7272338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 b="1" i="1" dirty="0">
                <a:solidFill>
                  <a:srgbClr val="00519D"/>
                </a:solidFill>
                <a:latin typeface="+mj-lt"/>
                <a:ea typeface="+mj-ea"/>
                <a:cs typeface="+mj-cs"/>
              </a:rPr>
              <a:t>NEMO main features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1706563" y="2420938"/>
            <a:ext cx="7077075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105000"/>
              </a:lnSpc>
              <a:spcBef>
                <a:spcPct val="2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2400" dirty="0">
                <a:solidFill>
                  <a:srgbClr val="00A7E5"/>
                </a:solidFill>
                <a:latin typeface="+mn-lt"/>
                <a:cs typeface="+mn-cs"/>
              </a:rPr>
              <a:t>Reformat ASCII text file of vertical profiles, time</a:t>
            </a:r>
            <a:r>
              <a:rPr lang="fr-FR" sz="2400" dirty="0">
                <a:solidFill>
                  <a:srgbClr val="00A7E5"/>
                </a:solidFill>
                <a:latin typeface="+mn-lt"/>
                <a:cs typeface="+mn-cs"/>
              </a:rPr>
              <a:t>-</a:t>
            </a:r>
            <a:r>
              <a:rPr lang="en-GB" sz="2400" dirty="0">
                <a:solidFill>
                  <a:srgbClr val="00A7E5"/>
                </a:solidFill>
                <a:latin typeface="+mn-lt"/>
                <a:cs typeface="+mn-cs"/>
              </a:rPr>
              <a:t>series or trajectories  to a SeaDataNet </a:t>
            </a:r>
            <a:r>
              <a:rPr lang="fr-FR" sz="2400" dirty="0">
                <a:solidFill>
                  <a:srgbClr val="00A7E5"/>
                </a:solidFill>
                <a:latin typeface="+mn-lt"/>
                <a:cs typeface="+mn-cs"/>
              </a:rPr>
              <a:t>ASCII format</a:t>
            </a:r>
            <a:r>
              <a:rPr lang="en-GB" sz="2400" dirty="0">
                <a:solidFill>
                  <a:srgbClr val="00A7E5"/>
                </a:solidFill>
                <a:latin typeface="+mn-lt"/>
                <a:cs typeface="+mn-cs"/>
              </a:rPr>
              <a:t> (ODV, MEDATLAS).</a:t>
            </a:r>
          </a:p>
          <a:p>
            <a:pPr marL="539750" lvl="1" indent="-177800">
              <a:lnSpc>
                <a:spcPct val="105000"/>
              </a:lnSpc>
              <a:spcBef>
                <a:spcPct val="40000"/>
              </a:spcBef>
              <a:buFont typeface="Helvetica" pitchFamily="34" charset="0"/>
              <a:buChar char="•"/>
              <a:tabLst>
                <a:tab pos="179388" algn="l"/>
                <a:tab pos="1703388" algn="l"/>
              </a:tabLst>
            </a:pPr>
            <a:r>
              <a:rPr lang="en-GB" sz="2400" b="1" dirty="0">
                <a:solidFill>
                  <a:srgbClr val="00519D"/>
                </a:solidFill>
                <a:latin typeface="+mn-lt"/>
                <a:cs typeface="+mn-cs"/>
              </a:rPr>
              <a:t>The input ASCII files can </a:t>
            </a:r>
            <a:r>
              <a:rPr lang="en-GB" sz="2400" b="1" dirty="0" smtClean="0">
                <a:solidFill>
                  <a:srgbClr val="00519D"/>
                </a:solidFill>
                <a:latin typeface="+mn-lt"/>
                <a:cs typeface="+mn-cs"/>
              </a:rPr>
              <a:t>be: </a:t>
            </a:r>
          </a:p>
          <a:p>
            <a:pPr marL="1143000" lvl="2" indent="-228600">
              <a:lnSpc>
                <a:spcPct val="60000"/>
              </a:lnSpc>
              <a:spcBef>
                <a:spcPct val="2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2800" i="1" dirty="0" smtClean="0">
                <a:solidFill>
                  <a:srgbClr val="00A7E5"/>
                </a:solidFill>
                <a:latin typeface="+mn-lt"/>
                <a:cs typeface="+mn-cs"/>
              </a:rPr>
              <a:t>one file per station for vertical profiles or time series</a:t>
            </a:r>
          </a:p>
          <a:p>
            <a:pPr marL="1143000" lvl="2" indent="-228600">
              <a:lnSpc>
                <a:spcPct val="60000"/>
              </a:lnSpc>
              <a:spcBef>
                <a:spcPct val="2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2800" i="1" dirty="0" smtClean="0">
                <a:solidFill>
                  <a:srgbClr val="00A7E5"/>
                </a:solidFill>
                <a:latin typeface="+mn-lt"/>
                <a:cs typeface="+mn-cs"/>
              </a:rPr>
              <a:t>one </a:t>
            </a:r>
            <a:r>
              <a:rPr lang="en-GB" sz="2800" i="1" dirty="0">
                <a:solidFill>
                  <a:srgbClr val="00A7E5"/>
                </a:solidFill>
                <a:latin typeface="+mn-lt"/>
                <a:cs typeface="+mn-cs"/>
              </a:rPr>
              <a:t>file for one cruise for vertical profiles, time series or trajectories</a:t>
            </a:r>
          </a:p>
          <a:p>
            <a:pPr marL="457200" indent="-457200">
              <a:lnSpc>
                <a:spcPct val="105000"/>
              </a:lnSpc>
              <a:spcBef>
                <a:spcPct val="2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GB" sz="2400" dirty="0">
                <a:solidFill>
                  <a:srgbClr val="00A7E5"/>
                </a:solidFill>
                <a:latin typeface="+mn-lt"/>
                <a:cs typeface="+mn-cs"/>
              </a:rPr>
              <a:t>Interact with Mikado, to be able to generate ISO-19115 XML descriptions of the data.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endParaRPr lang="en-US" sz="2800" b="0" dirty="0">
              <a:solidFill>
                <a:srgbClr val="5A5A5A"/>
              </a:solidFill>
              <a:latin typeface="Helvetica" pitchFamily="34" charset="0"/>
            </a:endParaRPr>
          </a:p>
        </p:txBody>
      </p:sp>
      <p:pic>
        <p:nvPicPr>
          <p:cNvPr id="83978" name="Picture 10" descr="ne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1008063" cy="7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11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ikado 2.3  SDN V2    Automatic / CDI : C:\Users\mfichaut\Desktop\Formation MIKADO\summary_CDI_NEMO.xml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518" y="2086945"/>
            <a:ext cx="5734914" cy="4654423"/>
          </a:xfrm>
          <a:prstGeom prst="rect">
            <a:avLst/>
          </a:prstGeom>
        </p:spPr>
      </p:pic>
      <p:sp>
        <p:nvSpPr>
          <p:cNvPr id="4208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MIKADO automatic – multiple queries</a:t>
            </a:r>
          </a:p>
        </p:txBody>
      </p:sp>
      <p:sp>
        <p:nvSpPr>
          <p:cNvPr id="4208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504" y="2708275"/>
            <a:ext cx="2489645" cy="3311525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sz="2200" kern="1200" dirty="0"/>
              <a:t>In a group of variables (same XML block, same pre-defined set of variable in a query), the non mandatory variables can be left to null</a:t>
            </a:r>
          </a:p>
          <a:p>
            <a:pPr>
              <a:lnSpc>
                <a:spcPct val="95000"/>
              </a:lnSpc>
            </a:pPr>
            <a:r>
              <a:rPr lang="en-US" sz="2200" kern="1200" dirty="0"/>
              <a:t>Check all function</a:t>
            </a:r>
          </a:p>
          <a:p>
            <a:pPr>
              <a:lnSpc>
                <a:spcPct val="95000"/>
              </a:lnSpc>
            </a:pPr>
            <a:endParaRPr lang="en-US" sz="2200" dirty="0"/>
          </a:p>
        </p:txBody>
      </p:sp>
      <p:sp>
        <p:nvSpPr>
          <p:cNvPr id="420869" name="Oval 5"/>
          <p:cNvSpPr>
            <a:spLocks noChangeArrowheads="1"/>
          </p:cNvSpPr>
          <p:nvPr/>
        </p:nvSpPr>
        <p:spPr bwMode="auto">
          <a:xfrm>
            <a:off x="2698750" y="6166123"/>
            <a:ext cx="936625" cy="503237"/>
          </a:xfrm>
          <a:prstGeom prst="ellips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20870" name="Picture 6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24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2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2059222"/>
            <a:ext cx="5748313" cy="468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2915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450" y="1485900"/>
            <a:ext cx="7416800" cy="649288"/>
          </a:xfrm>
        </p:spPr>
        <p:txBody>
          <a:bodyPr/>
          <a:lstStyle/>
          <a:p>
            <a:r>
              <a:rPr lang="en-US" sz="2800"/>
              <a:t>MIKADO automatic  - Save the queries</a:t>
            </a:r>
          </a:p>
        </p:txBody>
      </p:sp>
      <p:sp>
        <p:nvSpPr>
          <p:cNvPr id="4229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2636838"/>
            <a:ext cx="2016125" cy="3311525"/>
          </a:xfrm>
        </p:spPr>
        <p:txBody>
          <a:bodyPr/>
          <a:lstStyle/>
          <a:p>
            <a:r>
              <a:rPr lang="en-US" sz="2000" dirty="0" smtClean="0"/>
              <a:t>When </a:t>
            </a:r>
            <a:r>
              <a:rPr lang="en-US" sz="2000" dirty="0"/>
              <a:t>all the queries are written</a:t>
            </a:r>
          </a:p>
          <a:p>
            <a:pPr>
              <a:buFontTx/>
              <a:buChar char="•"/>
            </a:pPr>
            <a:r>
              <a:rPr lang="en-US" sz="2000" dirty="0"/>
              <a:t>S</a:t>
            </a:r>
            <a:r>
              <a:rPr lang="en-US" sz="2000" dirty="0" smtClean="0"/>
              <a:t>aved </a:t>
            </a:r>
            <a:r>
              <a:rPr lang="en-US" sz="2000" dirty="0"/>
              <a:t>in an XML file (configuration file) to be re-used later on</a:t>
            </a:r>
          </a:p>
          <a:p>
            <a:pPr>
              <a:buFontTx/>
              <a:buChar char="•"/>
            </a:pPr>
            <a:endParaRPr lang="en-US" sz="2000" dirty="0"/>
          </a:p>
        </p:txBody>
      </p:sp>
      <p:sp>
        <p:nvSpPr>
          <p:cNvPr id="422917" name="Oval 5"/>
          <p:cNvSpPr>
            <a:spLocks noChangeArrowheads="1"/>
          </p:cNvSpPr>
          <p:nvPr/>
        </p:nvSpPr>
        <p:spPr bwMode="auto">
          <a:xfrm>
            <a:off x="3060328" y="2636912"/>
            <a:ext cx="863600" cy="288355"/>
          </a:xfrm>
          <a:prstGeom prst="ellips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22919" name="Picture 7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Sav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739" y="2811231"/>
            <a:ext cx="5677693" cy="330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0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4" y="2043523"/>
            <a:ext cx="5851401" cy="475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485900"/>
            <a:ext cx="7956550" cy="649288"/>
          </a:xfrm>
          <a:noFill/>
          <a:ln/>
        </p:spPr>
        <p:txBody>
          <a:bodyPr/>
          <a:lstStyle/>
          <a:p>
            <a:r>
              <a:rPr lang="en-US" sz="2800"/>
              <a:t>MIKADO automatic  - generate the XML files</a:t>
            </a:r>
          </a:p>
        </p:txBody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2636838"/>
            <a:ext cx="2232025" cy="3311525"/>
          </a:xfrm>
          <a:noFill/>
          <a:ln/>
        </p:spPr>
        <p:txBody>
          <a:bodyPr/>
          <a:lstStyle/>
          <a:p>
            <a:pPr marL="323850" indent="-323850">
              <a:lnSpc>
                <a:spcPct val="85000"/>
              </a:lnSpc>
              <a:buFontTx/>
              <a:buAutoNum type="arabicPeriod"/>
            </a:pPr>
            <a:r>
              <a:rPr lang="en-US" sz="1800" dirty="0"/>
              <a:t>Select the catalogue you want to generate</a:t>
            </a:r>
          </a:p>
          <a:p>
            <a:pPr marL="323850" indent="-323850">
              <a:lnSpc>
                <a:spcPct val="85000"/>
              </a:lnSpc>
              <a:buFontTx/>
              <a:buAutoNum type="arabicPeriod"/>
            </a:pPr>
            <a:r>
              <a:rPr lang="en-US" sz="1800" dirty="0"/>
              <a:t>Open the corresponding configuration file</a:t>
            </a:r>
          </a:p>
          <a:p>
            <a:pPr marL="323850" indent="-323850">
              <a:lnSpc>
                <a:spcPct val="85000"/>
              </a:lnSpc>
              <a:buFontTx/>
              <a:buAutoNum type="arabicPeriod"/>
            </a:pPr>
            <a:r>
              <a:rPr lang="en-US" sz="1800" dirty="0"/>
              <a:t>Choose the output directory</a:t>
            </a:r>
          </a:p>
          <a:p>
            <a:pPr marL="323850" indent="-323850">
              <a:lnSpc>
                <a:spcPct val="85000"/>
              </a:lnSpc>
              <a:buFontTx/>
              <a:buAutoNum type="arabicPeriod"/>
            </a:pPr>
            <a:r>
              <a:rPr lang="en-US" sz="1800" dirty="0"/>
              <a:t>Choose the type of export files</a:t>
            </a:r>
          </a:p>
          <a:p>
            <a:pPr marL="323850" indent="-323850">
              <a:lnSpc>
                <a:spcPct val="85000"/>
              </a:lnSpc>
              <a:buFontTx/>
              <a:buAutoNum type="arabicPeriod"/>
            </a:pPr>
            <a:r>
              <a:rPr lang="en-US" sz="1800" dirty="0"/>
              <a:t>Export the XML files</a:t>
            </a:r>
          </a:p>
          <a:p>
            <a:pPr marL="685800" lvl="1" indent="-323850">
              <a:lnSpc>
                <a:spcPct val="85000"/>
              </a:lnSpc>
              <a:buFontTx/>
              <a:buChar char="•"/>
            </a:pPr>
            <a:r>
              <a:rPr lang="en-US" sz="1800" dirty="0"/>
              <a:t>Progress bar</a:t>
            </a:r>
          </a:p>
          <a:p>
            <a:pPr marL="685800" lvl="1" indent="-323850">
              <a:lnSpc>
                <a:spcPct val="85000"/>
              </a:lnSpc>
              <a:buFontTx/>
              <a:buChar char="•"/>
            </a:pPr>
            <a:r>
              <a:rPr lang="en-US" sz="1800" dirty="0"/>
              <a:t>Cancel allowed</a:t>
            </a:r>
          </a:p>
        </p:txBody>
      </p:sp>
      <p:sp>
        <p:nvSpPr>
          <p:cNvPr id="424965" name="Oval 5"/>
          <p:cNvSpPr>
            <a:spLocks noChangeArrowheads="1"/>
          </p:cNvSpPr>
          <p:nvPr/>
        </p:nvSpPr>
        <p:spPr bwMode="auto">
          <a:xfrm>
            <a:off x="3059832" y="2708920"/>
            <a:ext cx="1872208" cy="936104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24970" name="Picture 10" descr="mikad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Open configuratio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627" y="2924944"/>
            <a:ext cx="5677693" cy="3305637"/>
          </a:xfrm>
          <a:prstGeom prst="rect">
            <a:avLst/>
          </a:prstGeom>
        </p:spPr>
      </p:pic>
      <p:pic>
        <p:nvPicPr>
          <p:cNvPr id="3" name="Image 2" descr="Export directory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297" y="2924944"/>
            <a:ext cx="6030167" cy="3305637"/>
          </a:xfrm>
          <a:prstGeom prst="rect">
            <a:avLst/>
          </a:prstGeom>
        </p:spPr>
      </p:pic>
      <p:pic>
        <p:nvPicPr>
          <p:cNvPr id="4" name="Image 3" descr="Export format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789040"/>
            <a:ext cx="3429479" cy="1867161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297" y="2043524"/>
            <a:ext cx="5904878" cy="480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4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4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24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424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24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24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4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24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24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5" grpId="0" animBg="1"/>
      <p:bldP spid="424965" grpId="1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213" y="2348507"/>
            <a:ext cx="8280400" cy="396081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sz="2400" dirty="0"/>
              <a:t>While generating the XML files for all the catalogues 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Each time that MIKADO does not recognized a value (</a:t>
            </a:r>
            <a:r>
              <a:rPr lang="en-US" sz="2400" dirty="0" err="1"/>
              <a:t>entrykey</a:t>
            </a:r>
            <a:r>
              <a:rPr lang="en-US" sz="2400" dirty="0"/>
              <a:t> or </a:t>
            </a:r>
            <a:r>
              <a:rPr lang="en-US" sz="2400" dirty="0" err="1"/>
              <a:t>entryterm</a:t>
            </a:r>
            <a:r>
              <a:rPr lang="en-US" sz="2400" dirty="0"/>
              <a:t>) which should come from the common vocabulary, it asks the user for mapping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MIKADO manages a demand-driven continuous (incremental) extension of a local mapping : mapping of the local database to the common vocabulary</a:t>
            </a:r>
          </a:p>
          <a:p>
            <a:pPr>
              <a:lnSpc>
                <a:spcPct val="95000"/>
              </a:lnSpc>
              <a:buFontTx/>
              <a:buChar char="•"/>
            </a:pPr>
            <a:r>
              <a:rPr lang="en-US" sz="2400" dirty="0"/>
              <a:t>Mapping tables can be modified 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Delete rows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Modify the LOCAL value</a:t>
            </a:r>
          </a:p>
          <a:p>
            <a:pPr>
              <a:lnSpc>
                <a:spcPct val="95000"/>
              </a:lnSpc>
              <a:buFontTx/>
              <a:buChar char="•"/>
            </a:pPr>
            <a:endParaRPr lang="en-US" sz="2400" dirty="0"/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MIKADO automatic  - local mapping</a:t>
            </a:r>
          </a:p>
        </p:txBody>
      </p:sp>
      <p:pic>
        <p:nvPicPr>
          <p:cNvPr id="427012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53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automatic  - local mapping</a:t>
            </a:r>
          </a:p>
        </p:txBody>
      </p:sp>
      <p:pic>
        <p:nvPicPr>
          <p:cNvPr id="429059" name="Picture 3" descr="mapping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205038"/>
            <a:ext cx="7058025" cy="452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9060" name="Rectangle 4"/>
          <p:cNvSpPr>
            <a:spLocks noChangeArrowheads="1"/>
          </p:cNvSpPr>
          <p:nvPr/>
        </p:nvSpPr>
        <p:spPr bwMode="auto">
          <a:xfrm>
            <a:off x="179388" y="3070225"/>
            <a:ext cx="1800225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sz="2000" dirty="0">
                <a:solidFill>
                  <a:srgbClr val="00A7E5"/>
                </a:solidFill>
                <a:latin typeface="+mn-lt"/>
                <a:cs typeface="+mn-cs"/>
              </a:rPr>
              <a:t>Example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sz="2000" dirty="0">
                <a:solidFill>
                  <a:srgbClr val="00A7E5"/>
                </a:solidFill>
                <a:latin typeface="+mn-lt"/>
                <a:cs typeface="+mn-cs"/>
              </a:rPr>
              <a:t>CSR generation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sz="2000" dirty="0">
                <a:solidFill>
                  <a:srgbClr val="00A7E5"/>
                </a:solidFill>
                <a:latin typeface="+mn-lt"/>
                <a:cs typeface="+mn-cs"/>
              </a:rPr>
              <a:t>Mapping of the platform type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endParaRPr lang="en-US" sz="1700" b="0" dirty="0">
              <a:solidFill>
                <a:srgbClr val="5A5A5A"/>
              </a:solidFill>
              <a:latin typeface="Helvetica" pitchFamily="34" charset="0"/>
            </a:endParaRP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endParaRPr lang="en-US" sz="1700" b="0" dirty="0">
              <a:solidFill>
                <a:srgbClr val="5A5A5A"/>
              </a:solidFill>
              <a:latin typeface="Helvetica" pitchFamily="34" charset="0"/>
            </a:endParaRPr>
          </a:p>
        </p:txBody>
      </p:sp>
      <p:pic>
        <p:nvPicPr>
          <p:cNvPr id="429061" name="Picture 5" descr="mapping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205038"/>
            <a:ext cx="7092950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9062" name="Picture 6" descr="mikado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35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29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203450"/>
            <a:ext cx="6615112" cy="457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1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232025"/>
            <a:ext cx="6624637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1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automatic  - local mapping</a:t>
            </a:r>
          </a:p>
        </p:txBody>
      </p:sp>
      <p:sp>
        <p:nvSpPr>
          <p:cNvPr id="431109" name="Rectangle 5"/>
          <p:cNvSpPr>
            <a:spLocks noChangeArrowheads="1"/>
          </p:cNvSpPr>
          <p:nvPr/>
        </p:nvSpPr>
        <p:spPr bwMode="auto">
          <a:xfrm>
            <a:off x="0" y="2924175"/>
            <a:ext cx="2124075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sz="1700" b="0" dirty="0" smtClean="0">
                <a:solidFill>
                  <a:srgbClr val="5A5A5A"/>
                </a:solidFill>
                <a:latin typeface="Helvetica" pitchFamily="34" charset="0"/>
              </a:rPr>
              <a:t>   </a:t>
            </a:r>
            <a:r>
              <a:rPr lang="en-US" dirty="0" smtClean="0">
                <a:solidFill>
                  <a:srgbClr val="00A7E5"/>
                </a:solidFill>
                <a:latin typeface="+mn-lt"/>
                <a:cs typeface="+mn-cs"/>
              </a:rPr>
              <a:t>Modification of the local mapping 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tabLst>
                <a:tab pos="179388" algn="l"/>
                <a:tab pos="1703388" algn="l"/>
              </a:tabLst>
            </a:pPr>
            <a:r>
              <a:rPr lang="en-US" dirty="0" smtClean="0">
                <a:solidFill>
                  <a:srgbClr val="00A7E5"/>
                </a:solidFill>
                <a:latin typeface="+mn-lt"/>
                <a:cs typeface="+mn-cs"/>
              </a:rPr>
              <a:t>   If wrong entries </a:t>
            </a: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have been </a:t>
            </a:r>
            <a:r>
              <a:rPr lang="en-US" dirty="0" smtClean="0">
                <a:solidFill>
                  <a:srgbClr val="00A7E5"/>
                </a:solidFill>
                <a:latin typeface="+mn-lt"/>
                <a:cs typeface="+mn-cs"/>
              </a:rPr>
              <a:t>input, it is </a:t>
            </a: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possible to:</a:t>
            </a:r>
          </a:p>
        </p:txBody>
      </p:sp>
      <p:sp>
        <p:nvSpPr>
          <p:cNvPr id="431110" name="Oval 6"/>
          <p:cNvSpPr>
            <a:spLocks noChangeArrowheads="1"/>
          </p:cNvSpPr>
          <p:nvPr/>
        </p:nvSpPr>
        <p:spPr bwMode="auto">
          <a:xfrm>
            <a:off x="8459788" y="3070225"/>
            <a:ext cx="504825" cy="287338"/>
          </a:xfrm>
          <a:prstGeom prst="ellips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1111" name="Oval 7"/>
          <p:cNvSpPr>
            <a:spLocks noChangeArrowheads="1"/>
          </p:cNvSpPr>
          <p:nvPr/>
        </p:nvSpPr>
        <p:spPr bwMode="auto">
          <a:xfrm>
            <a:off x="8459788" y="3284538"/>
            <a:ext cx="504825" cy="287337"/>
          </a:xfrm>
          <a:prstGeom prst="ellips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1112" name="Oval 8"/>
          <p:cNvSpPr>
            <a:spLocks noChangeArrowheads="1"/>
          </p:cNvSpPr>
          <p:nvPr/>
        </p:nvSpPr>
        <p:spPr bwMode="auto">
          <a:xfrm>
            <a:off x="2339975" y="3284538"/>
            <a:ext cx="2952750" cy="287337"/>
          </a:xfrm>
          <a:prstGeom prst="ellips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1113" name="Rectangle 9"/>
          <p:cNvSpPr>
            <a:spLocks noChangeArrowheads="1"/>
          </p:cNvSpPr>
          <p:nvPr/>
        </p:nvSpPr>
        <p:spPr bwMode="auto">
          <a:xfrm>
            <a:off x="215900" y="4797425"/>
            <a:ext cx="2124075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Delete one entry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Delete all the entries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r>
              <a:rPr lang="en-US" dirty="0">
                <a:solidFill>
                  <a:srgbClr val="00A7E5"/>
                </a:solidFill>
                <a:latin typeface="+mn-lt"/>
                <a:cs typeface="+mn-cs"/>
              </a:rPr>
              <a:t>Change the local code</a:t>
            </a:r>
          </a:p>
          <a:p>
            <a:pPr marL="182563" indent="-182563">
              <a:lnSpc>
                <a:spcPct val="105000"/>
              </a:lnSpc>
              <a:spcBef>
                <a:spcPct val="40000"/>
              </a:spcBef>
              <a:buFontTx/>
              <a:buChar char="•"/>
              <a:tabLst>
                <a:tab pos="179388" algn="l"/>
                <a:tab pos="1703388" algn="l"/>
              </a:tabLst>
            </a:pPr>
            <a:endParaRPr lang="en-US" sz="1700" b="0" dirty="0">
              <a:solidFill>
                <a:srgbClr val="5A5A5A"/>
              </a:solidFill>
              <a:latin typeface="Helvetica" pitchFamily="34" charset="0"/>
            </a:endParaRPr>
          </a:p>
        </p:txBody>
      </p:sp>
      <p:pic>
        <p:nvPicPr>
          <p:cNvPr id="431114" name="Picture 10" descr="mikado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51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1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1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1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31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  <p:bldP spid="431111" grpId="0" animBg="1"/>
      <p:bldP spid="43111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MIKADO in batch mode</a:t>
            </a:r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708275"/>
            <a:ext cx="8459788" cy="3311525"/>
          </a:xfrm>
        </p:spPr>
        <p:txBody>
          <a:bodyPr/>
          <a:lstStyle/>
          <a:p>
            <a:r>
              <a:rPr lang="en-US" dirty="0"/>
              <a:t>MIKADO can be run in batch mode using existing configuration files</a:t>
            </a:r>
          </a:p>
          <a:p>
            <a:r>
              <a:rPr lang="en-US" dirty="0"/>
              <a:t>Several arguments can be added on the command line</a:t>
            </a:r>
          </a:p>
          <a:p>
            <a:pPr lvl="2"/>
            <a:r>
              <a:rPr lang="en-GB" b="1" i="1" u="sng" dirty="0"/>
              <a:t>Java –</a:t>
            </a:r>
            <a:r>
              <a:rPr lang="en-GB" b="1" i="1" u="sng" dirty="0" err="1"/>
              <a:t>Djava.endorsed.dirs</a:t>
            </a:r>
            <a:r>
              <a:rPr lang="en-GB" b="1" i="1" u="sng" dirty="0"/>
              <a:t>=”</a:t>
            </a:r>
            <a:r>
              <a:rPr lang="en-GB" b="1" i="1" u="sng" dirty="0" err="1"/>
              <a:t>dist</a:t>
            </a:r>
            <a:r>
              <a:rPr lang="en-GB" b="1" i="1" u="sng" dirty="0"/>
              <a:t>/lib” –jar </a:t>
            </a:r>
            <a:r>
              <a:rPr lang="en-GB" b="1" i="1" u="sng" dirty="0" err="1"/>
              <a:t>dist</a:t>
            </a:r>
            <a:r>
              <a:rPr lang="en-GB" b="1" i="1" u="sng" dirty="0"/>
              <a:t>/Mikado.jar</a:t>
            </a:r>
            <a:r>
              <a:rPr lang="en-GB" b="1" i="1" dirty="0"/>
              <a:t> </a:t>
            </a:r>
            <a:r>
              <a:rPr lang="en-GB" b="1" i="1" dirty="0" err="1">
                <a:solidFill>
                  <a:srgbClr val="0000FF"/>
                </a:solidFill>
              </a:rPr>
              <a:t>mikado</a:t>
            </a:r>
            <a:r>
              <a:rPr lang="en-GB" b="1" i="1" dirty="0">
                <a:solidFill>
                  <a:srgbClr val="0000FF"/>
                </a:solidFill>
              </a:rPr>
              <a:t>-home=[path] argument2= … </a:t>
            </a:r>
            <a:r>
              <a:rPr lang="en-GB" b="1" i="1" dirty="0" err="1">
                <a:solidFill>
                  <a:srgbClr val="0000FF"/>
                </a:solidFill>
              </a:rPr>
              <a:t>argumentn</a:t>
            </a:r>
            <a:r>
              <a:rPr lang="en-GB" b="1" i="1" dirty="0">
                <a:solidFill>
                  <a:srgbClr val="0000FF"/>
                </a:solidFill>
              </a:rPr>
              <a:t>=</a:t>
            </a:r>
            <a:r>
              <a:rPr lang="en-GB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Log file to register the errors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pPr lvl="3"/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433156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87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Coupling file for Download manager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z="2400" dirty="0"/>
              <a:t>MIKADO is able to generate this coupling file </a:t>
            </a:r>
          </a:p>
          <a:p>
            <a:pPr>
              <a:buFontTx/>
              <a:buChar char="•"/>
            </a:pPr>
            <a:r>
              <a:rPr lang="en-US" sz="2400" dirty="0"/>
              <a:t>The coupling file is used by SeaDataNet download manager to make the mapping between a LOCAL_CDI_ID (one profile, one time-series or one trajectory) and </a:t>
            </a:r>
          </a:p>
          <a:p>
            <a:pPr lvl="1"/>
            <a:r>
              <a:rPr lang="en-US" dirty="0"/>
              <a:t>the name of the file containing this LOCAL_CDI_ID (MODUS1 and 3) : if the metadata is in a data base and the data in files or</a:t>
            </a:r>
          </a:p>
          <a:p>
            <a:pPr lvl="1"/>
            <a:r>
              <a:rPr lang="en-US" dirty="0"/>
              <a:t> the SQL Query to retrieve the meta data and the data of this LOCAL_CDI_ID in the local database (MODUS 2)  </a:t>
            </a:r>
          </a:p>
        </p:txBody>
      </p:sp>
      <p:pic>
        <p:nvPicPr>
          <p:cNvPr id="574468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7784" y="6381328"/>
            <a:ext cx="50405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Coupling file for Download manager (2)</a:t>
            </a:r>
          </a:p>
        </p:txBody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6563" y="2205038"/>
            <a:ext cx="7077075" cy="3311525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The principle to create this coupling file is the same than to create XML files for catalogue descriptions</a:t>
            </a:r>
          </a:p>
          <a:p>
            <a:pPr>
              <a:buFontTx/>
              <a:buChar char="•"/>
            </a:pPr>
            <a:r>
              <a:rPr lang="en-US" dirty="0"/>
              <a:t>User has </a:t>
            </a:r>
          </a:p>
          <a:p>
            <a:pPr lvl="1"/>
            <a:r>
              <a:rPr lang="en-US" dirty="0"/>
              <a:t>to create a configuration file that will be used for the generation of the coupling file.</a:t>
            </a:r>
          </a:p>
          <a:p>
            <a:pPr lvl="1"/>
            <a:r>
              <a:rPr lang="en-US" dirty="0"/>
              <a:t>to write the queries to retrieve the filename or the data for each </a:t>
            </a:r>
            <a:r>
              <a:rPr lang="en-US" dirty="0" err="1"/>
              <a:t>LOCAl_CDI_ID</a:t>
            </a:r>
            <a:r>
              <a:rPr lang="en-US" dirty="0"/>
              <a:t> </a:t>
            </a:r>
          </a:p>
          <a:p>
            <a:pPr lvl="2"/>
            <a:r>
              <a:rPr lang="en-US" sz="1800" dirty="0" smtClean="0"/>
              <a:t>Retrieve the filename: if the data are stored as files</a:t>
            </a:r>
          </a:p>
          <a:p>
            <a:pPr lvl="2"/>
            <a:r>
              <a:rPr lang="en-US" sz="1800" dirty="0" smtClean="0"/>
              <a:t>Retrieve the data: if the data are stored in a database</a:t>
            </a:r>
            <a:endParaRPr lang="en-US" sz="1800" dirty="0"/>
          </a:p>
          <a:p>
            <a:endParaRPr lang="en-US" sz="2000" dirty="0"/>
          </a:p>
        </p:txBody>
      </p:sp>
      <p:pic>
        <p:nvPicPr>
          <p:cNvPr id="576517" name="Picture 5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Coupling file generation</a:t>
            </a:r>
            <a:endParaRPr lang="en-US" sz="2800" dirty="0"/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3200" b="1" dirty="0"/>
              <a:t>3</a:t>
            </a:r>
            <a:r>
              <a:rPr lang="en-US" sz="3200" b="1" dirty="0" smtClean="0"/>
              <a:t> </a:t>
            </a:r>
            <a:r>
              <a:rPr lang="en-US" sz="3200" b="1" dirty="0"/>
              <a:t>STEPS </a:t>
            </a:r>
          </a:p>
          <a:p>
            <a:pPr>
              <a:buFontTx/>
              <a:buChar char="•"/>
            </a:pPr>
            <a:r>
              <a:rPr lang="en-US" dirty="0" smtClean="0"/>
              <a:t>Create a configuration file</a:t>
            </a:r>
          </a:p>
          <a:p>
            <a:pPr lvl="1">
              <a:buFontTx/>
              <a:buChar char="•"/>
            </a:pPr>
            <a:r>
              <a:rPr lang="en-US" sz="2000" dirty="0" smtClean="0"/>
              <a:t>Connect </a:t>
            </a:r>
            <a:r>
              <a:rPr lang="en-US" sz="2000" dirty="0"/>
              <a:t>to a database or an Excel file and test the connection</a:t>
            </a:r>
          </a:p>
          <a:p>
            <a:pPr lvl="1">
              <a:buFontTx/>
              <a:buChar char="•"/>
            </a:pPr>
            <a:r>
              <a:rPr lang="en-US" sz="2000" dirty="0"/>
              <a:t>Write the queries to retrieve information in the database or in the Excel file, test the queries</a:t>
            </a:r>
          </a:p>
          <a:p>
            <a:pPr>
              <a:buFontTx/>
              <a:buChar char="•"/>
            </a:pPr>
            <a:r>
              <a:rPr lang="en-US" dirty="0"/>
              <a:t>Save the queries in a “Configuration file”</a:t>
            </a:r>
          </a:p>
          <a:p>
            <a:pPr>
              <a:buFontTx/>
              <a:buChar char="•"/>
            </a:pPr>
            <a:r>
              <a:rPr lang="en-US" dirty="0"/>
              <a:t>Generate the </a:t>
            </a:r>
            <a:r>
              <a:rPr lang="en-US" dirty="0" smtClean="0"/>
              <a:t>coupling table using </a:t>
            </a:r>
            <a:r>
              <a:rPr lang="en-US" dirty="0"/>
              <a:t>the “Configuration file”</a:t>
            </a:r>
          </a:p>
        </p:txBody>
      </p:sp>
      <p:pic>
        <p:nvPicPr>
          <p:cNvPr id="402436" name="Picture 4" descr="mikad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70000"/>
            <a:ext cx="6238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0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1.5|15.3|40.2|39.7|11.1"/>
</p:tagLst>
</file>

<file path=ppt/theme/theme1.xml><?xml version="1.0" encoding="utf-8"?>
<a:theme xmlns:a="http://schemas.openxmlformats.org/drawingml/2006/main" name="SeaDataNet2_presentation">
  <a:themeElements>
    <a:clrScheme name="SeaDataNet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eaDataNet2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eaDataNet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DataNet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DataNet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DataNet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DataNet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DataNet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aDataNet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SeaDataNet2_presentation</Template>
  <TotalTime>1912</TotalTime>
  <Words>4526</Words>
  <Application>Microsoft Office PowerPoint</Application>
  <PresentationFormat>Affichage à l'écran (4:3)</PresentationFormat>
  <Paragraphs>945</Paragraphs>
  <Slides>108</Slides>
  <Notes>100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108</vt:i4>
      </vt:variant>
    </vt:vector>
  </HeadingPairs>
  <TitlesOfParts>
    <vt:vector size="109" baseType="lpstr">
      <vt:lpstr>SeaDataNet2_presentation</vt:lpstr>
      <vt:lpstr>SeaDataNet tools NEMO, MIKADO</vt:lpstr>
      <vt:lpstr>Overview</vt:lpstr>
      <vt:lpstr>Présentation PowerPoint</vt:lpstr>
      <vt:lpstr>Présentation PowerPoint</vt:lpstr>
      <vt:lpstr>NEMO – Reformating software</vt:lpstr>
      <vt:lpstr>Présentation PowerPoint</vt:lpstr>
      <vt:lpstr>Objectives</vt:lpstr>
      <vt:lpstr>Technical characteristics</vt:lpstr>
      <vt:lpstr>Présentation PowerPoint</vt:lpstr>
      <vt:lpstr>NEMO principles</vt:lpstr>
      <vt:lpstr>Running NEMO</vt:lpstr>
      <vt:lpstr>NEMO - Description of entry files (1)</vt:lpstr>
      <vt:lpstr>NEMO - Description of entry files (2)</vt:lpstr>
      <vt:lpstr>Station header : constant number of lines</vt:lpstr>
      <vt:lpstr>Station header : number of lines not constant</vt:lpstr>
      <vt:lpstr>Cruise description</vt:lpstr>
      <vt:lpstr>Station description</vt:lpstr>
      <vt:lpstr>Station description</vt:lpstr>
      <vt:lpstr>Station description</vt:lpstr>
      <vt:lpstr>Station description</vt:lpstr>
      <vt:lpstr>Station description</vt:lpstr>
      <vt:lpstr>Station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Data description</vt:lpstr>
      <vt:lpstr>Présentation PowerPoint</vt:lpstr>
      <vt:lpstr>Présentation PowerPoint</vt:lpstr>
      <vt:lpstr>NEMO in batch mode</vt:lpstr>
      <vt:lpstr>Files which can’t be reformatted by NEMO</vt:lpstr>
      <vt:lpstr>Présentation PowerPoint</vt:lpstr>
      <vt:lpstr>NEMO – User manual</vt:lpstr>
      <vt:lpstr>NEMO next release: </vt:lpstr>
      <vt:lpstr>Présentation PowerPoint</vt:lpstr>
      <vt:lpstr>Practical work on NEMO Converting files</vt:lpstr>
      <vt:lpstr>From ASCII data to XML files</vt:lpstr>
      <vt:lpstr>NEMO installation</vt:lpstr>
      <vt:lpstr>Collection of ASCII files</vt:lpstr>
      <vt:lpstr>First step : conversion to ODV with NEMO</vt:lpstr>
      <vt:lpstr>NEMO – File description</vt:lpstr>
      <vt:lpstr>NEMO – Station description</vt:lpstr>
      <vt:lpstr>NEMO – Data description (1)</vt:lpstr>
      <vt:lpstr>NEMO – Data description (2)</vt:lpstr>
      <vt:lpstr>File conversion</vt:lpstr>
      <vt:lpstr>NEMO and MIKADO interaction– CDI summary file  NEMO and SDN Download Manager – coupling table  </vt:lpstr>
      <vt:lpstr>While converting …</vt:lpstr>
      <vt:lpstr>CDI summary</vt:lpstr>
      <vt:lpstr>CDI SUMMARY File</vt:lpstr>
      <vt:lpstr>Interaction with MIKADO</vt:lpstr>
      <vt:lpstr>Coupling table for Download Manager</vt:lpstr>
      <vt:lpstr>Coupling table</vt:lpstr>
      <vt:lpstr>Coupling table content (1)</vt:lpstr>
      <vt:lpstr>Coupling table content (2)</vt:lpstr>
      <vt:lpstr>Practical work on NEMO Generating CDI summary and coupling table </vt:lpstr>
      <vt:lpstr>From ASCII data to XML files</vt:lpstr>
      <vt:lpstr>Creation of the CDI-SUMMARY and the coupling table</vt:lpstr>
      <vt:lpstr>Run the file conversion</vt:lpstr>
      <vt:lpstr>CDI summary file</vt:lpstr>
      <vt:lpstr>Coupling table</vt:lpstr>
      <vt:lpstr>MIKADO   </vt:lpstr>
      <vt:lpstr>Présentation PowerPoint</vt:lpstr>
      <vt:lpstr>Objective</vt:lpstr>
      <vt:lpstr>Technical characteristics</vt:lpstr>
      <vt:lpstr>MIKADO main features (1)</vt:lpstr>
      <vt:lpstr>MIKADO main features (2)</vt:lpstr>
      <vt:lpstr>MIKADO and SDN vocabulary lists (2)</vt:lpstr>
      <vt:lpstr>MIKADO and SDN vocabulary lists (2)</vt:lpstr>
      <vt:lpstr>MIKADO – Manual input </vt:lpstr>
      <vt:lpstr>MIKADO – Manual input  </vt:lpstr>
      <vt:lpstr>MIKADO manual : LOCAL Identifier</vt:lpstr>
      <vt:lpstr>MIKADO manual – vocabulary lists (1)</vt:lpstr>
      <vt:lpstr>MIKADO manual – vocabulary lists (2)</vt:lpstr>
      <vt:lpstr>MIKADO – Automatic XML generation</vt:lpstr>
      <vt:lpstr>MIKADO – Automatic XML generation</vt:lpstr>
      <vt:lpstr>MIKADO – Automatic XML generation</vt:lpstr>
      <vt:lpstr>MIKADO automatic - connection</vt:lpstr>
      <vt:lpstr>MIKADO automatic – connection OK</vt:lpstr>
      <vt:lpstr>MIKADO – automatic – connection KO</vt:lpstr>
      <vt:lpstr>MIKADO automatic – queries</vt:lpstr>
      <vt:lpstr>MIKADO automatic – queries</vt:lpstr>
      <vt:lpstr>MIKADO automatic – single queries</vt:lpstr>
      <vt:lpstr>MIKADO automatic – multiple queries</vt:lpstr>
      <vt:lpstr>MIKADO automatic – multiple queries</vt:lpstr>
      <vt:lpstr>MIKADO automatic  - Save the queries</vt:lpstr>
      <vt:lpstr>MIKADO automatic  - generate the XML files</vt:lpstr>
      <vt:lpstr>MIKADO automatic  - local mapping</vt:lpstr>
      <vt:lpstr>MIKADO automatic  - local mapping</vt:lpstr>
      <vt:lpstr>MIKADO automatic  - local mapping</vt:lpstr>
      <vt:lpstr>MIKADO in batch mode</vt:lpstr>
      <vt:lpstr>Coupling file for Download manager</vt:lpstr>
      <vt:lpstr>Coupling file for Download manager (2)</vt:lpstr>
      <vt:lpstr>Coupling file generation</vt:lpstr>
      <vt:lpstr>Configuration file for coupling</vt:lpstr>
      <vt:lpstr>Configuration file for coupling</vt:lpstr>
      <vt:lpstr>Configuration file for coupling: MODUS 2</vt:lpstr>
      <vt:lpstr>Configuration file for coupling: MODUS 1 or 3</vt:lpstr>
      <vt:lpstr>Generation of the coupling table</vt:lpstr>
      <vt:lpstr>Generation of the coupling table</vt:lpstr>
      <vt:lpstr>MIKADO – User manual</vt:lpstr>
      <vt:lpstr>MIKADO next release: version 3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SeaDataNet tools NEMO, MIKADO, VALIDATOR</dc:title>
  <dc:creator>Michele FICHAUT, Ifremer Brest PDG-IMN-IDM-SISME</dc:creator>
  <cp:lastModifiedBy>Vanessa TOSELLO, Ifremer Brest PDG-IMN-IDM-SISME</cp:lastModifiedBy>
  <cp:revision>82</cp:revision>
  <dcterms:created xsi:type="dcterms:W3CDTF">2012-06-22T14:44:59Z</dcterms:created>
  <dcterms:modified xsi:type="dcterms:W3CDTF">2014-05-16T08:29:10Z</dcterms:modified>
</cp:coreProperties>
</file>